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494" r:id="rId2"/>
    <p:sldId id="415" r:id="rId3"/>
    <p:sldId id="416" r:id="rId4"/>
    <p:sldId id="417" r:id="rId5"/>
    <p:sldId id="369" r:id="rId6"/>
    <p:sldId id="370" r:id="rId7"/>
    <p:sldId id="371" r:id="rId8"/>
    <p:sldId id="372" r:id="rId9"/>
    <p:sldId id="418" r:id="rId10"/>
    <p:sldId id="425" r:id="rId11"/>
    <p:sldId id="381" r:id="rId12"/>
    <p:sldId id="384" r:id="rId13"/>
    <p:sldId id="385" r:id="rId14"/>
    <p:sldId id="386" r:id="rId15"/>
    <p:sldId id="390" r:id="rId16"/>
    <p:sldId id="387" r:id="rId17"/>
    <p:sldId id="388" r:id="rId18"/>
    <p:sldId id="389" r:id="rId19"/>
    <p:sldId id="391" r:id="rId20"/>
    <p:sldId id="392" r:id="rId21"/>
    <p:sldId id="393" r:id="rId22"/>
    <p:sldId id="394" r:id="rId23"/>
    <p:sldId id="432" r:id="rId24"/>
    <p:sldId id="433" r:id="rId25"/>
    <p:sldId id="450" r:id="rId26"/>
    <p:sldId id="434" r:id="rId27"/>
    <p:sldId id="365" r:id="rId28"/>
    <p:sldId id="294" r:id="rId29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C8B"/>
    <a:srgbClr val="0B5ED7"/>
    <a:srgbClr val="A50021"/>
    <a:srgbClr val="FF66FF"/>
    <a:srgbClr val="CC3300"/>
    <a:srgbClr val="EBEBBD"/>
    <a:srgbClr val="FFFFFF"/>
    <a:srgbClr val="FFFF99"/>
    <a:srgbClr val="9966FF"/>
    <a:srgbClr val="24A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36" y="192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55F7-5B43-48DE-B90D-FF112E35D0D6}" type="datetimeFigureOut">
              <a:rPr lang="en-IN" smtClean="0"/>
              <a:t>20/10/21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9025" y="685800"/>
            <a:ext cx="4679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AF584-D3C0-436B-BF5E-FEAE55BF1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1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58" y="2386744"/>
            <a:ext cx="7104575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41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475" y="4352544"/>
            <a:ext cx="5222540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5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6593" indent="0" algn="ctr">
              <a:buNone/>
              <a:defRPr sz="1856"/>
            </a:lvl2pPr>
            <a:lvl3pPr marL="893186" indent="0" algn="ctr">
              <a:buNone/>
              <a:defRPr sz="1758"/>
            </a:lvl3pPr>
            <a:lvl4pPr marL="1339779" indent="0" algn="ctr">
              <a:buNone/>
              <a:defRPr sz="1563"/>
            </a:lvl4pPr>
            <a:lvl5pPr marL="1786372" indent="0" algn="ctr">
              <a:buNone/>
              <a:defRPr sz="1563"/>
            </a:lvl5pPr>
            <a:lvl6pPr marL="2232965" indent="0" algn="ctr">
              <a:buNone/>
              <a:defRPr sz="1563"/>
            </a:lvl6pPr>
            <a:lvl7pPr marL="2679558" indent="0" algn="ctr">
              <a:buNone/>
              <a:defRPr sz="1563"/>
            </a:lvl7pPr>
            <a:lvl8pPr marL="3126151" indent="0" algn="ctr">
              <a:buNone/>
              <a:defRPr sz="1563"/>
            </a:lvl8pPr>
            <a:lvl9pPr marL="3572744" indent="0" algn="ctr">
              <a:buNone/>
              <a:defRPr sz="15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7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68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4193" y="937260"/>
            <a:ext cx="1079034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4247" y="937260"/>
            <a:ext cx="4828347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81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25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740" y="2386744"/>
            <a:ext cx="7105369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41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9475" y="4352465"/>
            <a:ext cx="5222540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56">
                <a:solidFill>
                  <a:schemeClr val="tx1"/>
                </a:solidFill>
              </a:defRPr>
            </a:lvl1pPr>
            <a:lvl2pPr marL="446593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2pPr>
            <a:lvl3pPr marL="893186" indent="0">
              <a:buNone/>
              <a:defRPr sz="1758">
                <a:solidFill>
                  <a:schemeClr val="tx1">
                    <a:tint val="75000"/>
                  </a:schemeClr>
                </a:solidFill>
              </a:defRPr>
            </a:lvl3pPr>
            <a:lvl4pPr marL="1339779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4pPr>
            <a:lvl5pPr marL="1786372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5pPr>
            <a:lvl6pPr marL="2232965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6pPr>
            <a:lvl7pPr marL="2679558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7pPr>
            <a:lvl8pPr marL="3126151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8pPr>
            <a:lvl9pPr marL="3572744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70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57" y="2638044"/>
            <a:ext cx="3366228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6804" y="2638044"/>
            <a:ext cx="3368780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8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455" y="2313437"/>
            <a:ext cx="3366229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56" b="0" cap="all" spc="98" baseline="0">
                <a:solidFill>
                  <a:schemeClr val="tx2"/>
                </a:solidFill>
              </a:defRPr>
            </a:lvl1pPr>
            <a:lvl2pPr marL="446593" indent="0">
              <a:buNone/>
              <a:defRPr sz="1856" b="1"/>
            </a:lvl2pPr>
            <a:lvl3pPr marL="893186" indent="0">
              <a:buNone/>
              <a:defRPr sz="1758" b="1"/>
            </a:lvl3pPr>
            <a:lvl4pPr marL="1339779" indent="0">
              <a:buNone/>
              <a:defRPr sz="1563" b="1"/>
            </a:lvl4pPr>
            <a:lvl5pPr marL="1786372" indent="0">
              <a:buNone/>
              <a:defRPr sz="1563" b="1"/>
            </a:lvl5pPr>
            <a:lvl6pPr marL="2232965" indent="0">
              <a:buNone/>
              <a:defRPr sz="1563" b="1"/>
            </a:lvl6pPr>
            <a:lvl7pPr marL="2679558" indent="0">
              <a:buNone/>
              <a:defRPr sz="1563" b="1"/>
            </a:lvl7pPr>
            <a:lvl8pPr marL="3126151" indent="0">
              <a:buNone/>
              <a:defRPr sz="1563" b="1"/>
            </a:lvl8pPr>
            <a:lvl9pPr marL="3572744" indent="0">
              <a:buNone/>
              <a:defRPr sz="15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8455" y="3143250"/>
            <a:ext cx="3366229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6804" y="3143250"/>
            <a:ext cx="3368780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6804" y="2313437"/>
            <a:ext cx="3368780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56" b="0" cap="all" spc="98" baseline="0">
                <a:solidFill>
                  <a:schemeClr val="tx2"/>
                </a:solidFill>
              </a:defRPr>
            </a:lvl1pPr>
            <a:lvl2pPr marL="446593" indent="0">
              <a:buNone/>
              <a:defRPr sz="1856" b="1"/>
            </a:lvl2pPr>
            <a:lvl3pPr marL="893186" indent="0">
              <a:buNone/>
              <a:defRPr sz="1758" b="1"/>
            </a:lvl3pPr>
            <a:lvl4pPr marL="1339779" indent="0">
              <a:buNone/>
              <a:defRPr sz="1563" b="1"/>
            </a:lvl4pPr>
            <a:lvl5pPr marL="1786372" indent="0">
              <a:buNone/>
              <a:defRPr sz="1563" b="1"/>
            </a:lvl5pPr>
            <a:lvl6pPr marL="2232965" indent="0">
              <a:buNone/>
              <a:defRPr sz="1563" b="1"/>
            </a:lvl6pPr>
            <a:lvl7pPr marL="2679558" indent="0">
              <a:buNone/>
              <a:defRPr sz="1563" b="1"/>
            </a:lvl7pPr>
            <a:lvl8pPr marL="3126151" indent="0">
              <a:buNone/>
              <a:defRPr sz="1563" b="1"/>
            </a:lvl8pPr>
            <a:lvl9pPr marL="3572744" indent="0">
              <a:buNone/>
              <a:defRPr sz="15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0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14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61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680744" y="0"/>
            <a:ext cx="46807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" y="2243832"/>
            <a:ext cx="3368860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0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222" y="804672"/>
            <a:ext cx="3697788" cy="5248656"/>
          </a:xfrm>
        </p:spPr>
        <p:txBody>
          <a:bodyPr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  <a:lvl2pPr>
              <a:defRPr sz="1563">
                <a:solidFill>
                  <a:schemeClr val="tx1"/>
                </a:solidFill>
              </a:defRPr>
            </a:lvl2pPr>
            <a:lvl3pPr>
              <a:defRPr sz="1563">
                <a:solidFill>
                  <a:schemeClr val="tx1"/>
                </a:solidFill>
              </a:defRPr>
            </a:lvl3pPr>
            <a:lvl4pPr>
              <a:defRPr sz="1563">
                <a:solidFill>
                  <a:schemeClr val="tx1"/>
                </a:solidFill>
              </a:defRPr>
            </a:lvl4pPr>
            <a:lvl5pPr>
              <a:defRPr sz="1563">
                <a:solidFill>
                  <a:schemeClr val="tx1"/>
                </a:solidFill>
              </a:defRPr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492" y="3549918"/>
            <a:ext cx="2913763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465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46593" indent="0">
              <a:buNone/>
              <a:defRPr sz="1368"/>
            </a:lvl2pPr>
            <a:lvl3pPr marL="893186" indent="0">
              <a:buNone/>
              <a:defRPr sz="1172"/>
            </a:lvl3pPr>
            <a:lvl4pPr marL="1339779" indent="0">
              <a:buNone/>
              <a:defRPr sz="977"/>
            </a:lvl4pPr>
            <a:lvl5pPr marL="1786372" indent="0">
              <a:buNone/>
              <a:defRPr sz="977"/>
            </a:lvl5pPr>
            <a:lvl6pPr marL="2232965" indent="0">
              <a:buNone/>
              <a:defRPr sz="977"/>
            </a:lvl6pPr>
            <a:lvl7pPr marL="2679558" indent="0">
              <a:buNone/>
              <a:defRPr sz="977"/>
            </a:lvl7pPr>
            <a:lvl8pPr marL="3126151" indent="0">
              <a:buNone/>
              <a:defRPr sz="977"/>
            </a:lvl8pPr>
            <a:lvl9pPr marL="3572744" indent="0">
              <a:buNone/>
              <a:defRPr sz="97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55942" y="6236208"/>
            <a:ext cx="3896932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63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04" y="2243828"/>
            <a:ext cx="3370136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0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80744" y="0"/>
            <a:ext cx="4685426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126">
                <a:solidFill>
                  <a:schemeClr val="tx1"/>
                </a:solidFill>
              </a:defRPr>
            </a:lvl1pPr>
            <a:lvl2pPr marL="446593" indent="0">
              <a:buNone/>
              <a:defRPr sz="2735"/>
            </a:lvl2pPr>
            <a:lvl3pPr marL="893186" indent="0">
              <a:buNone/>
              <a:defRPr sz="2344"/>
            </a:lvl3pPr>
            <a:lvl4pPr marL="1339779" indent="0">
              <a:buNone/>
              <a:defRPr sz="1954"/>
            </a:lvl4pPr>
            <a:lvl5pPr marL="1786372" indent="0">
              <a:buNone/>
              <a:defRPr sz="1954"/>
            </a:lvl5pPr>
            <a:lvl6pPr marL="2232965" indent="0">
              <a:buNone/>
              <a:defRPr sz="1954"/>
            </a:lvl6pPr>
            <a:lvl7pPr marL="2679558" indent="0">
              <a:buNone/>
              <a:defRPr sz="1954"/>
            </a:lvl7pPr>
            <a:lvl8pPr marL="3126151" indent="0">
              <a:buNone/>
              <a:defRPr sz="1954"/>
            </a:lvl8pPr>
            <a:lvl9pPr marL="3572744" indent="0">
              <a:buNone/>
              <a:defRPr sz="19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492" y="3549922"/>
            <a:ext cx="2913763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465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46593" indent="0">
              <a:buNone/>
              <a:defRPr sz="1368"/>
            </a:lvl2pPr>
            <a:lvl3pPr marL="893186" indent="0">
              <a:buNone/>
              <a:defRPr sz="1172"/>
            </a:lvl3pPr>
            <a:lvl4pPr marL="1339779" indent="0">
              <a:buNone/>
              <a:defRPr sz="977"/>
            </a:lvl4pPr>
            <a:lvl5pPr marL="1786372" indent="0">
              <a:buNone/>
              <a:defRPr sz="977"/>
            </a:lvl5pPr>
            <a:lvl6pPr marL="2232965" indent="0">
              <a:buNone/>
              <a:defRPr sz="977"/>
            </a:lvl6pPr>
            <a:lvl7pPr marL="2679558" indent="0">
              <a:buNone/>
              <a:defRPr sz="977"/>
            </a:lvl7pPr>
            <a:lvl8pPr marL="3126151" indent="0">
              <a:buNone/>
              <a:defRPr sz="977"/>
            </a:lvl8pPr>
            <a:lvl9pPr marL="3572744" indent="0">
              <a:buNone/>
              <a:defRPr sz="97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IN"/>
              <a:t>IIITS: IDA - M2021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55304" y="6236208"/>
            <a:ext cx="3894379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7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4246" y="964692"/>
            <a:ext cx="6078983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246" y="2638048"/>
            <a:ext cx="6078983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1152" y="6238816"/>
            <a:ext cx="2114433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7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IN"/>
              <a:t>IIITS: IDA - M2021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457" y="6236208"/>
            <a:ext cx="4665043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7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101" y="6217920"/>
            <a:ext cx="3744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74" spc="0" baseline="0">
                <a:solidFill>
                  <a:srgbClr val="FFFFFF"/>
                </a:solidFill>
              </a:defRPr>
            </a:lvl1pPr>
          </a:lstStyle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70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ctr" defTabSz="893186" rtl="0" eaLnBrk="1" latinLnBrk="0" hangingPunct="1">
        <a:lnSpc>
          <a:spcPct val="90000"/>
        </a:lnSpc>
        <a:spcBef>
          <a:spcPct val="0"/>
        </a:spcBef>
        <a:buNone/>
        <a:defRPr sz="2540" kern="1200" cap="all" spc="195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3296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75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46593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69889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93186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16482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83955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6pPr>
      <a:lvl7pPr marL="1451427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7pPr>
      <a:lvl8pPr marL="1618899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786372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1pPr>
      <a:lvl2pPr marL="446593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2pPr>
      <a:lvl3pPr marL="893186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3pPr>
      <a:lvl4pPr marL="1339779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4pPr>
      <a:lvl5pPr marL="1786372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6pPr>
      <a:lvl7pPr marL="2679558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7pPr>
      <a:lvl8pPr marL="3126151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8pPr>
      <a:lvl9pPr marL="3572744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984" y="1670624"/>
            <a:ext cx="7591830" cy="10841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Introduction to </a:t>
            </a:r>
            <a:b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Data Analytics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792" y="4413693"/>
            <a:ext cx="7672215" cy="1711883"/>
          </a:xfrm>
        </p:spPr>
        <p:txBody>
          <a:bodyPr>
            <a:normAutofit/>
          </a:bodyPr>
          <a:lstStyle/>
          <a:p>
            <a:r>
              <a:rPr lang="en-US" sz="2344" b="1" dirty="0">
                <a:solidFill>
                  <a:schemeClr val="tx1"/>
                </a:solidFill>
              </a:rPr>
              <a:t>Dr. Sreeja S R</a:t>
            </a:r>
          </a:p>
          <a:p>
            <a:r>
              <a:rPr lang="en-US" sz="1954" i="1" dirty="0">
                <a:solidFill>
                  <a:schemeClr val="tx1"/>
                </a:solidFill>
              </a:rPr>
              <a:t>Assistant Professor</a:t>
            </a:r>
          </a:p>
          <a:p>
            <a:pPr defTabSz="43884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0" algn="l"/>
                <a:tab pos="893186" algn="l"/>
                <a:tab pos="1786372" algn="l"/>
                <a:tab pos="2679558" algn="l"/>
                <a:tab pos="3572744" algn="l"/>
                <a:tab pos="4465930" algn="l"/>
                <a:tab pos="5359116" algn="l"/>
                <a:tab pos="6252301" algn="l"/>
                <a:tab pos="7145487" algn="l"/>
                <a:tab pos="8038673" algn="l"/>
                <a:tab pos="8931859" algn="l"/>
                <a:tab pos="9825045" algn="l"/>
              </a:tabLst>
              <a:defRPr/>
            </a:pPr>
            <a:r>
              <a:rPr lang="en-US" altLang="en-US" sz="2344" b="1" dirty="0">
                <a:solidFill>
                  <a:srgbClr val="000000"/>
                </a:solidFill>
                <a:latin typeface="Garamond" panose="02020404030301010803" pitchFamily="18" charset="0"/>
                <a:ea typeface="Noto Sans CJK SC" charset="-122"/>
              </a:rPr>
              <a:t>Indian Institute of Information Technology </a:t>
            </a:r>
          </a:p>
          <a:p>
            <a:pPr defTabSz="43884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0" algn="l"/>
                <a:tab pos="893186" algn="l"/>
                <a:tab pos="1786372" algn="l"/>
                <a:tab pos="2679558" algn="l"/>
                <a:tab pos="3572744" algn="l"/>
                <a:tab pos="4465930" algn="l"/>
                <a:tab pos="5359116" algn="l"/>
                <a:tab pos="6252301" algn="l"/>
                <a:tab pos="7145487" algn="l"/>
                <a:tab pos="8038673" algn="l"/>
                <a:tab pos="8931859" algn="l"/>
                <a:tab pos="9825045" algn="l"/>
              </a:tabLst>
              <a:defRPr/>
            </a:pPr>
            <a:r>
              <a:rPr lang="en-US" altLang="en-US" sz="2344" b="1" dirty="0">
                <a:solidFill>
                  <a:srgbClr val="000000"/>
                </a:solidFill>
                <a:latin typeface="Garamond" panose="02020404030301010803" pitchFamily="18" charset="0"/>
                <a:ea typeface="Noto Sans CJK SC" charset="-122"/>
              </a:rPr>
              <a:t>IIIT Sri City 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04D23BAF-DB54-C046-9F10-D252415BD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4" y="79664"/>
            <a:ext cx="1511707" cy="148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03797AF-6A0F-C940-A7C0-49B60E974C69}"/>
              </a:ext>
            </a:extLst>
          </p:cNvPr>
          <p:cNvSpPr txBox="1">
            <a:spLocks/>
          </p:cNvSpPr>
          <p:nvPr/>
        </p:nvSpPr>
        <p:spPr>
          <a:xfrm>
            <a:off x="890839" y="3006991"/>
            <a:ext cx="7672215" cy="1711883"/>
          </a:xfrm>
          <a:prstGeom prst="rect">
            <a:avLst/>
          </a:prstGeom>
        </p:spPr>
        <p:txBody>
          <a:bodyPr vert="horz" lIns="0" rIns="17863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44659" algn="l" defTabSz="893186">
              <a:buClr>
                <a:srgbClr val="C96731"/>
              </a:buClr>
              <a:defRPr/>
            </a:pPr>
            <a:r>
              <a:rPr lang="en-US" sz="2344" b="1" i="1" dirty="0">
                <a:solidFill>
                  <a:srgbClr val="000000">
                    <a:lumMod val="65000"/>
                    <a:lumOff val="35000"/>
                  </a:srgbClr>
                </a:solidFill>
                <a:latin typeface="Gill Sans MT" panose="020B0502020104020203"/>
              </a:rPr>
              <a:t>Class # 18</a:t>
            </a:r>
          </a:p>
          <a:p>
            <a:pPr marR="44659" lvl="0" algn="l" defTabSz="893186">
              <a:buClr>
                <a:srgbClr val="C96731"/>
              </a:buClr>
            </a:pPr>
            <a:r>
              <a:rPr lang="en-US" sz="2735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Naïve Bayes’ Classifier: Example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42952A-7A69-5346-9986-3AA07D5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513661A-BEE3-9147-AE4C-4AA9286D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</p:spTree>
    <p:extLst>
      <p:ext uri="{BB962C8B-B14F-4D97-AF65-F5344CB8AC3E}">
        <p14:creationId xmlns:p14="http://schemas.microsoft.com/office/powerpoint/2010/main" val="67441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Bayes’ Theorem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IN" dirty="0">
              <a:solidFill>
                <a:srgbClr val="04617B">
                  <a:shade val="9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71442" y="1797198"/>
                <a:ext cx="8037127" cy="2607161"/>
              </a:xfrm>
              <a:prstGeom prst="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5400000" scaled="0"/>
                <a:tileRect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I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,……</m:t>
                    </m:r>
                    <m:sSub>
                      <m:sSub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</a:t>
                </a:r>
                <a:r>
                  <a:rPr lang="en-IN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mutually exclusive and exhaustive events associated with a random experiment. If </a:t>
                </a:r>
                <a:r>
                  <a:rPr lang="en-IN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any event which occurs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……</m:t>
                    </m:r>
                    <m:sSub>
                      <m:sSub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then</a:t>
                </a:r>
              </a:p>
              <a:p>
                <a:pPr algn="just"/>
                <a:endParaRPr lang="en-I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IN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2" y="1797198"/>
                <a:ext cx="8037127" cy="26071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/>
          <p:cNvSpPr/>
          <p:nvPr/>
        </p:nvSpPr>
        <p:spPr>
          <a:xfrm>
            <a:off x="671443" y="1795026"/>
            <a:ext cx="8037126" cy="480060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Theorem 8.4: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Bayes’ Theorem</a:t>
            </a:r>
            <a:endParaRPr lang="en-I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2D5F-0849-D94D-A065-A8A14B98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86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Prior and Posterior Probabilities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47055" y="1417768"/>
                <a:ext cx="5986510" cy="4937311"/>
              </a:xfrm>
            </p:spPr>
            <p:txBody>
              <a:bodyPr>
                <a:normAutofit fontScale="70000" lnSpcReduction="20000"/>
              </a:bodyPr>
              <a:lstStyle/>
              <a:p>
                <a:pPr marL="349250" indent="-295275" algn="just"/>
                <a:endParaRPr lang="en-US" sz="2000" dirty="0"/>
              </a:p>
              <a:p>
                <a:pPr marL="715010" lvl="1" indent="-295275" algn="just"/>
                <a:r>
                  <a:rPr lang="en-US" sz="1800" dirty="0"/>
                  <a:t>P(A) and P(B) are called prior probabilities </a:t>
                </a:r>
              </a:p>
              <a:p>
                <a:pPr marL="715010" lvl="1" indent="-295275" algn="just"/>
                <a:r>
                  <a:rPr lang="en-US" sz="1800" dirty="0"/>
                  <a:t>P(A|B), P(B|A) are called posterior probabilities   </a:t>
                </a:r>
              </a:p>
              <a:p>
                <a:pPr marL="419735" lvl="1" indent="0" algn="just">
                  <a:buNone/>
                </a:pPr>
                <a:r>
                  <a:rPr lang="en-US" sz="1800" dirty="0"/>
                  <a:t>  </a:t>
                </a:r>
              </a:p>
              <a:p>
                <a:pPr marL="53975" indent="0" algn="just">
                  <a:buNone/>
                </a:pP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Example 8.6: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Prior versus Posterior Probabilities</a:t>
                </a:r>
              </a:p>
              <a:p>
                <a:pPr marL="2591435" lvl="8" indent="-342900" algn="just"/>
                <a:endParaRPr lang="en-US" sz="800" b="1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6875" indent="-342900" algn="just"/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This table shows that the event </a:t>
                </a:r>
                <a:r>
                  <a:rPr lang="en-US" sz="20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has two outcomes namely </a:t>
                </a:r>
                <a:r>
                  <a:rPr lang="en-US" sz="20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sz="20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, which is dependent on another event </a:t>
                </a:r>
                <a:r>
                  <a:rPr lang="en-US" sz="20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with various outcomes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B5ED7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.	</a:t>
                </a:r>
              </a:p>
              <a:p>
                <a:pPr marL="2591435" lvl="8" indent="-342900" algn="just"/>
                <a:endParaRPr lang="en-US" sz="8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6875" indent="-342900" algn="just"/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Case1: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  Suppose, we don’t have any information of the event </a:t>
                </a:r>
                <a:r>
                  <a:rPr lang="en-US" sz="20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. Then, from the given sample space, we can calculate   </a:t>
                </a:r>
                <a:r>
                  <a:rPr lang="en-US" sz="20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P(Y = A)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B5ED7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0.5</a:t>
                </a:r>
              </a:p>
              <a:p>
                <a:pPr marL="2591435" lvl="8" indent="-342900" algn="just"/>
                <a:r>
                  <a:rPr lang="en-US" sz="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pPr marL="396875" indent="-342900" algn="just"/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Case2:  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Now, suppose, we want to calculate </a:t>
                </a:r>
                <a:r>
                  <a:rPr lang="en-US" sz="20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P(X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|Y =A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) =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B5ED7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0.4 . </a:t>
                </a:r>
              </a:p>
              <a:p>
                <a:pPr marL="53975" indent="0" algn="just">
                  <a:buNone/>
                </a:pPr>
                <a:endParaRPr lang="en-US" sz="20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3975" indent="0" algn="just">
                  <a:buNone/>
                </a:pPr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The later is the conditional or posterior probability, where as the former is the prior probability.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055" y="1417768"/>
                <a:ext cx="5986510" cy="4937311"/>
              </a:xfrm>
              <a:blipFill>
                <a:blip r:embed="rId2"/>
                <a:stretch>
                  <a:fillRect r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 algn="just"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5768062"/>
                  </p:ext>
                </p:extLst>
              </p:nvPr>
            </p:nvGraphicFramePr>
            <p:xfrm>
              <a:off x="6508757" y="1700156"/>
              <a:ext cx="2657704" cy="47320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288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88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73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34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B5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solidFill>
                                <a:srgbClr val="0B5ED7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34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B5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solidFill>
                                <a:srgbClr val="0B5ED7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34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B5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solidFill>
                                <a:srgbClr val="0B5ED7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34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B5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solidFill>
                                <a:srgbClr val="0B5ED7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334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B5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solidFill>
                                <a:srgbClr val="0B5ED7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334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B5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solidFill>
                                <a:srgbClr val="0B5ED7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334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B5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solidFill>
                                <a:srgbClr val="0B5ED7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34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B5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solidFill>
                                <a:srgbClr val="0B5ED7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334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B5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solidFill>
                                <a:srgbClr val="0B5ED7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4334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B5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solidFill>
                                <a:srgbClr val="0B5ED7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5768062"/>
                  </p:ext>
                </p:extLst>
              </p:nvPr>
            </p:nvGraphicFramePr>
            <p:xfrm>
              <a:off x="6508757" y="1700156"/>
              <a:ext cx="2657704" cy="47320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2885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32885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3973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60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60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33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9" t="-95775" r="-100000" b="-90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 smtClean="0">
                              <a:solidFill>
                                <a:srgbClr val="0B5ED7"/>
                              </a:solidFill>
                            </a:rPr>
                            <a:t>A</a:t>
                          </a:r>
                          <a:endParaRPr lang="en-US" sz="1800" i="1" dirty="0">
                            <a:solidFill>
                              <a:srgbClr val="0B5ED7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33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9" t="-195775" r="-100000" b="-80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 smtClean="0">
                              <a:solidFill>
                                <a:srgbClr val="0B5ED7"/>
                              </a:solidFill>
                            </a:rPr>
                            <a:t>A</a:t>
                          </a:r>
                          <a:endParaRPr lang="en-US" sz="1800" i="1" dirty="0">
                            <a:solidFill>
                              <a:srgbClr val="0B5ED7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33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9" t="-295775" r="-100000" b="-70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 smtClean="0">
                              <a:solidFill>
                                <a:srgbClr val="0B5ED7"/>
                              </a:solidFill>
                            </a:rPr>
                            <a:t>B</a:t>
                          </a:r>
                          <a:endParaRPr lang="en-US" sz="1800" i="1" dirty="0">
                            <a:solidFill>
                              <a:srgbClr val="0B5ED7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33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9" t="-395775" r="-100000" b="-60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 smtClean="0">
                              <a:solidFill>
                                <a:srgbClr val="0B5ED7"/>
                              </a:solidFill>
                            </a:rPr>
                            <a:t>A</a:t>
                          </a:r>
                          <a:endParaRPr lang="en-US" sz="1800" i="1" dirty="0">
                            <a:solidFill>
                              <a:srgbClr val="0B5ED7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433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9" t="-488889" r="-1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 smtClean="0">
                              <a:solidFill>
                                <a:srgbClr val="0B5ED7"/>
                              </a:solidFill>
                            </a:rPr>
                            <a:t>B</a:t>
                          </a:r>
                          <a:endParaRPr lang="en-US" sz="1800" i="1" dirty="0">
                            <a:solidFill>
                              <a:srgbClr val="0B5ED7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433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9" t="-597183" r="-100000" b="-40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 smtClean="0">
                              <a:solidFill>
                                <a:srgbClr val="0B5ED7"/>
                              </a:solidFill>
                            </a:rPr>
                            <a:t>A</a:t>
                          </a:r>
                          <a:endParaRPr lang="en-US" sz="1800" i="1" dirty="0">
                            <a:solidFill>
                              <a:srgbClr val="0B5ED7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6"/>
                      </a:ext>
                    </a:extLst>
                  </a:tr>
                  <a:tr h="433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9" t="-697183" r="-100000" b="-30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 smtClean="0">
                              <a:solidFill>
                                <a:srgbClr val="0B5ED7"/>
                              </a:solidFill>
                            </a:rPr>
                            <a:t>B</a:t>
                          </a:r>
                          <a:endParaRPr lang="en-US" sz="1800" i="1" dirty="0">
                            <a:solidFill>
                              <a:srgbClr val="0B5ED7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7"/>
                      </a:ext>
                    </a:extLst>
                  </a:tr>
                  <a:tr h="433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9" t="-797183" r="-100000" b="-20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 smtClean="0">
                              <a:solidFill>
                                <a:srgbClr val="0B5ED7"/>
                              </a:solidFill>
                            </a:rPr>
                            <a:t>B</a:t>
                          </a:r>
                          <a:endParaRPr lang="en-US" sz="1800" i="1" dirty="0">
                            <a:solidFill>
                              <a:srgbClr val="0B5ED7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8"/>
                      </a:ext>
                    </a:extLst>
                  </a:tr>
                  <a:tr h="433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9" t="-897183" r="-100000" b="-10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 smtClean="0">
                              <a:solidFill>
                                <a:srgbClr val="0B5ED7"/>
                              </a:solidFill>
                            </a:rPr>
                            <a:t>B</a:t>
                          </a:r>
                          <a:endParaRPr lang="en-US" sz="1800" i="1" dirty="0">
                            <a:solidFill>
                              <a:srgbClr val="0B5ED7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9"/>
                      </a:ext>
                    </a:extLst>
                  </a:tr>
                  <a:tr h="433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9" t="-997183" r="-100000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 smtClean="0">
                              <a:solidFill>
                                <a:srgbClr val="0B5ED7"/>
                              </a:solidFill>
                            </a:rPr>
                            <a:t>A</a:t>
                          </a:r>
                          <a:endParaRPr lang="en-US" sz="1800" i="1" dirty="0">
                            <a:solidFill>
                              <a:srgbClr val="0B5ED7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0884-91F8-6845-8AF7-CA7A640D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04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Naïve Bayesian Classifier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592580"/>
                <a:ext cx="8630202" cy="4732020"/>
              </a:xfrm>
            </p:spPr>
            <p:txBody>
              <a:bodyPr>
                <a:normAutofit lnSpcReduction="10000"/>
              </a:bodyPr>
              <a:lstStyle/>
              <a:p>
                <a:pPr marL="349250" indent="-295275" algn="just"/>
                <a:r>
                  <a:rPr lang="en-US" sz="2000" dirty="0"/>
                  <a:t>Suppose, </a:t>
                </a:r>
                <a:r>
                  <a:rPr lang="en-US" sz="2000" i="1" dirty="0"/>
                  <a:t>Y</a:t>
                </a:r>
                <a:r>
                  <a:rPr lang="en-US" sz="2000" dirty="0"/>
                  <a:t> is a class variable and </a:t>
                </a:r>
                <a:r>
                  <a:rPr lang="en-US" sz="2000" i="1" dirty="0"/>
                  <a:t>X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,…..,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a set of attributes,  </a:t>
                </a:r>
              </a:p>
              <a:p>
                <a:pPr marL="53975" indent="0" algn="just">
                  <a:buNone/>
                </a:pPr>
                <a:r>
                  <a:rPr lang="en-US" sz="2000" dirty="0"/>
                  <a:t>     with instance of </a:t>
                </a:r>
                <a:r>
                  <a:rPr lang="en-US" sz="2000" i="1" dirty="0"/>
                  <a:t>Y</a:t>
                </a:r>
                <a:r>
                  <a:rPr lang="en-US" sz="2000" dirty="0"/>
                  <a:t>.</a:t>
                </a:r>
              </a:p>
              <a:p>
                <a:pPr marL="53975" indent="0" algn="just">
                  <a:buNone/>
                </a:pPr>
                <a:endParaRPr lang="en-US" sz="2000" dirty="0"/>
              </a:p>
              <a:p>
                <a:pPr marL="53975" indent="0" algn="just">
                  <a:buNone/>
                </a:pPr>
                <a:endParaRPr lang="en-US" sz="2000" dirty="0"/>
              </a:p>
              <a:p>
                <a:pPr marL="53975" indent="0" algn="just">
                  <a:buNone/>
                </a:pPr>
                <a:endParaRPr lang="en-US" sz="2000" dirty="0"/>
              </a:p>
              <a:p>
                <a:pPr marL="53975" indent="0" algn="just">
                  <a:buNone/>
                </a:pPr>
                <a:endParaRPr lang="en-US" sz="2000" dirty="0"/>
              </a:p>
              <a:p>
                <a:pPr marL="53975" indent="0" algn="just">
                  <a:buNone/>
                </a:pPr>
                <a:endParaRPr lang="en-US" sz="2000" dirty="0"/>
              </a:p>
              <a:p>
                <a:pPr marL="53975" indent="0" algn="just">
                  <a:buNone/>
                </a:pPr>
                <a:endParaRPr lang="en-US" sz="2000" dirty="0"/>
              </a:p>
              <a:p>
                <a:pPr marL="396875" indent="-342900" algn="just"/>
                <a:r>
                  <a:rPr lang="en-US" sz="2000" dirty="0"/>
                  <a:t>The classification problem, then can be expressed as the class-conditional probability</a:t>
                </a:r>
              </a:p>
              <a:p>
                <a:pPr marL="2591435" lvl="8" indent="-342900" algn="just"/>
                <a:endParaRPr lang="en-US" sz="800" dirty="0"/>
              </a:p>
              <a:p>
                <a:pPr marL="53975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000" b="0" i="1" baseline="-25000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a:rPr lang="en-US" sz="200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…..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53975" indent="0" algn="just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592580"/>
                <a:ext cx="8630202" cy="4732020"/>
              </a:xfrm>
              <a:blipFill>
                <a:blip r:embed="rId2"/>
                <a:stretch>
                  <a:fillRect t="-1070" r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304178"/>
                  </p:ext>
                </p:extLst>
              </p:nvPr>
            </p:nvGraphicFramePr>
            <p:xfrm>
              <a:off x="1660204" y="2497944"/>
              <a:ext cx="6240992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204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049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INPUT (X)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CLASS(Y)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      …      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      …      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 spc="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pc="6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  <m:r>
                                  <a:rPr lang="en-US" sz="1800" i="1" spc="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1800" b="0" i="1" baseline="-25000" smtClean="0"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      …      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304178"/>
                  </p:ext>
                </p:extLst>
              </p:nvPr>
            </p:nvGraphicFramePr>
            <p:xfrm>
              <a:off x="1660204" y="2497944"/>
              <a:ext cx="6240992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204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049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INPUT (X)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CLASS(Y)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      …      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      …      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96667" r="-1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07" t="-296667" r="-407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      …      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5D01-4EF4-F84A-89AD-3FD1D04D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66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64139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Naïve Bayesian Classifier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05149" y="1085953"/>
                <a:ext cx="8630202" cy="4732020"/>
              </a:xfrm>
            </p:spPr>
            <p:txBody>
              <a:bodyPr>
                <a:normAutofit fontScale="85000" lnSpcReduction="10000"/>
              </a:bodyPr>
              <a:lstStyle/>
              <a:p>
                <a:pPr marL="349250" indent="-295275" algn="just"/>
                <a:r>
                  <a:rPr lang="en-US" sz="2000" dirty="0"/>
                  <a:t>Naïve Bayesian classifier calculate this posterior probability using Bayes’ theorem, which is as follows.</a:t>
                </a:r>
                <a:endParaRPr lang="en-US" sz="800" dirty="0"/>
              </a:p>
              <a:p>
                <a:pPr marL="349250" indent="-295275" algn="just"/>
                <a:r>
                  <a:rPr lang="en-US" sz="2000" dirty="0"/>
                  <a:t>From Bayes’ theorem on conditional probability, we have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53975" indent="0" algn="just">
                  <a:buNone/>
                </a:pP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53975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  <a:p>
                <a:pPr marL="53975" indent="0" algn="just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    where,</a:t>
                </a:r>
              </a:p>
              <a:p>
                <a:pPr marL="53975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(Y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53975" indent="0">
                  <a:buNone/>
                </a:pPr>
                <a:r>
                  <a:rPr lang="en-US" sz="2000" b="1" dirty="0">
                    <a:solidFill>
                      <a:srgbClr val="0B5ED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Note:</a:t>
                </a:r>
              </a:p>
              <a:p>
                <a:pPr marL="396875" indent="-342900">
                  <a:buFont typeface="Wingdings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 is called the evidence (also the total probability) and it is a constant. </a:t>
                </a:r>
                <a:endParaRPr lang="en-US" sz="800" dirty="0">
                  <a:solidFill>
                    <a:srgbClr val="0B5ED7"/>
                  </a:solidFill>
                  <a:ea typeface="Cambria Math" panose="02040503050406030204" pitchFamily="18" charset="0"/>
                </a:endParaRPr>
              </a:p>
              <a:p>
                <a:pPr marL="396875" indent="-342900">
                  <a:buFont typeface="Wingdings" pitchFamily="2" charset="2"/>
                  <a:buChar char="§"/>
                </a:pPr>
                <a:r>
                  <a:rPr lang="en-US" sz="2000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The probability </a:t>
                </a:r>
                <a:r>
                  <a:rPr lang="en-US" sz="2000" i="1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P(Y|X)</a:t>
                </a:r>
                <a:r>
                  <a:rPr lang="en-US" sz="2000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 (also called class conditional probability) is therefore proportional to </a:t>
                </a:r>
                <a:r>
                  <a:rPr lang="en-US" sz="2000" i="1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P(X|Y)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. </a:t>
                </a:r>
                <a:endParaRPr lang="en-US" sz="1200" dirty="0">
                  <a:solidFill>
                    <a:srgbClr val="0B5ED7"/>
                  </a:solidFill>
                  <a:ea typeface="Cambria Math" panose="02040503050406030204" pitchFamily="18" charset="0"/>
                </a:endParaRPr>
              </a:p>
              <a:p>
                <a:pPr marL="396875" indent="-342900">
                  <a:buFont typeface="Wingdings" pitchFamily="2" charset="2"/>
                  <a:buChar char="§"/>
                </a:pPr>
                <a:r>
                  <a:rPr lang="en-US" sz="2000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Thus, </a:t>
                </a:r>
                <a:r>
                  <a:rPr lang="en-US" sz="2000" i="1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P(Y|X)</a:t>
                </a:r>
                <a:r>
                  <a:rPr lang="en-US" sz="2000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 can be taken as a measure of </a:t>
                </a:r>
                <a:r>
                  <a:rPr lang="en-US" sz="2000" i="1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Y</a:t>
                </a:r>
                <a:r>
                  <a:rPr lang="en-US" sz="2000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  given that </a:t>
                </a:r>
                <a:r>
                  <a:rPr lang="en-US" sz="2000" i="1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X</a:t>
                </a:r>
                <a:r>
                  <a:rPr lang="en-US" sz="2000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53975" indent="0" algn="ctr">
                  <a:buNone/>
                </a:pPr>
                <a:r>
                  <a:rPr lang="en-US" sz="2000" i="1" dirty="0">
                    <a:solidFill>
                      <a:srgbClr val="A5002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P(Y|X)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solidFill>
                    <a:srgbClr val="A5002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149" y="1085953"/>
                <a:ext cx="8630202" cy="4732020"/>
              </a:xfrm>
              <a:blipFill>
                <a:blip r:embed="rId2"/>
                <a:stretch>
                  <a:fillRect t="-804" r="-441" b="-1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5037-7DA9-2341-84D9-12464F97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66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Naïve Bayesian Classifier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592580"/>
                <a:ext cx="8630202" cy="4732020"/>
              </a:xfrm>
            </p:spPr>
            <p:txBody>
              <a:bodyPr>
                <a:normAutofit/>
              </a:bodyPr>
              <a:lstStyle/>
              <a:p>
                <a:pPr marL="349250" indent="-295275" algn="just"/>
                <a:r>
                  <a:rPr lang="en-US" sz="2000" dirty="0"/>
                  <a:t>S</a:t>
                </a:r>
                <a:r>
                  <a:rPr lang="en-US" sz="2000" dirty="0">
                    <a:solidFill>
                      <a:schemeClr val="tx1"/>
                    </a:solidFill>
                  </a:rPr>
                  <a:t>uppose, for a given instance of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X</a:t>
                </a:r>
                <a:r>
                  <a:rPr lang="en-US" sz="2000" dirty="0">
                    <a:solidFill>
                      <a:schemeClr val="tx1"/>
                    </a:solidFill>
                  </a:rPr>
                  <a:t> (say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x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and …..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 </a:t>
                </a:r>
              </a:p>
              <a:p>
                <a:pPr marL="2269490" lvl="7" indent="-295275" algn="just"/>
                <a:endParaRPr lang="en-US" sz="1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9250" indent="-295275" algn="just"/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There are any two class conditional probabilities namely </a:t>
                </a:r>
                <a:r>
                  <a:rPr lang="en-US" sz="20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P(Y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|X=x) 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and </a:t>
                </a:r>
                <a:r>
                  <a:rPr lang="en-US" sz="20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P(Y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X=x)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 </a:t>
                </a:r>
              </a:p>
              <a:p>
                <a:pPr marL="2543810" lvl="8" indent="-295275" algn="just"/>
                <a:endParaRPr lang="en-US" sz="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9250" indent="-295275" algn="just"/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If </a:t>
                </a:r>
                <a:r>
                  <a:rPr lang="en-US" sz="20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P(Y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X=x) &gt; P(Y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X=x)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then 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is more stronger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for the instance </a:t>
                </a:r>
                <a:r>
                  <a:rPr lang="en-US" sz="20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 = x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 </a:t>
                </a:r>
              </a:p>
              <a:p>
                <a:pPr marL="2543810" lvl="8" indent="-295275" algn="just"/>
                <a:endParaRPr lang="en-US" sz="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9250" indent="-295275" algn="just"/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 strongest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is the classification for the instance </a:t>
                </a:r>
                <a:r>
                  <a:rPr lang="en-US" sz="20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 = x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592580"/>
                <a:ext cx="8630202" cy="4732020"/>
              </a:xfrm>
              <a:blipFill rotWithShape="1">
                <a:blip r:embed="rId2"/>
                <a:stretch>
                  <a:fillRect t="-644" r="-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5ACC8-B2C1-2F4E-A0BB-C1C9A595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86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128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Naïve Bayesian Classifier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471556"/>
                <a:ext cx="8630202" cy="5241664"/>
              </a:xfrm>
            </p:spPr>
            <p:txBody>
              <a:bodyPr>
                <a:normAutofit fontScale="55000" lnSpcReduction="20000"/>
              </a:bodyPr>
              <a:lstStyle/>
              <a:p>
                <a:pPr marL="53975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endParaRPr lang="en-US" sz="2000" b="1" dirty="0"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endParaRPr lang="en-US" sz="2000" b="1" dirty="0"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endParaRPr lang="en-US" sz="2000" b="1" dirty="0"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endParaRPr lang="en-US" sz="2000" b="1" dirty="0"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endParaRPr lang="en-US" b="1" dirty="0">
                  <a:solidFill>
                    <a:srgbClr val="0B5ED7"/>
                  </a:solidFill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endParaRPr lang="en-US" sz="1400" b="1" dirty="0">
                  <a:solidFill>
                    <a:srgbClr val="0B5ED7"/>
                  </a:solidFill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r>
                  <a:rPr lang="en-US" sz="2500" b="1" dirty="0">
                    <a:solidFill>
                      <a:srgbClr val="0B5ED7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Note: </a:t>
                </a:r>
                <a:r>
                  <a:rPr lang="en-US" sz="2500" dirty="0">
                    <a:solidFill>
                      <a:srgbClr val="0B5ED7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500" b="1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500" b="1" i="1" smtClean="0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1" i="1" smtClean="0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500" b="1" i="1" smtClean="0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500" b="1" dirty="0">
                    <a:solidFill>
                      <a:srgbClr val="0B5ED7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500" b="1" i="1" dirty="0" smtClean="0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500" dirty="0">
                    <a:solidFill>
                      <a:srgbClr val="0B5ED7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because they are not probabilities rather proportion values (to posterior probabilities)</a:t>
                </a:r>
              </a:p>
              <a:p>
                <a:pPr marL="53975" indent="0">
                  <a:buNone/>
                </a:pPr>
                <a:endParaRPr lang="en-US" dirty="0">
                  <a:solidFill>
                    <a:srgbClr val="0B5ED7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471556"/>
                <a:ext cx="8630202" cy="52416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24651" y="1463040"/>
                <a:ext cx="7734300" cy="4053840"/>
              </a:xfrm>
              <a:prstGeom prst="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5400000" scaled="0"/>
                <a:tileRect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b="1" dirty="0">
                  <a:solidFill>
                    <a:prstClr val="black"/>
                  </a:solidFill>
                </a:endParaRPr>
              </a:p>
              <a:p>
                <a:pPr algn="just"/>
                <a:r>
                  <a:rPr lang="en-US" b="1" dirty="0">
                    <a:solidFill>
                      <a:prstClr val="black"/>
                    </a:solidFill>
                  </a:rPr>
                  <a:t>Input</a:t>
                </a:r>
                <a:r>
                  <a:rPr lang="en-US" dirty="0">
                    <a:solidFill>
                      <a:prstClr val="black"/>
                    </a:solidFill>
                  </a:rPr>
                  <a:t>:   Given a set of </a:t>
                </a:r>
                <a:r>
                  <a:rPr lang="en-US" i="1" dirty="0">
                    <a:solidFill>
                      <a:prstClr val="black"/>
                    </a:solidFill>
                  </a:rPr>
                  <a:t>k</a:t>
                </a:r>
                <a:r>
                  <a:rPr lang="en-US" dirty="0">
                    <a:solidFill>
                      <a:prstClr val="black"/>
                    </a:solidFill>
                  </a:rPr>
                  <a:t> mutually exclusive and exhaustive classes </a:t>
                </a:r>
                <a:r>
                  <a:rPr lang="en-IN" i="1" dirty="0">
                    <a:solidFill>
                      <a:schemeClr val="tx1"/>
                    </a:solidFill>
                  </a:rPr>
                  <a:t>C</a:t>
                </a:r>
                <a:r>
                  <a:rPr lang="en-IN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,…..,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, which have prior probabilities </a:t>
                </a:r>
                <a:r>
                  <a:rPr lang="en-IN" i="1" dirty="0">
                    <a:solidFill>
                      <a:schemeClr val="tx1"/>
                    </a:solidFill>
                  </a:rPr>
                  <a:t>P(C</a:t>
                </a:r>
                <a:r>
                  <a:rPr lang="en-IN" i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IN" i="1" dirty="0">
                    <a:solidFill>
                      <a:schemeClr val="tx1"/>
                    </a:solidFill>
                  </a:rPr>
                  <a:t>), P(C</a:t>
                </a:r>
                <a:r>
                  <a:rPr lang="en-IN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IN" i="1" dirty="0">
                    <a:solidFill>
                      <a:schemeClr val="tx1"/>
                    </a:solidFill>
                  </a:rPr>
                  <a:t>),….. P(</a:t>
                </a:r>
                <a:r>
                  <a:rPr lang="en-IN" i="1" dirty="0" err="1">
                    <a:solidFill>
                      <a:schemeClr val="tx1"/>
                    </a:solidFill>
                  </a:rPr>
                  <a:t>C</a:t>
                </a:r>
                <a:r>
                  <a:rPr lang="en-IN" i="1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en-IN" i="1" dirty="0">
                    <a:solidFill>
                      <a:schemeClr val="tx1"/>
                    </a:solidFill>
                  </a:rPr>
                  <a:t>)</a:t>
                </a:r>
                <a:r>
                  <a:rPr lang="en-IN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endParaRPr lang="en-IN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IN" dirty="0">
                    <a:solidFill>
                      <a:schemeClr val="tx1"/>
                    </a:solidFill>
                  </a:rPr>
                  <a:t>There are </a:t>
                </a:r>
                <a:r>
                  <a:rPr lang="en-IN" i="1" dirty="0">
                    <a:solidFill>
                      <a:schemeClr val="tx1"/>
                    </a:solidFill>
                  </a:rPr>
                  <a:t>n</a:t>
                </a:r>
                <a:r>
                  <a:rPr lang="en-IN" dirty="0">
                    <a:solidFill>
                      <a:schemeClr val="tx1"/>
                    </a:solidFill>
                  </a:rPr>
                  <a:t>-attribute set </a:t>
                </a:r>
                <a:r>
                  <a:rPr lang="en-IN" i="1" dirty="0">
                    <a:solidFill>
                      <a:schemeClr val="tx1"/>
                    </a:solidFill>
                  </a:rPr>
                  <a:t>A</a:t>
                </a:r>
                <a:r>
                  <a:rPr lang="en-IN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,…..,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which for a given instance have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,…..,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algn="just"/>
                <a:endParaRPr lang="en-IN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IN" b="1" dirty="0">
                    <a:solidFill>
                      <a:schemeClr val="tx1"/>
                    </a:solidFill>
                  </a:rPr>
                  <a:t>Step</a:t>
                </a:r>
                <a:r>
                  <a:rPr lang="en-IN" dirty="0">
                    <a:solidFill>
                      <a:schemeClr val="tx1"/>
                    </a:solidFill>
                  </a:rPr>
                  <a:t>:  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, calculate the class condition probabilities, </a:t>
                </a:r>
                <a:r>
                  <a:rPr lang="en-IN" i="1" dirty="0" err="1">
                    <a:solidFill>
                      <a:schemeClr val="tx1"/>
                    </a:solidFill>
                  </a:rPr>
                  <a:t>i</a:t>
                </a:r>
                <a:r>
                  <a:rPr lang="en-IN" dirty="0">
                    <a:solidFill>
                      <a:schemeClr val="tx1"/>
                    </a:solidFill>
                  </a:rPr>
                  <a:t> = 1,2,…..,</a:t>
                </a:r>
                <a:r>
                  <a:rPr lang="en-IN" i="1" dirty="0">
                    <a:solidFill>
                      <a:schemeClr val="tx1"/>
                    </a:solidFill>
                  </a:rPr>
                  <a:t>k</a:t>
                </a:r>
              </a:p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∏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,…..,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IN" b="1" dirty="0">
                  <a:solidFill>
                    <a:schemeClr val="tx1"/>
                  </a:solidFill>
                </a:endParaRPr>
              </a:p>
              <a:p>
                <a:r>
                  <a:rPr lang="en-IN" b="1" dirty="0">
                    <a:solidFill>
                      <a:schemeClr val="tx1"/>
                    </a:solidFill>
                  </a:rPr>
                  <a:t>Output</a:t>
                </a:r>
                <a:r>
                  <a:rPr lang="en-IN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is the classification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51" y="1463040"/>
                <a:ext cx="7734300" cy="40538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824651" y="1470984"/>
            <a:ext cx="7734300" cy="480060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" indent="0">
              <a:buNone/>
            </a:pPr>
            <a:r>
              <a:rPr lang="en-US" sz="2000" b="1" dirty="0">
                <a:solidFill>
                  <a:schemeClr val="tx1"/>
                </a:solidFill>
                <a:ea typeface="Cambria Math" panose="02040503050406030204" pitchFamily="18" charset="0"/>
              </a:rPr>
              <a:t>Algorithm: Naïve Bayesian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72858-B16E-5C47-9BCF-9F5154D5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79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61668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Naïve Bayesian Classifier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04948" y="1014357"/>
                <a:ext cx="8630202" cy="4732020"/>
              </a:xfrm>
            </p:spPr>
            <p:txBody>
              <a:bodyPr>
                <a:normAutofit/>
              </a:bodyPr>
              <a:lstStyle/>
              <a:p>
                <a:pPr marL="349250" indent="-295275" algn="just"/>
                <a:r>
                  <a:rPr lang="en-US" sz="1600" b="1" dirty="0">
                    <a:solidFill>
                      <a:schemeClr val="tx1"/>
                    </a:solidFill>
                  </a:rPr>
                  <a:t>Example:   </a:t>
                </a:r>
                <a:r>
                  <a:rPr lang="en-US" sz="1600" dirty="0">
                    <a:solidFill>
                      <a:schemeClr val="tx1"/>
                    </a:solidFill>
                  </a:rPr>
                  <a:t>With reference to the Air Traffic Dataset mentioned earlier, let us tabulate all the posterior and prior probabilities as shown below.</a:t>
                </a:r>
              </a:p>
              <a:p>
                <a:pPr marL="53975" indent="0" algn="ctr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is the likelihood. Here, for the given example,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𝐷𝑎𝑦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𝑤𝑒𝑒𝑘𝑑𝑎𝑦</m:t>
                    </m:r>
                    <m:r>
                      <a:rPr lang="en-US" sz="16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𝑂𝑛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948" y="1014357"/>
                <a:ext cx="8630202" cy="4732020"/>
              </a:xfrm>
              <a:blipFill>
                <a:blip r:embed="rId2"/>
                <a:stretch>
                  <a:fillRect t="-268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952707"/>
              </p:ext>
            </p:extLst>
          </p:nvPr>
        </p:nvGraphicFramePr>
        <p:xfrm>
          <a:off x="466817" y="2111977"/>
          <a:ext cx="7969284" cy="4230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81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3087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8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On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Very 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Cancelled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87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Day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Weekday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9/14 = 0.64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½ = 0.5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3/3 = 1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0/1 = 0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87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Saturday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2/14 = 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½ = 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0/3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87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1/14 = 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0/2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0/3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0/1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8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Holiday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2/14 = 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0/2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0/3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0/1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87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Season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4/14 = 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0/2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0/3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0/1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87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6/14 = 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0/2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0/3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0/1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08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2/14 = 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0/2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1/3= 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0/1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08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Winter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2/14 = 0.14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2/2 = 1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2/3 = 0.67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0/1 = 0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A9877-56AE-8F4A-8FA0-5EAC0FAF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91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Naïve Bayesian Classifier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8078" y="1471557"/>
            <a:ext cx="8630202" cy="4732020"/>
          </a:xfrm>
        </p:spPr>
        <p:txBody>
          <a:bodyPr>
            <a:normAutofit/>
          </a:bodyPr>
          <a:lstStyle/>
          <a:p>
            <a:pPr marL="53975" indent="0" algn="ctr">
              <a:buNone/>
            </a:pPr>
            <a:r>
              <a:rPr lang="en-US" sz="2000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95828"/>
              </p:ext>
            </p:extLst>
          </p:nvPr>
        </p:nvGraphicFramePr>
        <p:xfrm>
          <a:off x="632975" y="1933675"/>
          <a:ext cx="7969284" cy="38077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81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3087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8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On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Very 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Cancelled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8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Fog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5/14 = 0.36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0/2</a:t>
                      </a:r>
                      <a:r>
                        <a:rPr lang="en-US" baseline="0" dirty="0"/>
                        <a:t> = 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0/3 = 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0/1</a:t>
                      </a:r>
                      <a:r>
                        <a:rPr lang="en-US" baseline="0" dirty="0"/>
                        <a:t> = 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87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4/14 = 0.29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 = 0.5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 = 0.33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</a:t>
                      </a:r>
                      <a:r>
                        <a:rPr lang="en-US" baseline="0" dirty="0"/>
                        <a:t> = 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87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5/14 = 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 = 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2/3 = 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0/1</a:t>
                      </a:r>
                      <a:r>
                        <a:rPr lang="en-US" baseline="0" dirty="0"/>
                        <a:t> = 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8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Rain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5/14 = 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 = 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 = 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0/1</a:t>
                      </a:r>
                      <a:r>
                        <a:rPr lang="en-US" baseline="0" dirty="0"/>
                        <a:t> = 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87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8/14 = 0.57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0/2</a:t>
                      </a:r>
                      <a:r>
                        <a:rPr lang="en-US" baseline="0" dirty="0"/>
                        <a:t> = 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0/3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0/1</a:t>
                      </a:r>
                      <a:r>
                        <a:rPr lang="en-US" baseline="0" dirty="0"/>
                        <a:t> = 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8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Heavy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1/14 = 0.07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 = 0.5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2/3 = 0.67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 = 1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08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Prior Probability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14/20</a:t>
                      </a:r>
                      <a:r>
                        <a:rPr lang="en-US" baseline="0" dirty="0"/>
                        <a:t> = 0.70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2/20 = 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3/20 = 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1/20 = 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AE404-FFD3-254C-86C5-98ADEB27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168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Naïve Bayesian Classifier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8078" y="1471557"/>
            <a:ext cx="8630202" cy="4732020"/>
          </a:xfrm>
        </p:spPr>
        <p:txBody>
          <a:bodyPr>
            <a:normAutofit lnSpcReduction="10000"/>
          </a:bodyPr>
          <a:lstStyle/>
          <a:p>
            <a:pPr marL="53975" indent="0">
              <a:buNone/>
            </a:pPr>
            <a:r>
              <a:rPr lang="en-US" sz="2000" b="1" dirty="0">
                <a:solidFill>
                  <a:schemeClr val="tx1"/>
                </a:solidFill>
                <a:ea typeface="Cambria Math" panose="02040503050406030204" pitchFamily="18" charset="0"/>
              </a:rPr>
              <a:t>Instance:</a:t>
            </a:r>
          </a:p>
          <a:p>
            <a:pPr marL="53975" indent="0">
              <a:buNone/>
            </a:pPr>
            <a:endParaRPr lang="en-US" sz="2000" b="1" dirty="0"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sz="2000" b="1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marL="53975" indent="0">
              <a:buNone/>
            </a:pPr>
            <a:endParaRPr lang="en-US" sz="2000" b="1" dirty="0">
              <a:ea typeface="Cambria Math" panose="02040503050406030204" pitchFamily="18" charset="0"/>
            </a:endParaRPr>
          </a:p>
          <a:p>
            <a:pPr marL="53975" indent="0">
              <a:buNone/>
            </a:pPr>
            <a:r>
              <a:rPr lang="en-US" sz="2000" b="1" dirty="0">
                <a:solidFill>
                  <a:srgbClr val="0B5ED7"/>
                </a:solidFill>
                <a:ea typeface="Cambria Math" panose="02040503050406030204" pitchFamily="18" charset="0"/>
              </a:rPr>
              <a:t>Case1:   </a:t>
            </a:r>
            <a:r>
              <a:rPr lang="en-US" sz="2000" dirty="0">
                <a:solidFill>
                  <a:schemeClr val="tx1"/>
                </a:solidFill>
                <a:ea typeface="Cambria Math" panose="02040503050406030204" pitchFamily="18" charset="0"/>
              </a:rPr>
              <a:t>Class = On Time : 0.70 × 0.64 </a:t>
            </a:r>
            <a:r>
              <a:rPr lang="en-US" sz="2000" dirty="0">
                <a:ea typeface="Cambria Math" panose="02040503050406030204" pitchFamily="18" charset="0"/>
              </a:rPr>
              <a:t>× </a:t>
            </a:r>
            <a:r>
              <a:rPr lang="en-US" sz="2000" dirty="0">
                <a:solidFill>
                  <a:schemeClr val="tx1"/>
                </a:solidFill>
                <a:ea typeface="Cambria Math" panose="02040503050406030204" pitchFamily="18" charset="0"/>
              </a:rPr>
              <a:t>0.14 </a:t>
            </a:r>
            <a:r>
              <a:rPr lang="en-US" sz="2000" dirty="0">
                <a:ea typeface="Cambria Math" panose="02040503050406030204" pitchFamily="18" charset="0"/>
              </a:rPr>
              <a:t>× </a:t>
            </a:r>
            <a:r>
              <a:rPr lang="en-US" sz="2000" dirty="0">
                <a:solidFill>
                  <a:schemeClr val="tx1"/>
                </a:solidFill>
                <a:ea typeface="Cambria Math" panose="02040503050406030204" pitchFamily="18" charset="0"/>
              </a:rPr>
              <a:t>0.29 </a:t>
            </a:r>
            <a:r>
              <a:rPr lang="en-US" sz="2000" dirty="0">
                <a:ea typeface="Cambria Math" panose="02040503050406030204" pitchFamily="18" charset="0"/>
              </a:rPr>
              <a:t>× </a:t>
            </a:r>
            <a:r>
              <a:rPr lang="en-US" sz="2000" dirty="0">
                <a:solidFill>
                  <a:schemeClr val="tx1"/>
                </a:solidFill>
                <a:ea typeface="Cambria Math" panose="02040503050406030204" pitchFamily="18" charset="0"/>
              </a:rPr>
              <a:t>0.07 = 0.0013</a:t>
            </a:r>
          </a:p>
          <a:p>
            <a:pPr marL="53975" indent="0">
              <a:buNone/>
            </a:pPr>
            <a:endParaRPr lang="en-US" sz="800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marL="53975" indent="0">
              <a:buNone/>
            </a:pPr>
            <a:r>
              <a:rPr lang="en-US" sz="2000" b="1" dirty="0">
                <a:solidFill>
                  <a:srgbClr val="0B5ED7"/>
                </a:solidFill>
                <a:ea typeface="Cambria Math" panose="02040503050406030204" pitchFamily="18" charset="0"/>
              </a:rPr>
              <a:t>Case2:   </a:t>
            </a:r>
            <a:r>
              <a:rPr lang="en-US" sz="2000" dirty="0">
                <a:ea typeface="Cambria Math" panose="02040503050406030204" pitchFamily="18" charset="0"/>
              </a:rPr>
              <a:t>Class = Late : 0.10 × 0.50 × 1.0 × 0.50 × 0.50 = 0.0125</a:t>
            </a:r>
          </a:p>
          <a:p>
            <a:pPr marL="53975" indent="0">
              <a:buNone/>
            </a:pPr>
            <a:endParaRPr lang="en-US" sz="800" dirty="0">
              <a:ea typeface="Cambria Math" panose="02040503050406030204" pitchFamily="18" charset="0"/>
            </a:endParaRPr>
          </a:p>
          <a:p>
            <a:pPr marL="53975" indent="0">
              <a:buNone/>
            </a:pPr>
            <a:r>
              <a:rPr lang="en-US" sz="2000" b="1" dirty="0">
                <a:solidFill>
                  <a:srgbClr val="0B5ED7"/>
                </a:solidFill>
                <a:ea typeface="Cambria Math" panose="02040503050406030204" pitchFamily="18" charset="0"/>
              </a:rPr>
              <a:t>Case3:</a:t>
            </a:r>
            <a:r>
              <a:rPr lang="en-US" sz="2000" dirty="0">
                <a:solidFill>
                  <a:srgbClr val="0B5ED7"/>
                </a:solidFill>
                <a:ea typeface="Cambria Math" panose="02040503050406030204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ea typeface="Cambria Math" panose="02040503050406030204" pitchFamily="18" charset="0"/>
              </a:rPr>
              <a:t>Class = Very Late : 0.15 </a:t>
            </a:r>
            <a:r>
              <a:rPr lang="en-US" sz="2000" dirty="0">
                <a:ea typeface="Cambria Math" panose="02040503050406030204" pitchFamily="18" charset="0"/>
              </a:rPr>
              <a:t>× </a:t>
            </a:r>
            <a:r>
              <a:rPr lang="en-US" sz="2000" dirty="0">
                <a:solidFill>
                  <a:schemeClr val="tx1"/>
                </a:solidFill>
                <a:ea typeface="Cambria Math" panose="02040503050406030204" pitchFamily="18" charset="0"/>
              </a:rPr>
              <a:t>1.0 </a:t>
            </a:r>
            <a:r>
              <a:rPr lang="en-US" sz="2000" dirty="0">
                <a:ea typeface="Cambria Math" panose="02040503050406030204" pitchFamily="18" charset="0"/>
              </a:rPr>
              <a:t>× </a:t>
            </a:r>
            <a:r>
              <a:rPr lang="en-US" sz="2000" dirty="0">
                <a:solidFill>
                  <a:schemeClr val="tx1"/>
                </a:solidFill>
                <a:ea typeface="Cambria Math" panose="02040503050406030204" pitchFamily="18" charset="0"/>
              </a:rPr>
              <a:t>0.67 </a:t>
            </a:r>
            <a:r>
              <a:rPr lang="en-US" sz="2000" dirty="0">
                <a:ea typeface="Cambria Math" panose="02040503050406030204" pitchFamily="18" charset="0"/>
              </a:rPr>
              <a:t>× </a:t>
            </a:r>
            <a:r>
              <a:rPr lang="en-US" sz="2000" dirty="0">
                <a:solidFill>
                  <a:schemeClr val="tx1"/>
                </a:solidFill>
                <a:ea typeface="Cambria Math" panose="02040503050406030204" pitchFamily="18" charset="0"/>
              </a:rPr>
              <a:t>0.33 </a:t>
            </a:r>
            <a:r>
              <a:rPr lang="en-US" sz="2000" dirty="0">
                <a:ea typeface="Cambria Math" panose="02040503050406030204" pitchFamily="18" charset="0"/>
              </a:rPr>
              <a:t>× </a:t>
            </a:r>
            <a:r>
              <a:rPr lang="en-US" sz="2000" dirty="0">
                <a:solidFill>
                  <a:schemeClr val="tx1"/>
                </a:solidFill>
                <a:ea typeface="Cambria Math" panose="02040503050406030204" pitchFamily="18" charset="0"/>
              </a:rPr>
              <a:t>0.67 = 0.0222</a:t>
            </a:r>
          </a:p>
          <a:p>
            <a:pPr marL="53975" indent="0">
              <a:buNone/>
            </a:pPr>
            <a:endParaRPr lang="en-US" sz="800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marL="53975" indent="0">
              <a:buNone/>
            </a:pPr>
            <a:r>
              <a:rPr lang="en-US" sz="2000" b="1" dirty="0">
                <a:solidFill>
                  <a:srgbClr val="0B5ED7"/>
                </a:solidFill>
                <a:ea typeface="Cambria Math" panose="02040503050406030204" pitchFamily="18" charset="0"/>
              </a:rPr>
              <a:t>Case4:   </a:t>
            </a:r>
            <a:r>
              <a:rPr lang="en-US" sz="2000" dirty="0">
                <a:ea typeface="Cambria Math" panose="02040503050406030204" pitchFamily="18" charset="0"/>
              </a:rPr>
              <a:t>Class = Cancelled : 0.05 × 0.0 × 0.0 × 1.0 × 1.0 = 0.0000</a:t>
            </a:r>
          </a:p>
          <a:p>
            <a:pPr marL="53975" indent="0">
              <a:buNone/>
            </a:pPr>
            <a:endParaRPr lang="en-US" sz="2000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marL="53975" indent="0" algn="ctr">
              <a:buNone/>
            </a:pPr>
            <a:r>
              <a:rPr lang="en-US" sz="2000" dirty="0">
                <a:ea typeface="Cambria Math" panose="02040503050406030204" pitchFamily="18" charset="0"/>
              </a:rPr>
              <a:t>Case3 is the strongest; Hence correct classification is </a:t>
            </a:r>
            <a:r>
              <a:rPr lang="en-US" sz="2000" b="1" dirty="0">
                <a:solidFill>
                  <a:srgbClr val="0B5ED7"/>
                </a:solidFill>
                <a:ea typeface="Cambria Math" panose="02040503050406030204" pitchFamily="18" charset="0"/>
              </a:rPr>
              <a:t>Very 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707330"/>
              </p:ext>
            </p:extLst>
          </p:nvPr>
        </p:nvGraphicFramePr>
        <p:xfrm>
          <a:off x="1573695" y="2276516"/>
          <a:ext cx="6240990" cy="6272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8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645B3-CF6A-6846-AC9F-0DB7C683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7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Naïve Bayesian Classifier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4948" y="1624337"/>
            <a:ext cx="8630202" cy="4732020"/>
          </a:xfrm>
        </p:spPr>
        <p:txBody>
          <a:bodyPr>
            <a:normAutofit/>
          </a:bodyPr>
          <a:lstStyle/>
          <a:p>
            <a:pPr marL="53975" indent="0">
              <a:buNone/>
            </a:pPr>
            <a:r>
              <a:rPr lang="en-US" sz="2000" b="1" dirty="0">
                <a:solidFill>
                  <a:schemeClr val="tx1"/>
                </a:solidFill>
                <a:ea typeface="Cambria Math" panose="02040503050406030204" pitchFamily="18" charset="0"/>
              </a:rPr>
              <a:t>Pros and Cons</a:t>
            </a:r>
          </a:p>
          <a:p>
            <a:pPr marL="396875" indent="-342900"/>
            <a:r>
              <a:rPr lang="en-US" sz="2000" dirty="0">
                <a:ea typeface="Cambria Math" panose="02040503050406030204" pitchFamily="18" charset="0"/>
              </a:rPr>
              <a:t>The Naïve Bayes’ approach is a very popular one, which often works well.</a:t>
            </a:r>
          </a:p>
          <a:p>
            <a:pPr marL="2591435" lvl="8" indent="-342900"/>
            <a:endParaRPr lang="en-US" sz="800" dirty="0">
              <a:ea typeface="Cambria Math" panose="02040503050406030204" pitchFamily="18" charset="0"/>
            </a:endParaRPr>
          </a:p>
          <a:p>
            <a:pPr marL="396875" indent="-342900"/>
            <a:r>
              <a:rPr lang="en-US" sz="2000" dirty="0">
                <a:solidFill>
                  <a:schemeClr val="tx1"/>
                </a:solidFill>
                <a:ea typeface="Cambria Math" panose="02040503050406030204" pitchFamily="18" charset="0"/>
              </a:rPr>
              <a:t>However, it has a number of potential problems</a:t>
            </a:r>
          </a:p>
          <a:p>
            <a:pPr marL="2591435" lvl="8" indent="-342900"/>
            <a:endParaRPr lang="en-US" sz="800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marL="762635" lvl="1" indent="-342900"/>
            <a:r>
              <a:rPr lang="en-US" sz="2000" dirty="0">
                <a:ea typeface="Cambria Math" panose="02040503050406030204" pitchFamily="18" charset="0"/>
              </a:rPr>
              <a:t>It relies on all attributes being </a:t>
            </a:r>
            <a:r>
              <a:rPr lang="en-US" sz="2000" dirty="0">
                <a:solidFill>
                  <a:srgbClr val="0B5ED7"/>
                </a:solidFill>
                <a:ea typeface="Cambria Math" panose="02040503050406030204" pitchFamily="18" charset="0"/>
              </a:rPr>
              <a:t>categorical</a:t>
            </a:r>
            <a:r>
              <a:rPr lang="en-US" sz="2000" dirty="0">
                <a:ea typeface="Cambria Math" panose="02040503050406030204" pitchFamily="18" charset="0"/>
              </a:rPr>
              <a:t>.</a:t>
            </a:r>
          </a:p>
          <a:p>
            <a:pPr marL="2591435" lvl="8" indent="-342900"/>
            <a:endParaRPr lang="en-US" sz="1000" dirty="0">
              <a:ea typeface="Cambria Math" panose="02040503050406030204" pitchFamily="18" charset="0"/>
            </a:endParaRPr>
          </a:p>
          <a:p>
            <a:pPr marL="762635" lvl="1" indent="-342900"/>
            <a:r>
              <a:rPr lang="en-US" sz="2000" dirty="0">
                <a:solidFill>
                  <a:schemeClr val="tx1"/>
                </a:solidFill>
                <a:ea typeface="Cambria Math" panose="02040503050406030204" pitchFamily="18" charset="0"/>
              </a:rPr>
              <a:t>If the data is </a:t>
            </a:r>
            <a:r>
              <a:rPr lang="en-US" sz="2000" dirty="0">
                <a:solidFill>
                  <a:srgbClr val="0B5ED7"/>
                </a:solidFill>
                <a:ea typeface="Cambria Math" panose="02040503050406030204" pitchFamily="18" charset="0"/>
              </a:rPr>
              <a:t>less</a:t>
            </a:r>
            <a:r>
              <a:rPr lang="en-US" sz="2000" dirty="0">
                <a:solidFill>
                  <a:schemeClr val="tx1"/>
                </a:solidFill>
                <a:ea typeface="Cambria Math" panose="02040503050406030204" pitchFamily="18" charset="0"/>
              </a:rPr>
              <a:t>, then it </a:t>
            </a:r>
            <a:r>
              <a:rPr lang="en-US" sz="2000" dirty="0">
                <a:solidFill>
                  <a:srgbClr val="0B5ED7"/>
                </a:solidFill>
                <a:ea typeface="Cambria Math" panose="02040503050406030204" pitchFamily="18" charset="0"/>
              </a:rPr>
              <a:t>estimates poorly</a:t>
            </a:r>
            <a:r>
              <a:rPr lang="en-US" sz="2000" dirty="0">
                <a:solidFill>
                  <a:schemeClr val="tx1"/>
                </a:solidFill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01A04-772A-F44C-9DB8-BFAE9640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93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58" y="3040380"/>
            <a:ext cx="8425339" cy="762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0B5ED7"/>
                </a:solidFill>
              </a:rPr>
              <a:t>Bayesian Classifier</a:t>
            </a:r>
            <a:endParaRPr lang="en-IN" sz="6000" dirty="0">
              <a:solidFill>
                <a:srgbClr val="0B5ED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35045-3203-7042-B67C-C9251CF5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808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7773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Naïve Bayesian Classifier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04948" y="1271078"/>
                <a:ext cx="8630202" cy="4732020"/>
              </a:xfrm>
            </p:spPr>
            <p:txBody>
              <a:bodyPr>
                <a:normAutofit fontScale="85000" lnSpcReduction="20000"/>
              </a:bodyPr>
              <a:lstStyle/>
              <a:p>
                <a:pPr marL="53975" indent="0" algn="just">
                  <a:buNone/>
                </a:pPr>
                <a:r>
                  <a:rPr lang="en-US" sz="2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Approach to overcome the limitations in Naïve Bayesian Classification</a:t>
                </a:r>
              </a:p>
              <a:p>
                <a:pPr marL="53975" indent="0" algn="just">
                  <a:buNone/>
                </a:pPr>
                <a:endParaRPr lang="en-US" sz="11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96875" indent="-342900" algn="just"/>
                <a:r>
                  <a:rPr lang="en-US" sz="2200" dirty="0">
                    <a:solidFill>
                      <a:srgbClr val="A50021"/>
                    </a:solidFill>
                    <a:ea typeface="Cambria Math" panose="02040503050406030204" pitchFamily="18" charset="0"/>
                  </a:rPr>
                  <a:t>Estimating the posterior probabilities for continuous attributes</a:t>
                </a:r>
              </a:p>
              <a:p>
                <a:pPr marL="2591435" lvl="8" indent="-342900" algn="just"/>
                <a:endParaRPr lang="en-US" sz="800" dirty="0">
                  <a:ea typeface="Cambria Math" panose="02040503050406030204" pitchFamily="18" charset="0"/>
                </a:endParaRPr>
              </a:p>
              <a:p>
                <a:pPr marL="762635" lvl="1" indent="-342900" algn="just"/>
                <a:r>
                  <a:rPr lang="en-US" sz="19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 real life situation, all attributes are not necessarily be categorical, In fact, there is a mix of both categorical and continuous attributes. </a:t>
                </a:r>
              </a:p>
              <a:p>
                <a:pPr marL="762635" lvl="1" indent="-342900" algn="just"/>
                <a:r>
                  <a:rPr lang="en-US" sz="19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 the following, we discuss </a:t>
                </a:r>
                <a:r>
                  <a:rPr lang="en-US" sz="1900" dirty="0">
                    <a:ea typeface="Cambria Math" panose="02040503050406030204" pitchFamily="18" charset="0"/>
                  </a:rPr>
                  <a:t>the </a:t>
                </a:r>
                <a:r>
                  <a:rPr lang="en-US" sz="19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schemes to deal with continuous attributes in Bayesian classifier.</a:t>
                </a:r>
                <a:endParaRPr lang="en-US" sz="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920750" lvl="2" indent="-457200" algn="just">
                  <a:buSzPct val="100000"/>
                  <a:buFont typeface="+mj-lt"/>
                  <a:buAutoNum type="arabicPeriod"/>
                </a:pPr>
                <a:r>
                  <a:rPr lang="en-US" sz="2000" dirty="0">
                    <a:ea typeface="Cambria Math" panose="02040503050406030204" pitchFamily="18" charset="0"/>
                  </a:rPr>
                  <a:t>We can discretize each continuous attributes and then replace the continuous values with its corresponding discrete intervals.</a:t>
                </a:r>
                <a:endParaRPr lang="en-US" sz="1900" dirty="0">
                  <a:ea typeface="Cambria Math" panose="02040503050406030204" pitchFamily="18" charset="0"/>
                </a:endParaRPr>
              </a:p>
              <a:p>
                <a:pPr marL="920750" lvl="2" indent="-457200" algn="just">
                  <a:buSzPct val="100000"/>
                  <a:buFont typeface="+mj-lt"/>
                  <a:buAutoNum type="arabicPeriod" startAt="2"/>
                </a:pPr>
                <a:r>
                  <a:rPr lang="en-US" sz="1900" dirty="0">
                    <a:ea typeface="Cambria Math" panose="02040503050406030204" pitchFamily="18" charset="0"/>
                  </a:rPr>
                  <a:t>We can assume a certain form of probability distribution for the continuous variable and estimate the parameters of the distribution using the training data. A Gaussian distribution is usually chosen to represent the posterior probabilities for continuous attributes. A general form of Gaussian distribution will look like</a:t>
                </a:r>
              </a:p>
              <a:p>
                <a:pPr marL="53975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00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  <m:r>
                            <a:rPr lang="en-US" sz="200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sz="2000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200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A5002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A5002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US" sz="2000">
                                      <a:solidFill>
                                        <a:srgbClr val="A5002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A5002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sz="2000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     		</a:t>
                </a:r>
                <a:r>
                  <a:rPr lang="en-US" sz="1900" dirty="0">
                    <a:ea typeface="Cambria Math" panose="02040503050406030204" pitchFamily="18" charset="0"/>
                  </a:rPr>
                  <a:t>where,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sz="1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1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900" dirty="0">
                    <a:ea typeface="Cambria Math" panose="02040503050406030204" pitchFamily="18" charset="0"/>
                  </a:rPr>
                  <a:t> denote </a:t>
                </a:r>
                <a:r>
                  <a:rPr lang="en-US" sz="1900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mean</a:t>
                </a:r>
                <a:r>
                  <a:rPr lang="en-US" sz="1900" dirty="0">
                    <a:ea typeface="Cambria Math" panose="02040503050406030204" pitchFamily="18" charset="0"/>
                  </a:rPr>
                  <a:t> and </a:t>
                </a:r>
                <a:r>
                  <a:rPr lang="en-US" sz="1900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variance</a:t>
                </a:r>
                <a:r>
                  <a:rPr lang="en-US" sz="1900" dirty="0">
                    <a:ea typeface="Cambria Math" panose="02040503050406030204" pitchFamily="18" charset="0"/>
                  </a:rPr>
                  <a:t>, respectively.</a:t>
                </a:r>
              </a:p>
              <a:p>
                <a:pPr marL="1036955" lvl="2" indent="-342900" algn="just">
                  <a:buSzPct val="100000"/>
                  <a:buFont typeface="+mj-lt"/>
                  <a:buAutoNum type="arabicPeriod"/>
                </a:pPr>
                <a:endParaRPr lang="en-US" sz="1800" dirty="0">
                  <a:ea typeface="Cambria Math" panose="02040503050406030204" pitchFamily="18" charset="0"/>
                </a:endParaRPr>
              </a:p>
              <a:p>
                <a:pPr marL="2597785" lvl="8" indent="-349250" algn="just">
                  <a:buFont typeface="+mj-lt"/>
                  <a:buAutoNum type="arabicPeriod"/>
                </a:pPr>
                <a:endParaRPr lang="en-US" sz="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948" y="1271078"/>
                <a:ext cx="8630202" cy="4732020"/>
              </a:xfrm>
              <a:blipFill>
                <a:blip r:embed="rId2"/>
                <a:stretch>
                  <a:fillRect t="-1337" r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938CC-7E6C-D24D-AF6A-643D7FCA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96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86381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Naïve Bayesian Classifier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04948" y="1624337"/>
                <a:ext cx="8630202" cy="4732020"/>
              </a:xfrm>
            </p:spPr>
            <p:txBody>
              <a:bodyPr>
                <a:normAutofit/>
              </a:bodyPr>
              <a:lstStyle/>
              <a:p>
                <a:pPr marL="53975" indent="0" algn="just">
                  <a:buNone/>
                </a:pPr>
                <a:endParaRPr lang="en-US" sz="1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96938" indent="-379413" algn="just">
                  <a:buNone/>
                </a:pPr>
                <a:r>
                  <a:rPr lang="en-US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For each class </a:t>
                </a:r>
                <a:r>
                  <a:rPr lang="en-US" sz="18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</a:t>
                </a:r>
                <a:r>
                  <a:rPr lang="en-US" sz="1800" i="1" baseline="-25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the posterior probabilities for attribute </a:t>
                </a:r>
                <a:r>
                  <a:rPr lang="en-US" sz="1800" i="1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en-US" sz="1800" i="1" baseline="-250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j</a:t>
                </a:r>
                <a:r>
                  <a:rPr lang="en-US" sz="1800" baseline="-25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ea typeface="Cambria Math" panose="02040503050406030204" pitchFamily="18" charset="0"/>
                  </a:rPr>
                  <a:t>(it is the numeric attribute) can be calculated following Gaussian normal distribution as follows.</a:t>
                </a:r>
              </a:p>
              <a:p>
                <a:pPr marL="914400" indent="-395288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A50021"/>
                              </a:solidFill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000" baseline="-25000" dirty="0">
                              <a:solidFill>
                                <a:srgbClr val="A50021"/>
                              </a:solidFill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sz="2000" b="0" baseline="-25000" dirty="0" smtClean="0">
                              <a:solidFill>
                                <a:srgbClr val="A50021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dirty="0" smtClean="0">
                              <a:solidFill>
                                <a:srgbClr val="A50021"/>
                              </a:solidFill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rgbClr val="A50021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dirty="0" smtClean="0">
                              <a:solidFill>
                                <a:srgbClr val="A50021"/>
                              </a:solidFill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000" b="0" baseline="-25000" dirty="0" smtClean="0">
                              <a:solidFill>
                                <a:srgbClr val="A50021"/>
                              </a:solidFill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rgbClr val="A50021"/>
                              </a:solidFill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rgbClr val="A50021"/>
                              </a:solidFill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sz="2000" b="0" i="0" baseline="-25000" dirty="0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sz="2000" i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0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sz="2000" i="0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m:rPr>
                              <m:sty m:val="p"/>
                            </m:rPr>
                            <a:rPr lang="en-US" sz="2000" b="0" i="0" baseline="-25000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ij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2000" i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A5002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A5002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 baseline="-25000">
                                      <a:solidFill>
                                        <a:srgbClr val="A5002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sz="2000" i="0">
                                      <a:solidFill>
                                        <a:srgbClr val="A5002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solidFill>
                                        <a:srgbClr val="A5002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μij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0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 baseline="-25000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ij</m:t>
                              </m:r>
                            </m:e>
                            <m:sup>
                              <m:r>
                                <a:rPr lang="en-US" sz="2000" i="0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A50021"/>
                  </a:solidFill>
                  <a:ea typeface="Cambria Math" panose="02040503050406030204" pitchFamily="18" charset="0"/>
                </a:endParaRPr>
              </a:p>
              <a:p>
                <a:pPr marL="914400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Here, the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en-US" sz="180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ij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ea typeface="Cambria Math" panose="02040503050406030204" pitchFamily="18" charset="0"/>
                  </a:rPr>
                  <a:t>can be calculated based on the sample mean of attribute value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solidFill>
                          <a:srgbClr val="A50021"/>
                        </a:solidFill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800" baseline="-25000" dirty="0" smtClean="0">
                        <a:solidFill>
                          <a:srgbClr val="A50021"/>
                        </a:solidFill>
                        <a:ea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for the training records that belong to the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i="1" dirty="0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1800" b="0" i="1" baseline="-25000" dirty="0" smtClean="0">
                        <a:solidFill>
                          <a:srgbClr val="A50021"/>
                        </a:solidFill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.</a:t>
                </a:r>
              </a:p>
              <a:p>
                <a:pPr marL="914400" lvl="8" indent="0"/>
                <a:endParaRPr lang="en-US" sz="1800" dirty="0">
                  <a:ea typeface="Cambria Math" panose="02040503050406030204" pitchFamily="18" charset="0"/>
                </a:endParaRPr>
              </a:p>
              <a:p>
                <a:pPr marL="914400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Similarly,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sty m:val="p"/>
                          </m:rPr>
                          <a:rPr lang="en-US" sz="1800" baseline="-250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ij</m:t>
                        </m:r>
                      </m:e>
                      <m:sup>
                        <m:r>
                          <a:rPr lang="en-US" sz="18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can be estimated from the calculation of variance of such training records.</a:t>
                </a:r>
              </a:p>
              <a:p>
                <a:pPr marL="53975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948" y="1624337"/>
                <a:ext cx="8630202" cy="4732020"/>
              </a:xfrm>
              <a:blipFill>
                <a:blip r:embed="rId2"/>
                <a:stretch>
                  <a:fillRect r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3C7A4-91A1-BC4D-B431-2C8C153A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457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Naïve Bayesian Classifier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24337"/>
            <a:ext cx="9361488" cy="4732020"/>
          </a:xfrm>
        </p:spPr>
        <p:txBody>
          <a:bodyPr>
            <a:normAutofit/>
          </a:bodyPr>
          <a:lstStyle/>
          <a:p>
            <a:pPr marL="53975" indent="0" algn="just">
              <a:buNone/>
            </a:pPr>
            <a:r>
              <a:rPr lang="en-US" sz="2000" b="1" dirty="0">
                <a:solidFill>
                  <a:schemeClr val="tx1"/>
                </a:solidFill>
                <a:ea typeface="Cambria Math" panose="02040503050406030204" pitchFamily="18" charset="0"/>
              </a:rPr>
              <a:t>M-estimate of </a:t>
            </a:r>
            <a:r>
              <a:rPr lang="en-US" sz="2000" b="1" dirty="0">
                <a:ea typeface="Cambria Math" panose="02040503050406030204" pitchFamily="18" charset="0"/>
              </a:rPr>
              <a:t>C</a:t>
            </a:r>
            <a:r>
              <a:rPr lang="en-US" sz="2000" b="1" dirty="0">
                <a:solidFill>
                  <a:schemeClr val="tx1"/>
                </a:solidFill>
                <a:ea typeface="Cambria Math" panose="02040503050406030204" pitchFamily="18" charset="0"/>
              </a:rPr>
              <a:t>onditional Probability</a:t>
            </a:r>
          </a:p>
          <a:p>
            <a:pPr marL="396875" indent="-342900" algn="just"/>
            <a:endParaRPr lang="en-US" sz="1100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marL="396875" indent="-342900" algn="just"/>
            <a:r>
              <a:rPr lang="en-US" sz="2000" dirty="0">
                <a:solidFill>
                  <a:srgbClr val="A50021"/>
                </a:solidFill>
                <a:ea typeface="Cambria Math" panose="02040503050406030204" pitchFamily="18" charset="0"/>
              </a:rPr>
              <a:t>The M-estimation is to deal with the potential problem of Naïve Bayesian Classifier when training data size is too poor. </a:t>
            </a:r>
          </a:p>
          <a:p>
            <a:pPr marL="2591435" lvl="8" indent="-342900" algn="just"/>
            <a:endParaRPr lang="en-US" sz="800" dirty="0">
              <a:ea typeface="Cambria Math" panose="02040503050406030204" pitchFamily="18" charset="0"/>
            </a:endParaRPr>
          </a:p>
          <a:p>
            <a:pPr marL="762635" lvl="1" indent="-342900" algn="just"/>
            <a:r>
              <a:rPr lang="en-US" sz="1800" dirty="0">
                <a:ea typeface="Cambria Math" panose="02040503050406030204" pitchFamily="18" charset="0"/>
              </a:rPr>
              <a:t>If the posterior probability for one of the attribute is zero, then the overall class-conditional probability for the class vanishes.</a:t>
            </a:r>
          </a:p>
          <a:p>
            <a:pPr marL="2591435" lvl="8" indent="-342900" algn="just"/>
            <a:endParaRPr lang="en-US" sz="800" dirty="0">
              <a:ea typeface="Cambria Math" panose="02040503050406030204" pitchFamily="18" charset="0"/>
            </a:endParaRPr>
          </a:p>
          <a:p>
            <a:pPr marL="762635" lvl="1" indent="-342900" algn="just"/>
            <a:r>
              <a:rPr lang="en-US" sz="1800" dirty="0">
                <a:ea typeface="Cambria Math" panose="02040503050406030204" pitchFamily="18" charset="0"/>
              </a:rPr>
              <a:t>In other words, if training data do not cover many of the attribute values, then we may not be able to classify some of the test records. </a:t>
            </a:r>
          </a:p>
          <a:p>
            <a:pPr marL="2591435" lvl="8" indent="-342900" algn="just"/>
            <a:endParaRPr lang="en-US" sz="800" dirty="0">
              <a:ea typeface="Cambria Math" panose="02040503050406030204" pitchFamily="18" charset="0"/>
            </a:endParaRPr>
          </a:p>
          <a:p>
            <a:pPr marL="396875" indent="-342900" algn="just"/>
            <a:r>
              <a:rPr lang="en-US" sz="2000" dirty="0">
                <a:ea typeface="Cambria Math" panose="02040503050406030204" pitchFamily="18" charset="0"/>
              </a:rPr>
              <a:t>This problem can be addressed by using the </a:t>
            </a:r>
            <a:r>
              <a:rPr lang="en-US" sz="2000" dirty="0">
                <a:solidFill>
                  <a:srgbClr val="A50021"/>
                </a:solidFill>
                <a:ea typeface="Cambria Math" panose="02040503050406030204" pitchFamily="18" charset="0"/>
              </a:rPr>
              <a:t>M-estimate approach</a:t>
            </a:r>
            <a:r>
              <a:rPr lang="en-US" sz="2000" dirty="0">
                <a:ea typeface="Cambria Math" panose="02040503050406030204" pitchFamily="18" charset="0"/>
              </a:rPr>
              <a:t>. </a:t>
            </a:r>
            <a:endParaRPr lang="en-US" sz="2000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625F-233A-AC46-A06D-01300D4B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356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M-estimate Approach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0" y="1624337"/>
                <a:ext cx="9361488" cy="4732020"/>
              </a:xfrm>
            </p:spPr>
            <p:txBody>
              <a:bodyPr>
                <a:normAutofit fontScale="92500" lnSpcReduction="10000"/>
              </a:bodyPr>
              <a:lstStyle/>
              <a:p>
                <a:pPr marL="396875" indent="-342900" algn="just"/>
                <a:r>
                  <a:rPr lang="en-US" sz="2000" dirty="0">
                    <a:solidFill>
                      <a:srgbClr val="A50021"/>
                    </a:solidFill>
                    <a:ea typeface="Cambria Math" panose="02040503050406030204" pitchFamily="18" charset="0"/>
                  </a:rPr>
                  <a:t>M-estimate approach </a:t>
                </a:r>
                <a:r>
                  <a:rPr lang="en-US" sz="2000" dirty="0">
                    <a:ea typeface="Cambria Math" panose="02040503050406030204" pitchFamily="18" charset="0"/>
                  </a:rPr>
                  <a:t>can be stated as follows</a:t>
                </a:r>
              </a:p>
              <a:p>
                <a:pPr marL="2591435" lvl="8" indent="-342900" algn="just"/>
                <a:endParaRPr lang="en-US" sz="800" dirty="0">
                  <a:ea typeface="Cambria Math" panose="02040503050406030204" pitchFamily="18" charset="0"/>
                </a:endParaRPr>
              </a:p>
              <a:p>
                <a:pPr marL="53975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A50021"/>
                            </a:solidFill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rgbClr val="A50021"/>
                            </a:solidFill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rgbClr val="A50021"/>
                            </a:solidFill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A50021"/>
                            </a:solidFill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solidFill>
                              <a:srgbClr val="A50021"/>
                            </a:solidFill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A50021"/>
                            </a:solidFill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A50021"/>
                            </a:solidFill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2000" baseline="-25000" dirty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00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A5002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A5002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A5002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𝑚𝑝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</a:p>
              <a:p>
                <a:pPr marL="53975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53975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      where, </a:t>
                </a:r>
                <a:r>
                  <a:rPr lang="en-US" sz="2000" i="1" dirty="0">
                    <a:ea typeface="Cambria Math" panose="02040503050406030204" pitchFamily="18" charset="0"/>
                  </a:rPr>
                  <a:t>n</a:t>
                </a:r>
                <a:r>
                  <a:rPr lang="en-US" sz="2000" dirty="0">
                    <a:ea typeface="Cambria Math" panose="02040503050406030204" pitchFamily="18" charset="0"/>
                  </a:rPr>
                  <a:t> = total number of instances from 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0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= number of training examples from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 dirty="0" smtClean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0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that take the value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 dirty="0" smtClean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i="1" baseline="-25000" dirty="0" smtClean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sz="2000" i="1" baseline="-25000" dirty="0" smtClean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=</m:t>
                    </m:r>
                    <m:r>
                      <m:rPr>
                        <m:nor/>
                      </m:rPr>
                      <a:rPr lang="en-US" sz="2000" b="0" i="1" dirty="0" smtClean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1" baseline="-25000" dirty="0" smtClean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sz="2000" i="1" baseline="-25000" dirty="0" smtClean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	    </a:t>
                </a:r>
                <a:r>
                  <a:rPr lang="en-US" sz="2000" i="1" dirty="0">
                    <a:ea typeface="Cambria Math" panose="02040503050406030204" pitchFamily="18" charset="0"/>
                  </a:rPr>
                  <a:t>m</a:t>
                </a:r>
                <a:r>
                  <a:rPr lang="en-US" sz="2000" dirty="0">
                    <a:ea typeface="Cambria Math" panose="02040503050406030204" pitchFamily="18" charset="0"/>
                  </a:rPr>
                  <a:t> = it is a parameter known as the equivalent sample size, and</a:t>
                </a:r>
              </a:p>
              <a:p>
                <a:pPr marL="53975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                   </a:t>
                </a:r>
                <a:r>
                  <a:rPr lang="en-US" sz="2000" i="1" dirty="0">
                    <a:ea typeface="Cambria Math" panose="02040503050406030204" pitchFamily="18" charset="0"/>
                  </a:rPr>
                  <a:t>p</a:t>
                </a:r>
                <a:r>
                  <a:rPr lang="en-US" sz="2000" dirty="0">
                    <a:ea typeface="Cambria Math" panose="02040503050406030204" pitchFamily="18" charset="0"/>
                  </a:rPr>
                  <a:t> = is a user specified parameter.</a:t>
                </a:r>
              </a:p>
              <a:p>
                <a:pPr marL="53975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53975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     </a:t>
                </a:r>
                <a:r>
                  <a:rPr lang="en-US" sz="2000" b="1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Note: </a:t>
                </a:r>
              </a:p>
              <a:p>
                <a:pPr marL="53975" indent="0">
                  <a:buNone/>
                </a:pPr>
                <a:r>
                  <a:rPr lang="en-US" sz="2000" b="1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     </a:t>
                </a:r>
                <a:r>
                  <a:rPr lang="en-US" sz="2000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If </a:t>
                </a:r>
                <a:r>
                  <a:rPr lang="en-US" sz="2000" i="1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n</a:t>
                </a:r>
                <a:r>
                  <a:rPr lang="en-US" sz="2000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 = 0, that is, if there is no training set available, then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000" b="0" i="1" baseline="-25000" dirty="0" smtClean="0">
                            <a:solidFill>
                              <a:srgbClr val="0B5ED7"/>
                            </a:solidFill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0B5ED7"/>
                            </a:solidFill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0B5ED7"/>
                            </a:solidFill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2000" i="1" baseline="-25000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 = p</a:t>
                </a:r>
                <a:r>
                  <a:rPr lang="en-US" sz="2000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,</a:t>
                </a:r>
              </a:p>
              <a:p>
                <a:pPr marL="53975" indent="0">
                  <a:buNone/>
                </a:pPr>
                <a:r>
                  <a:rPr lang="en-US" sz="2000" dirty="0">
                    <a:solidFill>
                      <a:srgbClr val="0B5ED7"/>
                    </a:solidFill>
                    <a:ea typeface="Cambria Math" panose="02040503050406030204" pitchFamily="18" charset="0"/>
                  </a:rPr>
                  <a:t>     so, this is a different value, in absence of sample value.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24337"/>
                <a:ext cx="9361488" cy="4732020"/>
              </a:xfrm>
              <a:blipFill>
                <a:blip r:embed="rId2"/>
                <a:stretch>
                  <a:fillRect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9BB42-4386-2946-BA72-54833B45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087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28" y="62528"/>
            <a:ext cx="8425339" cy="72806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 Practice Example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240" y="1624337"/>
            <a:ext cx="8671560" cy="4732020"/>
          </a:xfrm>
        </p:spPr>
        <p:txBody>
          <a:bodyPr>
            <a:normAutofit/>
          </a:bodyPr>
          <a:lstStyle/>
          <a:p>
            <a:pPr marL="53975" indent="0" algn="just">
              <a:buNone/>
            </a:pPr>
            <a:r>
              <a:rPr lang="en-US" sz="2000" dirty="0">
                <a:solidFill>
                  <a:srgbClr val="A50021"/>
                </a:solidFill>
                <a:ea typeface="Cambria Math" panose="02040503050406030204" pitchFamily="18" charset="0"/>
              </a:rPr>
              <a:t>  </a:t>
            </a:r>
            <a:r>
              <a:rPr lang="en-US" sz="2000" b="1" dirty="0">
                <a:solidFill>
                  <a:srgbClr val="0B5ED7"/>
                </a:solidFill>
                <a:ea typeface="Cambria Math" panose="02040503050406030204" pitchFamily="18" charset="0"/>
              </a:rPr>
              <a:t>Example 17.4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29049" y="2263140"/>
            <a:ext cx="626487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0B5ED7"/>
                </a:solidFill>
                <a:ea typeface="新細明體" charset="-120"/>
              </a:rPr>
              <a:t>Class: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0B5ED7"/>
                </a:solidFill>
                <a:ea typeface="新細明體" charset="-120"/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0B5ED7"/>
                </a:solidFill>
                <a:ea typeface="新細明體" charset="-120"/>
              </a:rPr>
              <a:t>C2:buys_computer = ‘no’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dirty="0">
              <a:solidFill>
                <a:srgbClr val="0B5ED7"/>
              </a:solidFill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0B5ED7"/>
                </a:solidFill>
                <a:ea typeface="新細明體" charset="-120"/>
              </a:rPr>
              <a:t>Data instance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0B5ED7"/>
                </a:solidFill>
                <a:ea typeface="新細明體" charset="-120"/>
              </a:rPr>
              <a:t>X = (</a:t>
            </a:r>
            <a:r>
              <a:rPr lang="en-US" altLang="zh-TW" sz="2000" dirty="0">
                <a:solidFill>
                  <a:srgbClr val="073C8B"/>
                </a:solidFill>
                <a:ea typeface="新細明體" charset="-120"/>
              </a:rPr>
              <a:t>age &lt;=30</a:t>
            </a:r>
            <a:r>
              <a:rPr lang="en-US" altLang="zh-TW" sz="2000" dirty="0">
                <a:solidFill>
                  <a:srgbClr val="0B5ED7"/>
                </a:solidFill>
                <a:ea typeface="新細明體" charset="-120"/>
              </a:rPr>
              <a:t>,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0B5ED7"/>
                </a:solidFill>
                <a:ea typeface="新細明體" charset="-120"/>
              </a:rPr>
              <a:t>Income = </a:t>
            </a:r>
            <a:r>
              <a:rPr lang="en-US" altLang="zh-TW" sz="2000" dirty="0">
                <a:solidFill>
                  <a:srgbClr val="073C8B"/>
                </a:solidFill>
                <a:ea typeface="新細明體" charset="-120"/>
              </a:rPr>
              <a:t>medium</a:t>
            </a:r>
            <a:r>
              <a:rPr lang="en-US" altLang="zh-TW" sz="2000" dirty="0">
                <a:solidFill>
                  <a:srgbClr val="0B5ED7"/>
                </a:solidFill>
                <a:ea typeface="新細明體" charset="-120"/>
              </a:rPr>
              <a:t>,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0B5ED7"/>
                </a:solidFill>
                <a:ea typeface="新細明體" charset="-120"/>
              </a:rPr>
              <a:t>Student = </a:t>
            </a:r>
            <a:r>
              <a:rPr lang="en-US" altLang="zh-TW" sz="2000" dirty="0">
                <a:solidFill>
                  <a:srgbClr val="073C8B"/>
                </a:solidFill>
                <a:ea typeface="新細明體" charset="-120"/>
              </a:rPr>
              <a:t>yes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 err="1">
                <a:solidFill>
                  <a:srgbClr val="0B5ED7"/>
                </a:solidFill>
                <a:ea typeface="新細明體" charset="-120"/>
              </a:rPr>
              <a:t>Credit_rating</a:t>
            </a:r>
            <a:r>
              <a:rPr lang="en-US" altLang="zh-TW" sz="2000" dirty="0">
                <a:solidFill>
                  <a:srgbClr val="0B5ED7"/>
                </a:solidFill>
                <a:ea typeface="新細明體" charset="-120"/>
              </a:rPr>
              <a:t> = </a:t>
            </a:r>
            <a:r>
              <a:rPr lang="en-US" altLang="zh-TW" sz="2000" dirty="0">
                <a:solidFill>
                  <a:srgbClr val="073C8B"/>
                </a:solidFill>
                <a:ea typeface="新細明體" charset="-120"/>
              </a:rPr>
              <a:t>fair</a:t>
            </a:r>
            <a:r>
              <a:rPr lang="en-US" altLang="zh-TW" sz="2000" dirty="0">
                <a:solidFill>
                  <a:srgbClr val="0B5ED7"/>
                </a:solidFill>
                <a:ea typeface="新細明體" charset="-120"/>
              </a:rPr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148CB-39E7-0F4D-AF0E-B9CFAE7A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728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28" y="62528"/>
            <a:ext cx="8425339" cy="72806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 Practice Example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117" y="923178"/>
            <a:ext cx="8671560" cy="4732020"/>
          </a:xfrm>
        </p:spPr>
        <p:txBody>
          <a:bodyPr>
            <a:normAutofit/>
          </a:bodyPr>
          <a:lstStyle/>
          <a:p>
            <a:pPr marL="53975" indent="0" algn="just">
              <a:buNone/>
            </a:pPr>
            <a:r>
              <a:rPr lang="en-US" sz="2000" dirty="0">
                <a:solidFill>
                  <a:srgbClr val="A50021"/>
                </a:solidFill>
                <a:ea typeface="Cambria Math" panose="02040503050406030204" pitchFamily="18" charset="0"/>
              </a:rPr>
              <a:t>  </a:t>
            </a:r>
            <a:r>
              <a:rPr lang="en-US" sz="2000" b="1" dirty="0">
                <a:solidFill>
                  <a:srgbClr val="0B5ED7"/>
                </a:solidFill>
                <a:ea typeface="Cambria Math" panose="02040503050406030204" pitchFamily="18" charset="0"/>
              </a:rPr>
              <a:t>Example 17.4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450916"/>
              </p:ext>
            </p:extLst>
          </p:nvPr>
        </p:nvGraphicFramePr>
        <p:xfrm>
          <a:off x="435679" y="1417320"/>
          <a:ext cx="8471998" cy="516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Worksheet" r:id="rId3" imgW="4324288" imgH="4457700" progId="Excel.Sheet.8">
                  <p:embed/>
                </p:oleObj>
              </mc:Choice>
              <mc:Fallback>
                <p:oleObj name="Worksheet" r:id="rId3" imgW="4324288" imgH="4457700" progId="Excel.Sheet.8">
                  <p:embed/>
                  <p:pic>
                    <p:nvPicPr>
                      <p:cNvPr id="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79" y="1417320"/>
                        <a:ext cx="8471998" cy="5166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D593C-3DF2-5541-B168-C5E65133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977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00427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 Practice Example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424940"/>
            <a:ext cx="8610600" cy="5105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2000" dirty="0">
                <a:solidFill>
                  <a:srgbClr val="0B5ED7"/>
                </a:solidFill>
                <a:ea typeface="新細明體" charset="-120"/>
              </a:rPr>
              <a:t>P(</a:t>
            </a:r>
            <a:r>
              <a:rPr lang="en-US" altLang="zh-TW" sz="2000" dirty="0" err="1">
                <a:solidFill>
                  <a:srgbClr val="0B5ED7"/>
                </a:solidFill>
                <a:ea typeface="新細明體" charset="-120"/>
              </a:rPr>
              <a:t>C</a:t>
            </a:r>
            <a:r>
              <a:rPr lang="en-US" altLang="zh-TW" sz="2000" baseline="-25000" dirty="0" err="1">
                <a:solidFill>
                  <a:srgbClr val="0B5ED7"/>
                </a:solidFill>
                <a:ea typeface="新細明體" charset="-120"/>
              </a:rPr>
              <a:t>i</a:t>
            </a:r>
            <a:r>
              <a:rPr lang="en-US" altLang="zh-TW" sz="2000" dirty="0">
                <a:solidFill>
                  <a:srgbClr val="0B5ED7"/>
                </a:solidFill>
                <a:ea typeface="新細明體" charset="-120"/>
              </a:rPr>
              <a:t>):    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P(</a:t>
            </a:r>
            <a:r>
              <a:rPr lang="en-US" altLang="zh-TW" sz="1600" dirty="0" err="1">
                <a:solidFill>
                  <a:srgbClr val="0B5ED7"/>
                </a:solidFill>
                <a:ea typeface="新細明體" charset="-120"/>
              </a:rPr>
              <a:t>buys_computer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= “yes”)  = 9/14 = 0.643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                   P(</a:t>
            </a:r>
            <a:r>
              <a:rPr lang="en-US" altLang="zh-TW" sz="1600" dirty="0" err="1">
                <a:solidFill>
                  <a:srgbClr val="0B5ED7"/>
                </a:solidFill>
                <a:ea typeface="新細明體" charset="-120"/>
              </a:rPr>
              <a:t>buys_computer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= “no”) = 5/14= 0.357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>
              <a:solidFill>
                <a:srgbClr val="0B5ED7"/>
              </a:solidFill>
              <a:ea typeface="新細明體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000" dirty="0">
                <a:solidFill>
                  <a:srgbClr val="0B5ED7"/>
                </a:solidFill>
                <a:ea typeface="新細明體" charset="-120"/>
              </a:rPr>
              <a:t>Compute P(</a:t>
            </a:r>
            <a:r>
              <a:rPr lang="en-US" altLang="zh-TW" sz="2000" dirty="0" err="1">
                <a:solidFill>
                  <a:srgbClr val="0B5ED7"/>
                </a:solidFill>
                <a:ea typeface="新細明體" charset="-120"/>
              </a:rPr>
              <a:t>X|C</a:t>
            </a:r>
            <a:r>
              <a:rPr lang="en-US" altLang="zh-TW" sz="2000" baseline="-25000" dirty="0" err="1">
                <a:solidFill>
                  <a:srgbClr val="0B5ED7"/>
                </a:solidFill>
                <a:ea typeface="新細明體" charset="-120"/>
              </a:rPr>
              <a:t>i</a:t>
            </a:r>
            <a:r>
              <a:rPr lang="en-US" altLang="zh-TW" sz="2000" dirty="0">
                <a:solidFill>
                  <a:srgbClr val="0B5ED7"/>
                </a:solidFill>
                <a:ea typeface="新細明體" charset="-120"/>
              </a:rPr>
              <a:t>) for each class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    P(age = “&lt;=30” | </a:t>
            </a:r>
            <a:r>
              <a:rPr lang="en-US" altLang="zh-TW" sz="1600" dirty="0" err="1">
                <a:solidFill>
                  <a:srgbClr val="0B5ED7"/>
                </a:solidFill>
                <a:ea typeface="新細明體" charset="-120"/>
              </a:rPr>
              <a:t>buys_computer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= “yes”)  = 2/9 = 0.222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    P(age = “&lt;= 30” | </a:t>
            </a:r>
            <a:r>
              <a:rPr lang="en-US" altLang="zh-TW" sz="1600" dirty="0" err="1">
                <a:solidFill>
                  <a:srgbClr val="0B5ED7"/>
                </a:solidFill>
                <a:ea typeface="新細明體" charset="-120"/>
              </a:rPr>
              <a:t>buys_computer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= “no”) = 3/5 = 0.6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    P(income = “medium” | </a:t>
            </a:r>
            <a:r>
              <a:rPr lang="en-US" altLang="zh-TW" sz="1600" dirty="0" err="1">
                <a:solidFill>
                  <a:srgbClr val="0B5ED7"/>
                </a:solidFill>
                <a:ea typeface="新細明體" charset="-120"/>
              </a:rPr>
              <a:t>buys_computer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= “yes”) = 4/9 = 0.444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    P(income = “medium” | </a:t>
            </a:r>
            <a:r>
              <a:rPr lang="en-US" altLang="zh-TW" sz="1600" dirty="0" err="1">
                <a:solidFill>
                  <a:srgbClr val="0B5ED7"/>
                </a:solidFill>
                <a:ea typeface="新細明體" charset="-120"/>
              </a:rPr>
              <a:t>buys_computer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= “no”) = 2/5 = 0.4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    P(student = “yes” | </a:t>
            </a:r>
            <a:r>
              <a:rPr lang="en-US" altLang="zh-TW" sz="1600" dirty="0" err="1">
                <a:solidFill>
                  <a:srgbClr val="0B5ED7"/>
                </a:solidFill>
                <a:ea typeface="新細明體" charset="-120"/>
              </a:rPr>
              <a:t>buys_computer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= “yes) = 6/9 = 0.667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    P(student = “yes” | </a:t>
            </a:r>
            <a:r>
              <a:rPr lang="en-US" altLang="zh-TW" sz="1600" dirty="0" err="1">
                <a:solidFill>
                  <a:srgbClr val="0B5ED7"/>
                </a:solidFill>
                <a:ea typeface="新細明體" charset="-120"/>
              </a:rPr>
              <a:t>buys_computer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= “no”) = 1/5 = 0.2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    P(</a:t>
            </a:r>
            <a:r>
              <a:rPr lang="en-US" altLang="zh-TW" sz="1600" dirty="0" err="1">
                <a:solidFill>
                  <a:srgbClr val="0B5ED7"/>
                </a:solidFill>
                <a:ea typeface="新細明體" charset="-120"/>
              </a:rPr>
              <a:t>credit_rating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= “fair” | </a:t>
            </a:r>
            <a:r>
              <a:rPr lang="en-US" altLang="zh-TW" sz="1600" dirty="0" err="1">
                <a:solidFill>
                  <a:srgbClr val="0B5ED7"/>
                </a:solidFill>
                <a:ea typeface="新細明體" charset="-120"/>
              </a:rPr>
              <a:t>buys_computer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= “yes”) = 6/9 = 0.667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    P(</a:t>
            </a:r>
            <a:r>
              <a:rPr lang="en-US" altLang="zh-TW" sz="1600" dirty="0" err="1">
                <a:solidFill>
                  <a:srgbClr val="0B5ED7"/>
                </a:solidFill>
                <a:ea typeface="新細明體" charset="-120"/>
              </a:rPr>
              <a:t>credit_rating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= “fair” | </a:t>
            </a:r>
            <a:r>
              <a:rPr lang="en-US" altLang="zh-TW" sz="1600" dirty="0" err="1">
                <a:solidFill>
                  <a:srgbClr val="0B5ED7"/>
                </a:solidFill>
                <a:ea typeface="新細明體" charset="-120"/>
              </a:rPr>
              <a:t>buys_computer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= “no”) = 2/5 = 0.4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>
              <a:solidFill>
                <a:srgbClr val="0B5ED7"/>
              </a:solidFill>
              <a:ea typeface="新細明體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1600" b="1" dirty="0">
                <a:solidFill>
                  <a:srgbClr val="0B5ED7"/>
                </a:solidFill>
                <a:ea typeface="新細明體" charset="-120"/>
              </a:rPr>
              <a:t> X = (age &lt;= 30 , income = medium, student = yes, </a:t>
            </a:r>
            <a:r>
              <a:rPr lang="en-US" altLang="zh-TW" sz="1600" b="1" dirty="0" err="1">
                <a:solidFill>
                  <a:srgbClr val="0B5ED7"/>
                </a:solidFill>
                <a:ea typeface="新細明體" charset="-120"/>
              </a:rPr>
              <a:t>credit_rating</a:t>
            </a:r>
            <a:r>
              <a:rPr lang="en-US" altLang="zh-TW" sz="1600" b="1" dirty="0">
                <a:solidFill>
                  <a:srgbClr val="0B5ED7"/>
                </a:solidFill>
                <a:ea typeface="新細明體" charset="-120"/>
              </a:rPr>
              <a:t> = fair)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>
              <a:solidFill>
                <a:srgbClr val="0B5ED7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</a:t>
            </a:r>
            <a:r>
              <a:rPr lang="en-US" altLang="zh-TW" sz="1600" b="1" dirty="0">
                <a:solidFill>
                  <a:srgbClr val="0B5ED7"/>
                </a:solidFill>
                <a:ea typeface="新細明體" charset="-120"/>
              </a:rPr>
              <a:t>P(</a:t>
            </a:r>
            <a:r>
              <a:rPr lang="en-US" altLang="zh-TW" sz="1600" b="1" dirty="0" err="1">
                <a:solidFill>
                  <a:srgbClr val="0B5ED7"/>
                </a:solidFill>
                <a:ea typeface="新細明體" charset="-120"/>
              </a:rPr>
              <a:t>X|C</a:t>
            </a:r>
            <a:r>
              <a:rPr lang="en-US" altLang="zh-TW" sz="1600" b="1" baseline="-25000" dirty="0" err="1">
                <a:solidFill>
                  <a:srgbClr val="0B5ED7"/>
                </a:solidFill>
                <a:ea typeface="新細明體" charset="-120"/>
              </a:rPr>
              <a:t>i</a:t>
            </a:r>
            <a:r>
              <a:rPr lang="en-US" altLang="zh-TW" sz="1600" b="1" dirty="0">
                <a:solidFill>
                  <a:srgbClr val="0B5ED7"/>
                </a:solidFill>
                <a:ea typeface="新細明體" charset="-120"/>
              </a:rPr>
              <a:t>) :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P(</a:t>
            </a:r>
            <a:r>
              <a:rPr lang="en-US" altLang="zh-TW" sz="1600" dirty="0" err="1">
                <a:solidFill>
                  <a:srgbClr val="0B5ED7"/>
                </a:solidFill>
                <a:ea typeface="新細明體" charset="-120"/>
              </a:rPr>
              <a:t>X|buys_computer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= “yes”) = 0.222 × 0.444 × 0.667 × 0.667 = 0.044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               P(</a:t>
            </a:r>
            <a:r>
              <a:rPr lang="en-US" altLang="zh-TW" sz="1600" dirty="0" err="1">
                <a:solidFill>
                  <a:srgbClr val="0B5ED7"/>
                </a:solidFill>
                <a:ea typeface="新細明體" charset="-120"/>
              </a:rPr>
              <a:t>X|buys_computer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= “no”) = 0.6 × 0.4 × 0.2 × 0.4 = 0.019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>
              <a:solidFill>
                <a:srgbClr val="0B5ED7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0B5ED7"/>
                </a:solidFill>
                <a:ea typeface="新細明體" charset="-120"/>
              </a:rPr>
              <a:t>P(</a:t>
            </a:r>
            <a:r>
              <a:rPr lang="en-US" altLang="zh-TW" sz="1600" b="1" dirty="0" err="1">
                <a:solidFill>
                  <a:srgbClr val="0B5ED7"/>
                </a:solidFill>
                <a:ea typeface="新細明體" charset="-120"/>
              </a:rPr>
              <a:t>X|C</a:t>
            </a:r>
            <a:r>
              <a:rPr lang="en-US" altLang="zh-TW" sz="1600" b="1" baseline="-25000" dirty="0" err="1">
                <a:solidFill>
                  <a:srgbClr val="0B5ED7"/>
                </a:solidFill>
                <a:ea typeface="新細明體" charset="-120"/>
              </a:rPr>
              <a:t>i</a:t>
            </a:r>
            <a:r>
              <a:rPr lang="en-US" altLang="zh-TW" sz="1600" b="1" dirty="0">
                <a:solidFill>
                  <a:srgbClr val="0B5ED7"/>
                </a:solidFill>
                <a:ea typeface="新細明體" charset="-120"/>
              </a:rPr>
              <a:t>)*P(</a:t>
            </a:r>
            <a:r>
              <a:rPr lang="en-US" altLang="zh-TW" sz="1600" b="1" dirty="0" err="1">
                <a:solidFill>
                  <a:srgbClr val="0B5ED7"/>
                </a:solidFill>
                <a:ea typeface="新細明體" charset="-120"/>
              </a:rPr>
              <a:t>C</a:t>
            </a:r>
            <a:r>
              <a:rPr lang="en-US" altLang="zh-TW" sz="1600" b="1" baseline="-25000" dirty="0" err="1">
                <a:solidFill>
                  <a:srgbClr val="0B5ED7"/>
                </a:solidFill>
                <a:ea typeface="新細明體" charset="-120"/>
              </a:rPr>
              <a:t>i</a:t>
            </a:r>
            <a:r>
              <a:rPr lang="en-US" altLang="zh-TW" sz="1600" b="1" dirty="0">
                <a:solidFill>
                  <a:srgbClr val="0B5ED7"/>
                </a:solidFill>
                <a:ea typeface="新細明體" charset="-120"/>
              </a:rPr>
              <a:t>) : 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P(</a:t>
            </a:r>
            <a:r>
              <a:rPr lang="en-US" altLang="zh-TW" sz="1600" dirty="0" err="1">
                <a:solidFill>
                  <a:srgbClr val="0B5ED7"/>
                </a:solidFill>
                <a:ea typeface="新細明體" charset="-120"/>
              </a:rPr>
              <a:t>X|buys_computer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= “yes”) * P(</a:t>
            </a:r>
            <a:r>
              <a:rPr lang="en-US" altLang="zh-TW" sz="1600" dirty="0" err="1">
                <a:solidFill>
                  <a:srgbClr val="0B5ED7"/>
                </a:solidFill>
                <a:ea typeface="新細明體" charset="-120"/>
              </a:rPr>
              <a:t>buys_computer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= “yes”) = 0.028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0B5ED7"/>
                </a:solidFill>
                <a:ea typeface="新細明體" charset="-120"/>
              </a:rPr>
              <a:t>		             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P(</a:t>
            </a:r>
            <a:r>
              <a:rPr lang="en-US" altLang="zh-TW" sz="1600" dirty="0" err="1">
                <a:solidFill>
                  <a:srgbClr val="0B5ED7"/>
                </a:solidFill>
                <a:ea typeface="新細明體" charset="-120"/>
              </a:rPr>
              <a:t>X|buys_computer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= “no”) * P(</a:t>
            </a:r>
            <a:r>
              <a:rPr lang="en-US" altLang="zh-TW" sz="1600" dirty="0" err="1">
                <a:solidFill>
                  <a:srgbClr val="0B5ED7"/>
                </a:solidFill>
                <a:ea typeface="新細明體" charset="-120"/>
              </a:rPr>
              <a:t>buys_computer</a:t>
            </a:r>
            <a:r>
              <a:rPr lang="en-US" altLang="zh-TW" sz="1600" dirty="0">
                <a:solidFill>
                  <a:srgbClr val="0B5ED7"/>
                </a:solidFill>
                <a:ea typeface="新細明體" charset="-120"/>
              </a:rPr>
              <a:t> = “no”) = 0.007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>
              <a:solidFill>
                <a:srgbClr val="0B5ED7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0B5ED7"/>
                </a:solidFill>
                <a:ea typeface="新細明體" charset="-120"/>
              </a:rPr>
              <a:t>Therefore,  X belongs to class (“</a:t>
            </a:r>
            <a:r>
              <a:rPr lang="en-US" altLang="zh-TW" sz="1600" b="1" dirty="0" err="1">
                <a:solidFill>
                  <a:srgbClr val="0B5ED7"/>
                </a:solidFill>
                <a:ea typeface="新細明體" charset="-120"/>
              </a:rPr>
              <a:t>buys_computer</a:t>
            </a:r>
            <a:r>
              <a:rPr lang="en-US" altLang="zh-TW" sz="1600" b="1" dirty="0">
                <a:solidFill>
                  <a:srgbClr val="0B5ED7"/>
                </a:solidFill>
                <a:ea typeface="新細明體" charset="-120"/>
              </a:rPr>
              <a:t> = yes”)</a:t>
            </a:r>
            <a:r>
              <a:rPr lang="en-US" altLang="zh-TW" sz="1400" b="1" dirty="0">
                <a:solidFill>
                  <a:srgbClr val="0B5ED7"/>
                </a:solidFill>
                <a:ea typeface="新細明體" charset="-120"/>
              </a:rPr>
              <a:t>	</a:t>
            </a:r>
            <a:r>
              <a:rPr lang="en-US" altLang="zh-TW" sz="1400" b="1" dirty="0">
                <a:ea typeface="新細明體" charset="-120"/>
              </a:rPr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7CCF5-4763-9E43-BE95-6FE92B76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346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31" y="124461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10780" y="2928512"/>
            <a:ext cx="8506500" cy="2227148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dirty="0">
                <a:solidFill>
                  <a:prstClr val="black"/>
                </a:solidFill>
              </a:rPr>
              <a:t>The detail material related to this lecture can be found in</a:t>
            </a:r>
          </a:p>
          <a:p>
            <a:pPr>
              <a:buClr>
                <a:srgbClr val="0BD0D9"/>
              </a:buClr>
            </a:pPr>
            <a:endParaRPr lang="en-US" dirty="0">
              <a:solidFill>
                <a:prstClr val="black"/>
              </a:solidFill>
            </a:endParaRPr>
          </a:p>
          <a:p>
            <a:pPr marL="393192" lvl="1" indent="0">
              <a:buClr>
                <a:srgbClr val="0BD0D9"/>
              </a:buClr>
              <a:buNone/>
            </a:pPr>
            <a:r>
              <a:rPr lang="en-IN" dirty="0">
                <a:solidFill>
                  <a:srgbClr val="073C8B"/>
                </a:solidFill>
              </a:rPr>
              <a:t>Data Mining: Concepts and Techniques, (3</a:t>
            </a:r>
            <a:r>
              <a:rPr lang="en-IN" baseline="30000" dirty="0">
                <a:solidFill>
                  <a:srgbClr val="073C8B"/>
                </a:solidFill>
              </a:rPr>
              <a:t>rd</a:t>
            </a:r>
            <a:r>
              <a:rPr lang="en-IN" dirty="0">
                <a:solidFill>
                  <a:srgbClr val="073C8B"/>
                </a:solidFill>
              </a:rPr>
              <a:t> </a:t>
            </a:r>
            <a:r>
              <a:rPr lang="en-IN" dirty="0" err="1">
                <a:solidFill>
                  <a:srgbClr val="073C8B"/>
                </a:solidFill>
              </a:rPr>
              <a:t>Edn</a:t>
            </a:r>
            <a:r>
              <a:rPr lang="en-IN" dirty="0">
                <a:solidFill>
                  <a:srgbClr val="073C8B"/>
                </a:solidFill>
              </a:rPr>
              <a:t>.), </a:t>
            </a:r>
            <a:r>
              <a:rPr lang="en-IN" dirty="0" err="1">
                <a:solidFill>
                  <a:srgbClr val="073C8B"/>
                </a:solidFill>
              </a:rPr>
              <a:t>Jiawei</a:t>
            </a:r>
            <a:r>
              <a:rPr lang="en-IN" dirty="0">
                <a:solidFill>
                  <a:srgbClr val="073C8B"/>
                </a:solidFill>
              </a:rPr>
              <a:t> Han, </a:t>
            </a:r>
            <a:r>
              <a:rPr lang="en-IN" dirty="0" err="1">
                <a:solidFill>
                  <a:srgbClr val="073C8B"/>
                </a:solidFill>
              </a:rPr>
              <a:t>Micheline</a:t>
            </a:r>
            <a:r>
              <a:rPr lang="en-IN" dirty="0">
                <a:solidFill>
                  <a:srgbClr val="073C8B"/>
                </a:solidFill>
              </a:rPr>
              <a:t> </a:t>
            </a:r>
            <a:r>
              <a:rPr lang="en-IN" dirty="0" err="1">
                <a:solidFill>
                  <a:srgbClr val="073C8B"/>
                </a:solidFill>
              </a:rPr>
              <a:t>Kamber</a:t>
            </a:r>
            <a:r>
              <a:rPr lang="en-IN" dirty="0">
                <a:solidFill>
                  <a:srgbClr val="073C8B"/>
                </a:solidFill>
              </a:rPr>
              <a:t>, </a:t>
            </a:r>
            <a:r>
              <a:rPr lang="en-IN" dirty="0"/>
              <a:t>Morgan Kaufmann</a:t>
            </a:r>
            <a:r>
              <a:rPr lang="en-IN" dirty="0">
                <a:solidFill>
                  <a:srgbClr val="073C8B"/>
                </a:solidFill>
              </a:rPr>
              <a:t>, 2015.</a:t>
            </a:r>
          </a:p>
          <a:p>
            <a:pPr marL="393192" lvl="1" indent="0">
              <a:buClr>
                <a:srgbClr val="0BD0D9"/>
              </a:buClr>
              <a:buNone/>
            </a:pPr>
            <a:endParaRPr lang="en-US" dirty="0">
              <a:solidFill>
                <a:srgbClr val="073C8B"/>
              </a:solidFill>
            </a:endParaRPr>
          </a:p>
          <a:p>
            <a:pPr marL="393192" lvl="1" indent="0">
              <a:buClr>
                <a:srgbClr val="0BD0D9"/>
              </a:buClr>
              <a:buNone/>
            </a:pPr>
            <a:r>
              <a:rPr lang="en-US" dirty="0">
                <a:solidFill>
                  <a:srgbClr val="073C8B"/>
                </a:solidFill>
              </a:rPr>
              <a:t>Introduction to Data Mining, Pang-</a:t>
            </a:r>
            <a:r>
              <a:rPr lang="en-US" dirty="0" err="1">
                <a:solidFill>
                  <a:srgbClr val="073C8B"/>
                </a:solidFill>
              </a:rPr>
              <a:t>Ning</a:t>
            </a:r>
            <a:r>
              <a:rPr lang="en-US" dirty="0">
                <a:solidFill>
                  <a:srgbClr val="073C8B"/>
                </a:solidFill>
              </a:rPr>
              <a:t> Tan,  Michael Steinbach, and </a:t>
            </a:r>
            <a:r>
              <a:rPr lang="en-US" dirty="0" err="1">
                <a:solidFill>
                  <a:srgbClr val="073C8B"/>
                </a:solidFill>
              </a:rPr>
              <a:t>Vipin</a:t>
            </a:r>
            <a:r>
              <a:rPr lang="en-US" dirty="0">
                <a:solidFill>
                  <a:srgbClr val="073C8B"/>
                </a:solidFill>
              </a:rPr>
              <a:t> Kumar,  Addison-Wesley, 2014</a:t>
            </a:r>
          </a:p>
          <a:p>
            <a:pPr marL="0" indent="0">
              <a:buClr>
                <a:srgbClr val="0BD0D9"/>
              </a:buClr>
              <a:buFont typeface="Wingdings 2"/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F3AC5-CCCD-4D46-B920-664FB4F7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093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66" y="2420888"/>
            <a:ext cx="8425339" cy="9361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C828D-A8EF-1049-AC62-54584056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59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Bayesian Classifier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68078" y="1592579"/>
            <a:ext cx="8630202" cy="5023373"/>
          </a:xfrm>
        </p:spPr>
        <p:txBody>
          <a:bodyPr>
            <a:normAutofit/>
          </a:bodyPr>
          <a:lstStyle/>
          <a:p>
            <a:r>
              <a:rPr lang="en-US" sz="2000" dirty="0"/>
              <a:t>Principle</a:t>
            </a:r>
          </a:p>
          <a:p>
            <a:pPr lvl="1"/>
            <a:r>
              <a:rPr lang="en-US" sz="1800" dirty="0"/>
              <a:t>If it walks like a duck, quacks like a duck, then it is </a:t>
            </a:r>
            <a:r>
              <a:rPr lang="en-US" sz="1800" dirty="0">
                <a:solidFill>
                  <a:srgbClr val="0B5ED7"/>
                </a:solidFill>
              </a:rPr>
              <a:t>probably</a:t>
            </a:r>
            <a:r>
              <a:rPr lang="en-US" sz="1800" dirty="0"/>
              <a:t> a duck</a:t>
            </a:r>
            <a:endParaRPr lang="en-IN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" y="2512695"/>
            <a:ext cx="8522335" cy="401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ED914-D3A5-9249-BDF3-267AC9EC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92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7379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Bayesian Classifier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600" y="1531620"/>
            <a:ext cx="8425339" cy="46024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A statistical classifier </a:t>
            </a:r>
          </a:p>
          <a:p>
            <a:pPr lvl="8"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600" dirty="0">
                <a:ea typeface="新細明體" charset="-120"/>
              </a:rPr>
              <a:t>Performs </a:t>
            </a:r>
            <a:r>
              <a:rPr lang="en-US" altLang="zh-TW" sz="2600" i="1" dirty="0">
                <a:solidFill>
                  <a:srgbClr val="0B5ED7"/>
                </a:solidFill>
                <a:ea typeface="新細明體" charset="-120"/>
              </a:rPr>
              <a:t>probabilistic prediction</a:t>
            </a:r>
            <a:r>
              <a:rPr lang="en-US" altLang="zh-TW" sz="2600" i="1" dirty="0">
                <a:ea typeface="新細明體" charset="-120"/>
              </a:rPr>
              <a:t>, i.e.,</a:t>
            </a:r>
            <a:r>
              <a:rPr lang="en-US" altLang="zh-TW" sz="2600" dirty="0">
                <a:ea typeface="新細明體" charset="-120"/>
              </a:rPr>
              <a:t> predicts class membership probabilities</a:t>
            </a:r>
          </a:p>
          <a:p>
            <a:pPr lvl="1"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Foundation</a:t>
            </a:r>
          </a:p>
          <a:p>
            <a:pPr lvl="6"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600" dirty="0">
                <a:ea typeface="新細明體" charset="-120"/>
              </a:rPr>
              <a:t>Based on Bayes’ Theorem. </a:t>
            </a:r>
          </a:p>
          <a:p>
            <a:pPr>
              <a:lnSpc>
                <a:spcPct val="90000"/>
              </a:lnSpc>
            </a:pPr>
            <a:endParaRPr lang="en-US" altLang="zh-TW" sz="28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Assumptions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US" sz="2600" dirty="0"/>
              <a:t>The classes are mutually exclusive and exhaustive.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US" sz="2600" dirty="0"/>
              <a:t>The attributes are independent given the class.</a:t>
            </a:r>
          </a:p>
          <a:p>
            <a:pPr lvl="8">
              <a:spcBef>
                <a:spcPct val="50000"/>
              </a:spcBef>
              <a:buFontTx/>
              <a:buAutoNum type="arabicPeriod"/>
            </a:pPr>
            <a:endParaRPr lang="en-US" dirty="0"/>
          </a:p>
          <a:p>
            <a:pPr lvl="5">
              <a:spcBef>
                <a:spcPct val="50000"/>
              </a:spcBef>
              <a:buFontTx/>
              <a:buAutoNum type="arabicPeriod"/>
            </a:pPr>
            <a:endParaRPr lang="en-US" sz="1000" dirty="0"/>
          </a:p>
          <a:p>
            <a:pPr>
              <a:spcBef>
                <a:spcPct val="50000"/>
              </a:spcBef>
            </a:pPr>
            <a:r>
              <a:rPr lang="en-US" sz="2800" dirty="0"/>
              <a:t>Called “Naïve” classifier because of these assumptions.</a:t>
            </a:r>
          </a:p>
          <a:p>
            <a:pPr lvl="1">
              <a:spcBef>
                <a:spcPct val="50000"/>
              </a:spcBef>
            </a:pPr>
            <a:r>
              <a:rPr lang="en-US" sz="2700" dirty="0"/>
              <a:t>Empirically proven to be useful.</a:t>
            </a:r>
          </a:p>
          <a:p>
            <a:pPr lvl="1">
              <a:spcBef>
                <a:spcPct val="50000"/>
              </a:spcBef>
            </a:pPr>
            <a:r>
              <a:rPr lang="en-US" sz="2700" dirty="0"/>
              <a:t>Scales  very well.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endParaRPr lang="en-US" sz="1800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44302-1E07-7248-8029-D18E45C2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59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Example: Bayesian Classification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92580"/>
            <a:ext cx="3916680" cy="473202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/>
              <a:t>Example 8.2: </a:t>
            </a:r>
            <a:r>
              <a:rPr lang="en-US" sz="1800" dirty="0"/>
              <a:t>Air Traffic Data</a:t>
            </a:r>
          </a:p>
          <a:p>
            <a:pPr lvl="7" algn="just"/>
            <a:endParaRPr lang="en-US" sz="800" dirty="0"/>
          </a:p>
          <a:p>
            <a:pPr lvl="1" algn="just"/>
            <a:r>
              <a:rPr lang="en-US" sz="1800" dirty="0"/>
              <a:t>Let us consider a set observation recorded in a database </a:t>
            </a:r>
          </a:p>
          <a:p>
            <a:pPr lvl="8" algn="just"/>
            <a:endParaRPr lang="en-US" sz="800" dirty="0"/>
          </a:p>
          <a:p>
            <a:pPr lvl="2" algn="just"/>
            <a:r>
              <a:rPr lang="en-US" sz="1500" dirty="0"/>
              <a:t>Regarding the arrival of airplanes in the routes from any airport to New Delhi under certain conditions.</a:t>
            </a:r>
            <a:endParaRPr lang="en-IN" sz="15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9218" name="Picture 2" descr="Image result for Image of flights rou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0" y="1432242"/>
            <a:ext cx="44100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31A3C-3A0B-9C49-BDC0-C63A9CF1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51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Air-Traffic Data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470615"/>
              </p:ext>
            </p:extLst>
          </p:nvPr>
        </p:nvGraphicFramePr>
        <p:xfrm>
          <a:off x="475933" y="1706563"/>
          <a:ext cx="842486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4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4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Days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Season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Fog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Rain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</a:t>
                      </a:r>
                      <a:r>
                        <a:rPr lang="en-US" baseline="0" dirty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</a:t>
                      </a:r>
                      <a:r>
                        <a:rPr lang="en-US" baseline="0" dirty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</a:t>
                      </a:r>
                      <a:r>
                        <a:rPr lang="en-US" baseline="0" dirty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Holiday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</a:t>
                      </a:r>
                      <a:r>
                        <a:rPr lang="en-US" baseline="0" dirty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Holiday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</a:t>
                      </a:r>
                      <a:r>
                        <a:rPr lang="en-US" baseline="0" dirty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</a:t>
                      </a:r>
                      <a:r>
                        <a:rPr lang="en-US" baseline="0" dirty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</a:t>
                      </a:r>
                      <a:r>
                        <a:rPr lang="en-US" baseline="0" dirty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06441" y="5873234"/>
            <a:ext cx="221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B5ED7"/>
                </a:solidFill>
              </a:rPr>
              <a:t>Cond. to next slide…</a:t>
            </a:r>
            <a:endParaRPr lang="en-IN" i="1" dirty="0">
              <a:solidFill>
                <a:srgbClr val="0B5ED7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3D33B-9804-3541-9B12-5BF04DBD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17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Air-Traffic Data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828889"/>
              </p:ext>
            </p:extLst>
          </p:nvPr>
        </p:nvGraphicFramePr>
        <p:xfrm>
          <a:off x="498793" y="1980883"/>
          <a:ext cx="842486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4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4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Days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Season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Fog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Rain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Cancelled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Holiday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3321" y="1522214"/>
            <a:ext cx="2821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B5ED7"/>
                </a:solidFill>
              </a:rPr>
              <a:t>Cond. from previous slide…</a:t>
            </a:r>
            <a:endParaRPr lang="en-IN" i="1" dirty="0">
              <a:solidFill>
                <a:srgbClr val="0B5ED7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9D4DB-99A7-0A4C-B371-07618A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55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Air-Traffic Data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8078" y="1592580"/>
            <a:ext cx="8630202" cy="473202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In this database, there are four attributes </a:t>
            </a:r>
          </a:p>
          <a:p>
            <a:pPr marL="0" indent="0" algn="ctr">
              <a:buNone/>
            </a:pPr>
            <a:r>
              <a:rPr lang="en-US" sz="2000" dirty="0"/>
              <a:t>A = [ Day, Season, Fog, Rain] </a:t>
            </a:r>
          </a:p>
          <a:p>
            <a:pPr marL="0" indent="0">
              <a:buNone/>
            </a:pPr>
            <a:r>
              <a:rPr lang="en-US" sz="2000" dirty="0"/>
              <a:t>     with 20 tuples.</a:t>
            </a:r>
          </a:p>
          <a:p>
            <a:pPr algn="just"/>
            <a:r>
              <a:rPr lang="en-US" sz="2000" dirty="0"/>
              <a:t>The categories of classes are:</a:t>
            </a:r>
          </a:p>
          <a:p>
            <a:pPr marL="0" indent="0" algn="ctr">
              <a:buNone/>
            </a:pPr>
            <a:r>
              <a:rPr lang="en-US" sz="2000" dirty="0"/>
              <a:t>C= [On Time, Late, Very Late, Cancelled]</a:t>
            </a:r>
          </a:p>
          <a:p>
            <a:pPr marL="0" indent="0" algn="ctr">
              <a:buNone/>
            </a:pPr>
            <a:endParaRPr lang="en-US" sz="2000" dirty="0"/>
          </a:p>
          <a:p>
            <a:pPr algn="just"/>
            <a:r>
              <a:rPr lang="en-IN" sz="2000" dirty="0"/>
              <a:t>Given this is the knowledge of data and classes, we are to find most likely classification for any other </a:t>
            </a:r>
            <a:r>
              <a:rPr lang="en-IN" sz="2000" dirty="0">
                <a:solidFill>
                  <a:srgbClr val="0B5ED7"/>
                </a:solidFill>
              </a:rPr>
              <a:t>unseen instance</a:t>
            </a:r>
            <a:r>
              <a:rPr lang="en-IN" sz="2000" dirty="0"/>
              <a:t>, for example:</a:t>
            </a:r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marL="0" indent="0" algn="just">
              <a:buNone/>
            </a:pPr>
            <a:endParaRPr lang="en-IN" sz="2000" dirty="0"/>
          </a:p>
          <a:p>
            <a:pPr algn="just"/>
            <a:r>
              <a:rPr lang="en-IN" sz="2000" dirty="0"/>
              <a:t>Classification technique eventually to map this tuple into an accurate class.</a:t>
            </a:r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58336"/>
              </p:ext>
            </p:extLst>
          </p:nvPr>
        </p:nvGraphicFramePr>
        <p:xfrm>
          <a:off x="1667824" y="4710434"/>
          <a:ext cx="6240990" cy="6272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8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F828-7F22-A747-8DE0-929C9D13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6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" y="3124201"/>
            <a:ext cx="8679180" cy="9035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200" dirty="0">
                <a:solidFill>
                  <a:srgbClr val="0B5ED7"/>
                </a:solidFill>
              </a:rPr>
              <a:t>Bayes’ Theorem of Probability</a:t>
            </a:r>
            <a:endParaRPr lang="en-US" sz="4200" dirty="0">
              <a:solidFill>
                <a:srgbClr val="0B5ED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48398-019F-6340-B593-B9E69125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0031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17885</TotalTime>
  <Words>2527</Words>
  <Application>Microsoft Macintosh PowerPoint</Application>
  <PresentationFormat>Custom</PresentationFormat>
  <Paragraphs>547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Cambria Math</vt:lpstr>
      <vt:lpstr>Garamond</vt:lpstr>
      <vt:lpstr>Gill Sans MT</vt:lpstr>
      <vt:lpstr>Tahoma</vt:lpstr>
      <vt:lpstr>Times New Roman</vt:lpstr>
      <vt:lpstr>Wingdings</vt:lpstr>
      <vt:lpstr>Wingdings 2</vt:lpstr>
      <vt:lpstr>Parcel</vt:lpstr>
      <vt:lpstr>Worksheet</vt:lpstr>
      <vt:lpstr>Introduction to  Data Analytics</vt:lpstr>
      <vt:lpstr>PowerPoint Presentation</vt:lpstr>
      <vt:lpstr>Bayesian Classifier</vt:lpstr>
      <vt:lpstr>Bayesian Classifier</vt:lpstr>
      <vt:lpstr>Example: Bayesian Classification</vt:lpstr>
      <vt:lpstr>Air-Traffic Data</vt:lpstr>
      <vt:lpstr>Air-Traffic Data</vt:lpstr>
      <vt:lpstr>Air-Traffic Data</vt:lpstr>
      <vt:lpstr>PowerPoint Presentation</vt:lpstr>
      <vt:lpstr>Bayes’ Theorem</vt:lpstr>
      <vt:lpstr>Prior and Posterior Probabilities</vt:lpstr>
      <vt:lpstr>Naïve Bayesian Classifier</vt:lpstr>
      <vt:lpstr>Naïve Bayesian Classifier</vt:lpstr>
      <vt:lpstr>Naïve Bayesian Classifier</vt:lpstr>
      <vt:lpstr>Naïve Bayesian Classifier</vt:lpstr>
      <vt:lpstr>Naïve Bayesian Classifier</vt:lpstr>
      <vt:lpstr>Naïve Bayesian Classifier</vt:lpstr>
      <vt:lpstr>Naïve Bayesian Classifier</vt:lpstr>
      <vt:lpstr>Naïve Bayesian Classifier</vt:lpstr>
      <vt:lpstr>Naïve Bayesian Classifier</vt:lpstr>
      <vt:lpstr>Naïve Bayesian Classifier</vt:lpstr>
      <vt:lpstr>Naïve Bayesian Classifier</vt:lpstr>
      <vt:lpstr>M-estimate Approach</vt:lpstr>
      <vt:lpstr>A Practice Example</vt:lpstr>
      <vt:lpstr>A Practice Example</vt:lpstr>
      <vt:lpstr>A Practice Example</vt:lpstr>
      <vt:lpstr>Reference</vt:lpstr>
      <vt:lpstr>PowerPoint Presentation</vt:lpstr>
    </vt:vector>
  </TitlesOfParts>
  <Manager/>
  <Company>IIIT Sri City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Sreeja S R</dc:creator>
  <cp:keywords/>
  <dc:description/>
  <cp:lastModifiedBy>Microsoft Office User</cp:lastModifiedBy>
  <cp:revision>767</cp:revision>
  <dcterms:created xsi:type="dcterms:W3CDTF">2016-07-28T11:27:44Z</dcterms:created>
  <dcterms:modified xsi:type="dcterms:W3CDTF">2021-10-21T07:00:35Z</dcterms:modified>
  <cp:category/>
</cp:coreProperties>
</file>