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7"/>
  </p:notesMasterIdLst>
  <p:sldIdLst>
    <p:sldId id="494" r:id="rId2"/>
    <p:sldId id="490" r:id="rId3"/>
    <p:sldId id="276" r:id="rId4"/>
    <p:sldId id="366" r:id="rId5"/>
    <p:sldId id="367" r:id="rId6"/>
    <p:sldId id="368" r:id="rId7"/>
    <p:sldId id="369" r:id="rId8"/>
    <p:sldId id="370" r:id="rId9"/>
    <p:sldId id="371" r:id="rId10"/>
    <p:sldId id="372" r:id="rId11"/>
    <p:sldId id="373" r:id="rId12"/>
    <p:sldId id="374" r:id="rId13"/>
    <p:sldId id="375" r:id="rId14"/>
    <p:sldId id="376" r:id="rId15"/>
    <p:sldId id="377" r:id="rId16"/>
    <p:sldId id="378" r:id="rId17"/>
    <p:sldId id="379" r:id="rId18"/>
    <p:sldId id="380" r:id="rId19"/>
    <p:sldId id="381" r:id="rId20"/>
    <p:sldId id="382" r:id="rId21"/>
    <p:sldId id="383" r:id="rId22"/>
    <p:sldId id="384" r:id="rId23"/>
    <p:sldId id="385" r:id="rId24"/>
    <p:sldId id="411" r:id="rId25"/>
    <p:sldId id="412" r:id="rId26"/>
    <p:sldId id="387" r:id="rId27"/>
    <p:sldId id="389" r:id="rId28"/>
    <p:sldId id="390" r:id="rId29"/>
    <p:sldId id="414" r:id="rId30"/>
    <p:sldId id="391" r:id="rId31"/>
    <p:sldId id="392" r:id="rId32"/>
    <p:sldId id="393" r:id="rId33"/>
    <p:sldId id="394" r:id="rId34"/>
    <p:sldId id="365" r:id="rId35"/>
    <p:sldId id="294" r:id="rId36"/>
  </p:sldIdLst>
  <p:sldSz cx="936148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C8B"/>
    <a:srgbClr val="0B5ED7"/>
    <a:srgbClr val="A50021"/>
    <a:srgbClr val="FF66FF"/>
    <a:srgbClr val="CC3300"/>
    <a:srgbClr val="EBEBBD"/>
    <a:srgbClr val="FFFFFF"/>
    <a:srgbClr val="FFFF99"/>
    <a:srgbClr val="9966FF"/>
    <a:srgbClr val="24A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4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616" y="192"/>
      </p:cViewPr>
      <p:guideLst>
        <p:guide orient="horz" pos="2160"/>
        <p:guide pos="29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655F7-5B43-48DE-B90D-FF112E35D0D6}" type="datetimeFigureOut">
              <a:rPr lang="en-IN" smtClean="0"/>
              <a:t>24/10/21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89025" y="685800"/>
            <a:ext cx="4679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AF584-D3C0-436B-BF5E-FEAE55BF15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612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58" y="2386744"/>
            <a:ext cx="7104575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419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9475" y="4352544"/>
            <a:ext cx="5222540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5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6593" indent="0" algn="ctr">
              <a:buNone/>
              <a:defRPr sz="1856"/>
            </a:lvl2pPr>
            <a:lvl3pPr marL="893186" indent="0" algn="ctr">
              <a:buNone/>
              <a:defRPr sz="1758"/>
            </a:lvl3pPr>
            <a:lvl4pPr marL="1339779" indent="0" algn="ctr">
              <a:buNone/>
              <a:defRPr sz="1563"/>
            </a:lvl4pPr>
            <a:lvl5pPr marL="1786372" indent="0" algn="ctr">
              <a:buNone/>
              <a:defRPr sz="1563"/>
            </a:lvl5pPr>
            <a:lvl6pPr marL="2232965" indent="0" algn="ctr">
              <a:buNone/>
              <a:defRPr sz="1563"/>
            </a:lvl6pPr>
            <a:lvl7pPr marL="2679558" indent="0" algn="ctr">
              <a:buNone/>
              <a:defRPr sz="1563"/>
            </a:lvl7pPr>
            <a:lvl8pPr marL="3126151" indent="0" algn="ctr">
              <a:buNone/>
              <a:defRPr sz="1563"/>
            </a:lvl8pPr>
            <a:lvl9pPr marL="3572744" indent="0" algn="ctr">
              <a:buNone/>
              <a:defRPr sz="156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752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686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4193" y="937260"/>
            <a:ext cx="1079034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4247" y="937260"/>
            <a:ext cx="4828347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818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0251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740" y="2386744"/>
            <a:ext cx="7105369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419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9475" y="4352465"/>
            <a:ext cx="5222540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856">
                <a:solidFill>
                  <a:schemeClr val="tx1"/>
                </a:solidFill>
              </a:defRPr>
            </a:lvl1pPr>
            <a:lvl2pPr marL="446593" indent="0">
              <a:buNone/>
              <a:defRPr sz="1856">
                <a:solidFill>
                  <a:schemeClr val="tx1">
                    <a:tint val="75000"/>
                  </a:schemeClr>
                </a:solidFill>
              </a:defRPr>
            </a:lvl2pPr>
            <a:lvl3pPr marL="893186" indent="0">
              <a:buNone/>
              <a:defRPr sz="1758">
                <a:solidFill>
                  <a:schemeClr val="tx1">
                    <a:tint val="75000"/>
                  </a:schemeClr>
                </a:solidFill>
              </a:defRPr>
            </a:lvl3pPr>
            <a:lvl4pPr marL="1339779" indent="0">
              <a:buNone/>
              <a:defRPr sz="1563">
                <a:solidFill>
                  <a:schemeClr val="tx1">
                    <a:tint val="75000"/>
                  </a:schemeClr>
                </a:solidFill>
              </a:defRPr>
            </a:lvl4pPr>
            <a:lvl5pPr marL="1786372" indent="0">
              <a:buNone/>
              <a:defRPr sz="1563">
                <a:solidFill>
                  <a:schemeClr val="tx1">
                    <a:tint val="75000"/>
                  </a:schemeClr>
                </a:solidFill>
              </a:defRPr>
            </a:lvl5pPr>
            <a:lvl6pPr marL="2232965" indent="0">
              <a:buNone/>
              <a:defRPr sz="1563">
                <a:solidFill>
                  <a:schemeClr val="tx1">
                    <a:tint val="75000"/>
                  </a:schemeClr>
                </a:solidFill>
              </a:defRPr>
            </a:lvl6pPr>
            <a:lvl7pPr marL="2679558" indent="0">
              <a:buNone/>
              <a:defRPr sz="1563">
                <a:solidFill>
                  <a:schemeClr val="tx1">
                    <a:tint val="75000"/>
                  </a:schemeClr>
                </a:solidFill>
              </a:defRPr>
            </a:lvl7pPr>
            <a:lvl8pPr marL="3126151" indent="0">
              <a:buNone/>
              <a:defRPr sz="1563">
                <a:solidFill>
                  <a:schemeClr val="tx1">
                    <a:tint val="75000"/>
                  </a:schemeClr>
                </a:solidFill>
              </a:defRPr>
            </a:lvl8pPr>
            <a:lvl9pPr marL="3572744" indent="0">
              <a:buNone/>
              <a:defRPr sz="15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702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8457" y="2638044"/>
            <a:ext cx="3366228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6804" y="2638044"/>
            <a:ext cx="3368780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784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8455" y="2313437"/>
            <a:ext cx="3366229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856" b="0" cap="all" spc="98" baseline="0">
                <a:solidFill>
                  <a:schemeClr val="tx2"/>
                </a:solidFill>
              </a:defRPr>
            </a:lvl1pPr>
            <a:lvl2pPr marL="446593" indent="0">
              <a:buNone/>
              <a:defRPr sz="1856" b="1"/>
            </a:lvl2pPr>
            <a:lvl3pPr marL="893186" indent="0">
              <a:buNone/>
              <a:defRPr sz="1758" b="1"/>
            </a:lvl3pPr>
            <a:lvl4pPr marL="1339779" indent="0">
              <a:buNone/>
              <a:defRPr sz="1563" b="1"/>
            </a:lvl4pPr>
            <a:lvl5pPr marL="1786372" indent="0">
              <a:buNone/>
              <a:defRPr sz="1563" b="1"/>
            </a:lvl5pPr>
            <a:lvl6pPr marL="2232965" indent="0">
              <a:buNone/>
              <a:defRPr sz="1563" b="1"/>
            </a:lvl6pPr>
            <a:lvl7pPr marL="2679558" indent="0">
              <a:buNone/>
              <a:defRPr sz="1563" b="1"/>
            </a:lvl7pPr>
            <a:lvl8pPr marL="3126151" indent="0">
              <a:buNone/>
              <a:defRPr sz="1563" b="1"/>
            </a:lvl8pPr>
            <a:lvl9pPr marL="3572744" indent="0">
              <a:buNone/>
              <a:defRPr sz="156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8455" y="3143250"/>
            <a:ext cx="3366229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6804" y="3143250"/>
            <a:ext cx="3368780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66804" y="2313437"/>
            <a:ext cx="3368780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856" b="0" cap="all" spc="98" baseline="0">
                <a:solidFill>
                  <a:schemeClr val="tx2"/>
                </a:solidFill>
              </a:defRPr>
            </a:lvl1pPr>
            <a:lvl2pPr marL="446593" indent="0">
              <a:buNone/>
              <a:defRPr sz="1856" b="1"/>
            </a:lvl2pPr>
            <a:lvl3pPr marL="893186" indent="0">
              <a:buNone/>
              <a:defRPr sz="1758" b="1"/>
            </a:lvl3pPr>
            <a:lvl4pPr marL="1339779" indent="0">
              <a:buNone/>
              <a:defRPr sz="1563" b="1"/>
            </a:lvl4pPr>
            <a:lvl5pPr marL="1786372" indent="0">
              <a:buNone/>
              <a:defRPr sz="1563" b="1"/>
            </a:lvl5pPr>
            <a:lvl6pPr marL="2232965" indent="0">
              <a:buNone/>
              <a:defRPr sz="1563" b="1"/>
            </a:lvl6pPr>
            <a:lvl7pPr marL="2679558" indent="0">
              <a:buNone/>
              <a:defRPr sz="1563" b="1"/>
            </a:lvl7pPr>
            <a:lvl8pPr marL="3126151" indent="0">
              <a:buNone/>
              <a:defRPr sz="1563" b="1"/>
            </a:lvl8pPr>
            <a:lvl9pPr marL="3572744" indent="0">
              <a:buNone/>
              <a:defRPr sz="156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500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149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617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4680744" y="0"/>
            <a:ext cx="46807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2" y="2243832"/>
            <a:ext cx="3368860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05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222" y="804672"/>
            <a:ext cx="3697788" cy="5248656"/>
          </a:xfrm>
        </p:spPr>
        <p:txBody>
          <a:bodyPr>
            <a:normAutofit/>
          </a:bodyPr>
          <a:lstStyle>
            <a:lvl1pPr>
              <a:defRPr sz="1856">
                <a:solidFill>
                  <a:schemeClr val="tx1"/>
                </a:solidFill>
              </a:defRPr>
            </a:lvl1pPr>
            <a:lvl2pPr>
              <a:defRPr sz="1563">
                <a:solidFill>
                  <a:schemeClr val="tx1"/>
                </a:solidFill>
              </a:defRPr>
            </a:lvl2pPr>
            <a:lvl3pPr>
              <a:defRPr sz="1563">
                <a:solidFill>
                  <a:schemeClr val="tx1"/>
                </a:solidFill>
              </a:defRPr>
            </a:lvl3pPr>
            <a:lvl4pPr>
              <a:defRPr sz="1563">
                <a:solidFill>
                  <a:schemeClr val="tx1"/>
                </a:solidFill>
              </a:defRPr>
            </a:lvl4pPr>
            <a:lvl5pPr>
              <a:defRPr sz="1563">
                <a:solidFill>
                  <a:schemeClr val="tx1"/>
                </a:solidFill>
              </a:defRPr>
            </a:lvl5pPr>
            <a:lvl6pPr>
              <a:defRPr sz="1563"/>
            </a:lvl6pPr>
            <a:lvl7pPr>
              <a:defRPr sz="1563"/>
            </a:lvl7pPr>
            <a:lvl8pPr>
              <a:defRPr sz="1563"/>
            </a:lvl8pPr>
            <a:lvl9pPr>
              <a:defRPr sz="156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492" y="3549918"/>
            <a:ext cx="2913763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465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46593" indent="0">
              <a:buNone/>
              <a:defRPr sz="1368"/>
            </a:lvl2pPr>
            <a:lvl3pPr marL="893186" indent="0">
              <a:buNone/>
              <a:defRPr sz="1172"/>
            </a:lvl3pPr>
            <a:lvl4pPr marL="1339779" indent="0">
              <a:buNone/>
              <a:defRPr sz="977"/>
            </a:lvl4pPr>
            <a:lvl5pPr marL="1786372" indent="0">
              <a:buNone/>
              <a:defRPr sz="977"/>
            </a:lvl5pPr>
            <a:lvl6pPr marL="2232965" indent="0">
              <a:buNone/>
              <a:defRPr sz="977"/>
            </a:lvl6pPr>
            <a:lvl7pPr marL="2679558" indent="0">
              <a:buNone/>
              <a:defRPr sz="977"/>
            </a:lvl7pPr>
            <a:lvl8pPr marL="3126151" indent="0">
              <a:buNone/>
              <a:defRPr sz="977"/>
            </a:lvl8pPr>
            <a:lvl9pPr marL="3572744" indent="0">
              <a:buNone/>
              <a:defRPr sz="97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55942" y="6236208"/>
            <a:ext cx="3896932" cy="320040"/>
          </a:xfrm>
        </p:spPr>
        <p:txBody>
          <a:bodyPr>
            <a:normAutofit/>
          </a:bodyPr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639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04" y="2243828"/>
            <a:ext cx="3370136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05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80744" y="0"/>
            <a:ext cx="4685426" cy="6858000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3126">
                <a:solidFill>
                  <a:schemeClr val="tx1"/>
                </a:solidFill>
              </a:defRPr>
            </a:lvl1pPr>
            <a:lvl2pPr marL="446593" indent="0">
              <a:buNone/>
              <a:defRPr sz="2735"/>
            </a:lvl2pPr>
            <a:lvl3pPr marL="893186" indent="0">
              <a:buNone/>
              <a:defRPr sz="2344"/>
            </a:lvl3pPr>
            <a:lvl4pPr marL="1339779" indent="0">
              <a:buNone/>
              <a:defRPr sz="1954"/>
            </a:lvl4pPr>
            <a:lvl5pPr marL="1786372" indent="0">
              <a:buNone/>
              <a:defRPr sz="1954"/>
            </a:lvl5pPr>
            <a:lvl6pPr marL="2232965" indent="0">
              <a:buNone/>
              <a:defRPr sz="1954"/>
            </a:lvl6pPr>
            <a:lvl7pPr marL="2679558" indent="0">
              <a:buNone/>
              <a:defRPr sz="1954"/>
            </a:lvl7pPr>
            <a:lvl8pPr marL="3126151" indent="0">
              <a:buNone/>
              <a:defRPr sz="1954"/>
            </a:lvl8pPr>
            <a:lvl9pPr marL="3572744" indent="0">
              <a:buNone/>
              <a:defRPr sz="195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492" y="3549922"/>
            <a:ext cx="2913763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465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46593" indent="0">
              <a:buNone/>
              <a:defRPr sz="1368"/>
            </a:lvl2pPr>
            <a:lvl3pPr marL="893186" indent="0">
              <a:buNone/>
              <a:defRPr sz="1172"/>
            </a:lvl3pPr>
            <a:lvl4pPr marL="1339779" indent="0">
              <a:buNone/>
              <a:defRPr sz="977"/>
            </a:lvl4pPr>
            <a:lvl5pPr marL="1786372" indent="0">
              <a:buNone/>
              <a:defRPr sz="977"/>
            </a:lvl5pPr>
            <a:lvl6pPr marL="2232965" indent="0">
              <a:buNone/>
              <a:defRPr sz="977"/>
            </a:lvl6pPr>
            <a:lvl7pPr marL="2679558" indent="0">
              <a:buNone/>
              <a:defRPr sz="977"/>
            </a:lvl7pPr>
            <a:lvl8pPr marL="3126151" indent="0">
              <a:buNone/>
              <a:defRPr sz="977"/>
            </a:lvl8pPr>
            <a:lvl9pPr marL="3572744" indent="0">
              <a:buNone/>
              <a:defRPr sz="97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IN"/>
              <a:t>IIITS: IDA - M2021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55304" y="6236208"/>
            <a:ext cx="3894379" cy="320040"/>
          </a:xfrm>
        </p:spPr>
        <p:txBody>
          <a:bodyPr>
            <a:normAutofit/>
          </a:bodyPr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57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4246" y="964692"/>
            <a:ext cx="6078983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4246" y="2638048"/>
            <a:ext cx="6078983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21152" y="6238816"/>
            <a:ext cx="2114433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7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IN"/>
              <a:t>IIITS: IDA - M2021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8457" y="6236208"/>
            <a:ext cx="4665043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7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6101" y="6217920"/>
            <a:ext cx="3744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074" spc="0" baseline="0">
                <a:solidFill>
                  <a:srgbClr val="FFFFFF"/>
                </a:solidFill>
              </a:defRPr>
            </a:lvl1pPr>
          </a:lstStyle>
          <a:p>
            <a:fld id="{E2D238DB-7230-45D0-89A2-1890D4DED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70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/>
  <p:txStyles>
    <p:titleStyle>
      <a:lvl1pPr algn="ctr" defTabSz="893186" rtl="0" eaLnBrk="1" latinLnBrk="0" hangingPunct="1">
        <a:lnSpc>
          <a:spcPct val="90000"/>
        </a:lnSpc>
        <a:spcBef>
          <a:spcPct val="0"/>
        </a:spcBef>
        <a:buNone/>
        <a:defRPr sz="2540" kern="1200" cap="all" spc="195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3296" indent="-223296" algn="l" defTabSz="893186" rtl="0" eaLnBrk="1" latinLnBrk="0" hangingPunct="1">
        <a:lnSpc>
          <a:spcPct val="100000"/>
        </a:lnSpc>
        <a:spcBef>
          <a:spcPts val="977"/>
        </a:spcBef>
        <a:buClr>
          <a:schemeClr val="accent2"/>
        </a:buClr>
        <a:buFont typeface="Arial" panose="020B0604020202020204" pitchFamily="34" charset="0"/>
        <a:buChar char="•"/>
        <a:defRPr sz="1758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46593" indent="-223296" algn="l" defTabSz="893186" rtl="0" eaLnBrk="1" latinLnBrk="0" hangingPunct="1">
        <a:lnSpc>
          <a:spcPct val="100000"/>
        </a:lnSpc>
        <a:spcBef>
          <a:spcPts val="977"/>
        </a:spcBef>
        <a:buClr>
          <a:schemeClr val="accent2"/>
        </a:buClr>
        <a:buFont typeface="Arial" panose="020B0604020202020204" pitchFamily="34" charset="0"/>
        <a:buChar char="•"/>
        <a:defRPr sz="156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69889" indent="-223296" algn="l" defTabSz="893186" rtl="0" eaLnBrk="1" latinLnBrk="0" hangingPunct="1">
        <a:lnSpc>
          <a:spcPct val="100000"/>
        </a:lnSpc>
        <a:spcBef>
          <a:spcPts val="977"/>
        </a:spcBef>
        <a:buClr>
          <a:schemeClr val="accent2"/>
        </a:buClr>
        <a:buFont typeface="Arial" panose="020B0604020202020204" pitchFamily="34" charset="0"/>
        <a:buChar char="•"/>
        <a:defRPr sz="156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93186" indent="-223296" algn="l" defTabSz="893186" rtl="0" eaLnBrk="1" latinLnBrk="0" hangingPunct="1">
        <a:lnSpc>
          <a:spcPct val="100000"/>
        </a:lnSpc>
        <a:spcBef>
          <a:spcPts val="977"/>
        </a:spcBef>
        <a:buClr>
          <a:schemeClr val="accent2"/>
        </a:buClr>
        <a:buFont typeface="Arial" panose="020B0604020202020204" pitchFamily="34" charset="0"/>
        <a:buChar char="•"/>
        <a:defRPr sz="156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16482" indent="-223296" algn="l" defTabSz="893186" rtl="0" eaLnBrk="1" latinLnBrk="0" hangingPunct="1">
        <a:lnSpc>
          <a:spcPct val="100000"/>
        </a:lnSpc>
        <a:spcBef>
          <a:spcPts val="977"/>
        </a:spcBef>
        <a:buClr>
          <a:schemeClr val="accent2"/>
        </a:buClr>
        <a:buFont typeface="Arial" panose="020B0604020202020204" pitchFamily="34" charset="0"/>
        <a:buChar char="•"/>
        <a:defRPr sz="156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83955" indent="-223296" algn="l" defTabSz="893186" rtl="0" eaLnBrk="1" latinLnBrk="0" hangingPunct="1">
        <a:lnSpc>
          <a:spcPct val="100000"/>
        </a:lnSpc>
        <a:spcBef>
          <a:spcPts val="977"/>
        </a:spcBef>
        <a:buClr>
          <a:schemeClr val="accent2"/>
        </a:buClr>
        <a:buFont typeface="Arial" panose="020B0604020202020204" pitchFamily="34" charset="0"/>
        <a:buChar char="•"/>
        <a:defRPr sz="1563" kern="1200">
          <a:solidFill>
            <a:schemeClr val="tx1"/>
          </a:solidFill>
          <a:latin typeface="+mn-lt"/>
          <a:ea typeface="+mn-ea"/>
          <a:cs typeface="+mn-cs"/>
        </a:defRPr>
      </a:lvl6pPr>
      <a:lvl7pPr marL="1451427" indent="-223296" algn="l" defTabSz="893186" rtl="0" eaLnBrk="1" latinLnBrk="0" hangingPunct="1">
        <a:lnSpc>
          <a:spcPct val="100000"/>
        </a:lnSpc>
        <a:spcBef>
          <a:spcPts val="977"/>
        </a:spcBef>
        <a:buClr>
          <a:schemeClr val="accent2"/>
        </a:buClr>
        <a:buFont typeface="Arial" panose="020B0604020202020204" pitchFamily="34" charset="0"/>
        <a:buChar char="•"/>
        <a:defRPr sz="1563" kern="1200">
          <a:solidFill>
            <a:schemeClr val="tx1"/>
          </a:solidFill>
          <a:latin typeface="+mn-lt"/>
          <a:ea typeface="+mn-ea"/>
          <a:cs typeface="+mn-cs"/>
        </a:defRPr>
      </a:lvl7pPr>
      <a:lvl8pPr marL="1618899" indent="-223296" algn="l" defTabSz="893186" rtl="0" eaLnBrk="1" latinLnBrk="0" hangingPunct="1">
        <a:lnSpc>
          <a:spcPct val="100000"/>
        </a:lnSpc>
        <a:spcBef>
          <a:spcPts val="977"/>
        </a:spcBef>
        <a:buClr>
          <a:schemeClr val="accent2"/>
        </a:buClr>
        <a:buFont typeface="Arial" panose="020B0604020202020204" pitchFamily="34" charset="0"/>
        <a:buChar char="•"/>
        <a:defRPr sz="1563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786372" indent="-223296" algn="l" defTabSz="893186" rtl="0" eaLnBrk="1" latinLnBrk="0" hangingPunct="1">
        <a:lnSpc>
          <a:spcPct val="100000"/>
        </a:lnSpc>
        <a:spcBef>
          <a:spcPts val="977"/>
        </a:spcBef>
        <a:buClr>
          <a:schemeClr val="accent2"/>
        </a:buClr>
        <a:buFont typeface="Arial" panose="020B0604020202020204" pitchFamily="34" charset="0"/>
        <a:buChar char="•"/>
        <a:defRPr sz="1563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3186" rtl="0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1pPr>
      <a:lvl2pPr marL="446593" algn="l" defTabSz="893186" rtl="0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2pPr>
      <a:lvl3pPr marL="893186" algn="l" defTabSz="893186" rtl="0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3pPr>
      <a:lvl4pPr marL="1339779" algn="l" defTabSz="893186" rtl="0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4pPr>
      <a:lvl5pPr marL="1786372" algn="l" defTabSz="893186" rtl="0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5pPr>
      <a:lvl6pPr marL="2232965" algn="l" defTabSz="893186" rtl="0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6pPr>
      <a:lvl7pPr marL="2679558" algn="l" defTabSz="893186" rtl="0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7pPr>
      <a:lvl8pPr marL="3126151" algn="l" defTabSz="893186" rtl="0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8pPr>
      <a:lvl9pPr marL="3572744" algn="l" defTabSz="893186" rtl="0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NUL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NUL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8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2984" y="1670624"/>
            <a:ext cx="7591830" cy="108419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6C0000"/>
                </a:solidFill>
                <a:latin typeface="Times New Roman" pitchFamily="18" charset="0"/>
                <a:cs typeface="Times New Roman" pitchFamily="18" charset="0"/>
              </a:rPr>
              <a:t>Introduction to </a:t>
            </a:r>
            <a:br>
              <a:rPr lang="en-US" dirty="0">
                <a:solidFill>
                  <a:srgbClr val="6C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rgbClr val="6C0000"/>
                </a:solidFill>
                <a:latin typeface="Times New Roman" pitchFamily="18" charset="0"/>
                <a:cs typeface="Times New Roman" pitchFamily="18" charset="0"/>
              </a:rPr>
              <a:t>Data Analytics</a:t>
            </a:r>
            <a:endParaRPr lang="en-IN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2792" y="4413693"/>
            <a:ext cx="7672215" cy="1711883"/>
          </a:xfrm>
        </p:spPr>
        <p:txBody>
          <a:bodyPr>
            <a:normAutofit/>
          </a:bodyPr>
          <a:lstStyle/>
          <a:p>
            <a:r>
              <a:rPr lang="en-US" sz="2344" b="1" dirty="0">
                <a:solidFill>
                  <a:schemeClr val="tx1"/>
                </a:solidFill>
              </a:rPr>
              <a:t>Dr. Sreeja S R</a:t>
            </a:r>
          </a:p>
          <a:p>
            <a:r>
              <a:rPr lang="en-US" sz="1954" i="1" dirty="0">
                <a:solidFill>
                  <a:schemeClr val="tx1"/>
                </a:solidFill>
              </a:rPr>
              <a:t>Assistant Professor</a:t>
            </a:r>
          </a:p>
          <a:p>
            <a:pPr defTabSz="43884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0" algn="l"/>
                <a:tab pos="893186" algn="l"/>
                <a:tab pos="1786372" algn="l"/>
                <a:tab pos="2679558" algn="l"/>
                <a:tab pos="3572744" algn="l"/>
                <a:tab pos="4465930" algn="l"/>
                <a:tab pos="5359116" algn="l"/>
                <a:tab pos="6252301" algn="l"/>
                <a:tab pos="7145487" algn="l"/>
                <a:tab pos="8038673" algn="l"/>
                <a:tab pos="8931859" algn="l"/>
                <a:tab pos="9825045" algn="l"/>
              </a:tabLst>
              <a:defRPr/>
            </a:pPr>
            <a:r>
              <a:rPr lang="en-US" altLang="en-US" sz="2344" b="1" dirty="0">
                <a:solidFill>
                  <a:srgbClr val="000000"/>
                </a:solidFill>
                <a:latin typeface="Garamond" panose="02020404030301010803" pitchFamily="18" charset="0"/>
                <a:ea typeface="Noto Sans CJK SC" charset="-122"/>
              </a:rPr>
              <a:t>Indian Institute of Information Technology </a:t>
            </a:r>
          </a:p>
          <a:p>
            <a:pPr defTabSz="43884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0" algn="l"/>
                <a:tab pos="893186" algn="l"/>
                <a:tab pos="1786372" algn="l"/>
                <a:tab pos="2679558" algn="l"/>
                <a:tab pos="3572744" algn="l"/>
                <a:tab pos="4465930" algn="l"/>
                <a:tab pos="5359116" algn="l"/>
                <a:tab pos="6252301" algn="l"/>
                <a:tab pos="7145487" algn="l"/>
                <a:tab pos="8038673" algn="l"/>
                <a:tab pos="8931859" algn="l"/>
                <a:tab pos="9825045" algn="l"/>
              </a:tabLst>
              <a:defRPr/>
            </a:pPr>
            <a:r>
              <a:rPr lang="en-US" altLang="en-US" sz="2344" b="1" dirty="0">
                <a:solidFill>
                  <a:srgbClr val="000000"/>
                </a:solidFill>
                <a:latin typeface="Garamond" panose="02020404030301010803" pitchFamily="18" charset="0"/>
                <a:ea typeface="Noto Sans CJK SC" charset="-122"/>
              </a:rPr>
              <a:t>IIIT Sri City </a:t>
            </a: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04D23BAF-DB54-C046-9F10-D252415BD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64" y="79664"/>
            <a:ext cx="1511707" cy="1481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403797AF-6A0F-C940-A7C0-49B60E974C69}"/>
              </a:ext>
            </a:extLst>
          </p:cNvPr>
          <p:cNvSpPr txBox="1">
            <a:spLocks/>
          </p:cNvSpPr>
          <p:nvPr/>
        </p:nvSpPr>
        <p:spPr>
          <a:xfrm>
            <a:off x="890839" y="3006991"/>
            <a:ext cx="7672215" cy="1711883"/>
          </a:xfrm>
          <a:prstGeom prst="rect">
            <a:avLst/>
          </a:prstGeom>
        </p:spPr>
        <p:txBody>
          <a:bodyPr vert="horz" lIns="0" rIns="17863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44659" algn="l" defTabSz="893186">
              <a:buClr>
                <a:srgbClr val="C96731"/>
              </a:buClr>
              <a:defRPr/>
            </a:pPr>
            <a:r>
              <a:rPr lang="en-US" sz="2344" b="1" i="1" dirty="0">
                <a:solidFill>
                  <a:srgbClr val="000000">
                    <a:lumMod val="65000"/>
                    <a:lumOff val="35000"/>
                  </a:srgbClr>
                </a:solidFill>
                <a:latin typeface="Gill Sans MT" panose="020B0502020104020203"/>
              </a:rPr>
              <a:t>Class # 19</a:t>
            </a:r>
          </a:p>
          <a:p>
            <a:pPr marR="44659" lvl="0" algn="l" defTabSz="893186">
              <a:buClr>
                <a:srgbClr val="C96731"/>
              </a:buClr>
            </a:pPr>
            <a:r>
              <a:rPr lang="en-US" sz="2735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Classification: Decision Tree Induction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15B21-42BE-0540-B6F8-94C8A9A4D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9F3DE0-C3E9-0244-8F5C-0A62C2AC4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961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51" y="260648"/>
            <a:ext cx="8425339" cy="653752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Decision Tree and Classification Task</a:t>
            </a:r>
            <a:endParaRPr lang="en-IN" sz="24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810" y="1166478"/>
            <a:ext cx="8501751" cy="4389120"/>
          </a:xfrm>
        </p:spPr>
        <p:txBody>
          <a:bodyPr>
            <a:noAutofit/>
          </a:bodyPr>
          <a:lstStyle/>
          <a:p>
            <a:r>
              <a:rPr lang="en-US" sz="2000" dirty="0">
                <a:cs typeface="Times New Roman" pitchFamily="18" charset="0"/>
              </a:rPr>
              <a:t>Example 19.3 illustrates how we can solve a classification problem by asking a series of question about the attributes.</a:t>
            </a:r>
          </a:p>
          <a:p>
            <a:pPr lvl="8"/>
            <a:endParaRPr lang="en-US" sz="800" dirty="0">
              <a:cs typeface="Times New Roman" pitchFamily="18" charset="0"/>
            </a:endParaRPr>
          </a:p>
          <a:p>
            <a:pPr lvl="1"/>
            <a:r>
              <a:rPr lang="en-US" sz="1800" dirty="0">
                <a:cs typeface="Times New Roman" pitchFamily="18" charset="0"/>
              </a:rPr>
              <a:t>Each time we receive an answer, a follow-up question is asked until we reach a conclusion about the class-label of the test.</a:t>
            </a:r>
          </a:p>
          <a:p>
            <a:pPr lvl="7"/>
            <a:endParaRPr lang="en-US" sz="1000" dirty="0">
              <a:cs typeface="Times New Roman" pitchFamily="18" charset="0"/>
            </a:endParaRPr>
          </a:p>
          <a:p>
            <a:r>
              <a:rPr lang="en-US" sz="2000" dirty="0">
                <a:cs typeface="Times New Roman" pitchFamily="18" charset="0"/>
              </a:rPr>
              <a:t>The series of questions and their answers can be organized in the form of a decision tree</a:t>
            </a:r>
          </a:p>
          <a:p>
            <a:pPr lvl="8"/>
            <a:endParaRPr lang="en-US" sz="800" dirty="0">
              <a:cs typeface="Times New Roman" pitchFamily="18" charset="0"/>
            </a:endParaRPr>
          </a:p>
          <a:p>
            <a:pPr lvl="1"/>
            <a:r>
              <a:rPr lang="en-US" sz="1800" dirty="0">
                <a:cs typeface="Times New Roman" pitchFamily="18" charset="0"/>
              </a:rPr>
              <a:t>As a hierarchical structure consisting of nodes and edges</a:t>
            </a:r>
          </a:p>
          <a:p>
            <a:pPr lvl="8"/>
            <a:endParaRPr lang="en-US" sz="800" dirty="0">
              <a:cs typeface="Times New Roman" pitchFamily="18" charset="0"/>
            </a:endParaRPr>
          </a:p>
          <a:p>
            <a:pPr lvl="8"/>
            <a:endParaRPr lang="en-US" sz="800" dirty="0">
              <a:cs typeface="Times New Roman" pitchFamily="18" charset="0"/>
            </a:endParaRPr>
          </a:p>
          <a:p>
            <a:r>
              <a:rPr lang="en-US" sz="2000" dirty="0">
                <a:cs typeface="Times New Roman" pitchFamily="18" charset="0"/>
              </a:rPr>
              <a:t>Once a decision tree is built, it is applied to any test to classify it. </a:t>
            </a:r>
          </a:p>
          <a:p>
            <a:pPr marL="393192" lvl="1" indent="0">
              <a:buNone/>
            </a:pPr>
            <a:endParaRPr lang="en-US" sz="800" dirty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>
                <a:cs typeface="Times New Roman" pitchFamily="18" charset="0"/>
              </a:rPr>
              <a:t> </a:t>
            </a:r>
            <a:endParaRPr lang="en-US" sz="300" b="1" dirty="0"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10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CCBF4-9C29-4E41-B1E0-16054BFD3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5633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51" y="260648"/>
            <a:ext cx="8425339" cy="92807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Definition of Decision Tree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11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34151" y="1612652"/>
                <a:ext cx="7734300" cy="4148068"/>
              </a:xfrm>
              <a:prstGeom prst="rect">
                <a:avLst/>
              </a:prstGeom>
              <a:gradFill flip="none" rotWithShape="1">
                <a:gsLst>
                  <a:gs pos="0">
                    <a:srgbClr val="8488C4"/>
                  </a:gs>
                  <a:gs pos="53000">
                    <a:srgbClr val="D4DEFF"/>
                  </a:gs>
                  <a:gs pos="83000">
                    <a:srgbClr val="D4DEFF"/>
                  </a:gs>
                  <a:gs pos="100000">
                    <a:srgbClr val="96AB94"/>
                  </a:gs>
                </a:gsLst>
                <a:lin ang="5400000" scaled="0"/>
                <a:tileRect/>
              </a:gra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en-US" dirty="0">
                  <a:solidFill>
                    <a:prstClr val="black"/>
                  </a:solidFill>
                </a:endParaRPr>
              </a:p>
              <a:p>
                <a:pPr algn="just"/>
                <a:r>
                  <a:rPr lang="en-US" dirty="0">
                    <a:solidFill>
                      <a:prstClr val="black"/>
                    </a:solidFill>
                  </a:rPr>
                  <a:t>Given a database </a:t>
                </a:r>
                <a:r>
                  <a:rPr lang="en-US" i="1" dirty="0">
                    <a:solidFill>
                      <a:prstClr val="black"/>
                    </a:solidFill>
                  </a:rPr>
                  <a:t>D</a:t>
                </a:r>
                <a:r>
                  <a:rPr lang="en-US" dirty="0">
                    <a:solidFill>
                      <a:prstClr val="black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,…..,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solidFill>
                          <a:prstClr val="black"/>
                        </a:solidFill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prstClr val="black"/>
                        </a:solidFill>
                        <a:latin typeface="Cambria Math"/>
                      </a:rPr>
                      <m:t>w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denotes a tuple, which is defined by a set of attribute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,…..,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solidFill>
                          <a:prstClr val="black"/>
                        </a:solidFill>
                        <a:latin typeface="Cambria Math"/>
                      </a:rPr>
                      <m:t>.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prstClr val="black"/>
                        </a:solidFill>
                        <a:latin typeface="Cambria Math"/>
                      </a:rPr>
                      <m:t>Also</m:t>
                    </m:r>
                    <m:r>
                      <a:rPr lang="en-US" b="0" i="0" smtClean="0">
                        <a:solidFill>
                          <a:prstClr val="black"/>
                        </a:solidFill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prstClr val="black"/>
                        </a:solidFill>
                        <a:latin typeface="Cambria Math"/>
                      </a:rPr>
                      <m:t>given</m:t>
                    </m:r>
                    <m:r>
                      <a:rPr lang="en-US" b="0" i="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prstClr val="black"/>
                        </a:solidFill>
                        <a:latin typeface="Cambria Math"/>
                      </a:rPr>
                      <m:t>a</m:t>
                    </m:r>
                    <m:r>
                      <a:rPr lang="en-US" b="0" i="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set of classes </a:t>
                </a:r>
                <a:r>
                  <a:rPr lang="en-IN" i="1" dirty="0">
                    <a:solidFill>
                      <a:schemeClr val="tx1"/>
                    </a:solidFill>
                  </a:rPr>
                  <a:t>C</a:t>
                </a:r>
                <a:r>
                  <a:rPr lang="en-IN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,…..,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just"/>
                <a:r>
                  <a:rPr lang="en-IN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just"/>
                <a:r>
                  <a:rPr lang="en-US" dirty="0">
                    <a:solidFill>
                      <a:schemeClr val="tx1"/>
                    </a:solidFill>
                  </a:rPr>
                  <a:t>A decision tree </a:t>
                </a:r>
                <a:r>
                  <a:rPr lang="en-US" b="1" i="1" dirty="0">
                    <a:solidFill>
                      <a:schemeClr val="tx1"/>
                    </a:solidFill>
                  </a:rPr>
                  <a:t>T</a:t>
                </a:r>
                <a:r>
                  <a:rPr lang="en-US" dirty="0">
                    <a:solidFill>
                      <a:schemeClr val="tx1"/>
                    </a:solidFill>
                  </a:rPr>
                  <a:t> is a tree associated with </a:t>
                </a:r>
                <a:r>
                  <a:rPr lang="en-US" i="1" dirty="0">
                    <a:solidFill>
                      <a:schemeClr val="tx1"/>
                    </a:solidFill>
                  </a:rPr>
                  <a:t>D</a:t>
                </a:r>
                <a:r>
                  <a:rPr lang="en-US" dirty="0">
                    <a:solidFill>
                      <a:schemeClr val="tx1"/>
                    </a:solidFill>
                  </a:rPr>
                  <a:t> that has the following properties:</a:t>
                </a:r>
              </a:p>
              <a:p>
                <a:pPr algn="just"/>
                <a:endParaRPr lang="en-US" sz="800" dirty="0">
                  <a:solidFill>
                    <a:schemeClr val="tx1"/>
                  </a:solidFill>
                </a:endParaRPr>
              </a:p>
              <a:p>
                <a:pPr marL="285750" indent="-285750" algn="just">
                  <a:buFont typeface="Arial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Each internal node is labeled with an attribute </a:t>
                </a:r>
                <a:r>
                  <a:rPr lang="en-US" i="1" dirty="0">
                    <a:solidFill>
                      <a:schemeClr val="tx1"/>
                    </a:solidFill>
                  </a:rPr>
                  <a:t>A</a:t>
                </a:r>
                <a:r>
                  <a:rPr lang="en-US" i="1" baseline="-25000" dirty="0">
                    <a:solidFill>
                      <a:schemeClr val="tx1"/>
                    </a:solidFill>
                  </a:rPr>
                  <a:t>i</a:t>
                </a:r>
              </a:p>
              <a:p>
                <a:pPr marL="285750" indent="-285750" algn="just">
                  <a:buFont typeface="Arial" pitchFamily="34" charset="0"/>
                  <a:buChar char="•"/>
                </a:pPr>
                <a:endParaRPr lang="en-US" sz="800" i="1" baseline="-25000" dirty="0">
                  <a:solidFill>
                    <a:schemeClr val="tx1"/>
                  </a:solidFill>
                </a:endParaRPr>
              </a:p>
              <a:p>
                <a:pPr marL="285750" indent="-285750" algn="just">
                  <a:buFont typeface="Arial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Each edges is labeled with predicate that can be applied to the attribute associated with the parent node of it</a:t>
                </a:r>
              </a:p>
              <a:p>
                <a:pPr marL="285750" indent="-285750" algn="just">
                  <a:buFont typeface="Arial" pitchFamily="34" charset="0"/>
                  <a:buChar char="•"/>
                </a:pPr>
                <a:endParaRPr lang="en-US" sz="800" dirty="0">
                  <a:solidFill>
                    <a:schemeClr val="tx1"/>
                  </a:solidFill>
                </a:endParaRPr>
              </a:p>
              <a:p>
                <a:pPr marL="285750" indent="-285750" algn="just">
                  <a:buFont typeface="Arial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Each leaf node is labeled with class </a:t>
                </a:r>
                <a:r>
                  <a:rPr lang="en-US" i="1" dirty="0" err="1">
                    <a:solidFill>
                      <a:schemeClr val="tx1"/>
                    </a:solidFill>
                  </a:rPr>
                  <a:t>c</a:t>
                </a:r>
                <a:r>
                  <a:rPr lang="en-US" i="1" baseline="-25000" dirty="0" err="1">
                    <a:solidFill>
                      <a:schemeClr val="tx1"/>
                    </a:solidFill>
                  </a:rPr>
                  <a:t>j</a:t>
                </a:r>
                <a:endParaRPr lang="en-IN" i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51" y="1612652"/>
                <a:ext cx="7734300" cy="414806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/>
          <p:cNvSpPr/>
          <p:nvPr/>
        </p:nvSpPr>
        <p:spPr>
          <a:xfrm>
            <a:off x="634151" y="1612653"/>
            <a:ext cx="7734300" cy="480060"/>
          </a:xfrm>
          <a:prstGeom prst="round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Definition: </a:t>
            </a:r>
            <a:r>
              <a:rPr lang="en-US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Decision Tree</a:t>
            </a:r>
            <a:endParaRPr lang="en-IN" sz="20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EDF1B-660F-D943-A27E-869591A1C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7700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51" y="260648"/>
            <a:ext cx="8425339" cy="591968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Building Decision Tree</a:t>
            </a:r>
            <a:endParaRPr lang="en-IN" sz="28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51" y="981127"/>
            <a:ext cx="8501751" cy="4389120"/>
          </a:xfrm>
        </p:spPr>
        <p:txBody>
          <a:bodyPr>
            <a:noAutofit/>
          </a:bodyPr>
          <a:lstStyle/>
          <a:p>
            <a:r>
              <a:rPr lang="en-US" sz="2000" dirty="0">
                <a:cs typeface="Times New Roman" pitchFamily="18" charset="0"/>
              </a:rPr>
              <a:t>In principle, there are exponentially many decision tree that can be constructed from a given database (also called training data).</a:t>
            </a:r>
          </a:p>
          <a:p>
            <a:pPr lvl="8"/>
            <a:endParaRPr lang="en-US" sz="800" dirty="0">
              <a:cs typeface="Times New Roman" pitchFamily="18" charset="0"/>
            </a:endParaRPr>
          </a:p>
          <a:p>
            <a:pPr lvl="1"/>
            <a:r>
              <a:rPr lang="en-US" sz="1800" dirty="0">
                <a:cs typeface="Times New Roman" pitchFamily="18" charset="0"/>
              </a:rPr>
              <a:t>Some of the tree may not be optimum</a:t>
            </a:r>
            <a:endParaRPr lang="en-US" sz="800" dirty="0">
              <a:cs typeface="Times New Roman" pitchFamily="18" charset="0"/>
            </a:endParaRPr>
          </a:p>
          <a:p>
            <a:pPr lvl="1"/>
            <a:r>
              <a:rPr lang="en-US" sz="1800" dirty="0">
                <a:cs typeface="Times New Roman" pitchFamily="18" charset="0"/>
              </a:rPr>
              <a:t>Some of them may give inaccurate result</a:t>
            </a:r>
          </a:p>
          <a:p>
            <a:pPr lvl="4"/>
            <a:endParaRPr lang="en-US" sz="1400" dirty="0">
              <a:cs typeface="Times New Roman" pitchFamily="18" charset="0"/>
            </a:endParaRPr>
          </a:p>
          <a:p>
            <a:r>
              <a:rPr lang="en-US" sz="2000" dirty="0">
                <a:cs typeface="Times New Roman" pitchFamily="18" charset="0"/>
              </a:rPr>
              <a:t>Two approaches are known</a:t>
            </a:r>
          </a:p>
          <a:p>
            <a:pPr lvl="8"/>
            <a:endParaRPr lang="en-US" sz="800" dirty="0">
              <a:cs typeface="Times New Roman" pitchFamily="18" charset="0"/>
            </a:endParaRPr>
          </a:p>
          <a:p>
            <a:pPr lvl="1"/>
            <a:r>
              <a:rPr lang="en-US" sz="1800" b="1" dirty="0">
                <a:solidFill>
                  <a:srgbClr val="A50021"/>
                </a:solidFill>
                <a:cs typeface="Times New Roman" pitchFamily="18" charset="0"/>
              </a:rPr>
              <a:t>Greedy strategy</a:t>
            </a:r>
          </a:p>
          <a:p>
            <a:pPr lvl="2"/>
            <a:r>
              <a:rPr lang="en-US" sz="1500" dirty="0">
                <a:cs typeface="Times New Roman" pitchFamily="18" charset="0"/>
              </a:rPr>
              <a:t>A top-down recursive divide-and-conquer</a:t>
            </a:r>
          </a:p>
          <a:p>
            <a:pPr lvl="5"/>
            <a:endParaRPr lang="en-US" sz="1200" dirty="0">
              <a:cs typeface="Times New Roman" pitchFamily="18" charset="0"/>
            </a:endParaRPr>
          </a:p>
          <a:p>
            <a:pPr lvl="1"/>
            <a:r>
              <a:rPr lang="en-US" sz="1800" b="1" dirty="0">
                <a:solidFill>
                  <a:srgbClr val="A50021"/>
                </a:solidFill>
                <a:cs typeface="Times New Roman" pitchFamily="18" charset="0"/>
              </a:rPr>
              <a:t>Modification of greedy strategy</a:t>
            </a:r>
          </a:p>
          <a:p>
            <a:pPr lvl="2"/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ID3</a:t>
            </a:r>
          </a:p>
          <a:p>
            <a:pPr lvl="2"/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C4.5</a:t>
            </a:r>
          </a:p>
          <a:p>
            <a:pPr lvl="2"/>
            <a:r>
              <a:rPr lang="en-US" sz="1500" dirty="0">
                <a:cs typeface="Times New Roman" pitchFamily="18" charset="0"/>
              </a:rPr>
              <a:t>CART, etc.</a:t>
            </a:r>
          </a:p>
          <a:p>
            <a:endParaRPr lang="en-US" sz="800" dirty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>
                <a:cs typeface="Times New Roman" pitchFamily="18" charset="0"/>
              </a:rPr>
              <a:t> </a:t>
            </a:r>
            <a:endParaRPr lang="en-US" sz="300" b="1" dirty="0"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D33F4-7DBD-A140-AEE2-BEF53CD9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8991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51" y="260648"/>
            <a:ext cx="8425339" cy="641395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Built Decision Tree Algorithm</a:t>
            </a:r>
            <a:endParaRPr lang="en-IN" sz="32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167" y="1067622"/>
            <a:ext cx="8501751" cy="515029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Algorithm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BuiltDT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Input: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: Training data set</a:t>
            </a:r>
          </a:p>
          <a:p>
            <a:pPr>
              <a:spcBef>
                <a:spcPts val="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Output: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: Decision tree</a:t>
            </a:r>
          </a:p>
          <a:p>
            <a:pPr>
              <a:spcBef>
                <a:spcPts val="0"/>
              </a:spcBef>
            </a:pPr>
            <a:endParaRPr lang="en-US" sz="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Steps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all tuples in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belongs to the same class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65760" lvl="1" indent="0">
              <a:spcBef>
                <a:spcPts val="0"/>
              </a:spcBef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 Add a leaf node labeled as 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800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endParaRPr lang="en-US" sz="1800" i="1" baseline="-25000" dirty="0">
              <a:latin typeface="Times New Roman" pitchFamily="18" charset="0"/>
              <a:cs typeface="Times New Roman" pitchFamily="18" charset="0"/>
            </a:endParaRPr>
          </a:p>
          <a:p>
            <a:pPr marL="365760" lvl="1" indent="0">
              <a:spcBef>
                <a:spcPts val="0"/>
              </a:spcBef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 Return  		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// Termination condition</a:t>
            </a:r>
            <a:endParaRPr lang="en-US" sz="600" i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b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 attribute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(so that it is not selected twice in the same branch)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b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Partition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= {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 based on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different values of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n-US" sz="800" i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each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2000" dirty="0">
                <a:latin typeface="Times New Roman" pitchFamily="18" charset="0"/>
                <a:cs typeface="Times New Roman" pitchFamily="18" charset="0"/>
              </a:rPr>
              <a:t>ϵ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D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 Create a node and add an edge between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1800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with label as the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8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’s attribute value in 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1800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each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2000" dirty="0">
                <a:latin typeface="Times New Roman" pitchFamily="18" charset="0"/>
                <a:cs typeface="Times New Roman" pitchFamily="18" charset="0"/>
              </a:rPr>
              <a:t>ϵ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BuildDT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b="1" i="1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1800" b="1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		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// Recursive call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Stop</a:t>
            </a:r>
          </a:p>
          <a:p>
            <a:pPr>
              <a:spcBef>
                <a:spcPts val="0"/>
              </a:spcBef>
            </a:pPr>
            <a:endParaRPr lang="en-US" sz="15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endParaRPr lang="en-US" sz="800" dirty="0"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cs typeface="Times New Roman" pitchFamily="18" charset="0"/>
              </a:rPr>
              <a:t> </a:t>
            </a:r>
            <a:endParaRPr lang="en-US" sz="300" b="1" dirty="0"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13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62B10-2EDF-AB48-886D-F1080F002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IIITS: IDA - M2021</a:t>
            </a:r>
          </a:p>
        </p:txBody>
      </p:sp>
    </p:spTree>
    <p:extLst>
      <p:ext uri="{BB962C8B-B14F-4D97-AF65-F5344CB8AC3E}">
        <p14:creationId xmlns:p14="http://schemas.microsoft.com/office/powerpoint/2010/main" val="2673783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51" y="260648"/>
            <a:ext cx="8425339" cy="653752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Node Splitting in </a:t>
            </a:r>
            <a:r>
              <a:rPr lang="en-US" sz="2400" b="1" dirty="0" err="1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BuildDT</a:t>
            </a:r>
            <a:r>
              <a:rPr lang="en-US" sz="24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 Algorithm</a:t>
            </a:r>
            <a:endParaRPr lang="en-IN" sz="24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810" y="1042910"/>
            <a:ext cx="8501751" cy="4389120"/>
          </a:xfrm>
        </p:spPr>
        <p:txBody>
          <a:bodyPr>
            <a:noAutofit/>
          </a:bodyPr>
          <a:lstStyle/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BuildDT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algorithm must provides a method for expressing </a:t>
            </a:r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an attribute test condition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corresponding outcome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different attribute type</a:t>
            </a:r>
          </a:p>
          <a:p>
            <a:pPr lvl="3"/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Case: Binary attribute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This is the simplest case of node splitting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test condition for a binary attribute generates only two outcomes</a:t>
            </a:r>
          </a:p>
          <a:p>
            <a:endParaRPr lang="en-US" sz="2000" dirty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>
                <a:cs typeface="Times New Roman" pitchFamily="18" charset="0"/>
              </a:rPr>
              <a:t> </a:t>
            </a:r>
            <a:endParaRPr lang="en-US" sz="300" b="1" dirty="0"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14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17" y="4263390"/>
            <a:ext cx="21717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774" y="4263390"/>
            <a:ext cx="21717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EEBFC-E183-634A-B6CD-FF322E355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2376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51" y="260648"/>
            <a:ext cx="8425339" cy="656646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Node Splitting in </a:t>
            </a:r>
            <a:r>
              <a:rPr lang="en-US" sz="2400" b="1" dirty="0" err="1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BuildDT</a:t>
            </a:r>
            <a:r>
              <a:rPr lang="en-US" sz="24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 Algorithm</a:t>
            </a:r>
            <a:endParaRPr lang="en-IN" sz="24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063256"/>
            <a:ext cx="8501751" cy="4785360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Case: Nominal attribute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Since a nominal attribute can have many values, its test condition can be expressed in two ways: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A multi-way split</a:t>
            </a:r>
          </a:p>
          <a:p>
            <a:pPr lvl="2"/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A binary split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 err="1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Muti</a:t>
            </a:r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-way split: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Outcome depends on the number of distinct values for the corresponding attribute</a:t>
            </a:r>
          </a:p>
          <a:p>
            <a:pPr lvl="1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223297" lvl="1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223297" lvl="1" indent="0">
              <a:buNone/>
            </a:pPr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Binary splitting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by grouping attribute values</a:t>
            </a:r>
          </a:p>
          <a:p>
            <a:endParaRPr lang="en-US" sz="2000" dirty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>
                <a:cs typeface="Times New Roman" pitchFamily="18" charset="0"/>
              </a:rPr>
              <a:t> </a:t>
            </a:r>
            <a:endParaRPr lang="en-US" sz="300" b="1" dirty="0"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15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98" y="5118278"/>
            <a:ext cx="7258051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978" y="3455936"/>
            <a:ext cx="275272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52428-99FA-5E41-9044-7FCEB31E8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104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51" y="260648"/>
            <a:ext cx="8425339" cy="546918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Node Splitting in </a:t>
            </a:r>
            <a:r>
              <a:rPr lang="en-US" sz="2400" b="1" dirty="0" err="1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BuildDT</a:t>
            </a:r>
            <a:r>
              <a:rPr lang="en-US" sz="24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 Algorithm</a:t>
            </a:r>
            <a:endParaRPr lang="en-IN" sz="24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524" y="1005840"/>
            <a:ext cx="8501751" cy="4785360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Case: Ordinal attribute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It also can be expressed in two ways: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A multi-way split</a:t>
            </a:r>
          </a:p>
          <a:p>
            <a:pPr lvl="2"/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A binary split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Multi-way split: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It is same as in the case of nominal attribute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Binary splitting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attribute values should be grouped maintaining the </a:t>
            </a:r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order property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of the attribute values</a:t>
            </a:r>
          </a:p>
          <a:p>
            <a:endParaRPr lang="en-US" sz="2000" dirty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>
                <a:cs typeface="Times New Roman" pitchFamily="18" charset="0"/>
              </a:rPr>
              <a:t> </a:t>
            </a:r>
            <a:endParaRPr lang="en-US" sz="300" b="1" dirty="0"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16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401" y="4294859"/>
            <a:ext cx="712470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8B140-1A3A-6F48-8B05-14385B373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5085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51" y="260648"/>
            <a:ext cx="8425339" cy="591968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Node Splitting in </a:t>
            </a:r>
            <a:r>
              <a:rPr lang="en-US" sz="2400" b="1" dirty="0" err="1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BuildDT</a:t>
            </a:r>
            <a:r>
              <a:rPr lang="en-US" sz="24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 Algorithm</a:t>
            </a:r>
            <a:endParaRPr lang="en-IN" sz="24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51" y="943356"/>
            <a:ext cx="8501751" cy="4785360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Case: Numerical attribute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For numeric attribute (with discrete or continuous values), a test condition can be expressed as a comparison set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15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Binary outcome:      </a:t>
            </a:r>
            <a:r>
              <a:rPr lang="en-US" sz="15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 &gt; </a:t>
            </a:r>
            <a:r>
              <a:rPr lang="en-US" sz="15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    or   </a:t>
            </a:r>
            <a:r>
              <a:rPr lang="en-US" sz="15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≤ </a:t>
            </a:r>
            <a:r>
              <a:rPr lang="en-US" sz="1500" i="1" dirty="0">
                <a:latin typeface="Times New Roman" pitchFamily="18" charset="0"/>
                <a:cs typeface="Times New Roman" pitchFamily="18" charset="0"/>
              </a:rPr>
              <a:t>v</a:t>
            </a:r>
            <a:endParaRPr lang="en-US" sz="800" i="1" dirty="0">
              <a:latin typeface="Times New Roman" pitchFamily="18" charset="0"/>
              <a:cs typeface="Times New Roman" pitchFamily="18" charset="0"/>
            </a:endParaRPr>
          </a:p>
          <a:p>
            <a:pPr lvl="3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In this case, decision tree induction must consider all possible split positions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1500" dirty="0">
                <a:solidFill>
                  <a:srgbClr val="0B5ED7"/>
                </a:solidFill>
                <a:cs typeface="Times New Roman" pitchFamily="18" charset="0"/>
              </a:rPr>
              <a:t>Range query : </a:t>
            </a:r>
            <a:r>
              <a:rPr lang="en-US" sz="1500" i="1" dirty="0">
                <a:cs typeface="Times New Roman" pitchFamily="18" charset="0"/>
              </a:rPr>
              <a:t>v</a:t>
            </a:r>
            <a:r>
              <a:rPr lang="en-US" sz="1500" i="1" baseline="-25000" dirty="0">
                <a:cs typeface="Times New Roman" pitchFamily="18" charset="0"/>
              </a:rPr>
              <a:t>i</a:t>
            </a:r>
            <a:r>
              <a:rPr lang="en-US" sz="1500" i="1" dirty="0">
                <a:cs typeface="Times New Roman" pitchFamily="18" charset="0"/>
              </a:rPr>
              <a:t> ≤ A &lt; v</a:t>
            </a:r>
            <a:r>
              <a:rPr lang="en-US" sz="1500" i="1" baseline="-25000" dirty="0">
                <a:cs typeface="Times New Roman" pitchFamily="18" charset="0"/>
              </a:rPr>
              <a:t>i+1</a:t>
            </a:r>
            <a:r>
              <a:rPr lang="en-US" sz="1500" i="1" dirty="0">
                <a:cs typeface="Times New Roman" pitchFamily="18" charset="0"/>
              </a:rPr>
              <a:t> </a:t>
            </a:r>
            <a:r>
              <a:rPr lang="en-US" sz="1500" dirty="0">
                <a:cs typeface="Times New Roman" pitchFamily="18" charset="0"/>
              </a:rPr>
              <a:t>for </a:t>
            </a:r>
            <a:r>
              <a:rPr lang="en-US" sz="1500" i="1" dirty="0" err="1">
                <a:cs typeface="Times New Roman" pitchFamily="18" charset="0"/>
              </a:rPr>
              <a:t>i</a:t>
            </a:r>
            <a:r>
              <a:rPr lang="en-US" sz="1500" dirty="0">
                <a:cs typeface="Times New Roman" pitchFamily="18" charset="0"/>
              </a:rPr>
              <a:t> = 1, 2, …, </a:t>
            </a:r>
            <a:r>
              <a:rPr lang="en-US" sz="1500" i="1" dirty="0">
                <a:cs typeface="Times New Roman" pitchFamily="18" charset="0"/>
              </a:rPr>
              <a:t>q</a:t>
            </a:r>
            <a:r>
              <a:rPr lang="en-US" sz="1500" dirty="0">
                <a:cs typeface="Times New Roman" pitchFamily="18" charset="0"/>
              </a:rPr>
              <a:t> (if </a:t>
            </a:r>
            <a:r>
              <a:rPr lang="en-US" sz="1500" i="1" dirty="0">
                <a:cs typeface="Times New Roman" pitchFamily="18" charset="0"/>
              </a:rPr>
              <a:t>q</a:t>
            </a:r>
            <a:r>
              <a:rPr lang="en-US" sz="1500" dirty="0">
                <a:cs typeface="Times New Roman" pitchFamily="18" charset="0"/>
              </a:rPr>
              <a:t> number of ranges are chosen)</a:t>
            </a:r>
          </a:p>
          <a:p>
            <a:pPr lvl="8"/>
            <a:endParaRPr lang="en-US" sz="800" dirty="0">
              <a:cs typeface="Times New Roman" pitchFamily="18" charset="0"/>
            </a:endParaRPr>
          </a:p>
          <a:p>
            <a:pPr lvl="3"/>
            <a:r>
              <a:rPr lang="en-US" sz="1400" dirty="0">
                <a:cs typeface="Times New Roman" pitchFamily="18" charset="0"/>
              </a:rPr>
              <a:t>Here, q should be decided a priori</a:t>
            </a:r>
          </a:p>
          <a:p>
            <a:pPr lvl="3"/>
            <a:endParaRPr lang="en-US" sz="1400" dirty="0">
              <a:cs typeface="Times New Roman" pitchFamily="18" charset="0"/>
            </a:endParaRPr>
          </a:p>
          <a:p>
            <a:pPr lvl="3"/>
            <a:endParaRPr lang="en-US" sz="1400" dirty="0">
              <a:cs typeface="Times New Roman" pitchFamily="18" charset="0"/>
            </a:endParaRPr>
          </a:p>
          <a:p>
            <a:pPr lvl="3"/>
            <a:endParaRPr lang="en-US" sz="1400" dirty="0">
              <a:cs typeface="Times New Roman" pitchFamily="18" charset="0"/>
            </a:endParaRPr>
          </a:p>
          <a:p>
            <a:pPr lvl="3"/>
            <a:endParaRPr lang="en-US" sz="1400" dirty="0">
              <a:cs typeface="Times New Roman" pitchFamily="18" charset="0"/>
            </a:endParaRPr>
          </a:p>
          <a:p>
            <a:pPr lvl="3"/>
            <a:endParaRPr lang="en-US" sz="1400" dirty="0">
              <a:cs typeface="Times New Roman" pitchFamily="18" charset="0"/>
            </a:endParaRPr>
          </a:p>
          <a:p>
            <a:pPr lvl="1"/>
            <a:r>
              <a:rPr lang="en-US" sz="1800" dirty="0">
                <a:solidFill>
                  <a:srgbClr val="CC3300"/>
                </a:solidFill>
                <a:cs typeface="Times New Roman" pitchFamily="18" charset="0"/>
              </a:rPr>
              <a:t>For a numeric attribute, decision tree induction is a combinatorial optimization problem</a:t>
            </a:r>
          </a:p>
          <a:p>
            <a:pPr marL="0" indent="0">
              <a:buNone/>
            </a:pPr>
            <a:r>
              <a:rPr lang="en-US" sz="2000" b="1" dirty="0">
                <a:cs typeface="Times New Roman" pitchFamily="18" charset="0"/>
              </a:rPr>
              <a:t> </a:t>
            </a:r>
            <a:endParaRPr lang="en-US" sz="300" b="1" dirty="0"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17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242" y="3979247"/>
            <a:ext cx="5267325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4C2E4-18CF-4749-9872-3E9964413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2282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51" y="260648"/>
            <a:ext cx="8425339" cy="480757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Illustration : </a:t>
            </a:r>
            <a:r>
              <a:rPr lang="en-US" sz="2400" b="1" dirty="0" err="1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BuildDT</a:t>
            </a:r>
            <a:r>
              <a:rPr lang="en-US" sz="24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 Algorithm</a:t>
            </a:r>
            <a:endParaRPr lang="en-IN" sz="24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31" y="990681"/>
            <a:ext cx="8501751" cy="4785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Example 19.4: Illustration of </a:t>
            </a:r>
            <a:r>
              <a:rPr lang="en-US" sz="2000" b="1" dirty="0" err="1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BuildDT</a:t>
            </a:r>
            <a:r>
              <a:rPr lang="en-US" sz="2000" b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 Algorithm</a:t>
            </a:r>
          </a:p>
          <a:p>
            <a:pPr lvl="1"/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Consider a training data set as shown.</a:t>
            </a:r>
          </a:p>
          <a:p>
            <a:pPr lvl="6"/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18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944580" y="2337118"/>
          <a:ext cx="7511055" cy="4040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Document" r:id="rId3" imgW="5872318" imgH="3159608" progId="Word.Document.12">
                  <p:embed/>
                </p:oleObj>
              </mc:Choice>
              <mc:Fallback>
                <p:oleObj name="Document" r:id="rId3" imgW="5872318" imgH="3159608" progId="Word.Document.12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44580" y="2337118"/>
                        <a:ext cx="7511055" cy="40408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4900295" y="3161437"/>
            <a:ext cx="4679950" cy="215443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400" b="1" dirty="0">
                <a:solidFill>
                  <a:srgbClr val="0B5ED7"/>
                </a:solidFill>
              </a:rPr>
              <a:t>Attributes:</a:t>
            </a:r>
          </a:p>
          <a:p>
            <a:endParaRPr lang="en-IN" sz="800" dirty="0">
              <a:solidFill>
                <a:srgbClr val="0B5ED7"/>
              </a:solidFill>
            </a:endParaRPr>
          </a:p>
          <a:p>
            <a:r>
              <a:rPr lang="en-IN" sz="1400" dirty="0">
                <a:solidFill>
                  <a:srgbClr val="0B5ED7"/>
                </a:solidFill>
              </a:rPr>
              <a:t>Gender = {Male(M), Female (F)}  // Binary attribute</a:t>
            </a:r>
          </a:p>
          <a:p>
            <a:r>
              <a:rPr lang="en-IN" sz="1400" dirty="0">
                <a:solidFill>
                  <a:srgbClr val="0B5ED7"/>
                </a:solidFill>
              </a:rPr>
              <a:t>Height = {1.5, …, 2.5}                      // Continuous attribute</a:t>
            </a:r>
          </a:p>
          <a:p>
            <a:endParaRPr lang="en-IN" sz="1400" dirty="0">
              <a:solidFill>
                <a:srgbClr val="0B5ED7"/>
              </a:solidFill>
            </a:endParaRPr>
          </a:p>
          <a:p>
            <a:r>
              <a:rPr lang="en-IN" sz="1400" dirty="0">
                <a:solidFill>
                  <a:srgbClr val="0B5ED7"/>
                </a:solidFill>
              </a:rPr>
              <a:t>Class = {Short (S), Medium (M), Tall (T)}</a:t>
            </a:r>
          </a:p>
          <a:p>
            <a:endParaRPr lang="en-US" sz="1400" dirty="0">
              <a:solidFill>
                <a:srgbClr val="0B5ED7"/>
              </a:solidFill>
            </a:endParaRPr>
          </a:p>
          <a:p>
            <a:endParaRPr lang="en-US" sz="1400" dirty="0">
              <a:solidFill>
                <a:srgbClr val="0B5ED7"/>
              </a:solidFill>
            </a:endParaRPr>
          </a:p>
          <a:p>
            <a:endParaRPr lang="en-US" sz="1400" dirty="0">
              <a:solidFill>
                <a:srgbClr val="0B5ED7"/>
              </a:solidFill>
            </a:endParaRPr>
          </a:p>
          <a:p>
            <a:r>
              <a:rPr lang="en-US" sz="1400" dirty="0">
                <a:solidFill>
                  <a:srgbClr val="A50021"/>
                </a:solidFill>
              </a:rPr>
              <a:t>Given a person, we are to test in which class s/he belongs</a:t>
            </a:r>
            <a:endParaRPr lang="en-IN" sz="1400" dirty="0">
              <a:solidFill>
                <a:srgbClr val="A5002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09EC4-5CA0-E94C-957E-DA3F82E87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5283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51" y="260648"/>
            <a:ext cx="8425339" cy="591968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Illustration : </a:t>
            </a:r>
            <a:r>
              <a:rPr lang="en-US" sz="2800" b="1" dirty="0" err="1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BuildDT</a:t>
            </a:r>
            <a:r>
              <a:rPr lang="en-US" sz="28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 Algorithm</a:t>
            </a:r>
            <a:endParaRPr lang="en-IN" sz="28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51" y="981127"/>
            <a:ext cx="8501751" cy="478536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To built a decision tree, we can select an attribute in two different orderings: &lt;Gender, Height&gt; or &lt;Height, Gender&gt;</a:t>
            </a:r>
          </a:p>
          <a:p>
            <a:pPr lvl="8"/>
            <a:endParaRPr lang="en-US" sz="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Further, for each ordering, we can choose different ways of splitting</a:t>
            </a:r>
          </a:p>
          <a:p>
            <a:pPr lvl="8"/>
            <a:endParaRPr lang="en-US" sz="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Different instances are shown in the following.</a:t>
            </a:r>
          </a:p>
          <a:p>
            <a:pPr lvl="8"/>
            <a:endParaRPr lang="en-US" sz="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Approach 1 : &lt;Gender, Height&gt; </a:t>
            </a:r>
            <a:endParaRPr lang="en-US" sz="1800" b="1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6"/>
            <a:endParaRPr lang="en-US" sz="10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19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777" y="3813810"/>
            <a:ext cx="634365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9F27-61F7-694C-89AA-8F9EFC4E4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9303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2" name="Picture 6" descr="astronaut-wren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687" y="1091977"/>
            <a:ext cx="7231414" cy="412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930" y="456051"/>
            <a:ext cx="8229600" cy="492664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An interesting fact..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AutoShape 4" descr="Image result for Galaxy"/>
          <p:cNvSpPr>
            <a:spLocks noChangeAspect="1" noChangeArrowheads="1"/>
          </p:cNvSpPr>
          <p:nvPr/>
        </p:nvSpPr>
        <p:spPr bwMode="auto">
          <a:xfrm>
            <a:off x="159287" y="-136525"/>
            <a:ext cx="303924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7" name="AutoShape 6" descr="Image result for Galaxy"/>
          <p:cNvSpPr>
            <a:spLocks noChangeAspect="1" noChangeArrowheads="1"/>
          </p:cNvSpPr>
          <p:nvPr/>
        </p:nvSpPr>
        <p:spPr bwMode="auto">
          <a:xfrm>
            <a:off x="315321" y="15926"/>
            <a:ext cx="303924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9" name="AutoShape 9" descr="Image result for Galaxy"/>
          <p:cNvSpPr>
            <a:spLocks noChangeAspect="1" noChangeArrowheads="1"/>
          </p:cNvSpPr>
          <p:nvPr/>
        </p:nvSpPr>
        <p:spPr bwMode="auto">
          <a:xfrm>
            <a:off x="471325" y="168326"/>
            <a:ext cx="303924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35049" y="5357271"/>
            <a:ext cx="8847167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Thanks to 3D printing, NASA can basically “email” tools to astronauts.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IN" sz="1200" dirty="0"/>
              <a:t>Getting new equipment to the Space Station used to take months or years, but the new technology means the tools are ready within hours.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</a:t>
            </a:r>
            <a:endParaRPr kumimoji="0" lang="en-US" sz="75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5AC919-B823-A246-A764-1ADA90ABD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9755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51" y="260648"/>
            <a:ext cx="8425339" cy="641395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Illustration : </a:t>
            </a:r>
            <a:r>
              <a:rPr lang="en-US" sz="2400" b="1" dirty="0" err="1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BuildDT</a:t>
            </a:r>
            <a:r>
              <a:rPr lang="en-US" sz="24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 Algorithm</a:t>
            </a:r>
            <a:endParaRPr lang="en-IN" sz="24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20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457" y="1015489"/>
            <a:ext cx="7079298" cy="510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6BF5A-E66F-7747-9A3A-D2CD0F8BA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1436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51" y="260648"/>
            <a:ext cx="8425339" cy="47373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Illustration : </a:t>
            </a:r>
            <a:r>
              <a:rPr lang="en-US" sz="2400" b="1" dirty="0" err="1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BuildDT</a:t>
            </a:r>
            <a:r>
              <a:rPr lang="en-US" sz="24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 Algorithm</a:t>
            </a:r>
            <a:endParaRPr lang="en-IN" sz="24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014" y="735823"/>
            <a:ext cx="8501751" cy="4785360"/>
          </a:xfrm>
        </p:spPr>
        <p:txBody>
          <a:bodyPr>
            <a:noAutofit/>
          </a:bodyPr>
          <a:lstStyle/>
          <a:p>
            <a:pPr lvl="8"/>
            <a:endParaRPr lang="en-US" sz="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Approach 2 : &lt;Height, Gender&gt; </a:t>
            </a:r>
            <a:endParaRPr lang="en-US" sz="1800" b="1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6"/>
            <a:endParaRPr lang="en-US" sz="10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21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489" y="4924615"/>
            <a:ext cx="411480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395" y="1523540"/>
            <a:ext cx="5124450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BF3F5-98C5-D245-BE3C-7A21CDE6D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0330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51" y="260648"/>
            <a:ext cx="8425339" cy="735095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Illustration : </a:t>
            </a:r>
            <a:r>
              <a:rPr lang="en-US" sz="2400" b="1" dirty="0" err="1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BuildDT</a:t>
            </a:r>
            <a:r>
              <a:rPr lang="en-US" sz="24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 Algorithm</a:t>
            </a:r>
            <a:endParaRPr lang="en-IN" sz="24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416" y="1463040"/>
            <a:ext cx="8501751" cy="45567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Example 19.5: Illustration of </a:t>
            </a:r>
            <a:r>
              <a:rPr lang="en-US" sz="2000" b="1" dirty="0" err="1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BuildDT</a:t>
            </a:r>
            <a:r>
              <a:rPr lang="en-US" sz="2000" b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 Algorithm</a:t>
            </a:r>
          </a:p>
          <a:p>
            <a:pPr lvl="1"/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Consider an anonymous database as shown.</a:t>
            </a:r>
          </a:p>
          <a:p>
            <a:pPr lvl="1"/>
            <a:endParaRPr lang="en-US" sz="1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6"/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09301" y="2449830"/>
          <a:ext cx="7055105" cy="3158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Document" r:id="rId3" imgW="5872318" imgH="2628987" progId="Word.Document.12">
                  <p:embed/>
                </p:oleObj>
              </mc:Choice>
              <mc:Fallback>
                <p:oleObj name="Document" r:id="rId3" imgW="5872318" imgH="2628987" progId="Word.Documen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301" y="2449830"/>
                        <a:ext cx="7055105" cy="3158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5021579" y="2301336"/>
            <a:ext cx="4168141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Is there any “clue” that enables to select the “best” attribute first?</a:t>
            </a:r>
          </a:p>
          <a:p>
            <a:pPr marL="3486150" lvl="7" indent="-285750">
              <a:buFont typeface="Arial" pitchFamily="34" charset="0"/>
              <a:buChar char="•"/>
            </a:pPr>
            <a:endParaRPr lang="en-US" sz="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Suppose, following are two attempts: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16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A1</a:t>
            </a:r>
            <a:r>
              <a:rPr lang="en-US" sz="16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A2A3A4 [naïve] 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16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A3A2A4A1 [Random]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n-US" sz="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5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Draw the decision trees in the above-mentioned two cases.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sz="15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5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Are the trees different to classify any test data?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sz="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5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If any other sample data is added into the database, is that likely to alter the decision tree already obtained? </a:t>
            </a:r>
            <a:endParaRPr lang="en-US" sz="15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69CE6-6EFB-6A45-9D3D-BE0ED2FDF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0199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190" y="2791968"/>
            <a:ext cx="8425339" cy="1002792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Concept of Entropy</a:t>
            </a:r>
            <a:endParaRPr lang="en-IN" b="1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23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CE342-7D74-C74D-B8C3-8E16824D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536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476" y="262128"/>
            <a:ext cx="8425339" cy="693497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Concept of Entropy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24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40" y="1294484"/>
            <a:ext cx="5524500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819158" y="1621750"/>
                <a:ext cx="3279307" cy="14316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rgbClr val="0B5ED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a point represents a gas molecule, </a:t>
                </a:r>
              </a:p>
              <a:p>
                <a:r>
                  <a:rPr lang="en-US" sz="1600" dirty="0">
                    <a:solidFill>
                      <a:srgbClr val="0B5ED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</a:t>
                </a:r>
                <a:r>
                  <a:rPr lang="en-IN" sz="1600" dirty="0">
                    <a:solidFill>
                      <a:srgbClr val="0B5ED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system has the more </a:t>
                </a:r>
              </a:p>
              <a:p>
                <a:r>
                  <a:rPr lang="en-IN" sz="1600" dirty="0">
                    <a:solidFill>
                      <a:srgbClr val="0B5ED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entropy?</a:t>
                </a:r>
              </a:p>
              <a:p>
                <a:endParaRPr lang="en-US" sz="1600" dirty="0">
                  <a:solidFill>
                    <a:srgbClr val="0B5ED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dirty="0">
                    <a:solidFill>
                      <a:srgbClr val="0B5ED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 to measure?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rgbClr val="0B5ED7"/>
                        </a:solidFill>
                        <a:latin typeface="Cambria Math"/>
                      </a:rPr>
                      <m:t>              </m:t>
                    </m:r>
                    <m:r>
                      <a:rPr lang="en-IN" sz="1600" i="1" smtClean="0">
                        <a:solidFill>
                          <a:srgbClr val="0B5ED7"/>
                        </a:solidFill>
                        <a:latin typeface="Cambria Math"/>
                      </a:rPr>
                      <m:t>∆</m:t>
                    </m:r>
                    <m:r>
                      <a:rPr lang="en-IN" sz="1600" i="1" smtClean="0">
                        <a:solidFill>
                          <a:srgbClr val="0B5ED7"/>
                        </a:solidFill>
                        <a:latin typeface="Cambria Math"/>
                      </a:rPr>
                      <m:t>𝑆</m:t>
                    </m:r>
                    <m:r>
                      <a:rPr lang="en-IN" sz="1600" i="1" smtClean="0">
                        <a:solidFill>
                          <a:srgbClr val="0B5ED7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IN" sz="1600" i="1" smtClean="0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600" i="1">
                            <a:solidFill>
                              <a:srgbClr val="0B5ED7"/>
                            </a:solidFill>
                            <a:latin typeface="Cambria Math"/>
                          </a:rPr>
                          <m:t>∆</m:t>
                        </m:r>
                        <m:r>
                          <a:rPr lang="en-IN" sz="1600" i="1">
                            <a:solidFill>
                              <a:srgbClr val="0B5ED7"/>
                            </a:solidFill>
                            <a:latin typeface="Cambria Math"/>
                          </a:rPr>
                          <m:t>𝑄</m:t>
                        </m:r>
                      </m:num>
                      <m:den>
                        <m:r>
                          <a:rPr lang="en-IN" sz="1600" i="1">
                            <a:solidFill>
                              <a:srgbClr val="0B5ED7"/>
                            </a:solidFill>
                            <a:latin typeface="Cambria Math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IN" sz="1600" dirty="0">
                    <a:solidFill>
                      <a:srgbClr val="0B5ED7"/>
                    </a:solidFill>
                  </a:rPr>
                  <a:t>  ?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140" y="1621750"/>
                <a:ext cx="3203121" cy="1431674"/>
              </a:xfrm>
              <a:prstGeom prst="rect">
                <a:avLst/>
              </a:prstGeom>
              <a:blipFill rotWithShape="1">
                <a:blip r:embed="rId3"/>
                <a:stretch>
                  <a:fillRect l="-1143" t="-1277" b="-12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955" y="3719549"/>
            <a:ext cx="4257675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4297680" y="5526739"/>
            <a:ext cx="49911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B5ED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organized</a:t>
            </a:r>
            <a:r>
              <a:rPr lang="en-US" sz="1600" b="1" dirty="0">
                <a:solidFill>
                  <a:srgbClr val="0B5ED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B5ED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                             </a:t>
            </a:r>
            <a:r>
              <a:rPr lang="en-US" sz="1600" b="1" dirty="0">
                <a:solidFill>
                  <a:srgbClr val="0B5ED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en-US" sz="1600" dirty="0">
                <a:solidFill>
                  <a:srgbClr val="0B5ED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organized or </a:t>
            </a:r>
          </a:p>
          <a:p>
            <a:r>
              <a:rPr lang="en-US" sz="1600" b="1" dirty="0">
                <a:solidFill>
                  <a:srgbClr val="0B5ED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ordered</a:t>
            </a:r>
            <a:r>
              <a:rPr lang="en-US" sz="1600" dirty="0">
                <a:solidFill>
                  <a:srgbClr val="0B5ED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(less </a:t>
            </a:r>
            <a:r>
              <a:rPr lang="en-US" sz="1600" b="1" dirty="0">
                <a:solidFill>
                  <a:srgbClr val="0B5ED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probable</a:t>
            </a:r>
            <a:r>
              <a:rPr lang="en-US" sz="1600" dirty="0">
                <a:solidFill>
                  <a:srgbClr val="0B5ED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       disordered (</a:t>
            </a:r>
            <a:r>
              <a:rPr lang="en-US" sz="1600" b="1" dirty="0">
                <a:solidFill>
                  <a:srgbClr val="0B5ED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en-US" sz="1600" dirty="0">
                <a:solidFill>
                  <a:srgbClr val="0B5ED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probable)</a:t>
            </a:r>
            <a:endParaRPr lang="en-IN" sz="1600" dirty="0">
              <a:solidFill>
                <a:srgbClr val="0B5ED7"/>
              </a:solidFill>
            </a:endParaRP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74" y="4136743"/>
            <a:ext cx="1718728" cy="992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55176" y="5053912"/>
            <a:ext cx="36453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B5ED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lang="en-US" sz="1600" b="1" dirty="0">
                <a:solidFill>
                  <a:srgbClr val="0B5ED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ordered</a:t>
            </a:r>
            <a:r>
              <a:rPr lang="en-US" sz="1600" dirty="0">
                <a:solidFill>
                  <a:srgbClr val="0B5ED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B5ED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Less </a:t>
            </a:r>
            <a:r>
              <a:rPr lang="en-US" sz="1600" dirty="0">
                <a:solidFill>
                  <a:srgbClr val="0B5ED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ordered</a:t>
            </a:r>
          </a:p>
          <a:p>
            <a:r>
              <a:rPr lang="en-US" sz="1600" dirty="0">
                <a:solidFill>
                  <a:srgbClr val="0B5ED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 </a:t>
            </a:r>
            <a:r>
              <a:rPr lang="en-US" sz="1600" b="1" dirty="0">
                <a:solidFill>
                  <a:srgbClr val="0B5ED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entropy                      higher </a:t>
            </a:r>
            <a:r>
              <a:rPr lang="en-US" sz="1600" dirty="0">
                <a:solidFill>
                  <a:srgbClr val="0B5ED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entropy</a:t>
            </a:r>
            <a:endParaRPr lang="en-IN" sz="1600" dirty="0"/>
          </a:p>
        </p:txBody>
      </p:sp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440" y="4044226"/>
            <a:ext cx="11049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CB12E-E513-E247-A5CC-DDD567447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43707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476" y="262128"/>
            <a:ext cx="8425339" cy="652272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Concept of Entropy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25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0580" y="5782305"/>
            <a:ext cx="7391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B5ED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Universe!</a:t>
            </a:r>
          </a:p>
          <a:p>
            <a:r>
              <a:rPr lang="en-US" sz="1600" dirty="0">
                <a:solidFill>
                  <a:srgbClr val="0B5ED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was its entropy value at its starting point?</a:t>
            </a:r>
            <a:endParaRPr lang="en-IN" sz="1600" dirty="0">
              <a:solidFill>
                <a:srgbClr val="0B5ED7"/>
              </a:solidFill>
            </a:endParaRPr>
          </a:p>
        </p:txBody>
      </p:sp>
      <p:pic>
        <p:nvPicPr>
          <p:cNvPr id="20482" name="Picture 2" descr="Image result for Univer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07" y="1261168"/>
            <a:ext cx="8073391" cy="452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7BC38-A3E9-BB4D-833C-43467D522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65566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236" y="315468"/>
            <a:ext cx="8425339" cy="636002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Entropy and its Meaning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236" y="1425764"/>
            <a:ext cx="8425339" cy="371420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Entropy is an important concept used in Physics in the context of heat and thereby uncertainty of the states of a matter. </a:t>
            </a:r>
          </a:p>
          <a:p>
            <a:pPr lvl="8" algn="just"/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a later stage, with the growth of Information Technology, entropy becomes an important concept in </a:t>
            </a:r>
            <a:r>
              <a:rPr lang="en-IN" sz="2200" dirty="0">
                <a:solidFill>
                  <a:srgbClr val="0B5ED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Theory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8" algn="just"/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deal with the classification job, entropy is an important concept, which is considered as  </a:t>
            </a:r>
          </a:p>
          <a:p>
            <a:pPr lvl="8" algn="just"/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IN" sz="2000" dirty="0">
                <a:solidFill>
                  <a:srgbClr val="0B5ED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information-theoretic measure of the “uncertainty”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contained in a training data</a:t>
            </a:r>
          </a:p>
          <a:p>
            <a:pPr lvl="8" algn="just"/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r>
              <a:rPr lang="en-IN" sz="1700" dirty="0">
                <a:solidFill>
                  <a:srgbClr val="0B5ED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due to the presence of more than one classes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7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26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0EB8A-285B-AB4A-8E3B-E13AC99F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14965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950" y="664515"/>
            <a:ext cx="8425339" cy="836661"/>
          </a:xfrm>
        </p:spPr>
        <p:txBody>
          <a:bodyPr>
            <a:noAutofit/>
          </a:bodyPr>
          <a:lstStyle/>
          <a:p>
            <a:r>
              <a:rPr lang="en-IN" sz="2800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Entropy in Information Theory</a:t>
            </a:r>
            <a:endParaRPr lang="en-US" sz="2800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331" y="1926546"/>
            <a:ext cx="8425339" cy="2576874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entropy concept in information theory first time coined by Claude Shannon (1850).</a:t>
            </a:r>
          </a:p>
          <a:p>
            <a:pPr lvl="8" algn="just"/>
            <a:endParaRPr lang="en-I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time it was used  to measure the “information content” in messages.</a:t>
            </a:r>
          </a:p>
          <a:p>
            <a:pPr lvl="8" algn="just"/>
            <a:r>
              <a:rPr lang="en-I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his concept of entropy, presently entropy is widely being used as </a:t>
            </a:r>
            <a:r>
              <a:rPr lang="en-IN" sz="2000" dirty="0">
                <a:solidFill>
                  <a:srgbClr val="0B5ED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way of representing messages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efficient transmission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Telecommunication Systems.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27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B035D-ED15-8541-B29B-2975276A5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73878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59239" y="499016"/>
            <a:ext cx="8425339" cy="650162"/>
          </a:xfrm>
        </p:spPr>
        <p:txBody>
          <a:bodyPr>
            <a:noAutofit/>
          </a:bodyPr>
          <a:lstStyle/>
          <a:p>
            <a:r>
              <a:rPr lang="en-IN" sz="2800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 of Information Content</a:t>
            </a:r>
            <a:endParaRPr lang="en-US" sz="2800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22" y="1378275"/>
            <a:ext cx="8425339" cy="4628836"/>
          </a:xfrm>
        </p:spPr>
        <p:txBody>
          <a:bodyPr>
            <a:normAutofit lnSpcReduction="10000"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People, in general, are information hungry! </a:t>
            </a:r>
          </a:p>
          <a:p>
            <a:pPr lvl="8"/>
            <a:endParaRPr lang="en-I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Everybody wants to acquire information (from newspaper, library, nature, fellows, etc.) </a:t>
            </a:r>
          </a:p>
          <a:p>
            <a:pPr lvl="8"/>
            <a:endParaRPr lang="en-I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Think how a crime detector do it to know about the crime from crime spot and criminal(s).</a:t>
            </a:r>
          </a:p>
          <a:p>
            <a:pPr lvl="8"/>
            <a:endParaRPr lang="en-I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Kids annoyed their parents asking questions.</a:t>
            </a:r>
          </a:p>
          <a:p>
            <a:pPr lvl="1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buClr>
                <a:schemeClr val="accent3"/>
              </a:buClr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fact, fundamental thing is that we gather information asking questions (and decision tree induction is no exception).</a:t>
            </a:r>
          </a:p>
          <a:p>
            <a:pPr marL="2171700" lvl="8" indent="-342900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lvl="1" indent="-342900">
              <a:buClr>
                <a:schemeClr val="accent3"/>
              </a:buClr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may </a:t>
            </a:r>
            <a:r>
              <a:rPr lang="en-IN" sz="2000" dirty="0">
                <a:solidFill>
                  <a:srgbClr val="0B5ED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 that information gathering may be with certainty or uncertainty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lvl="1" indent="0">
              <a:buNone/>
            </a:pPr>
            <a:endParaRPr lang="en-I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3192" lvl="1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28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F7850-E11B-514A-A5D4-34AB1D35B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38439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59239" y="499016"/>
            <a:ext cx="8425339" cy="650162"/>
          </a:xfrm>
        </p:spPr>
        <p:txBody>
          <a:bodyPr>
            <a:noAutofit/>
          </a:bodyPr>
          <a:lstStyle/>
          <a:p>
            <a:r>
              <a:rPr lang="en-IN" sz="2800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 of Information Content</a:t>
            </a:r>
            <a:endParaRPr lang="en-US" sz="2800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9880" y="1359987"/>
                <a:ext cx="8425339" cy="4628836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1" indent="0">
                  <a:buNone/>
                </a:pPr>
                <a:r>
                  <a:rPr lang="en-IN" sz="2000" b="1" dirty="0">
                    <a:solidFill>
                      <a:srgbClr val="0B5ED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19.6</a:t>
                </a:r>
              </a:p>
              <a:p>
                <a:pPr marL="457200" lvl="1" indent="-457200">
                  <a:buFont typeface="+mj-lt"/>
                  <a:buAutoNum type="alphaLcParenR"/>
                </a:pPr>
                <a:r>
                  <a:rPr lang="en-IN" sz="2000" dirty="0">
                    <a:solidFill>
                      <a:srgbClr val="0B5ED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Guessing a birthday of your classmate</a:t>
                </a:r>
              </a:p>
              <a:p>
                <a:pPr marL="548640" lvl="3" indent="0">
                  <a:buNone/>
                </a:pPr>
                <a:r>
                  <a:rPr lang="en-IN" sz="1600" dirty="0">
                    <a:solidFill>
                      <a:srgbClr val="0B5ED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is with uncertainty ~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600" i="1" smtClean="0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1600" b="0" i="1" smtClean="0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1600" b="0" i="1" smtClean="0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365</m:t>
                        </m:r>
                      </m:den>
                    </m:f>
                  </m:oMath>
                </a14:m>
                <a:r>
                  <a:rPr lang="en-US" sz="1600" dirty="0">
                    <a:solidFill>
                      <a:srgbClr val="0B5ED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548640" lvl="3" indent="0">
                  <a:buNone/>
                </a:pPr>
                <a:r>
                  <a:rPr lang="en-US" sz="1600" dirty="0">
                    <a:solidFill>
                      <a:srgbClr val="0B5ED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Whereas guessing the day of his/her birthday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1600" b="0" i="1" smtClean="0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1600" b="0" i="1" smtClean="0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sz="1600" dirty="0">
                    <a:solidFill>
                      <a:srgbClr val="0B5ED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548640" lvl="3" indent="0">
                  <a:buNone/>
                </a:pPr>
                <a:r>
                  <a:rPr lang="en-US" sz="1600" dirty="0">
                    <a:solidFill>
                      <a:srgbClr val="0B5ED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uncertainty, we may say varies between 0 to 1, both inclusive. </a:t>
                </a:r>
              </a:p>
              <a:p>
                <a:pPr marL="548640" lvl="3" indent="0">
                  <a:buNone/>
                </a:pPr>
                <a:endParaRPr lang="en-US" sz="1600" dirty="0">
                  <a:solidFill>
                    <a:srgbClr val="0B5ED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-457200" algn="just">
                  <a:buFont typeface="+mj-lt"/>
                  <a:buAutoNum type="alphaLcParenR"/>
                </a:pPr>
                <a:r>
                  <a:rPr lang="en-US" sz="2000" dirty="0">
                    <a:solidFill>
                      <a:srgbClr val="0B5ED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another example, a question related to event with eventuality (or impossibility) will be answered with 0 or 1 uncertainty. </a:t>
                </a:r>
              </a:p>
              <a:p>
                <a:pPr marL="2286000" lvl="8" indent="-457200" algn="just">
                  <a:buFont typeface="+mj-lt"/>
                  <a:buAutoNum type="alphaLcParenR"/>
                </a:pPr>
                <a:endParaRPr lang="en-US" sz="1000" dirty="0">
                  <a:solidFill>
                    <a:srgbClr val="0B5ED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91540" lvl="3" indent="-342900"/>
                <a:r>
                  <a:rPr lang="en-US" sz="1600" dirty="0">
                    <a:solidFill>
                      <a:srgbClr val="0B5ED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Does sun rises in the East?                                (answer is with 0 uncertainty)</a:t>
                </a:r>
              </a:p>
              <a:p>
                <a:pPr marL="2171700" lvl="8" indent="-342900"/>
                <a:endParaRPr lang="en-US" sz="800" dirty="0">
                  <a:solidFill>
                    <a:srgbClr val="0B5ED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91540" lvl="3" indent="-342900"/>
                <a:r>
                  <a:rPr lang="en-IN" sz="1600" dirty="0">
                    <a:solidFill>
                      <a:srgbClr val="0B5ED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Will mother give birth to male baby?               (answer is with ½ uncertainty)</a:t>
                </a:r>
              </a:p>
              <a:p>
                <a:pPr marL="2171700" lvl="8" indent="-342900"/>
                <a:endParaRPr lang="en-IN" sz="800" dirty="0">
                  <a:solidFill>
                    <a:srgbClr val="0B5ED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91540" lvl="3" indent="-342900"/>
                <a:r>
                  <a:rPr lang="en-IN" sz="1600" dirty="0">
                    <a:solidFill>
                      <a:srgbClr val="0B5ED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there a planet like earth in the galaxy?         (answer is with an extreme uncertainty)</a:t>
                </a:r>
              </a:p>
              <a:p>
                <a:pPr marL="0" lvl="1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9880" y="1359987"/>
                <a:ext cx="8425339" cy="4628836"/>
              </a:xfrm>
              <a:blipFill>
                <a:blip r:embed="rId2"/>
                <a:stretch>
                  <a:fillRect l="-752" t="-1370" r="-602" b="-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29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E1F9B-81EB-F743-85E7-FA2113254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8142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51" y="228375"/>
            <a:ext cx="8425339" cy="782844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This presentation slides includes…</a:t>
            </a:r>
            <a:endParaRPr lang="en-IN" sz="28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127" y="1279265"/>
            <a:ext cx="8501751" cy="4863353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Concept of Decision Tree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Use of Decision Tree to classify data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Basic algorithm to build Decision Tree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Some illustrations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Concept of Entropy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Basic concept of entropy in information theory</a:t>
            </a:r>
            <a:endParaRPr lang="en-IN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Mathematical formulation of entropy</a:t>
            </a:r>
            <a:endParaRPr lang="en-IN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Calculation of entropy of a training set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Decision Tree induction algorithms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ID3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CART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C4.5</a:t>
            </a:r>
          </a:p>
          <a:p>
            <a:pPr lvl="1"/>
            <a:endParaRPr lang="en-US" sz="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3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130A6-E418-F144-8385-7F74DB1F9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5076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3" y="351671"/>
            <a:ext cx="8425339" cy="747631"/>
          </a:xfrm>
        </p:spPr>
        <p:txBody>
          <a:bodyPr>
            <a:normAutofit fontScale="90000"/>
          </a:bodyPr>
          <a:lstStyle/>
          <a:p>
            <a:r>
              <a:rPr lang="en-IN" sz="4000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Entropy</a:t>
            </a:r>
            <a:endParaRPr lang="en-US" sz="4000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8072" y="1420013"/>
                <a:ext cx="8425339" cy="4068377"/>
              </a:xfrm>
            </p:spPr>
            <p:txBody>
              <a:bodyPr/>
              <a:lstStyle/>
              <a:p>
                <a:pPr marL="0" lvl="1" indent="0" algn="just">
                  <a:buNone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there are </a:t>
                </a:r>
                <a:r>
                  <a:rPr lang="en-I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distinct objects, which we want to identify by asking a series of </a:t>
                </a:r>
                <a:r>
                  <a:rPr lang="en-I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Yes/No</a:t>
                </a: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questions. Further, we assume that </a:t>
                </a:r>
                <a:r>
                  <a:rPr lang="en-I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</a:t>
                </a: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an exact power of 2, say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I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IN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IN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I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072" y="1420009"/>
                <a:ext cx="8425339" cy="4068377"/>
              </a:xfrm>
              <a:blipFill rotWithShape="1">
                <a:blip r:embed="rId2"/>
                <a:stretch>
                  <a:fillRect l="-796" t="-750" r="-7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30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9483" y="2747800"/>
            <a:ext cx="7734300" cy="2007080"/>
          </a:xfrm>
          <a:prstGeom prst="rect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  <a:tileRect/>
          </a:gradFill>
          <a:effectLst>
            <a:glow rad="635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IN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entropy of a set of </a:t>
            </a:r>
            <a:r>
              <a:rPr lang="en-IN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I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distinct values is the minimum number of yes/no questions needed to determine an unknown values from these </a:t>
            </a:r>
            <a:r>
              <a:rPr lang="en-IN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I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possibilities.</a:t>
            </a:r>
          </a:p>
          <a:p>
            <a:pPr algn="just"/>
            <a:endParaRPr lang="en-IN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99484" y="2746940"/>
            <a:ext cx="7734300" cy="480060"/>
          </a:xfrm>
          <a:prstGeom prst="round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Definition: </a:t>
            </a:r>
            <a:r>
              <a:rPr lang="en-US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Entropy</a:t>
            </a:r>
            <a:endParaRPr lang="en-IN" sz="20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6E139-D886-4446-A4C4-5A67D92F1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42319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8073" y="351671"/>
            <a:ext cx="8425339" cy="747631"/>
          </a:xfrm>
        </p:spPr>
        <p:txBody>
          <a:bodyPr>
            <a:normAutofit fontScale="90000"/>
          </a:bodyPr>
          <a:lstStyle/>
          <a:p>
            <a:r>
              <a:rPr lang="en-IN" sz="4000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Entropy Calculation</a:t>
            </a:r>
            <a:endParaRPr lang="en-US" sz="4000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73" y="1452508"/>
            <a:ext cx="8425339" cy="414201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sz="22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can we calculate the minimum number of questions, that is, entropy?</a:t>
            </a:r>
          </a:p>
          <a:p>
            <a:pPr lvl="8" algn="just"/>
            <a:endParaRPr lang="en-IN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approaches: </a:t>
            </a:r>
          </a:p>
          <a:p>
            <a:pPr lvl="2" algn="just"/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Brute –force approach </a:t>
            </a:r>
          </a:p>
          <a:p>
            <a:pPr lvl="2" algn="just"/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Clever approach. </a:t>
            </a:r>
          </a:p>
          <a:p>
            <a:pPr marL="0" indent="0" algn="just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solidFill>
                  <a:srgbClr val="0B5ED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19.7: City quiz</a:t>
            </a:r>
          </a:p>
          <a:p>
            <a:pPr marL="0" indent="0" algn="just">
              <a:buNone/>
            </a:pPr>
            <a:endParaRPr lang="en-IN" sz="800" b="1" dirty="0">
              <a:solidFill>
                <a:srgbClr val="0B5ED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3192" lvl="1" indent="0" algn="just">
              <a:buNone/>
            </a:pPr>
            <a:r>
              <a:rPr lang="en-IN" sz="1800" dirty="0">
                <a:solidFill>
                  <a:srgbClr val="0B5ED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Suppose, Thee is a quiz relating to guess a city out of 8 cities, which are as follows:</a:t>
            </a:r>
          </a:p>
          <a:p>
            <a:pPr marL="393192" lvl="1" indent="0" algn="just">
              <a:buNone/>
            </a:pPr>
            <a:endParaRPr lang="en-IN" sz="800" dirty="0">
              <a:solidFill>
                <a:srgbClr val="0B5ED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3192" lvl="1" indent="0" algn="just">
              <a:buNone/>
            </a:pPr>
            <a:r>
              <a:rPr lang="en-IN" sz="1800" dirty="0">
                <a:solidFill>
                  <a:srgbClr val="073C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Bangalore, Bhopal, Bhubaneshwar, Delhi, Hyderabad, Kolkata, Madras, Mumbai</a:t>
            </a:r>
          </a:p>
          <a:p>
            <a:pPr algn="just"/>
            <a:endParaRPr lang="en-IN" sz="900" dirty="0">
              <a:solidFill>
                <a:srgbClr val="0B5ED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3192" lvl="1" indent="0" algn="just">
              <a:buNone/>
            </a:pPr>
            <a:r>
              <a:rPr lang="en-IN" sz="1800" dirty="0">
                <a:solidFill>
                  <a:srgbClr val="0B5ED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question is, “Which city is called </a:t>
            </a:r>
            <a:r>
              <a:rPr lang="en-IN" sz="1800" b="1" dirty="0">
                <a:solidFill>
                  <a:srgbClr val="0B5ED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 of joy</a:t>
            </a:r>
            <a:r>
              <a:rPr lang="en-IN" sz="1800" dirty="0">
                <a:solidFill>
                  <a:srgbClr val="0B5ED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IN" sz="1800" b="1" dirty="0">
                <a:solidFill>
                  <a:srgbClr val="0B5ED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1800" dirty="0">
              <a:solidFill>
                <a:srgbClr val="0B5ED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31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4EEA5-7603-5A47-B5BA-5B2F48458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70102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8073" y="351671"/>
            <a:ext cx="8425339" cy="525659"/>
          </a:xfrm>
        </p:spPr>
        <p:txBody>
          <a:bodyPr>
            <a:noAutofit/>
          </a:bodyPr>
          <a:lstStyle/>
          <a:p>
            <a:r>
              <a:rPr lang="en-IN" sz="2800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 1: Brute-force search</a:t>
            </a:r>
            <a:endParaRPr lang="en-US" sz="2800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8072" y="923514"/>
                <a:ext cx="8425339" cy="546492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z="1900" dirty="0">
                    <a:solidFill>
                      <a:srgbClr val="A50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Brute force approach</a:t>
                </a:r>
                <a:endParaRPr lang="en-IN" sz="1900" dirty="0">
                  <a:solidFill>
                    <a:srgbClr val="A500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IN" sz="1700" dirty="0">
                    <a:solidFill>
                      <a:srgbClr val="0B5ED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can ask “Is it city </a:t>
                </a:r>
                <a:r>
                  <a:rPr lang="en-IN" sz="1700" i="1" dirty="0">
                    <a:solidFill>
                      <a:srgbClr val="0B5ED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IN" sz="1700" dirty="0">
                    <a:solidFill>
                      <a:srgbClr val="0B5ED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?”, </a:t>
                </a:r>
              </a:p>
              <a:p>
                <a:pPr lvl="1"/>
                <a:r>
                  <a:rPr lang="en-IN" sz="1700" dirty="0">
                    <a:solidFill>
                      <a:srgbClr val="0B5ED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:r>
                  <a:rPr lang="en-IN" sz="1700" i="1" dirty="0">
                    <a:solidFill>
                      <a:srgbClr val="0B5ED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yes </a:t>
                </a:r>
                <a:r>
                  <a:rPr lang="en-IN" sz="1700" dirty="0">
                    <a:solidFill>
                      <a:srgbClr val="0B5ED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stop, else ask next …</a:t>
                </a:r>
                <a:endParaRPr lang="en-IN" sz="1900" dirty="0">
                  <a:solidFill>
                    <a:srgbClr val="0B5ED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1900" dirty="0">
                    <a:solidFill>
                      <a:srgbClr val="0B5ED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this approach, we can ask such questions randomly choosing one city at a time. As a matter of randomness, let us ask the questions, not necessarily in the order, as they are in the list.</a:t>
                </a:r>
              </a:p>
              <a:p>
                <a:pPr marL="0" indent="0">
                  <a:buNone/>
                </a:pPr>
                <a:endParaRPr lang="en-IN" sz="1000" dirty="0">
                  <a:solidFill>
                    <a:srgbClr val="0B5ED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1800" dirty="0">
                    <a:solidFill>
                      <a:srgbClr val="0B5ED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Q.1:    Is the city Bangalore? 		No</a:t>
                </a:r>
              </a:p>
              <a:p>
                <a:pPr marL="0" indent="0">
                  <a:buNone/>
                </a:pPr>
                <a:r>
                  <a:rPr lang="en-IN" sz="1800" dirty="0">
                    <a:solidFill>
                      <a:srgbClr val="0B5ED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Q.2:    Is the city Bhubaneswar? 	                   No</a:t>
                </a:r>
              </a:p>
              <a:p>
                <a:pPr marL="0" indent="0">
                  <a:buNone/>
                </a:pPr>
                <a:r>
                  <a:rPr lang="en-IN" sz="1800" dirty="0">
                    <a:solidFill>
                      <a:srgbClr val="0B5ED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Q.3:    Is the city Bhopal? 		No</a:t>
                </a:r>
              </a:p>
              <a:p>
                <a:pPr marL="0" indent="0">
                  <a:buNone/>
                </a:pPr>
                <a:r>
                  <a:rPr lang="en-IN" sz="1800" dirty="0">
                    <a:solidFill>
                      <a:srgbClr val="0B5ED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Q.4:    Is the city Delhi? 		No</a:t>
                </a:r>
              </a:p>
              <a:p>
                <a:pPr marL="0" indent="0">
                  <a:buNone/>
                </a:pPr>
                <a:r>
                  <a:rPr lang="en-IN" sz="1800" dirty="0">
                    <a:solidFill>
                      <a:srgbClr val="0B5ED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Q.5:    Is the city Hyderabad? 		No</a:t>
                </a:r>
              </a:p>
              <a:p>
                <a:pPr marL="0" indent="0">
                  <a:buNone/>
                </a:pPr>
                <a:r>
                  <a:rPr lang="en-IN" sz="1800" dirty="0">
                    <a:solidFill>
                      <a:srgbClr val="0B5ED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Q.6:    Is the city Madras? 		No</a:t>
                </a:r>
              </a:p>
              <a:p>
                <a:pPr marL="0" indent="0">
                  <a:buNone/>
                </a:pPr>
                <a:r>
                  <a:rPr lang="en-IN" sz="1800" dirty="0">
                    <a:solidFill>
                      <a:srgbClr val="0B5ED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Q.7:    Is the city Mumbai? 		No</a:t>
                </a:r>
              </a:p>
              <a:p>
                <a:pPr marL="0" indent="0">
                  <a:buNone/>
                </a:pPr>
                <a:endParaRPr lang="en-IN" sz="1000" dirty="0">
                  <a:solidFill>
                    <a:srgbClr val="0B5ED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IN" sz="1900" dirty="0">
                    <a:solidFill>
                      <a:srgbClr val="0B5ED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need to ask further question! Answer is already out by the Q.7. If asked randomly, each of these possibilities is equally likely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900" i="1" dirty="0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1900" i="1" dirty="0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1900" i="1" dirty="0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den>
                    </m:f>
                    <m:r>
                      <a:rPr lang="en-IN" sz="1900" i="1" dirty="0">
                        <a:solidFill>
                          <a:srgbClr val="0B5ED7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900" dirty="0">
                    <a:solidFill>
                      <a:srgbClr val="0B5ED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Hence on the average, we need </a:t>
                </a:r>
              </a:p>
              <a:p>
                <a:pPr marL="0" indent="0" algn="just">
                  <a:buNone/>
                </a:pPr>
                <a:endParaRPr lang="en-US" sz="1000" dirty="0">
                  <a:solidFill>
                    <a:srgbClr val="0B5ED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IN" sz="1800" dirty="0">
                    <a:solidFill>
                      <a:srgbClr val="0B5ED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200" i="1" dirty="0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200" i="1" dirty="0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(1+2+3+4+5+6+7+7)</m:t>
                        </m:r>
                      </m:num>
                      <m:den>
                        <m:r>
                          <a:rPr lang="en-IN" sz="2200" i="1" dirty="0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den>
                    </m:f>
                    <m:r>
                      <a:rPr lang="en-IN" sz="2200" i="1" dirty="0">
                        <a:solidFill>
                          <a:srgbClr val="0B5ED7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=4.375 </m:t>
                    </m:r>
                  </m:oMath>
                </a14:m>
                <a:r>
                  <a:rPr lang="en-IN" sz="1800" dirty="0">
                    <a:solidFill>
                      <a:srgbClr val="0B5ED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questions.</a:t>
                </a:r>
                <a:endParaRPr lang="en-US" sz="1800" dirty="0">
                  <a:solidFill>
                    <a:srgbClr val="0B5ED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072" y="923514"/>
                <a:ext cx="8425339" cy="5464929"/>
              </a:xfrm>
              <a:blipFill>
                <a:blip r:embed="rId2"/>
                <a:stretch>
                  <a:fillRect l="-301" t="-928" r="-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32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FF2B0-9E3C-6546-B043-FA4948190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91783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8073" y="351671"/>
            <a:ext cx="8425339" cy="747631"/>
          </a:xfrm>
        </p:spPr>
        <p:txBody>
          <a:bodyPr>
            <a:normAutofit fontScale="90000"/>
          </a:bodyPr>
          <a:lstStyle/>
          <a:p>
            <a:r>
              <a:rPr lang="en-IN" sz="4000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 2: Clever approach</a:t>
            </a:r>
            <a:endParaRPr lang="en-US" sz="4000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8096" y="1317173"/>
                <a:ext cx="8425339" cy="500742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z="1800" dirty="0">
                    <a:solidFill>
                      <a:srgbClr val="A50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Clever approach (binary search)</a:t>
                </a:r>
                <a:endParaRPr lang="en-IN" sz="1800" dirty="0">
                  <a:solidFill>
                    <a:srgbClr val="A500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IN" sz="1600" dirty="0">
                    <a:solidFill>
                      <a:srgbClr val="0B5ED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this approach, we divide the list into two halves, pose a question for a half </a:t>
                </a:r>
              </a:p>
              <a:p>
                <a:pPr lvl="1"/>
                <a:r>
                  <a:rPr lang="en-IN" sz="1600" dirty="0">
                    <a:solidFill>
                      <a:srgbClr val="0B5ED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Repeat the same recursively until we get </a:t>
                </a:r>
                <a:r>
                  <a:rPr lang="en-IN" sz="1600" i="1" dirty="0">
                    <a:solidFill>
                      <a:srgbClr val="0B5ED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yes </a:t>
                </a:r>
                <a:r>
                  <a:rPr lang="en-IN" sz="1600" dirty="0">
                    <a:solidFill>
                      <a:srgbClr val="0B5ED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answer for the unknown.</a:t>
                </a:r>
                <a:endParaRPr lang="en-IN" sz="1600" i="1" dirty="0">
                  <a:solidFill>
                    <a:srgbClr val="0B5ED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900" dirty="0">
                  <a:solidFill>
                    <a:srgbClr val="0B5ED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1800" dirty="0">
                    <a:solidFill>
                      <a:srgbClr val="0B5ED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Q.1:    Is it Bangalore, Bhopal, Bhubaneswar or Delhi? 		No</a:t>
                </a:r>
              </a:p>
              <a:p>
                <a:pPr marL="0" indent="0">
                  <a:buNone/>
                </a:pPr>
                <a:r>
                  <a:rPr lang="en-IN" sz="1800" dirty="0">
                    <a:solidFill>
                      <a:srgbClr val="0B5ED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Q.2:    Is it Madras or Mumbai? 				No</a:t>
                </a:r>
              </a:p>
              <a:p>
                <a:pPr marL="0" indent="0">
                  <a:buNone/>
                </a:pPr>
                <a:r>
                  <a:rPr lang="en-IN" sz="1800" dirty="0">
                    <a:solidFill>
                      <a:srgbClr val="0B5ED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Q.3:    Is it Hyderabad? 				No</a:t>
                </a:r>
              </a:p>
              <a:p>
                <a:pPr marL="0" indent="0">
                  <a:buNone/>
                </a:pPr>
                <a:endParaRPr lang="en-IN" sz="900" dirty="0">
                  <a:solidFill>
                    <a:srgbClr val="0B5ED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IN" sz="1800" dirty="0">
                    <a:solidFill>
                      <a:srgbClr val="0B5ED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after fixing 3 questions, we are able to crack the answer.</a:t>
                </a:r>
                <a:endParaRPr lang="en-US" sz="1800" b="1" dirty="0">
                  <a:solidFill>
                    <a:srgbClr val="0B5ED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1800" b="1" dirty="0">
                    <a:solidFill>
                      <a:srgbClr val="073C8B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Note:</a:t>
                </a:r>
                <a:endParaRPr lang="en-IN" sz="1800" b="1" dirty="0">
                  <a:solidFill>
                    <a:srgbClr val="073C8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IN" sz="1800" dirty="0">
                    <a:solidFill>
                      <a:srgbClr val="073C8B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Approach 2</a:t>
                </a:r>
                <a:r>
                  <a:rPr lang="en-IN" sz="1800" b="1" dirty="0">
                    <a:solidFill>
                      <a:srgbClr val="073C8B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1800" dirty="0">
                    <a:solidFill>
                      <a:srgbClr val="073C8B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considered to be the best strategy because it will invariably find the answer and will do so with a minimum number of questions on the average than any other strategy.</a:t>
                </a:r>
              </a:p>
              <a:p>
                <a:pPr marL="0" indent="0" algn="just">
                  <a:buNone/>
                </a:pPr>
                <a:r>
                  <a:rPr lang="en-IN" sz="1800" dirty="0">
                    <a:solidFill>
                      <a:srgbClr val="073C8B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Approach 1  occasionally do better (when you are lucky enough!)</a:t>
                </a:r>
              </a:p>
              <a:p>
                <a:pPr marL="0" indent="0" algn="just">
                  <a:buNone/>
                </a:pPr>
                <a:endParaRPr lang="en-IN" sz="1800" dirty="0">
                  <a:solidFill>
                    <a:srgbClr val="073C8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IN" sz="1800" dirty="0">
                    <a:solidFill>
                      <a:srgbClr val="0B5ED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is no coincidence that </a:t>
                </a:r>
                <a14:m>
                  <m:oMath xmlns:m="http://schemas.openxmlformats.org/officeDocument/2006/math">
                    <m:r>
                      <a:rPr lang="en-IN" sz="1800" i="1" dirty="0" smtClean="0">
                        <a:solidFill>
                          <a:srgbClr val="0B5ED7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8=</m:t>
                    </m:r>
                    <m:sSup>
                      <m:sSupPr>
                        <m:ctrlPr>
                          <a:rPr lang="en-IN" sz="1800" i="1" dirty="0" smtClean="0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1800" b="0" i="1" dirty="0" smtClean="0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IN" sz="1800" b="0" i="1" dirty="0" smtClean="0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0B5ED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the minimum number of yes/no questions needed is 3.</a:t>
                </a:r>
              </a:p>
              <a:p>
                <a:pPr algn="just"/>
                <a:r>
                  <a:rPr lang="en-IN" sz="1800" dirty="0">
                    <a:solidFill>
                      <a:srgbClr val="0B5ED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:r>
                  <a:rPr lang="en-IN" sz="1800" i="1" dirty="0">
                    <a:solidFill>
                      <a:srgbClr val="0B5ED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IN" sz="1800" dirty="0">
                    <a:solidFill>
                      <a:srgbClr val="0B5ED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16, then </a:t>
                </a:r>
                <a14:m>
                  <m:oMath xmlns:m="http://schemas.openxmlformats.org/officeDocument/2006/math">
                    <m:r>
                      <a:rPr lang="en-IN" sz="1800" i="1" dirty="0" smtClean="0">
                        <a:solidFill>
                          <a:srgbClr val="0B5ED7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16=</m:t>
                    </m:r>
                    <m:sSup>
                      <m:sSupPr>
                        <m:ctrlPr>
                          <a:rPr lang="en-IN" sz="1800" i="1" dirty="0" smtClean="0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1800" b="0" i="1" dirty="0" smtClean="0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IN" sz="1800" b="0" i="1" dirty="0" smtClean="0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0B5ED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we can argue  that we need 4 questions to solve the problem. If </a:t>
                </a:r>
                <a:r>
                  <a:rPr lang="en-US" sz="1800" i="1" dirty="0">
                    <a:solidFill>
                      <a:srgbClr val="0B5ED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1800" dirty="0">
                    <a:solidFill>
                      <a:srgbClr val="0B5ED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32, then 5 questions, </a:t>
                </a:r>
                <a:r>
                  <a:rPr lang="en-US" sz="1800" i="1" dirty="0">
                    <a:solidFill>
                      <a:srgbClr val="0B5ED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1800" dirty="0">
                    <a:solidFill>
                      <a:srgbClr val="0B5ED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256, then 8 questions and so 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096" y="1317173"/>
                <a:ext cx="8425339" cy="5007429"/>
              </a:xfrm>
              <a:blipFill>
                <a:blip r:embed="rId2"/>
                <a:stretch>
                  <a:fillRect l="-151" t="-1013" r="-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33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469C0-06B4-5141-83D1-0C45AFB94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95393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135" y="124461"/>
            <a:ext cx="8425339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Reference</a:t>
            </a:r>
            <a:endParaRPr lang="en-IN" sz="4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34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10780" y="2928512"/>
            <a:ext cx="8506500" cy="2227148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BD0D9"/>
              </a:buClr>
            </a:pPr>
            <a:r>
              <a:rPr lang="en-US" dirty="0">
                <a:solidFill>
                  <a:prstClr val="black"/>
                </a:solidFill>
              </a:rPr>
              <a:t>The detail material related to this lecture can be found in</a:t>
            </a:r>
          </a:p>
          <a:p>
            <a:pPr>
              <a:buClr>
                <a:srgbClr val="0BD0D9"/>
              </a:buClr>
            </a:pPr>
            <a:endParaRPr lang="en-US" dirty="0">
              <a:solidFill>
                <a:prstClr val="black"/>
              </a:solidFill>
            </a:endParaRPr>
          </a:p>
          <a:p>
            <a:pPr marL="393192" lvl="1" indent="0">
              <a:buClr>
                <a:srgbClr val="0BD0D9"/>
              </a:buClr>
              <a:buNone/>
            </a:pPr>
            <a:r>
              <a:rPr lang="en-IN" dirty="0">
                <a:solidFill>
                  <a:srgbClr val="073C8B"/>
                </a:solidFill>
              </a:rPr>
              <a:t>Data Mining: Concepts and Techniques, (3</a:t>
            </a:r>
            <a:r>
              <a:rPr lang="en-IN" baseline="30000" dirty="0">
                <a:solidFill>
                  <a:srgbClr val="073C8B"/>
                </a:solidFill>
              </a:rPr>
              <a:t>rd</a:t>
            </a:r>
            <a:r>
              <a:rPr lang="en-IN" dirty="0">
                <a:solidFill>
                  <a:srgbClr val="073C8B"/>
                </a:solidFill>
              </a:rPr>
              <a:t> </a:t>
            </a:r>
            <a:r>
              <a:rPr lang="en-IN" dirty="0" err="1">
                <a:solidFill>
                  <a:srgbClr val="073C8B"/>
                </a:solidFill>
              </a:rPr>
              <a:t>Edn</a:t>
            </a:r>
            <a:r>
              <a:rPr lang="en-IN" dirty="0">
                <a:solidFill>
                  <a:srgbClr val="073C8B"/>
                </a:solidFill>
              </a:rPr>
              <a:t>.), </a:t>
            </a:r>
            <a:r>
              <a:rPr lang="en-IN" dirty="0" err="1">
                <a:solidFill>
                  <a:srgbClr val="073C8B"/>
                </a:solidFill>
              </a:rPr>
              <a:t>Jiawei</a:t>
            </a:r>
            <a:r>
              <a:rPr lang="en-IN" dirty="0">
                <a:solidFill>
                  <a:srgbClr val="073C8B"/>
                </a:solidFill>
              </a:rPr>
              <a:t> Han, </a:t>
            </a:r>
            <a:r>
              <a:rPr lang="en-IN" dirty="0" err="1">
                <a:solidFill>
                  <a:srgbClr val="073C8B"/>
                </a:solidFill>
              </a:rPr>
              <a:t>Micheline</a:t>
            </a:r>
            <a:r>
              <a:rPr lang="en-IN" dirty="0">
                <a:solidFill>
                  <a:srgbClr val="073C8B"/>
                </a:solidFill>
              </a:rPr>
              <a:t> </a:t>
            </a:r>
            <a:r>
              <a:rPr lang="en-IN" dirty="0" err="1">
                <a:solidFill>
                  <a:srgbClr val="073C8B"/>
                </a:solidFill>
              </a:rPr>
              <a:t>Kamber</a:t>
            </a:r>
            <a:r>
              <a:rPr lang="en-IN" dirty="0">
                <a:solidFill>
                  <a:srgbClr val="073C8B"/>
                </a:solidFill>
              </a:rPr>
              <a:t>, </a:t>
            </a:r>
            <a:r>
              <a:rPr lang="en-IN" dirty="0"/>
              <a:t>Morgan Kaufmann</a:t>
            </a:r>
            <a:r>
              <a:rPr lang="en-IN" dirty="0">
                <a:solidFill>
                  <a:srgbClr val="073C8B"/>
                </a:solidFill>
              </a:rPr>
              <a:t>, 2015.</a:t>
            </a:r>
          </a:p>
          <a:p>
            <a:pPr marL="393192" lvl="1" indent="0">
              <a:buClr>
                <a:srgbClr val="0BD0D9"/>
              </a:buClr>
              <a:buNone/>
            </a:pPr>
            <a:endParaRPr lang="en-US" dirty="0">
              <a:solidFill>
                <a:srgbClr val="073C8B"/>
              </a:solidFill>
            </a:endParaRPr>
          </a:p>
          <a:p>
            <a:pPr marL="393192" lvl="1" indent="0">
              <a:buClr>
                <a:srgbClr val="0BD0D9"/>
              </a:buClr>
              <a:buNone/>
            </a:pPr>
            <a:r>
              <a:rPr lang="en-US" dirty="0">
                <a:solidFill>
                  <a:srgbClr val="073C8B"/>
                </a:solidFill>
              </a:rPr>
              <a:t>Introduction to Data Mining, Pang-</a:t>
            </a:r>
            <a:r>
              <a:rPr lang="en-US" dirty="0" err="1">
                <a:solidFill>
                  <a:srgbClr val="073C8B"/>
                </a:solidFill>
              </a:rPr>
              <a:t>Ning</a:t>
            </a:r>
            <a:r>
              <a:rPr lang="en-US" dirty="0">
                <a:solidFill>
                  <a:srgbClr val="073C8B"/>
                </a:solidFill>
              </a:rPr>
              <a:t> Tan,  Michael Steinbach, and </a:t>
            </a:r>
            <a:r>
              <a:rPr lang="en-US" dirty="0" err="1">
                <a:solidFill>
                  <a:srgbClr val="073C8B"/>
                </a:solidFill>
              </a:rPr>
              <a:t>Vipin</a:t>
            </a:r>
            <a:r>
              <a:rPr lang="en-US" dirty="0">
                <a:solidFill>
                  <a:srgbClr val="073C8B"/>
                </a:solidFill>
              </a:rPr>
              <a:t> Kumar,  Addison-Wesley, 2014</a:t>
            </a:r>
          </a:p>
          <a:p>
            <a:pPr marL="0" indent="0">
              <a:buClr>
                <a:srgbClr val="0BD0D9"/>
              </a:buClr>
              <a:buFont typeface="Wingdings 2"/>
              <a:buNone/>
            </a:pPr>
            <a:r>
              <a:rPr lang="en-US" dirty="0">
                <a:solidFill>
                  <a:prstClr val="black"/>
                </a:solidFill>
              </a:rPr>
              <a:t>	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3263A-6F49-9E4B-9F08-DDE334DBD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6260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684" y="2420888"/>
            <a:ext cx="8425339" cy="93610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altLang="zh-CN" sz="6000" dirty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Any question?</a:t>
            </a:r>
          </a:p>
          <a:p>
            <a:pPr marL="0" indent="0" algn="ctr">
              <a:buNone/>
            </a:pPr>
            <a:endParaRPr lang="en-US" altLang="zh-CN" sz="2000" dirty="0">
              <a:solidFill>
                <a:srgbClr val="FF00FF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IN" altLang="zh-CN" sz="2000" dirty="0">
              <a:solidFill>
                <a:srgbClr val="FF00FF"/>
              </a:solidFill>
              <a:ea typeface="宋体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35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206CE-F4C9-5340-8DE2-3AAB3411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5155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51" y="260648"/>
            <a:ext cx="8425339" cy="76999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Basic Concept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51" y="1429720"/>
            <a:ext cx="8501751" cy="4389120"/>
          </a:xfrm>
        </p:spPr>
        <p:txBody>
          <a:bodyPr>
            <a:noAutofit/>
          </a:bodyPr>
          <a:lstStyle/>
          <a:p>
            <a:r>
              <a:rPr lang="en-US" sz="2000" dirty="0">
                <a:cs typeface="Times New Roman" pitchFamily="18" charset="0"/>
              </a:rPr>
              <a:t>A Decision Tree is an important data structure known to solve many computational problems</a:t>
            </a:r>
          </a:p>
          <a:p>
            <a:pPr marL="393192" lvl="1" indent="0">
              <a:buNone/>
            </a:pPr>
            <a:endParaRPr lang="en-US" sz="800" dirty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B5ED7"/>
                </a:solidFill>
                <a:cs typeface="Times New Roman" pitchFamily="18" charset="0"/>
              </a:rPr>
              <a:t>Example 19.1: Binary Decision Tree</a:t>
            </a:r>
            <a:endParaRPr lang="en-US" sz="300" b="1" dirty="0">
              <a:solidFill>
                <a:srgbClr val="0B5ED7"/>
              </a:solidFill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4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931" y="3046073"/>
            <a:ext cx="434340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41" y="3046073"/>
            <a:ext cx="7399896" cy="275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67FE8-6206-E144-9724-2A682CCF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507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51" y="260648"/>
            <a:ext cx="8425339" cy="81439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Basic Concept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51" y="1468184"/>
            <a:ext cx="8501751" cy="4389120"/>
          </a:xfrm>
        </p:spPr>
        <p:txBody>
          <a:bodyPr>
            <a:noAutofit/>
          </a:bodyPr>
          <a:lstStyle/>
          <a:p>
            <a:r>
              <a:rPr lang="en-US" sz="2000" dirty="0">
                <a:cs typeface="Times New Roman" pitchFamily="18" charset="0"/>
              </a:rPr>
              <a:t>In Example 19.1, we have considered  a decision tree where values of any attribute if binary only. Decision tree is also possible where attributes are of continuous data type </a:t>
            </a:r>
          </a:p>
          <a:p>
            <a:pPr marL="393192" lvl="1" indent="0">
              <a:buNone/>
            </a:pPr>
            <a:endParaRPr lang="en-US" sz="800" dirty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B5ED7"/>
                </a:solidFill>
                <a:cs typeface="Times New Roman" pitchFamily="18" charset="0"/>
              </a:rPr>
              <a:t>Example 19.2:  Decision Tree with numeric data</a:t>
            </a:r>
            <a:endParaRPr lang="en-US" sz="300" b="1" dirty="0">
              <a:solidFill>
                <a:srgbClr val="0B5ED7"/>
              </a:solidFill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5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570" y="3399854"/>
            <a:ext cx="571500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E76EE-F09D-5B46-9EC2-B5A600ED4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IIITS: IDA - M2021</a:t>
            </a:r>
          </a:p>
        </p:txBody>
      </p:sp>
    </p:spTree>
    <p:extLst>
      <p:ext uri="{BB962C8B-B14F-4D97-AF65-F5344CB8AC3E}">
        <p14:creationId xmlns:p14="http://schemas.microsoft.com/office/powerpoint/2010/main" val="315513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51" y="260648"/>
            <a:ext cx="8425339" cy="67280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Some Characteristics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44" y="1371981"/>
            <a:ext cx="8501751" cy="4389120"/>
          </a:xfrm>
        </p:spPr>
        <p:txBody>
          <a:bodyPr>
            <a:noAutofit/>
          </a:bodyPr>
          <a:lstStyle/>
          <a:p>
            <a:r>
              <a:rPr lang="en-US" sz="2000" dirty="0">
                <a:cs typeface="Times New Roman" pitchFamily="18" charset="0"/>
              </a:rPr>
              <a:t>Decision tree may be </a:t>
            </a:r>
            <a:r>
              <a:rPr lang="en-US" sz="2000" i="1" dirty="0">
                <a:cs typeface="Times New Roman" pitchFamily="18" charset="0"/>
              </a:rPr>
              <a:t>n</a:t>
            </a:r>
            <a:r>
              <a:rPr lang="en-US" sz="2000" dirty="0">
                <a:cs typeface="Times New Roman" pitchFamily="18" charset="0"/>
              </a:rPr>
              <a:t>-</a:t>
            </a:r>
            <a:r>
              <a:rPr lang="en-US" sz="2000" dirty="0" err="1">
                <a:cs typeface="Times New Roman" pitchFamily="18" charset="0"/>
              </a:rPr>
              <a:t>ary</a:t>
            </a:r>
            <a:r>
              <a:rPr lang="en-US" sz="2000" dirty="0">
                <a:cs typeface="Times New Roman" pitchFamily="18" charset="0"/>
              </a:rPr>
              <a:t>, </a:t>
            </a:r>
            <a:r>
              <a:rPr lang="en-US" sz="2000" i="1" dirty="0">
                <a:cs typeface="Times New Roman" pitchFamily="18" charset="0"/>
              </a:rPr>
              <a:t>n</a:t>
            </a:r>
            <a:r>
              <a:rPr lang="en-US" sz="2000" dirty="0">
                <a:cs typeface="Times New Roman" pitchFamily="18" charset="0"/>
              </a:rPr>
              <a:t> ≥ 2.</a:t>
            </a:r>
          </a:p>
          <a:p>
            <a:pPr lvl="8"/>
            <a:endParaRPr lang="en-US" sz="800" dirty="0">
              <a:cs typeface="Times New Roman" pitchFamily="18" charset="0"/>
            </a:endParaRPr>
          </a:p>
          <a:p>
            <a:r>
              <a:rPr lang="en-US" sz="2000" dirty="0">
                <a:cs typeface="Times New Roman" pitchFamily="18" charset="0"/>
              </a:rPr>
              <a:t>There is a special node called </a:t>
            </a:r>
            <a:r>
              <a:rPr lang="en-US" sz="2000" dirty="0">
                <a:solidFill>
                  <a:srgbClr val="0B5ED7"/>
                </a:solidFill>
                <a:cs typeface="Times New Roman" pitchFamily="18" charset="0"/>
              </a:rPr>
              <a:t>root node.</a:t>
            </a:r>
          </a:p>
          <a:p>
            <a:pPr lvl="8"/>
            <a:endParaRPr lang="en-US" sz="800" dirty="0">
              <a:cs typeface="Times New Roman" pitchFamily="18" charset="0"/>
            </a:endParaRPr>
          </a:p>
          <a:p>
            <a:r>
              <a:rPr lang="en-US" sz="2000" dirty="0">
                <a:cs typeface="Times New Roman" pitchFamily="18" charset="0"/>
              </a:rPr>
              <a:t>All nodes drawn with circle (ellipse) are called </a:t>
            </a:r>
            <a:r>
              <a:rPr lang="en-US" sz="2000" dirty="0">
                <a:solidFill>
                  <a:srgbClr val="0B5ED7"/>
                </a:solidFill>
                <a:cs typeface="Times New Roman" pitchFamily="18" charset="0"/>
              </a:rPr>
              <a:t>internal nodes.</a:t>
            </a:r>
          </a:p>
          <a:p>
            <a:pPr lvl="8"/>
            <a:endParaRPr lang="en-US" sz="800" dirty="0">
              <a:solidFill>
                <a:srgbClr val="0B5ED7"/>
              </a:solidFill>
              <a:cs typeface="Times New Roman" pitchFamily="18" charset="0"/>
            </a:endParaRPr>
          </a:p>
          <a:p>
            <a:r>
              <a:rPr lang="en-US" sz="2000" dirty="0">
                <a:cs typeface="Times New Roman" pitchFamily="18" charset="0"/>
              </a:rPr>
              <a:t>All nodes drawn with rectangle boxes are called </a:t>
            </a:r>
            <a:r>
              <a:rPr lang="en-US" sz="2000" dirty="0">
                <a:solidFill>
                  <a:srgbClr val="0B5ED7"/>
                </a:solidFill>
                <a:cs typeface="Times New Roman" pitchFamily="18" charset="0"/>
              </a:rPr>
              <a:t>terminal nodes </a:t>
            </a:r>
            <a:r>
              <a:rPr lang="en-US" sz="2000" dirty="0">
                <a:cs typeface="Times New Roman" pitchFamily="18" charset="0"/>
              </a:rPr>
              <a:t>or </a:t>
            </a:r>
            <a:r>
              <a:rPr lang="en-US" sz="2000" dirty="0">
                <a:solidFill>
                  <a:srgbClr val="0B5ED7"/>
                </a:solidFill>
                <a:cs typeface="Times New Roman" pitchFamily="18" charset="0"/>
              </a:rPr>
              <a:t>leaf nodes. </a:t>
            </a:r>
            <a:r>
              <a:rPr lang="en-US" sz="2000" dirty="0">
                <a:cs typeface="Times New Roman" pitchFamily="18" charset="0"/>
              </a:rPr>
              <a:t>  </a:t>
            </a:r>
          </a:p>
          <a:p>
            <a:pPr lvl="8"/>
            <a:endParaRPr lang="en-US" sz="800" dirty="0">
              <a:cs typeface="Times New Roman" pitchFamily="18" charset="0"/>
            </a:endParaRPr>
          </a:p>
          <a:p>
            <a:r>
              <a:rPr lang="en-US" sz="2000" dirty="0">
                <a:cs typeface="Times New Roman" pitchFamily="18" charset="0"/>
              </a:rPr>
              <a:t>Edges of a node represent the </a:t>
            </a:r>
            <a:r>
              <a:rPr lang="en-US" sz="2000" dirty="0">
                <a:solidFill>
                  <a:srgbClr val="0B5ED7"/>
                </a:solidFill>
                <a:cs typeface="Times New Roman" pitchFamily="18" charset="0"/>
              </a:rPr>
              <a:t>outcome for a value </a:t>
            </a:r>
            <a:r>
              <a:rPr lang="en-US" sz="2000" dirty="0">
                <a:cs typeface="Times New Roman" pitchFamily="18" charset="0"/>
              </a:rPr>
              <a:t>of the node.</a:t>
            </a:r>
          </a:p>
          <a:p>
            <a:pPr lvl="8"/>
            <a:endParaRPr lang="en-US" sz="800" dirty="0">
              <a:cs typeface="Times New Roman" pitchFamily="18" charset="0"/>
            </a:endParaRPr>
          </a:p>
          <a:p>
            <a:r>
              <a:rPr lang="en-US" sz="2000" dirty="0">
                <a:cs typeface="Times New Roman" pitchFamily="18" charset="0"/>
              </a:rPr>
              <a:t>In a path, a node with same label </a:t>
            </a:r>
            <a:r>
              <a:rPr lang="en-US" sz="2000" dirty="0">
                <a:solidFill>
                  <a:srgbClr val="0B5ED7"/>
                </a:solidFill>
                <a:cs typeface="Times New Roman" pitchFamily="18" charset="0"/>
              </a:rPr>
              <a:t>is never repeated.</a:t>
            </a:r>
          </a:p>
          <a:p>
            <a:pPr lvl="8"/>
            <a:endParaRPr lang="en-US" sz="800" dirty="0">
              <a:solidFill>
                <a:srgbClr val="0B5ED7"/>
              </a:solidFill>
              <a:cs typeface="Times New Roman" pitchFamily="18" charset="0"/>
            </a:endParaRPr>
          </a:p>
          <a:p>
            <a:r>
              <a:rPr lang="en-US" sz="2000" dirty="0">
                <a:cs typeface="Times New Roman" pitchFamily="18" charset="0"/>
              </a:rPr>
              <a:t>Decision tree </a:t>
            </a:r>
            <a:r>
              <a:rPr lang="en-US" sz="2000" dirty="0">
                <a:solidFill>
                  <a:srgbClr val="0B5ED7"/>
                </a:solidFill>
                <a:cs typeface="Times New Roman" pitchFamily="18" charset="0"/>
              </a:rPr>
              <a:t>is not unique</a:t>
            </a:r>
            <a:r>
              <a:rPr lang="en-US" sz="2000" dirty="0">
                <a:cs typeface="Times New Roman" pitchFamily="18" charset="0"/>
              </a:rPr>
              <a:t>, as different ordering of internal nodes can give different decision tree.</a:t>
            </a:r>
          </a:p>
          <a:p>
            <a:endParaRPr lang="en-US" sz="2000" dirty="0">
              <a:cs typeface="Times New Roman" pitchFamily="18" charset="0"/>
            </a:endParaRPr>
          </a:p>
          <a:p>
            <a:endParaRPr lang="en-US" sz="2000" dirty="0">
              <a:cs typeface="Times New Roman" pitchFamily="18" charset="0"/>
            </a:endParaRPr>
          </a:p>
          <a:p>
            <a:pPr marL="393192" lvl="1" indent="0">
              <a:buNone/>
            </a:pPr>
            <a:endParaRPr lang="en-US" sz="800" dirty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B5ED7"/>
                </a:solidFill>
                <a:cs typeface="Times New Roman" pitchFamily="18" charset="0"/>
              </a:rPr>
              <a:t> </a:t>
            </a:r>
            <a:endParaRPr lang="en-US" sz="300" b="1" dirty="0">
              <a:solidFill>
                <a:srgbClr val="0B5ED7"/>
              </a:solidFill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6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746" y="1209675"/>
            <a:ext cx="3718355" cy="145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CBDD8-A664-194F-B003-1A4E48374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0648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51" y="260648"/>
            <a:ext cx="8425339" cy="876174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Decision Tree and Classification Task</a:t>
            </a:r>
            <a:endParaRPr lang="en-IN" sz="24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37" y="1606750"/>
            <a:ext cx="8501751" cy="4389120"/>
          </a:xfrm>
        </p:spPr>
        <p:txBody>
          <a:bodyPr>
            <a:noAutofit/>
          </a:bodyPr>
          <a:lstStyle/>
          <a:p>
            <a:r>
              <a:rPr lang="en-US" sz="2000" dirty="0">
                <a:cs typeface="Times New Roman" pitchFamily="18" charset="0"/>
              </a:rPr>
              <a:t>Decision tree helps us to classify data.</a:t>
            </a:r>
          </a:p>
          <a:p>
            <a:pPr lvl="8"/>
            <a:endParaRPr lang="en-US" sz="800" dirty="0">
              <a:cs typeface="Times New Roman" pitchFamily="18" charset="0"/>
            </a:endParaRPr>
          </a:p>
          <a:p>
            <a:pPr lvl="1"/>
            <a:r>
              <a:rPr lang="en-US" sz="1800" dirty="0">
                <a:cs typeface="Times New Roman" pitchFamily="18" charset="0"/>
              </a:rPr>
              <a:t>Internal nodes are some attribute</a:t>
            </a:r>
          </a:p>
          <a:p>
            <a:pPr lvl="8"/>
            <a:endParaRPr lang="en-US" sz="800" dirty="0">
              <a:cs typeface="Times New Roman" pitchFamily="18" charset="0"/>
            </a:endParaRPr>
          </a:p>
          <a:p>
            <a:pPr lvl="1"/>
            <a:r>
              <a:rPr lang="en-US" sz="1800" dirty="0">
                <a:cs typeface="Times New Roman" pitchFamily="18" charset="0"/>
              </a:rPr>
              <a:t>Edges are the values of attributes</a:t>
            </a:r>
          </a:p>
          <a:p>
            <a:pPr lvl="8"/>
            <a:endParaRPr lang="en-US" sz="800" dirty="0">
              <a:cs typeface="Times New Roman" pitchFamily="18" charset="0"/>
            </a:endParaRPr>
          </a:p>
          <a:p>
            <a:pPr lvl="1"/>
            <a:r>
              <a:rPr lang="en-US" sz="1800" dirty="0">
                <a:cs typeface="Times New Roman" pitchFamily="18" charset="0"/>
              </a:rPr>
              <a:t>External nodes are the outcome of classification</a:t>
            </a:r>
          </a:p>
          <a:p>
            <a:endParaRPr lang="en-US" sz="2000" dirty="0">
              <a:cs typeface="Times New Roman" pitchFamily="18" charset="0"/>
            </a:endParaRPr>
          </a:p>
          <a:p>
            <a:r>
              <a:rPr lang="en-US" sz="2000" dirty="0">
                <a:cs typeface="Times New Roman" pitchFamily="18" charset="0"/>
              </a:rPr>
              <a:t>Such a classification is, in fact, made by posing questions starting from the root node to each terminal node.</a:t>
            </a:r>
          </a:p>
          <a:p>
            <a:endParaRPr lang="en-US" sz="2000" dirty="0">
              <a:cs typeface="Times New Roman" pitchFamily="18" charset="0"/>
            </a:endParaRPr>
          </a:p>
          <a:p>
            <a:endParaRPr lang="en-US" sz="2000" dirty="0">
              <a:cs typeface="Times New Roman" pitchFamily="18" charset="0"/>
            </a:endParaRPr>
          </a:p>
          <a:p>
            <a:endParaRPr lang="en-US" sz="2000" dirty="0">
              <a:cs typeface="Times New Roman" pitchFamily="18" charset="0"/>
            </a:endParaRPr>
          </a:p>
          <a:p>
            <a:pPr marL="393192" lvl="1" indent="0">
              <a:buNone/>
            </a:pPr>
            <a:endParaRPr lang="en-US" sz="800" dirty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B5ED7"/>
                </a:solidFill>
                <a:cs typeface="Times New Roman" pitchFamily="18" charset="0"/>
              </a:rPr>
              <a:t> </a:t>
            </a:r>
            <a:endParaRPr lang="en-US" sz="300" b="1" dirty="0">
              <a:solidFill>
                <a:srgbClr val="0B5ED7"/>
              </a:solidFill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7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493" y="2120110"/>
            <a:ext cx="3718355" cy="145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E272A-AC58-B749-A1E0-3D26CB782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9992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51" y="260648"/>
            <a:ext cx="8425339" cy="70317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Decision Tree and Classification Task</a:t>
            </a:r>
            <a:endParaRPr lang="en-IN" sz="24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51" y="1092955"/>
            <a:ext cx="8501751" cy="4389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B5ED7"/>
                </a:solidFill>
                <a:cs typeface="Times New Roman" pitchFamily="18" charset="0"/>
              </a:rPr>
              <a:t>Example 19.3 : Vertebrate Classification</a:t>
            </a:r>
          </a:p>
          <a:p>
            <a:pPr marL="0" indent="0">
              <a:buNone/>
            </a:pPr>
            <a:endParaRPr lang="en-US" sz="2000" b="1" dirty="0">
              <a:solidFill>
                <a:srgbClr val="0B5ED7"/>
              </a:solidFill>
              <a:cs typeface="Times New Roman" pitchFamily="18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0B5ED7"/>
              </a:solidFill>
              <a:cs typeface="Times New Roman" pitchFamily="18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0B5ED7"/>
              </a:solidFill>
              <a:cs typeface="Times New Roman" pitchFamily="18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0B5ED7"/>
              </a:solidFill>
              <a:cs typeface="Times New Roman" pitchFamily="18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0B5ED7"/>
              </a:solidFill>
              <a:cs typeface="Times New Roman" pitchFamily="18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0B5ED7"/>
              </a:solidFill>
              <a:cs typeface="Times New Roman" pitchFamily="18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0B5ED7"/>
              </a:solidFill>
              <a:cs typeface="Times New Roman" pitchFamily="18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0B5ED7"/>
              </a:solidFill>
              <a:cs typeface="Times New Roman" pitchFamily="18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0B5ED7"/>
              </a:solidFill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B5ED7"/>
                </a:solidFill>
                <a:cs typeface="Times New Roman" pitchFamily="18" charset="0"/>
              </a:rPr>
              <a:t> What are the class label of </a:t>
            </a:r>
            <a:r>
              <a:rPr lang="en-US" sz="2000" dirty="0">
                <a:solidFill>
                  <a:srgbClr val="A50021"/>
                </a:solidFill>
                <a:cs typeface="Times New Roman" pitchFamily="18" charset="0"/>
              </a:rPr>
              <a:t>Dragon</a:t>
            </a:r>
            <a:r>
              <a:rPr lang="en-US" sz="2000" dirty="0">
                <a:solidFill>
                  <a:srgbClr val="0B5ED7"/>
                </a:solidFill>
                <a:cs typeface="Times New Roman" pitchFamily="18" charset="0"/>
              </a:rPr>
              <a:t> and </a:t>
            </a:r>
            <a:r>
              <a:rPr lang="en-US" sz="2000" dirty="0">
                <a:solidFill>
                  <a:srgbClr val="A50021"/>
                </a:solidFill>
                <a:cs typeface="Times New Roman" pitchFamily="18" charset="0"/>
              </a:rPr>
              <a:t>Shark</a:t>
            </a:r>
            <a:r>
              <a:rPr lang="en-US" sz="2000" dirty="0">
                <a:solidFill>
                  <a:srgbClr val="0B5ED7"/>
                </a:solidFill>
                <a:cs typeface="Times New Roman" pitchFamily="18" charset="0"/>
              </a:rPr>
              <a:t>?</a:t>
            </a:r>
          </a:p>
          <a:p>
            <a:endParaRPr lang="en-US" sz="2000" dirty="0">
              <a:solidFill>
                <a:srgbClr val="0B5ED7"/>
              </a:solidFill>
              <a:cs typeface="Times New Roman" pitchFamily="18" charset="0"/>
            </a:endParaRPr>
          </a:p>
          <a:p>
            <a:endParaRPr lang="en-US" sz="2000" dirty="0">
              <a:cs typeface="Times New Roman" pitchFamily="18" charset="0"/>
            </a:endParaRPr>
          </a:p>
          <a:p>
            <a:endParaRPr lang="en-US" sz="2000" dirty="0">
              <a:cs typeface="Times New Roman" pitchFamily="18" charset="0"/>
            </a:endParaRPr>
          </a:p>
          <a:p>
            <a:pPr marL="393192" lvl="1" indent="0">
              <a:buNone/>
            </a:pPr>
            <a:endParaRPr lang="en-US" sz="800" dirty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B5ED7"/>
                </a:solidFill>
                <a:cs typeface="Times New Roman" pitchFamily="18" charset="0"/>
              </a:rPr>
              <a:t> </a:t>
            </a:r>
            <a:endParaRPr lang="en-US" sz="300" b="1" dirty="0">
              <a:solidFill>
                <a:srgbClr val="0B5ED7"/>
              </a:solidFill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8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575507"/>
              </p:ext>
            </p:extLst>
          </p:nvPr>
        </p:nvGraphicFramePr>
        <p:xfrm>
          <a:off x="236980" y="1712400"/>
          <a:ext cx="8573581" cy="3365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0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7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0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6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01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72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04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898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Name</a:t>
                      </a:r>
                      <a:endParaRPr lang="en-IN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Body Temperature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Skin Cover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Gives Birth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Aquatic Creature</a:t>
                      </a:r>
                      <a:endParaRPr lang="en-IN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Aerial Creature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Has Legs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Hibernates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Class</a:t>
                      </a:r>
                      <a:endParaRPr lang="en-IN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Human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Warm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hair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yes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yes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b="1" dirty="0">
                          <a:effectLst/>
                        </a:rPr>
                        <a:t>Mammal</a:t>
                      </a:r>
                      <a:endParaRPr lang="en-IN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Python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Cold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scales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yes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b="1" dirty="0">
                          <a:effectLst/>
                        </a:rPr>
                        <a:t>Reptile</a:t>
                      </a:r>
                      <a:endParaRPr lang="en-IN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Salmon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Cold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scales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yes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b="1" dirty="0">
                          <a:effectLst/>
                        </a:rPr>
                        <a:t>Fish</a:t>
                      </a:r>
                      <a:endParaRPr lang="en-IN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Whale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Warm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hair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yes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yes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b="1" dirty="0">
                          <a:effectLst/>
                        </a:rPr>
                        <a:t>Mammal</a:t>
                      </a:r>
                      <a:endParaRPr lang="en-IN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Frog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Cold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none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semi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yes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yes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b="1" dirty="0">
                          <a:effectLst/>
                        </a:rPr>
                        <a:t>Amphibian</a:t>
                      </a:r>
                      <a:endParaRPr lang="en-IN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Komodo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Cold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scales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yes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b="1" dirty="0">
                          <a:effectLst/>
                        </a:rPr>
                        <a:t>Reptile</a:t>
                      </a:r>
                      <a:endParaRPr lang="en-IN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Bat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Warm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hair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yes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yes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yes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yes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b="1" dirty="0">
                          <a:effectLst/>
                        </a:rPr>
                        <a:t>Mammal</a:t>
                      </a:r>
                      <a:endParaRPr lang="en-IN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Pigeon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Warm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feathers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yes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yes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b="1" dirty="0">
                          <a:effectLst/>
                        </a:rPr>
                        <a:t>Bird</a:t>
                      </a:r>
                      <a:endParaRPr lang="en-IN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Cat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Warm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fur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yes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yes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b="1" dirty="0">
                          <a:effectLst/>
                        </a:rPr>
                        <a:t>Mammal</a:t>
                      </a:r>
                      <a:endParaRPr lang="en-IN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Leopard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Cold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scales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yes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yes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b="1" dirty="0">
                          <a:effectLst/>
                        </a:rPr>
                        <a:t>Fish</a:t>
                      </a:r>
                      <a:endParaRPr lang="en-IN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Turtle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Cold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scales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semi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yes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b="1" dirty="0">
                          <a:effectLst/>
                        </a:rPr>
                        <a:t>Reptile</a:t>
                      </a:r>
                      <a:endParaRPr lang="en-IN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Penguin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Warm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feathers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semi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yes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b="1" dirty="0">
                          <a:effectLst/>
                        </a:rPr>
                        <a:t>Bird</a:t>
                      </a:r>
                      <a:endParaRPr lang="en-IN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Porcupine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Warm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quills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yes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yes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yes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b="1" dirty="0">
                          <a:effectLst/>
                        </a:rPr>
                        <a:t>Mammal</a:t>
                      </a:r>
                      <a:endParaRPr lang="en-IN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Eel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Cold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scales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yes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b="1" dirty="0">
                          <a:effectLst/>
                        </a:rPr>
                        <a:t>Fish</a:t>
                      </a:r>
                      <a:endParaRPr lang="en-IN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Salamander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Cold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none</a:t>
                      </a:r>
                      <a:endParaRPr lang="en-IN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semi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yes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yes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b="1" dirty="0">
                          <a:effectLst/>
                        </a:rPr>
                        <a:t>Amphibian</a:t>
                      </a:r>
                      <a:endParaRPr lang="en-IN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1B143-E0BC-4D4F-8C10-845D727C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0925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51" y="260648"/>
            <a:ext cx="8425339" cy="578468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Decision Tree and Classification Task</a:t>
            </a:r>
            <a:endParaRPr lang="en-IN" sz="24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237" y="1117051"/>
            <a:ext cx="8501751" cy="4389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B5ED7"/>
                </a:solidFill>
                <a:cs typeface="Times New Roman" pitchFamily="18" charset="0"/>
              </a:rPr>
              <a:t>Example 19.3 : Vertebrate Classification</a:t>
            </a:r>
          </a:p>
          <a:p>
            <a:r>
              <a:rPr lang="en-US" sz="2000" dirty="0">
                <a:solidFill>
                  <a:srgbClr val="0B5ED7"/>
                </a:solidFill>
                <a:cs typeface="Times New Roman" pitchFamily="18" charset="0"/>
              </a:rPr>
              <a:t>Suppose, a new species is discovered as follows.</a:t>
            </a:r>
          </a:p>
          <a:p>
            <a:endParaRPr lang="en-US" sz="2000" dirty="0">
              <a:solidFill>
                <a:srgbClr val="0B5ED7"/>
              </a:solidFill>
              <a:cs typeface="Times New Roman" pitchFamily="18" charset="0"/>
            </a:endParaRPr>
          </a:p>
          <a:p>
            <a:endParaRPr lang="en-US" sz="2000" dirty="0">
              <a:solidFill>
                <a:srgbClr val="0B5ED7"/>
              </a:solidFill>
              <a:cs typeface="Times New Roman" pitchFamily="18" charset="0"/>
            </a:endParaRPr>
          </a:p>
          <a:p>
            <a:pPr marL="1563076" lvl="8" indent="0">
              <a:buNone/>
            </a:pPr>
            <a:endParaRPr lang="en-US" sz="800" dirty="0">
              <a:solidFill>
                <a:srgbClr val="0B5ED7"/>
              </a:solidFill>
              <a:cs typeface="Times New Roman" pitchFamily="18" charset="0"/>
            </a:endParaRPr>
          </a:p>
          <a:p>
            <a:r>
              <a:rPr lang="en-US" sz="2000" dirty="0">
                <a:solidFill>
                  <a:srgbClr val="0B5ED7"/>
                </a:solidFill>
                <a:cs typeface="Times New Roman" pitchFamily="18" charset="0"/>
              </a:rPr>
              <a:t>Decision Tree that can be inducted based on the data (in Example 19.3) is as follows.</a:t>
            </a:r>
          </a:p>
          <a:p>
            <a:endParaRPr lang="en-US" sz="2000" dirty="0">
              <a:cs typeface="Times New Roman" pitchFamily="18" charset="0"/>
            </a:endParaRPr>
          </a:p>
          <a:p>
            <a:endParaRPr lang="en-US" sz="2000" dirty="0">
              <a:cs typeface="Times New Roman" pitchFamily="18" charset="0"/>
            </a:endParaRPr>
          </a:p>
          <a:p>
            <a:pPr marL="393192" lvl="1" indent="0">
              <a:buNone/>
            </a:pPr>
            <a:endParaRPr lang="en-US" sz="800" dirty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B5ED7"/>
                </a:solidFill>
                <a:cs typeface="Times New Roman" pitchFamily="18" charset="0"/>
              </a:rPr>
              <a:t> </a:t>
            </a:r>
            <a:endParaRPr lang="en-US" sz="300" b="1" dirty="0">
              <a:solidFill>
                <a:srgbClr val="0B5ED7"/>
              </a:solidFill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9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634963"/>
              </p:ext>
            </p:extLst>
          </p:nvPr>
        </p:nvGraphicFramePr>
        <p:xfrm>
          <a:off x="542236" y="2044876"/>
          <a:ext cx="8020995" cy="9988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8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7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7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44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64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64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86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77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71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Name</a:t>
                      </a:r>
                      <a:endParaRPr lang="en-IN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Body Temperature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Skin Cover</a:t>
                      </a:r>
                      <a:endParaRPr lang="en-IN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Gives Birth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Aquatic Creature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Aerial Creature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Has Legs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Hibernates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Class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dirty="0">
                        <a:solidFill>
                          <a:srgbClr val="A5002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err="1">
                          <a:solidFill>
                            <a:srgbClr val="A50021"/>
                          </a:solidFill>
                          <a:effectLst/>
                        </a:rPr>
                        <a:t>Gila</a:t>
                      </a:r>
                      <a:r>
                        <a:rPr lang="en-IN" sz="1400" dirty="0">
                          <a:solidFill>
                            <a:srgbClr val="A50021"/>
                          </a:solidFill>
                          <a:effectLst/>
                        </a:rPr>
                        <a:t> Monster</a:t>
                      </a:r>
                      <a:endParaRPr lang="en-IN" sz="1400" dirty="0">
                        <a:solidFill>
                          <a:srgbClr val="A5002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cold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scale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no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no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no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yes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yes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3600" b="1" dirty="0">
                          <a:solidFill>
                            <a:srgbClr val="A50021"/>
                          </a:solidFill>
                          <a:effectLst/>
                        </a:rPr>
                        <a:t>?</a:t>
                      </a:r>
                      <a:endParaRPr lang="en-IN" sz="3600" b="1" dirty="0">
                        <a:solidFill>
                          <a:srgbClr val="A5002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345" y="3773769"/>
            <a:ext cx="4400550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5C439-AE68-FC4F-874A-1FCFC61E7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IIITS: IDA - M2021</a:t>
            </a:r>
          </a:p>
        </p:txBody>
      </p:sp>
    </p:spTree>
    <p:extLst>
      <p:ext uri="{BB962C8B-B14F-4D97-AF65-F5344CB8AC3E}">
        <p14:creationId xmlns:p14="http://schemas.microsoft.com/office/powerpoint/2010/main" val="168715368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17874</TotalTime>
  <Words>2737</Words>
  <Application>Microsoft Macintosh PowerPoint</Application>
  <PresentationFormat>Custom</PresentationFormat>
  <Paragraphs>597</Paragraphs>
  <Slides>35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Calibri</vt:lpstr>
      <vt:lpstr>Cambria Math</vt:lpstr>
      <vt:lpstr>Garamond</vt:lpstr>
      <vt:lpstr>Gill Sans MT</vt:lpstr>
      <vt:lpstr>Times New Roman</vt:lpstr>
      <vt:lpstr>Wingdings 2</vt:lpstr>
      <vt:lpstr>Parcel</vt:lpstr>
      <vt:lpstr>Document</vt:lpstr>
      <vt:lpstr>Introduction to  Data Analytics</vt:lpstr>
      <vt:lpstr>An interesting fact..</vt:lpstr>
      <vt:lpstr>This presentation slides includes…</vt:lpstr>
      <vt:lpstr>Basic Concept</vt:lpstr>
      <vt:lpstr>Basic Concept</vt:lpstr>
      <vt:lpstr>Some Characteristics</vt:lpstr>
      <vt:lpstr>Decision Tree and Classification Task</vt:lpstr>
      <vt:lpstr>Decision Tree and Classification Task</vt:lpstr>
      <vt:lpstr>Decision Tree and Classification Task</vt:lpstr>
      <vt:lpstr>Decision Tree and Classification Task</vt:lpstr>
      <vt:lpstr>Definition of Decision Tree</vt:lpstr>
      <vt:lpstr>Building Decision Tree</vt:lpstr>
      <vt:lpstr>Built Decision Tree Algorithm</vt:lpstr>
      <vt:lpstr>Node Splitting in BuildDT Algorithm</vt:lpstr>
      <vt:lpstr>Node Splitting in BuildDT Algorithm</vt:lpstr>
      <vt:lpstr>Node Splitting in BuildDT Algorithm</vt:lpstr>
      <vt:lpstr>Node Splitting in BuildDT Algorithm</vt:lpstr>
      <vt:lpstr>Illustration : BuildDT Algorithm</vt:lpstr>
      <vt:lpstr>Illustration : BuildDT Algorithm</vt:lpstr>
      <vt:lpstr>Illustration : BuildDT Algorithm</vt:lpstr>
      <vt:lpstr>Illustration : BuildDT Algorithm</vt:lpstr>
      <vt:lpstr>Illustration : BuildDT Algorithm</vt:lpstr>
      <vt:lpstr>Concept of Entropy</vt:lpstr>
      <vt:lpstr>Concept of Entropy</vt:lpstr>
      <vt:lpstr>Concept of Entropy</vt:lpstr>
      <vt:lpstr>Entropy and its Meaning</vt:lpstr>
      <vt:lpstr>Entropy in Information Theory</vt:lpstr>
      <vt:lpstr>Measure of Information Content</vt:lpstr>
      <vt:lpstr>Measure of Information Content</vt:lpstr>
      <vt:lpstr>Definition of Entropy</vt:lpstr>
      <vt:lpstr>Entropy Calculation</vt:lpstr>
      <vt:lpstr>Approach 1: Brute-force search</vt:lpstr>
      <vt:lpstr>Approach 2: Clever approach</vt:lpstr>
      <vt:lpstr>Reference</vt:lpstr>
      <vt:lpstr>PowerPoint Presentation</vt:lpstr>
    </vt:vector>
  </TitlesOfParts>
  <Manager/>
  <Company>IIIT Sri City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Sreeja S R</dc:creator>
  <cp:keywords/>
  <dc:description/>
  <cp:lastModifiedBy>Microsoft Office User</cp:lastModifiedBy>
  <cp:revision>778</cp:revision>
  <dcterms:created xsi:type="dcterms:W3CDTF">2016-07-28T11:27:44Z</dcterms:created>
  <dcterms:modified xsi:type="dcterms:W3CDTF">2021-10-25T07:58:23Z</dcterms:modified>
  <cp:category/>
</cp:coreProperties>
</file>