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6"/>
  </p:notesMasterIdLst>
  <p:sldIdLst>
    <p:sldId id="491" r:id="rId2"/>
    <p:sldId id="466" r:id="rId3"/>
    <p:sldId id="436" r:id="rId4"/>
    <p:sldId id="437" r:id="rId5"/>
    <p:sldId id="479" r:id="rId6"/>
    <p:sldId id="438" r:id="rId7"/>
    <p:sldId id="480" r:id="rId8"/>
    <p:sldId id="439" r:id="rId9"/>
    <p:sldId id="481" r:id="rId10"/>
    <p:sldId id="440" r:id="rId11"/>
    <p:sldId id="482" r:id="rId12"/>
    <p:sldId id="441" r:id="rId13"/>
    <p:sldId id="442" r:id="rId14"/>
    <p:sldId id="443" r:id="rId15"/>
    <p:sldId id="444" r:id="rId16"/>
    <p:sldId id="483" r:id="rId17"/>
    <p:sldId id="445" r:id="rId18"/>
    <p:sldId id="446" r:id="rId19"/>
    <p:sldId id="484" r:id="rId20"/>
    <p:sldId id="447" r:id="rId21"/>
    <p:sldId id="448" r:id="rId22"/>
    <p:sldId id="485" r:id="rId23"/>
    <p:sldId id="449" r:id="rId24"/>
    <p:sldId id="467" r:id="rId25"/>
    <p:sldId id="450" r:id="rId26"/>
    <p:sldId id="486" r:id="rId27"/>
    <p:sldId id="451" r:id="rId28"/>
    <p:sldId id="487" r:id="rId29"/>
    <p:sldId id="488" r:id="rId30"/>
    <p:sldId id="452" r:id="rId31"/>
    <p:sldId id="489" r:id="rId32"/>
    <p:sldId id="453" r:id="rId33"/>
    <p:sldId id="454" r:id="rId34"/>
    <p:sldId id="455" r:id="rId35"/>
    <p:sldId id="456" r:id="rId36"/>
    <p:sldId id="457" r:id="rId37"/>
    <p:sldId id="458" r:id="rId38"/>
    <p:sldId id="459" r:id="rId39"/>
    <p:sldId id="460" r:id="rId40"/>
    <p:sldId id="461" r:id="rId41"/>
    <p:sldId id="462" r:id="rId42"/>
    <p:sldId id="463" r:id="rId43"/>
    <p:sldId id="365" r:id="rId44"/>
    <p:sldId id="294" r:id="rId45"/>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CC3300"/>
    <a:srgbClr val="A50021"/>
    <a:srgbClr val="073C8B"/>
    <a:srgbClr val="EBEBBD"/>
    <a:srgbClr val="FF66FF"/>
    <a:srgbClr val="FFFFFF"/>
    <a:srgbClr val="FFFF99"/>
    <a:srgbClr val="9966FF"/>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08" autoAdjust="0"/>
    <p:restoredTop sz="94660"/>
  </p:normalViewPr>
  <p:slideViewPr>
    <p:cSldViewPr snapToGrid="0">
      <p:cViewPr varScale="1">
        <p:scale>
          <a:sx n="111" d="100"/>
          <a:sy n="111" d="100"/>
        </p:scale>
        <p:origin x="1968" y="192"/>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28/10/21</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58" y="2386744"/>
            <a:ext cx="7104575" cy="1645920"/>
          </a:xfrm>
          <a:solidFill>
            <a:srgbClr val="FFFFFF"/>
          </a:solidFill>
          <a:ln w="38100">
            <a:solidFill>
              <a:srgbClr val="404040"/>
            </a:solidFill>
          </a:ln>
        </p:spPr>
        <p:txBody>
          <a:bodyPr lIns="274320" rIns="274320" anchor="ctr" anchorCtr="1">
            <a:normAutofit/>
          </a:bodyPr>
          <a:lstStyle>
            <a:lvl1pPr algn="ctr">
              <a:defRPr sz="3419">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69475" y="4352544"/>
            <a:ext cx="5222540" cy="1239894"/>
          </a:xfrm>
          <a:noFill/>
        </p:spPr>
        <p:txBody>
          <a:bodyPr>
            <a:normAutofit/>
          </a:bodyPr>
          <a:lstStyle>
            <a:lvl1pPr marL="0" indent="0" algn="ctr">
              <a:buNone/>
              <a:defRPr sz="1856">
                <a:solidFill>
                  <a:schemeClr val="tx1">
                    <a:lumMod val="75000"/>
                    <a:lumOff val="25000"/>
                  </a:schemeClr>
                </a:solidFill>
              </a:defRPr>
            </a:lvl1pPr>
            <a:lvl2pPr marL="446593" indent="0" algn="ctr">
              <a:buNone/>
              <a:defRPr sz="1856"/>
            </a:lvl2pPr>
            <a:lvl3pPr marL="893186" indent="0" algn="ctr">
              <a:buNone/>
              <a:defRPr sz="1758"/>
            </a:lvl3pPr>
            <a:lvl4pPr marL="1339779" indent="0" algn="ctr">
              <a:buNone/>
              <a:defRPr sz="1563"/>
            </a:lvl4pPr>
            <a:lvl5pPr marL="1786372" indent="0" algn="ctr">
              <a:buNone/>
              <a:defRPr sz="1563"/>
            </a:lvl5pPr>
            <a:lvl6pPr marL="2232965" indent="0" algn="ctr">
              <a:buNone/>
              <a:defRPr sz="1563"/>
            </a:lvl6pPr>
            <a:lvl7pPr marL="2679558" indent="0" algn="ctr">
              <a:buNone/>
              <a:defRPr sz="1563"/>
            </a:lvl7pPr>
            <a:lvl8pPr marL="3126151" indent="0" algn="ctr">
              <a:buNone/>
              <a:defRPr sz="1563"/>
            </a:lvl8pPr>
            <a:lvl9pPr marL="3572744" indent="0" algn="ctr">
              <a:buNone/>
              <a:defRPr sz="156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IN"/>
              <a:t>IIITS: Data Analytics</a:t>
            </a:r>
          </a:p>
        </p:txBody>
      </p:sp>
      <p:sp>
        <p:nvSpPr>
          <p:cNvPr id="8" name="Footer Placeholder 7"/>
          <p:cNvSpPr>
            <a:spLocks noGrp="1"/>
          </p:cNvSpPr>
          <p:nvPr>
            <p:ph type="ftr" sz="quarter" idx="11"/>
          </p:nvPr>
        </p:nvSpPr>
        <p:spPr/>
        <p:txBody>
          <a:bodyPr/>
          <a:lstStyle/>
          <a:p>
            <a:r>
              <a:rPr lang="en-IN"/>
              <a:t>IIITS: Data Analytics</a:t>
            </a:r>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09992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Data Analytics</a:t>
            </a:r>
          </a:p>
        </p:txBody>
      </p:sp>
      <p:sp>
        <p:nvSpPr>
          <p:cNvPr id="5" name="Footer Placeholder 4"/>
          <p:cNvSpPr>
            <a:spLocks noGrp="1"/>
          </p:cNvSpPr>
          <p:nvPr>
            <p:ph type="ftr" sz="quarter" idx="11"/>
          </p:nvPr>
        </p:nvSpPr>
        <p:spPr/>
        <p:txBody>
          <a:bodyPr/>
          <a:lstStyle/>
          <a:p>
            <a:r>
              <a:rPr lang="en-IN"/>
              <a:t>IIITS: Data Analytics</a:t>
            </a:r>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62715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4193" y="937260"/>
            <a:ext cx="1079034"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44247" y="937260"/>
            <a:ext cx="4828347"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Data Analytics</a:t>
            </a:r>
          </a:p>
        </p:txBody>
      </p:sp>
      <p:sp>
        <p:nvSpPr>
          <p:cNvPr id="5" name="Footer Placeholder 4"/>
          <p:cNvSpPr>
            <a:spLocks noGrp="1"/>
          </p:cNvSpPr>
          <p:nvPr>
            <p:ph type="ftr" sz="quarter" idx="11"/>
          </p:nvPr>
        </p:nvSpPr>
        <p:spPr/>
        <p:txBody>
          <a:bodyPr/>
          <a:lstStyle/>
          <a:p>
            <a:r>
              <a:rPr lang="en-IN"/>
              <a:t>IIITS: Data Analytics</a:t>
            </a:r>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57528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IIITS: Data Analytics</a:t>
            </a:r>
            <a:endParaRPr lang="en-IN" dirty="0"/>
          </a:p>
        </p:txBody>
      </p:sp>
      <p:sp>
        <p:nvSpPr>
          <p:cNvPr id="8" name="Footer Placeholder 7"/>
          <p:cNvSpPr>
            <a:spLocks noGrp="1"/>
          </p:cNvSpPr>
          <p:nvPr>
            <p:ph type="ftr" sz="quarter" idx="11"/>
          </p:nvPr>
        </p:nvSpPr>
        <p:spPr/>
        <p:txBody>
          <a:bodyPr/>
          <a:lstStyle/>
          <a:p>
            <a:pPr algn="ctr"/>
            <a:r>
              <a:rPr lang="en-IN"/>
              <a:t>IIITS: Data Analytics</a:t>
            </a: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3582150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2740" y="2386744"/>
            <a:ext cx="7105369" cy="1645920"/>
          </a:xfrm>
          <a:solidFill>
            <a:srgbClr val="FFFFFF"/>
          </a:solidFill>
          <a:ln w="38100">
            <a:solidFill>
              <a:srgbClr val="404040"/>
            </a:solidFill>
          </a:ln>
        </p:spPr>
        <p:txBody>
          <a:bodyPr lIns="274320" rIns="274320" anchor="ctr" anchorCtr="1">
            <a:normAutofit/>
          </a:bodyPr>
          <a:lstStyle>
            <a:lvl1pPr>
              <a:defRPr sz="3419">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69475" y="4352465"/>
            <a:ext cx="5222540" cy="1265082"/>
          </a:xfrm>
        </p:spPr>
        <p:txBody>
          <a:bodyPr anchor="t" anchorCtr="1">
            <a:normAutofit/>
          </a:bodyPr>
          <a:lstStyle>
            <a:lvl1pPr marL="0" indent="0">
              <a:buNone/>
              <a:defRPr sz="1856">
                <a:solidFill>
                  <a:schemeClr val="tx1"/>
                </a:solidFill>
              </a:defRPr>
            </a:lvl1pPr>
            <a:lvl2pPr marL="446593" indent="0">
              <a:buNone/>
              <a:defRPr sz="1856">
                <a:solidFill>
                  <a:schemeClr val="tx1">
                    <a:tint val="75000"/>
                  </a:schemeClr>
                </a:solidFill>
              </a:defRPr>
            </a:lvl2pPr>
            <a:lvl3pPr marL="893186" indent="0">
              <a:buNone/>
              <a:defRPr sz="1758">
                <a:solidFill>
                  <a:schemeClr val="tx1">
                    <a:tint val="75000"/>
                  </a:schemeClr>
                </a:solidFill>
              </a:defRPr>
            </a:lvl3pPr>
            <a:lvl4pPr marL="1339779" indent="0">
              <a:buNone/>
              <a:defRPr sz="1563">
                <a:solidFill>
                  <a:schemeClr val="tx1">
                    <a:tint val="75000"/>
                  </a:schemeClr>
                </a:solidFill>
              </a:defRPr>
            </a:lvl4pPr>
            <a:lvl5pPr marL="1786372" indent="0">
              <a:buNone/>
              <a:defRPr sz="1563">
                <a:solidFill>
                  <a:schemeClr val="tx1">
                    <a:tint val="75000"/>
                  </a:schemeClr>
                </a:solidFill>
              </a:defRPr>
            </a:lvl5pPr>
            <a:lvl6pPr marL="2232965" indent="0">
              <a:buNone/>
              <a:defRPr sz="1563">
                <a:solidFill>
                  <a:schemeClr val="tx1">
                    <a:tint val="75000"/>
                  </a:schemeClr>
                </a:solidFill>
              </a:defRPr>
            </a:lvl6pPr>
            <a:lvl7pPr marL="2679558" indent="0">
              <a:buNone/>
              <a:defRPr sz="1563">
                <a:solidFill>
                  <a:schemeClr val="tx1">
                    <a:tint val="75000"/>
                  </a:schemeClr>
                </a:solidFill>
              </a:defRPr>
            </a:lvl7pPr>
            <a:lvl8pPr marL="3126151" indent="0">
              <a:buNone/>
              <a:defRPr sz="1563">
                <a:solidFill>
                  <a:schemeClr val="tx1">
                    <a:tint val="75000"/>
                  </a:schemeClr>
                </a:solidFill>
              </a:defRPr>
            </a:lvl8pPr>
            <a:lvl9pPr marL="3572744" indent="0">
              <a:buNone/>
              <a:defRPr sz="1563">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Data Analytics</a:t>
            </a:r>
            <a:endParaRPr lang="en-IN" dirty="0"/>
          </a:p>
        </p:txBody>
      </p:sp>
      <p:sp>
        <p:nvSpPr>
          <p:cNvPr id="8" name="Footer Placeholder 7"/>
          <p:cNvSpPr>
            <a:spLocks noGrp="1"/>
          </p:cNvSpPr>
          <p:nvPr>
            <p:ph type="ftr" sz="quarter" idx="11"/>
          </p:nvPr>
        </p:nvSpPr>
        <p:spPr/>
        <p:txBody>
          <a:bodyPr/>
          <a:lstStyle/>
          <a:p>
            <a:pPr algn="ctr"/>
            <a:r>
              <a:rPr lang="en-IN"/>
              <a:t>IIITS: Data Analytics</a:t>
            </a: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31775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57" y="2638044"/>
            <a:ext cx="3366228"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6804" y="2638044"/>
            <a:ext cx="3368780"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IN"/>
              <a:t>IIITS: Data Analytics</a:t>
            </a:r>
          </a:p>
        </p:txBody>
      </p:sp>
      <p:sp>
        <p:nvSpPr>
          <p:cNvPr id="9" name="Footer Placeholder 8"/>
          <p:cNvSpPr>
            <a:spLocks noGrp="1"/>
          </p:cNvSpPr>
          <p:nvPr>
            <p:ph type="ftr" sz="quarter" idx="11"/>
          </p:nvPr>
        </p:nvSpPr>
        <p:spPr/>
        <p:txBody>
          <a:bodyPr/>
          <a:lstStyle/>
          <a:p>
            <a:r>
              <a:rPr lang="en-IN"/>
              <a:t>IIITS: Data Analytics</a:t>
            </a:r>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201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28455" y="2313437"/>
            <a:ext cx="3366229"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4" name="Content Placeholder 3"/>
          <p:cNvSpPr>
            <a:spLocks noGrp="1"/>
          </p:cNvSpPr>
          <p:nvPr>
            <p:ph sz="half" idx="2"/>
          </p:nvPr>
        </p:nvSpPr>
        <p:spPr>
          <a:xfrm>
            <a:off x="1128455" y="3143250"/>
            <a:ext cx="3366229"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866804" y="3143250"/>
            <a:ext cx="3368780"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866804" y="2313437"/>
            <a:ext cx="3368780"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Data Analytics</a:t>
            </a:r>
          </a:p>
        </p:txBody>
      </p:sp>
      <p:sp>
        <p:nvSpPr>
          <p:cNvPr id="8" name="Footer Placeholder 7"/>
          <p:cNvSpPr>
            <a:spLocks noGrp="1"/>
          </p:cNvSpPr>
          <p:nvPr>
            <p:ph type="ftr" sz="quarter" idx="11"/>
          </p:nvPr>
        </p:nvSpPr>
        <p:spPr/>
        <p:txBody>
          <a:bodyPr/>
          <a:lstStyle/>
          <a:p>
            <a:r>
              <a:rPr lang="en-IN"/>
              <a:t>IIITS: Data Analytics</a:t>
            </a:r>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7208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IIITS: Data Analytics</a:t>
            </a:r>
          </a:p>
        </p:txBody>
      </p:sp>
      <p:sp>
        <p:nvSpPr>
          <p:cNvPr id="4" name="Footer Placeholder 3"/>
          <p:cNvSpPr>
            <a:spLocks noGrp="1"/>
          </p:cNvSpPr>
          <p:nvPr>
            <p:ph type="ftr" sz="quarter" idx="11"/>
          </p:nvPr>
        </p:nvSpPr>
        <p:spPr/>
        <p:txBody>
          <a:bodyPr/>
          <a:lstStyle/>
          <a:p>
            <a:r>
              <a:rPr lang="en-IN"/>
              <a:t>IIITS: Data Analytics</a:t>
            </a:r>
          </a:p>
        </p:txBody>
      </p:sp>
      <p:sp>
        <p:nvSpPr>
          <p:cNvPr id="5" name="Slide Number Placeholder 4"/>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94708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IIITS: Data Analytics</a:t>
            </a:r>
          </a:p>
        </p:txBody>
      </p:sp>
      <p:sp>
        <p:nvSpPr>
          <p:cNvPr id="3" name="Footer Placeholder 2"/>
          <p:cNvSpPr>
            <a:spLocks noGrp="1"/>
          </p:cNvSpPr>
          <p:nvPr>
            <p:ph type="ftr" sz="quarter" idx="11"/>
          </p:nvPr>
        </p:nvSpPr>
        <p:spPr/>
        <p:txBody>
          <a:bodyPr/>
          <a:lstStyle/>
          <a:p>
            <a:r>
              <a:rPr lang="en-IN"/>
              <a:t>IIITS: Data Analytics</a:t>
            </a:r>
          </a:p>
        </p:txBody>
      </p:sp>
      <p:sp>
        <p:nvSpPr>
          <p:cNvPr id="4" name="Slide Number Placeholder 3"/>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12210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680744" y="0"/>
            <a:ext cx="46807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5942" y="2243832"/>
            <a:ext cx="3368860" cy="1141497"/>
          </a:xfrm>
          <a:solidFill>
            <a:srgbClr val="FFFFFF"/>
          </a:solidFill>
          <a:ln>
            <a:solidFill>
              <a:srgbClr val="404040"/>
            </a:solidFill>
          </a:ln>
        </p:spPr>
        <p:txBody>
          <a:bodyPr anchor="ctr" anchorCtr="1">
            <a:normAutofit/>
          </a:bodyPr>
          <a:lstStyle>
            <a:lvl1pPr>
              <a:defRPr sz="2051">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172222" y="804672"/>
            <a:ext cx="3697788" cy="5248656"/>
          </a:xfrm>
        </p:spPr>
        <p:txBody>
          <a:bodyPr>
            <a:normAutofit/>
          </a:bodyPr>
          <a:lstStyle>
            <a:lvl1pPr>
              <a:defRPr sz="1856">
                <a:solidFill>
                  <a:schemeClr val="tx1"/>
                </a:solidFill>
              </a:defRPr>
            </a:lvl1pPr>
            <a:lvl2pPr>
              <a:defRPr sz="1563">
                <a:solidFill>
                  <a:schemeClr val="tx1"/>
                </a:solidFill>
              </a:defRPr>
            </a:lvl2pPr>
            <a:lvl3pPr>
              <a:defRPr sz="1563">
                <a:solidFill>
                  <a:schemeClr val="tx1"/>
                </a:solidFill>
              </a:defRPr>
            </a:lvl3pPr>
            <a:lvl4pPr>
              <a:defRPr sz="1563">
                <a:solidFill>
                  <a:schemeClr val="tx1"/>
                </a:solidFill>
              </a:defRPr>
            </a:lvl4pPr>
            <a:lvl5pPr>
              <a:defRPr sz="1563">
                <a:solidFill>
                  <a:schemeClr val="tx1"/>
                </a:solidFill>
              </a:defRPr>
            </a:lvl5pPr>
            <a:lvl6pPr>
              <a:defRPr sz="1563"/>
            </a:lvl6pPr>
            <a:lvl7pPr>
              <a:defRPr sz="1563"/>
            </a:lvl7pPr>
            <a:lvl8pPr>
              <a:defRPr sz="1563"/>
            </a:lvl8pPr>
            <a:lvl9pPr>
              <a:defRPr sz="15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3492" y="3549918"/>
            <a:ext cx="2913763" cy="2194036"/>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9" name="Date Placeholder 8"/>
          <p:cNvSpPr>
            <a:spLocks noGrp="1"/>
          </p:cNvSpPr>
          <p:nvPr>
            <p:ph type="dt" sz="half" idx="10"/>
          </p:nvPr>
        </p:nvSpPr>
        <p:spPr/>
        <p:txBody>
          <a:bodyPr/>
          <a:lstStyle/>
          <a:p>
            <a:r>
              <a:rPr lang="en-IN"/>
              <a:t>IIITS: Data Analytics</a:t>
            </a:r>
          </a:p>
        </p:txBody>
      </p:sp>
      <p:sp>
        <p:nvSpPr>
          <p:cNvPr id="10" name="Footer Placeholder 9"/>
          <p:cNvSpPr>
            <a:spLocks noGrp="1"/>
          </p:cNvSpPr>
          <p:nvPr>
            <p:ph type="ftr" sz="quarter" idx="11"/>
          </p:nvPr>
        </p:nvSpPr>
        <p:spPr>
          <a:xfrm>
            <a:off x="655942" y="6236208"/>
            <a:ext cx="3896932" cy="320040"/>
          </a:xfrm>
        </p:spPr>
        <p:txBody>
          <a:bodyPr>
            <a:normAutofit/>
          </a:bodyPr>
          <a:lstStyle>
            <a:lvl1pPr>
              <a:defRPr>
                <a:solidFill>
                  <a:schemeClr val="tx1">
                    <a:alpha val="70000"/>
                  </a:schemeClr>
                </a:solidFill>
              </a:defRPr>
            </a:lvl1pPr>
          </a:lstStyle>
          <a:p>
            <a:r>
              <a:rPr lang="en-IN"/>
              <a:t>IIITS: Data Analytics</a:t>
            </a:r>
          </a:p>
        </p:txBody>
      </p:sp>
      <p:sp>
        <p:nvSpPr>
          <p:cNvPr id="11" name="Slide Number Placeholder 10"/>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6503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5304" y="2243828"/>
            <a:ext cx="3370136" cy="1143000"/>
          </a:xfrm>
          <a:solidFill>
            <a:srgbClr val="FFFFFF"/>
          </a:solidFill>
          <a:ln>
            <a:solidFill>
              <a:srgbClr val="262626"/>
            </a:solidFill>
          </a:ln>
        </p:spPr>
        <p:txBody>
          <a:bodyPr anchor="ctr" anchorCtr="1">
            <a:noAutofit/>
          </a:bodyPr>
          <a:lstStyle>
            <a:lvl1pPr>
              <a:defRPr sz="2051">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680744" y="0"/>
            <a:ext cx="4685426" cy="6858000"/>
          </a:xfrm>
          <a:solidFill>
            <a:schemeClr val="bg1"/>
          </a:solidFill>
        </p:spPr>
        <p:txBody>
          <a:bodyPr anchor="t"/>
          <a:lstStyle>
            <a:lvl1pPr marL="0" indent="0">
              <a:buNone/>
              <a:defRPr sz="3126">
                <a:solidFill>
                  <a:schemeClr val="tx1"/>
                </a:solidFill>
              </a:defRPr>
            </a:lvl1pPr>
            <a:lvl2pPr marL="446593" indent="0">
              <a:buNone/>
              <a:defRPr sz="2735"/>
            </a:lvl2pPr>
            <a:lvl3pPr marL="893186" indent="0">
              <a:buNone/>
              <a:defRPr sz="2344"/>
            </a:lvl3pPr>
            <a:lvl4pPr marL="1339779" indent="0">
              <a:buNone/>
              <a:defRPr sz="1954"/>
            </a:lvl4pPr>
            <a:lvl5pPr marL="1786372" indent="0">
              <a:buNone/>
              <a:defRPr sz="1954"/>
            </a:lvl5pPr>
            <a:lvl6pPr marL="2232965" indent="0">
              <a:buNone/>
              <a:defRPr sz="1954"/>
            </a:lvl6pPr>
            <a:lvl7pPr marL="2679558" indent="0">
              <a:buNone/>
              <a:defRPr sz="1954"/>
            </a:lvl7pPr>
            <a:lvl8pPr marL="3126151" indent="0">
              <a:buNone/>
              <a:defRPr sz="1954"/>
            </a:lvl8pPr>
            <a:lvl9pPr marL="3572744" indent="0">
              <a:buNone/>
              <a:defRPr sz="1954"/>
            </a:lvl9pPr>
          </a:lstStyle>
          <a:p>
            <a:r>
              <a:rPr lang="en-US"/>
              <a:t>Click icon to add picture</a:t>
            </a:r>
            <a:endParaRPr lang="en-US" dirty="0"/>
          </a:p>
        </p:txBody>
      </p:sp>
      <p:sp>
        <p:nvSpPr>
          <p:cNvPr id="4" name="Text Placeholder 3"/>
          <p:cNvSpPr>
            <a:spLocks noGrp="1"/>
          </p:cNvSpPr>
          <p:nvPr>
            <p:ph type="body" sz="half" idx="2"/>
          </p:nvPr>
        </p:nvSpPr>
        <p:spPr>
          <a:xfrm>
            <a:off x="883492" y="3549922"/>
            <a:ext cx="2913763" cy="2194037"/>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IN"/>
              <a:t>IIITS: Data Analytics</a:t>
            </a:r>
          </a:p>
        </p:txBody>
      </p:sp>
      <p:sp>
        <p:nvSpPr>
          <p:cNvPr id="9" name="Footer Placeholder 8"/>
          <p:cNvSpPr>
            <a:spLocks noGrp="1"/>
          </p:cNvSpPr>
          <p:nvPr>
            <p:ph type="ftr" sz="quarter" idx="11"/>
          </p:nvPr>
        </p:nvSpPr>
        <p:spPr>
          <a:xfrm>
            <a:off x="655304" y="6236208"/>
            <a:ext cx="3894379" cy="320040"/>
          </a:xfrm>
        </p:spPr>
        <p:txBody>
          <a:bodyPr>
            <a:normAutofit/>
          </a:bodyPr>
          <a:lstStyle>
            <a:lvl1pPr>
              <a:defRPr>
                <a:solidFill>
                  <a:schemeClr val="tx1">
                    <a:alpha val="70000"/>
                  </a:schemeClr>
                </a:solidFill>
              </a:defRPr>
            </a:lvl1pPr>
          </a:lstStyle>
          <a:p>
            <a:r>
              <a:rPr lang="en-IN"/>
              <a:t>IIITS: Data Analytics</a:t>
            </a:r>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93645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4246" y="964692"/>
            <a:ext cx="6078983"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44246" y="2638048"/>
            <a:ext cx="6078983"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21152" y="6238816"/>
            <a:ext cx="2114433" cy="323968"/>
          </a:xfrm>
          <a:prstGeom prst="rect">
            <a:avLst/>
          </a:prstGeom>
        </p:spPr>
        <p:txBody>
          <a:bodyPr vert="horz" lIns="91440" tIns="45720" rIns="91440" bIns="45720" rtlCol="0" anchor="ctr"/>
          <a:lstStyle>
            <a:lvl1pPr algn="r">
              <a:defRPr sz="977">
                <a:solidFill>
                  <a:schemeClr val="tx1">
                    <a:alpha val="70000"/>
                  </a:schemeClr>
                </a:solidFill>
              </a:defRPr>
            </a:lvl1pPr>
          </a:lstStyle>
          <a:p>
            <a:r>
              <a:rPr lang="en-IN"/>
              <a:t>IIITS: Data Analytics</a:t>
            </a:r>
          </a:p>
        </p:txBody>
      </p:sp>
      <p:sp>
        <p:nvSpPr>
          <p:cNvPr id="5" name="Footer Placeholder 4"/>
          <p:cNvSpPr>
            <a:spLocks noGrp="1"/>
          </p:cNvSpPr>
          <p:nvPr>
            <p:ph type="ftr" sz="quarter" idx="3"/>
          </p:nvPr>
        </p:nvSpPr>
        <p:spPr>
          <a:xfrm>
            <a:off x="1128457" y="6236208"/>
            <a:ext cx="4665043" cy="320040"/>
          </a:xfrm>
          <a:prstGeom prst="rect">
            <a:avLst/>
          </a:prstGeom>
        </p:spPr>
        <p:txBody>
          <a:bodyPr vert="horz" lIns="91440" tIns="45720" rIns="91440" bIns="45720" rtlCol="0" anchor="ctr"/>
          <a:lstStyle>
            <a:lvl1pPr algn="l">
              <a:defRPr sz="977">
                <a:solidFill>
                  <a:schemeClr val="tx1">
                    <a:alpha val="70000"/>
                  </a:schemeClr>
                </a:solidFill>
              </a:defRPr>
            </a:lvl1pPr>
          </a:lstStyle>
          <a:p>
            <a:r>
              <a:rPr lang="en-IN"/>
              <a:t>IIITS: Data Analytics</a:t>
            </a:r>
          </a:p>
        </p:txBody>
      </p:sp>
      <p:sp>
        <p:nvSpPr>
          <p:cNvPr id="6" name="Slide Number Placeholder 5"/>
          <p:cNvSpPr>
            <a:spLocks noGrp="1"/>
          </p:cNvSpPr>
          <p:nvPr>
            <p:ph type="sldNum" sz="quarter" idx="4"/>
          </p:nvPr>
        </p:nvSpPr>
        <p:spPr>
          <a:xfrm>
            <a:off x="8436101" y="6217920"/>
            <a:ext cx="374460" cy="365760"/>
          </a:xfrm>
          <a:prstGeom prst="ellipse">
            <a:avLst/>
          </a:prstGeom>
          <a:solidFill>
            <a:srgbClr val="1D1D1D">
              <a:alpha val="69804"/>
            </a:srgbClr>
          </a:solidFill>
        </p:spPr>
        <p:txBody>
          <a:bodyPr vert="horz" lIns="18288" tIns="45720" rIns="18288" bIns="45720" rtlCol="0" anchor="ctr">
            <a:noAutofit/>
          </a:bodyPr>
          <a:lstStyle>
            <a:lvl1pPr algn="ctr">
              <a:defRPr sz="1074" spc="0" baseline="0">
                <a:solidFill>
                  <a:srgbClr val="FFFFFF"/>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11792675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ctr" defTabSz="893186" rtl="0" eaLnBrk="1" latinLnBrk="0" hangingPunct="1">
        <a:lnSpc>
          <a:spcPct val="90000"/>
        </a:lnSpc>
        <a:spcBef>
          <a:spcPct val="0"/>
        </a:spcBef>
        <a:buNone/>
        <a:defRPr sz="2540" kern="1200" cap="all" spc="195" baseline="0">
          <a:solidFill>
            <a:schemeClr val="tx1">
              <a:lumMod val="85000"/>
              <a:lumOff val="15000"/>
            </a:schemeClr>
          </a:solidFill>
          <a:latin typeface="+mj-lt"/>
          <a:ea typeface="+mj-ea"/>
          <a:cs typeface="+mj-cs"/>
        </a:defRPr>
      </a:lvl1pPr>
    </p:titleStyle>
    <p:bodyStyle>
      <a:lvl1pPr marL="223296" indent="-223296" algn="l" defTabSz="893186" rtl="0" eaLnBrk="1" latinLnBrk="0" hangingPunct="1">
        <a:lnSpc>
          <a:spcPct val="100000"/>
        </a:lnSpc>
        <a:spcBef>
          <a:spcPts val="977"/>
        </a:spcBef>
        <a:buClr>
          <a:schemeClr val="accent2"/>
        </a:buClr>
        <a:buFont typeface="Arial" panose="020B0604020202020204" pitchFamily="34" charset="0"/>
        <a:buChar char="•"/>
        <a:defRPr sz="1758" kern="1200">
          <a:solidFill>
            <a:schemeClr val="tx1">
              <a:lumMod val="85000"/>
              <a:lumOff val="15000"/>
            </a:schemeClr>
          </a:solidFill>
          <a:latin typeface="+mn-lt"/>
          <a:ea typeface="+mn-ea"/>
          <a:cs typeface="+mn-cs"/>
        </a:defRPr>
      </a:lvl1pPr>
      <a:lvl2pPr marL="446593"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2pPr>
      <a:lvl3pPr marL="66988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3pPr>
      <a:lvl4pPr marL="893186"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4pPr>
      <a:lvl5pPr marL="111648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5pPr>
      <a:lvl6pPr marL="1283955"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6pPr>
      <a:lvl7pPr marL="1451427"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7pPr>
      <a:lvl8pPr marL="161889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8pPr>
      <a:lvl9pPr marL="178637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9pPr>
    </p:bodyStyle>
    <p:otherStyle>
      <a:defPPr>
        <a:defRPr lang="en-US"/>
      </a:defPPr>
      <a:lvl1pPr marL="0" algn="l" defTabSz="893186" rtl="0" eaLnBrk="1" latinLnBrk="0" hangingPunct="1">
        <a:defRPr sz="1758" kern="1200">
          <a:solidFill>
            <a:schemeClr val="tx1"/>
          </a:solidFill>
          <a:latin typeface="+mn-lt"/>
          <a:ea typeface="+mn-ea"/>
          <a:cs typeface="+mn-cs"/>
        </a:defRPr>
      </a:lvl1pPr>
      <a:lvl2pPr marL="446593" algn="l" defTabSz="893186" rtl="0" eaLnBrk="1" latinLnBrk="0" hangingPunct="1">
        <a:defRPr sz="1758" kern="1200">
          <a:solidFill>
            <a:schemeClr val="tx1"/>
          </a:solidFill>
          <a:latin typeface="+mn-lt"/>
          <a:ea typeface="+mn-ea"/>
          <a:cs typeface="+mn-cs"/>
        </a:defRPr>
      </a:lvl2pPr>
      <a:lvl3pPr marL="893186" algn="l" defTabSz="893186" rtl="0" eaLnBrk="1" latinLnBrk="0" hangingPunct="1">
        <a:defRPr sz="1758" kern="1200">
          <a:solidFill>
            <a:schemeClr val="tx1"/>
          </a:solidFill>
          <a:latin typeface="+mn-lt"/>
          <a:ea typeface="+mn-ea"/>
          <a:cs typeface="+mn-cs"/>
        </a:defRPr>
      </a:lvl3pPr>
      <a:lvl4pPr marL="1339779" algn="l" defTabSz="893186" rtl="0" eaLnBrk="1" latinLnBrk="0" hangingPunct="1">
        <a:defRPr sz="1758" kern="1200">
          <a:solidFill>
            <a:schemeClr val="tx1"/>
          </a:solidFill>
          <a:latin typeface="+mn-lt"/>
          <a:ea typeface="+mn-ea"/>
          <a:cs typeface="+mn-cs"/>
        </a:defRPr>
      </a:lvl4pPr>
      <a:lvl5pPr marL="1786372" algn="l" defTabSz="893186" rtl="0" eaLnBrk="1" latinLnBrk="0" hangingPunct="1">
        <a:defRPr sz="1758" kern="1200">
          <a:solidFill>
            <a:schemeClr val="tx1"/>
          </a:solidFill>
          <a:latin typeface="+mn-lt"/>
          <a:ea typeface="+mn-ea"/>
          <a:cs typeface="+mn-cs"/>
        </a:defRPr>
      </a:lvl5pPr>
      <a:lvl6pPr marL="2232965" algn="l" defTabSz="893186" rtl="0" eaLnBrk="1" latinLnBrk="0" hangingPunct="1">
        <a:defRPr sz="1758" kern="1200">
          <a:solidFill>
            <a:schemeClr val="tx1"/>
          </a:solidFill>
          <a:latin typeface="+mn-lt"/>
          <a:ea typeface="+mn-ea"/>
          <a:cs typeface="+mn-cs"/>
        </a:defRPr>
      </a:lvl6pPr>
      <a:lvl7pPr marL="2679558" algn="l" defTabSz="893186" rtl="0" eaLnBrk="1" latinLnBrk="0" hangingPunct="1">
        <a:defRPr sz="1758" kern="1200">
          <a:solidFill>
            <a:schemeClr val="tx1"/>
          </a:solidFill>
          <a:latin typeface="+mn-lt"/>
          <a:ea typeface="+mn-ea"/>
          <a:cs typeface="+mn-cs"/>
        </a:defRPr>
      </a:lvl7pPr>
      <a:lvl8pPr marL="3126151" algn="l" defTabSz="893186" rtl="0" eaLnBrk="1" latinLnBrk="0" hangingPunct="1">
        <a:defRPr sz="1758" kern="1200">
          <a:solidFill>
            <a:schemeClr val="tx1"/>
          </a:solidFill>
          <a:latin typeface="+mn-lt"/>
          <a:ea typeface="+mn-ea"/>
          <a:cs typeface="+mn-cs"/>
        </a:defRPr>
      </a:lvl8pPr>
      <a:lvl9pPr marL="3572744" algn="l" defTabSz="893186" rtl="0" eaLnBrk="1" latinLnBrk="0" hangingPunct="1">
        <a:defRPr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0.png"/><Relationship Id="rId7" Type="http://schemas.openxmlformats.org/officeDocument/2006/relationships/image" Target="../media/image36.png"/><Relationship Id="rId12"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02.png"/><Relationship Id="rId5" Type="http://schemas.openxmlformats.org/officeDocument/2006/relationships/image" Target="../media/image101.png"/><Relationship Id="rId10" Type="http://schemas.openxmlformats.org/officeDocument/2006/relationships/image" Target="../media/image43.png"/><Relationship Id="rId9" Type="http://schemas.openxmlformats.org/officeDocument/2006/relationships/image" Target="../media/image420.png"/></Relationships>
</file>

<file path=ppt/slides/_rels/slide1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630.png"/><Relationship Id="rId4" Type="http://schemas.openxmlformats.org/officeDocument/2006/relationships/image" Target="../media/image5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984" y="1670624"/>
            <a:ext cx="7591830" cy="1084198"/>
          </a:xfrm>
        </p:spPr>
        <p:txBody>
          <a:bodyPr>
            <a:normAutofit/>
          </a:bodyPr>
          <a:lstStyle/>
          <a:p>
            <a:r>
              <a:rPr lang="en-US" dirty="0">
                <a:solidFill>
                  <a:srgbClr val="6C0000"/>
                </a:solidFill>
                <a:latin typeface="Times New Roman" pitchFamily="18" charset="0"/>
                <a:cs typeface="Times New Roman" pitchFamily="18" charset="0"/>
              </a:rPr>
              <a:t>Data Analytics</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912792" y="4413693"/>
            <a:ext cx="7672215" cy="1711883"/>
          </a:xfrm>
        </p:spPr>
        <p:txBody>
          <a:bodyPr>
            <a:normAutofit/>
          </a:bodyPr>
          <a:lstStyle/>
          <a:p>
            <a:r>
              <a:rPr lang="en-US" sz="2344" b="1" dirty="0">
                <a:solidFill>
                  <a:schemeClr val="tx1"/>
                </a:solidFill>
              </a:rPr>
              <a:t>Dr. Sreeja S R</a:t>
            </a:r>
          </a:p>
          <a:p>
            <a:r>
              <a:rPr lang="en-US" sz="1954" i="1" dirty="0">
                <a:solidFill>
                  <a:schemeClr val="tx1"/>
                </a:solidFill>
              </a:rPr>
              <a:t>Assistant Professor</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Indian Institute of Information Technology </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IIIT Sri City </a:t>
            </a:r>
          </a:p>
        </p:txBody>
      </p:sp>
      <p:sp>
        <p:nvSpPr>
          <p:cNvPr id="7" name="Slide Number Placeholder 6">
            <a:extLst>
              <a:ext uri="{FF2B5EF4-FFF2-40B4-BE49-F238E27FC236}">
                <a16:creationId xmlns:a16="http://schemas.microsoft.com/office/drawing/2014/main" id="{239F3F08-0859-3446-BB2F-91281FCD11C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2D238DB-7230-45D0-89A2-1890D4DEDBDF}" type="slidenum">
              <a:rPr kumimoji="0" lang="en-IN" sz="1074"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sz="1074"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Subtitle 2"/>
          <p:cNvSpPr txBox="1">
            <a:spLocks/>
          </p:cNvSpPr>
          <p:nvPr/>
        </p:nvSpPr>
        <p:spPr>
          <a:xfrm>
            <a:off x="890839" y="3006991"/>
            <a:ext cx="7672215" cy="1711883"/>
          </a:xfrm>
          <a:prstGeom prst="rect">
            <a:avLst/>
          </a:prstGeom>
        </p:spPr>
        <p:txBody>
          <a:bodyPr vert="horz" lIns="0" rIns="17863">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marR="44659" lvl="0" indent="0" algn="l" defTabSz="893186" rtl="0" eaLnBrk="1" fontAlgn="auto" latinLnBrk="0" hangingPunct="1">
              <a:lnSpc>
                <a:spcPct val="100000"/>
              </a:lnSpc>
              <a:spcBef>
                <a:spcPct val="20000"/>
              </a:spcBef>
              <a:spcAft>
                <a:spcPts val="0"/>
              </a:spcAft>
              <a:buClr>
                <a:srgbClr val="C96731"/>
              </a:buClr>
              <a:buSzPct val="95000"/>
              <a:buFont typeface="Wingdings 2"/>
              <a:buNone/>
              <a:tabLst/>
              <a:defRPr/>
            </a:pPr>
            <a:r>
              <a:rPr kumimoji="0" lang="en-US" sz="2344" b="1" i="1" u="none" strike="noStrike" kern="1200" cap="none" spc="0" normalizeH="0" baseline="0" noProof="0" dirty="0">
                <a:ln>
                  <a:noFill/>
                </a:ln>
                <a:solidFill>
                  <a:srgbClr val="000000">
                    <a:lumMod val="65000"/>
                    <a:lumOff val="35000"/>
                  </a:srgbClr>
                </a:solidFill>
                <a:effectLst/>
                <a:uLnTx/>
                <a:uFillTx/>
                <a:latin typeface="Gill Sans MT" panose="020B0502020104020203"/>
                <a:ea typeface="+mn-ea"/>
                <a:cs typeface="+mn-cs"/>
              </a:rPr>
              <a:t>Class # </a:t>
            </a:r>
            <a:r>
              <a:rPr lang="en-US" sz="2344" b="1" i="1" dirty="0">
                <a:solidFill>
                  <a:srgbClr val="000000">
                    <a:lumMod val="65000"/>
                    <a:lumOff val="35000"/>
                  </a:srgbClr>
                </a:solidFill>
                <a:latin typeface="Gill Sans MT" panose="020B0502020104020203"/>
              </a:rPr>
              <a:t>20</a:t>
            </a:r>
            <a:endParaRPr kumimoji="0" lang="en-US" sz="2344" b="1" i="1" u="none" strike="noStrike" kern="1200" cap="none" spc="0" normalizeH="0" baseline="0" noProof="0" dirty="0">
              <a:ln>
                <a:noFill/>
              </a:ln>
              <a:solidFill>
                <a:srgbClr val="000000">
                  <a:lumMod val="65000"/>
                  <a:lumOff val="35000"/>
                </a:srgbClr>
              </a:solidFill>
              <a:effectLst/>
              <a:uLnTx/>
              <a:uFillTx/>
              <a:latin typeface="Gill Sans MT" panose="020B0502020104020203"/>
              <a:ea typeface="+mn-ea"/>
              <a:cs typeface="+mn-cs"/>
            </a:endParaRPr>
          </a:p>
          <a:p>
            <a:pPr marR="44659" lvl="0" algn="l" defTabSz="893186">
              <a:buClr>
                <a:srgbClr val="C96731"/>
              </a:buClr>
            </a:pPr>
            <a:r>
              <a:rPr lang="en-US" sz="2735" b="1" dirty="0">
                <a:solidFill>
                  <a:srgbClr val="000000">
                    <a:lumMod val="65000"/>
                    <a:lumOff val="35000"/>
                  </a:srgbClr>
                </a:solidFill>
              </a:rPr>
              <a:t>Decision Tree Induction – CART &amp; C4.5</a:t>
            </a: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64" y="79664"/>
            <a:ext cx="1511707" cy="148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a:extLst>
              <a:ext uri="{FF2B5EF4-FFF2-40B4-BE49-F238E27FC236}">
                <a16:creationId xmlns:a16="http://schemas.microsoft.com/office/drawing/2014/main" id="{863C390F-88F6-F343-BB50-95BBF9C190D1}"/>
              </a:ext>
            </a:extLst>
          </p:cNvPr>
          <p:cNvSpPr>
            <a:spLocks noGrp="1"/>
          </p:cNvSpPr>
          <p:nvPr>
            <p:ph type="dt" sz="half" idx="10"/>
          </p:nvPr>
        </p:nvSpPr>
        <p:spPr/>
        <p:txBody>
          <a:bodyPr/>
          <a:lstStyle/>
          <a:p>
            <a:r>
              <a:rPr lang="en-IN"/>
              <a:t>IIITS: Data Analytics</a:t>
            </a:r>
          </a:p>
        </p:txBody>
      </p:sp>
    </p:spTree>
    <p:extLst>
      <p:ext uri="{BB962C8B-B14F-4D97-AF65-F5344CB8AC3E}">
        <p14:creationId xmlns:p14="http://schemas.microsoft.com/office/powerpoint/2010/main" val="18550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8549" y="1352822"/>
            <a:ext cx="8425339" cy="3766899"/>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Case2: Continuous valued attributes</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endParaRPr lang="en-IN"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For a continuous-valued attribute, each possible split point must be taken into account. </a:t>
            </a: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The strategy is similar to that followed in ID3 to calculate information gain for the continuous –valued attributes. </a:t>
            </a: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According to that strategy, the mid-point between </a:t>
            </a:r>
            <a:r>
              <a:rPr lang="en-IN" sz="2000" i="1" dirty="0" err="1">
                <a:latin typeface="Times New Roman" panose="02020603050405020304" pitchFamily="18" charset="0"/>
                <a:ea typeface="Tahoma" panose="020B0604030504040204" pitchFamily="34" charset="0"/>
                <a:cs typeface="Times New Roman" panose="02020603050405020304" pitchFamily="18" charset="0"/>
              </a:rPr>
              <a:t>a</a:t>
            </a:r>
            <a:r>
              <a:rPr lang="en-IN" sz="2000" i="1" baseline="-25000" dirty="0" err="1">
                <a:latin typeface="Times New Roman" panose="02020603050405020304" pitchFamily="18" charset="0"/>
                <a:ea typeface="Tahoma" panose="020B0604030504040204" pitchFamily="34" charset="0"/>
                <a:cs typeface="Times New Roman" panose="02020603050405020304" pitchFamily="18" charset="0"/>
              </a:rPr>
              <a:t>i</a:t>
            </a:r>
            <a:r>
              <a:rPr lang="en-IN" sz="2000" i="1"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and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i="1" baseline="-25000" dirty="0">
                <a:latin typeface="Times New Roman" panose="02020603050405020304" pitchFamily="18" charset="0"/>
                <a:ea typeface="Tahoma" panose="020B0604030504040204" pitchFamily="34" charset="0"/>
                <a:cs typeface="Times New Roman" panose="02020603050405020304" pitchFamily="18" charset="0"/>
              </a:rPr>
              <a:t>i+1</a:t>
            </a:r>
            <a:r>
              <a:rPr lang="en-IN" sz="2000" i="1" dirty="0">
                <a:latin typeface="Times New Roman" panose="02020603050405020304" pitchFamily="18" charset="0"/>
                <a:ea typeface="Tahoma" panose="020B0604030504040204" pitchFamily="34" charset="0"/>
                <a:cs typeface="Times New Roman" panose="02020603050405020304" pitchFamily="18" charset="0"/>
              </a:rPr>
              <a:t> , </a:t>
            </a:r>
            <a:r>
              <a:rPr lang="en-IN" sz="2000" dirty="0">
                <a:latin typeface="Times New Roman" panose="02020603050405020304" pitchFamily="18" charset="0"/>
                <a:ea typeface="Tahoma" panose="020B0604030504040204" pitchFamily="34" charset="0"/>
                <a:cs typeface="Times New Roman" panose="02020603050405020304" pitchFamily="18" charset="0"/>
              </a:rPr>
              <a:t>let it be </a:t>
            </a:r>
            <a:r>
              <a:rPr lang="en-IN" sz="2000" i="1" dirty="0">
                <a:latin typeface="Times New Roman" panose="02020603050405020304" pitchFamily="18" charset="0"/>
                <a:ea typeface="Tahoma" panose="020B0604030504040204" pitchFamily="34" charset="0"/>
                <a:cs typeface="Times New Roman" panose="02020603050405020304" pitchFamily="18" charset="0"/>
              </a:rPr>
              <a:t>v</a:t>
            </a:r>
            <a:r>
              <a:rPr lang="en-IN" sz="2000" i="1" baseline="-25000" dirty="0">
                <a:latin typeface="Times New Roman" panose="02020603050405020304" pitchFamily="18" charset="0"/>
                <a:ea typeface="Tahoma" panose="020B0604030504040204" pitchFamily="34" charset="0"/>
                <a:cs typeface="Times New Roman" panose="02020603050405020304" pitchFamily="18" charset="0"/>
              </a:rPr>
              <a:t>i</a:t>
            </a:r>
            <a:r>
              <a:rPr lang="en-IN" sz="2000" dirty="0">
                <a:latin typeface="Times New Roman" panose="02020603050405020304" pitchFamily="18" charset="0"/>
                <a:ea typeface="Tahoma" panose="020B0604030504040204" pitchFamily="34" charset="0"/>
                <a:cs typeface="Times New Roman" panose="02020603050405020304" pitchFamily="18" charset="0"/>
              </a:rPr>
              <a:t>, then</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grpSp>
        <p:nvGrpSpPr>
          <p:cNvPr id="35" name="Group 34"/>
          <p:cNvGrpSpPr/>
          <p:nvPr/>
        </p:nvGrpSpPr>
        <p:grpSpPr>
          <a:xfrm>
            <a:off x="6748916" y="4158608"/>
            <a:ext cx="2612572" cy="1349384"/>
            <a:chOff x="3744686" y="3526976"/>
            <a:chExt cx="2612572" cy="1349384"/>
          </a:xfrm>
        </p:grpSpPr>
        <p:grpSp>
          <p:nvGrpSpPr>
            <p:cNvPr id="36" name="Group 35"/>
            <p:cNvGrpSpPr/>
            <p:nvPr/>
          </p:nvGrpSpPr>
          <p:grpSpPr>
            <a:xfrm>
              <a:off x="3929743" y="3526976"/>
              <a:ext cx="2427515" cy="947056"/>
              <a:chOff x="5355772" y="3810000"/>
              <a:chExt cx="2427515" cy="947056"/>
            </a:xfrm>
          </p:grpSpPr>
          <p:grpSp>
            <p:nvGrpSpPr>
              <p:cNvPr id="40" name="Group 39"/>
              <p:cNvGrpSpPr/>
              <p:nvPr/>
            </p:nvGrpSpPr>
            <p:grpSpPr>
              <a:xfrm>
                <a:off x="5649685" y="3810000"/>
                <a:ext cx="1371600" cy="947056"/>
                <a:chOff x="5682343" y="4071258"/>
                <a:chExt cx="1371600" cy="947056"/>
              </a:xfrm>
            </p:grpSpPr>
            <mc:AlternateContent xmlns:mc="http://schemas.openxmlformats.org/markup-compatibility/2006" xmlns:a14="http://schemas.microsoft.com/office/drawing/2010/main">
              <mc:Choice Requires="a14">
                <p:sp>
                  <p:nvSpPr>
                    <p:cNvPr id="42" name="Oval 41"/>
                    <p:cNvSpPr/>
                    <p:nvPr/>
                  </p:nvSpPr>
                  <p:spPr>
                    <a:xfrm>
                      <a:off x="5747657" y="4071258"/>
                      <a:ext cx="1306286"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𝑣𝑖</m:t>
                            </m:r>
                          </m:oMath>
                        </m:oMathPara>
                      </a14:m>
                      <a:endParaRPr lang="en-US" baseline="-25000" dirty="0"/>
                    </a:p>
                  </p:txBody>
                </p:sp>
              </mc:Choice>
              <mc:Fallback xmlns="">
                <p:sp>
                  <p:nvSpPr>
                    <p:cNvPr id="42" name="Oval 41"/>
                    <p:cNvSpPr>
                      <a:spLocks noRot="1" noChangeAspect="1" noMove="1" noResize="1" noEditPoints="1" noAdjustHandles="1" noChangeArrowheads="1" noChangeShapeType="1" noTextEdit="1"/>
                    </p:cNvSpPr>
                    <p:nvPr/>
                  </p:nvSpPr>
                  <p:spPr>
                    <a:xfrm>
                      <a:off x="5747657" y="4071258"/>
                      <a:ext cx="1306286" cy="468086"/>
                    </a:xfrm>
                    <a:prstGeom prst="ellipse">
                      <a:avLst/>
                    </a:prstGeom>
                    <a:blipFill rotWithShape="1">
                      <a:blip r:embed="rId2"/>
                      <a:stretch>
                        <a:fillRect/>
                      </a:stretch>
                    </a:blipFill>
                  </p:spPr>
                  <p:txBody>
                    <a:bodyPr/>
                    <a:lstStyle/>
                    <a:p>
                      <a:r>
                        <a:rPr lang="en-IN">
                          <a:noFill/>
                        </a:rPr>
                        <a:t> </a:t>
                      </a:r>
                    </a:p>
                  </p:txBody>
                </p:sp>
              </mc:Fallback>
            </mc:AlternateContent>
            <p:cxnSp>
              <p:nvCxnSpPr>
                <p:cNvPr id="43" name="Straight Connector 42"/>
                <p:cNvCxnSpPr>
                  <a:stCxn id="42" idx="4"/>
                </p:cNvCxnSpPr>
                <p:nvPr/>
              </p:nvCxnSpPr>
              <p:spPr>
                <a:xfrm flipH="1">
                  <a:off x="5682343" y="4539344"/>
                  <a:ext cx="718457" cy="478970"/>
                </a:xfrm>
                <a:prstGeom prst="line">
                  <a:avLst/>
                </a:prstGeom>
              </p:spPr>
              <p:style>
                <a:lnRef idx="1">
                  <a:schemeClr val="dk1"/>
                </a:lnRef>
                <a:fillRef idx="0">
                  <a:schemeClr val="dk1"/>
                </a:fillRef>
                <a:effectRef idx="0">
                  <a:schemeClr val="dk1"/>
                </a:effectRef>
                <a:fontRef idx="minor">
                  <a:schemeClr val="tx1"/>
                </a:fontRef>
              </p:style>
            </p:cxnSp>
          </p:grpSp>
          <p:sp>
            <p:nvSpPr>
              <p:cNvPr id="41" name="TextBox 40"/>
              <p:cNvSpPr txBox="1"/>
              <p:nvPr/>
            </p:nvSpPr>
            <p:spPr>
              <a:xfrm>
                <a:off x="5355772" y="4332905"/>
                <a:ext cx="2427515" cy="369332"/>
              </a:xfrm>
              <a:prstGeom prst="rect">
                <a:avLst/>
              </a:prstGeom>
              <a:noFill/>
            </p:spPr>
            <p:txBody>
              <a:bodyPr wrap="square" rtlCol="0">
                <a:spAutoFit/>
              </a:bodyPr>
              <a:lstStyle/>
              <a:p>
                <a:r>
                  <a:rPr lang="en-IN" dirty="0"/>
                  <a:t>Yes	            No</a:t>
                </a:r>
              </a:p>
            </p:txBody>
          </p:sp>
        </p:grpSp>
        <p:cxnSp>
          <p:nvCxnSpPr>
            <p:cNvPr id="37" name="Straight Connector 36"/>
            <p:cNvCxnSpPr/>
            <p:nvPr/>
          </p:nvCxnSpPr>
          <p:spPr>
            <a:xfrm>
              <a:off x="5007427" y="3995062"/>
              <a:ext cx="762000" cy="47897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3744686" y="4474032"/>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1</m:t>
                            </m:r>
                          </m:sub>
                        </m:sSub>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3744686" y="4474032"/>
                  <a:ext cx="653143" cy="3809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5442855" y="4495363"/>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2</m:t>
                            </m:r>
                          </m:sub>
                        </m:sSub>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5442855" y="4495363"/>
                  <a:ext cx="653143" cy="380997"/>
                </a:xfrm>
                <a:prstGeom prst="rect">
                  <a:avLst/>
                </a:prstGeom>
                <a:blipFill>
                  <a:blip r:embed="rId6"/>
                  <a:stretch>
                    <a:fillRect/>
                  </a:stretch>
                </a:blipFill>
              </p:spPr>
              <p:txBody>
                <a:bodyPr/>
                <a:lstStyle/>
                <a:p>
                  <a:r>
                    <a:rPr lang="en-US">
                      <a:noFill/>
                    </a:rPr>
                    <a:t> </a:t>
                  </a:r>
                </a:p>
              </p:txBody>
            </p:sp>
          </mc:Fallback>
        </mc:AlternateContent>
      </p:grpSp>
      <p:grpSp>
        <p:nvGrpSpPr>
          <p:cNvPr id="16" name="Group 15"/>
          <p:cNvGrpSpPr/>
          <p:nvPr/>
        </p:nvGrpSpPr>
        <p:grpSpPr>
          <a:xfrm>
            <a:off x="630989" y="4354709"/>
            <a:ext cx="5463112" cy="309072"/>
            <a:chOff x="1119501" y="2459765"/>
            <a:chExt cx="6805784" cy="309072"/>
          </a:xfrm>
        </p:grpSpPr>
        <mc:AlternateContent xmlns:mc="http://schemas.openxmlformats.org/markup-compatibility/2006" xmlns:a14="http://schemas.microsoft.com/office/drawing/2010/main">
          <mc:Choice Requires="a14">
            <p:sp>
              <p:nvSpPr>
                <p:cNvPr id="17" name="Rectangle 16"/>
                <p:cNvSpPr/>
                <p:nvPr/>
              </p:nvSpPr>
              <p:spPr>
                <a:xfrm>
                  <a:off x="1119501" y="2461189"/>
                  <a:ext cx="948584"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US" b="0" i="1" smtClean="0">
                                <a:solidFill>
                                  <a:sysClr val="windowText" lastClr="000000"/>
                                </a:solidFill>
                                <a:latin typeface="Cambria Math" panose="02040503050406030204" pitchFamily="18" charset="0"/>
                              </a:rPr>
                              <m:t>1</m:t>
                            </m:r>
                          </m:sub>
                        </m:sSub>
                      </m:oMath>
                    </m:oMathPara>
                  </a14:m>
                  <a:endParaRPr lang="en-US" dirty="0">
                    <a:solidFill>
                      <a:sysClr val="windowText" lastClr="00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1119501" y="2461189"/>
                  <a:ext cx="948584" cy="307648"/>
                </a:xfrm>
                <a:prstGeom prst="rect">
                  <a:avLst/>
                </a:prstGeom>
                <a:blipFill>
                  <a:blip r:embed="rId7"/>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347583" y="2459765"/>
                  <a:ext cx="948585"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US" b="0" i="1" smtClean="0">
                                <a:solidFill>
                                  <a:sysClr val="windowText" lastClr="000000"/>
                                </a:solidFill>
                                <a:latin typeface="Cambria Math" panose="02040503050406030204" pitchFamily="18" charset="0"/>
                              </a:rPr>
                              <m:t>2</m:t>
                            </m:r>
                          </m:sub>
                        </m:sSub>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2347583" y="2459765"/>
                  <a:ext cx="948585" cy="307648"/>
                </a:xfrm>
                <a:prstGeom prst="rect">
                  <a:avLst/>
                </a:prstGeom>
                <a:blipFill>
                  <a:blip r:embed="rId8"/>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5407395" y="2459765"/>
                  <a:ext cx="782135"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IN" b="0" i="1" smtClean="0">
                                <a:solidFill>
                                  <a:sysClr val="windowText" lastClr="000000"/>
                                </a:solidFill>
                                <a:latin typeface="Cambria Math" panose="02040503050406030204" pitchFamily="18" charset="0"/>
                              </a:rPr>
                              <m:t>𝑖</m:t>
                            </m:r>
                            <m:r>
                              <a:rPr lang="en-IN" b="0" i="1" smtClean="0">
                                <a:solidFill>
                                  <a:sysClr val="windowText" lastClr="000000"/>
                                </a:solidFill>
                                <a:latin typeface="Cambria Math" panose="02040503050406030204" pitchFamily="18" charset="0"/>
                              </a:rPr>
                              <m:t>+1</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5407395" y="2459765"/>
                  <a:ext cx="782135" cy="307648"/>
                </a:xfrm>
                <a:prstGeom prst="rect">
                  <a:avLst/>
                </a:prstGeom>
                <a:blipFill>
                  <a:blip r:embed="rId9"/>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976701" y="2459765"/>
                  <a:ext cx="948584"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US" b="0" i="1" smtClean="0">
                                <a:solidFill>
                                  <a:sysClr val="windowText" lastClr="000000"/>
                                </a:solidFill>
                                <a:latin typeface="Cambria Math" panose="02040503050406030204" pitchFamily="18" charset="0"/>
                              </a:rPr>
                              <m:t>𝑛</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6976701" y="2459765"/>
                  <a:ext cx="948584" cy="307648"/>
                </a:xfrm>
                <a:prstGeom prst="rect">
                  <a:avLst/>
                </a:prstGeom>
                <a:blipFill>
                  <a:blip r:embed="rId10"/>
                  <a:stretch>
                    <a:fillRect b="-1852"/>
                  </a:stretch>
                </a:blipFill>
              </p:spPr>
              <p:txBody>
                <a:bodyPr/>
                <a:lstStyle/>
                <a:p>
                  <a:r>
                    <a:rPr lang="en-US">
                      <a:noFill/>
                    </a:rPr>
                    <a:t> </a:t>
                  </a:r>
                </a:p>
              </p:txBody>
            </p:sp>
          </mc:Fallback>
        </mc:AlternateContent>
        <p:sp>
          <p:nvSpPr>
            <p:cNvPr id="21" name="Oval 20"/>
            <p:cNvSpPr/>
            <p:nvPr/>
          </p:nvSpPr>
          <p:spPr>
            <a:xfrm>
              <a:off x="2158188" y="2587951"/>
              <a:ext cx="68367" cy="78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6166257" y="2619285"/>
              <a:ext cx="742079" cy="0"/>
            </a:xfrm>
            <a:prstGeom prst="line">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3125073" y="4956743"/>
                <a:ext cx="1681304" cy="5936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𝑖</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r>
                                <a:rPr lang="en-IN" b="0" i="1" smtClean="0">
                                  <a:latin typeface="Cambria Math" panose="02040503050406030204" pitchFamily="18" charset="0"/>
                                </a:rPr>
                                <m:t>+1</m:t>
                              </m:r>
                            </m:sub>
                          </m:sSub>
                        </m:num>
                        <m:den>
                          <m:r>
                            <a:rPr lang="en-IN" b="0" i="1" smtClean="0">
                              <a:latin typeface="Cambria Math" panose="02040503050406030204" pitchFamily="18" charset="0"/>
                            </a:rPr>
                            <m:t>2</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25072" y="4956707"/>
                <a:ext cx="1642244" cy="593689"/>
              </a:xfrm>
              <a:prstGeom prst="rect">
                <a:avLst/>
              </a:prstGeom>
              <a:blipFill rotWithShape="1">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3128331" y="4343821"/>
                <a:ext cx="699650"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IN" b="0" i="1" smtClean="0">
                              <a:solidFill>
                                <a:sysClr val="windowText" lastClr="000000"/>
                              </a:solidFill>
                              <a:latin typeface="Cambria Math" panose="02040503050406030204" pitchFamily="18" charset="0"/>
                            </a:rPr>
                            <m:t>𝑖</m:t>
                          </m:r>
                        </m:sub>
                      </m:sSub>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3128331" y="4343821"/>
                <a:ext cx="699650" cy="307648"/>
              </a:xfrm>
              <a:prstGeom prst="rect">
                <a:avLst/>
              </a:prstGeom>
              <a:blipFill rotWithShape="1">
                <a:blip r:embed="rId12"/>
                <a:stretch>
                  <a:fillRect b="-7407"/>
                </a:stretch>
              </a:blipFill>
            </p:spPr>
            <p:txBody>
              <a:bodyPr/>
              <a:lstStyle/>
              <a:p>
                <a:r>
                  <a:rPr lang="en-IN">
                    <a:noFill/>
                  </a:rPr>
                  <a:t> </a:t>
                </a:r>
              </a:p>
            </p:txBody>
          </p:sp>
        </mc:Fallback>
      </mc:AlternateContent>
      <p:sp>
        <p:nvSpPr>
          <p:cNvPr id="31" name="Oval 30"/>
          <p:cNvSpPr/>
          <p:nvPr/>
        </p:nvSpPr>
        <p:spPr>
          <a:xfrm>
            <a:off x="3929120" y="4482895"/>
            <a:ext cx="50425" cy="78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443550" y="4540783"/>
            <a:ext cx="595679" cy="0"/>
          </a:xfrm>
          <a:prstGeom prst="line">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3954758" y="4651469"/>
            <a:ext cx="0" cy="3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42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8549" y="1352786"/>
                <a:ext cx="8425339" cy="4251948"/>
              </a:xfrm>
            </p:spPr>
            <p:txBody>
              <a:bodyPr>
                <a:normAutofit fontScale="92500" lnSpcReduction="10000"/>
              </a:bodyPr>
              <a:lstStyle/>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Each pair of (sorted) adjacent values is taken as a possible split-point say</a:t>
                </a:r>
                <a14:m>
                  <m:oMath xmlns:m="http://schemas.openxmlformats.org/officeDocument/2006/math">
                    <m:r>
                      <a:rPr lang="en-IN" sz="2000" b="0" i="0" smtClean="0">
                        <a:latin typeface="Cambria Math" panose="02040503050406030204" pitchFamily="18" charset="0"/>
                        <a:ea typeface="Tahoma" panose="020B0604030504040204" pitchFamily="34" charset="0"/>
                        <a:cs typeface="Times New Roman" panose="02020603050405020304" pitchFamily="18" charset="0"/>
                      </a:rPr>
                      <m:t> </m:t>
                    </m:r>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𝑣</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1</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is the set of tuples in </a:t>
                </a:r>
                <a:r>
                  <a:rPr lang="en-IN" sz="2000" i="1" dirty="0">
                    <a:latin typeface="Times New Roman" panose="02020603050405020304" pitchFamily="18" charset="0"/>
                    <a:ea typeface="Tahoma" panose="020B0604030504040204" pitchFamily="34" charset="0"/>
                    <a:cs typeface="Times New Roman" panose="02020603050405020304" pitchFamily="18" charset="0"/>
                  </a:rPr>
                  <a:t>D</a:t>
                </a:r>
                <a:r>
                  <a:rPr lang="en-IN" sz="2000" dirty="0">
                    <a:latin typeface="Times New Roman" panose="02020603050405020304" pitchFamily="18" charset="0"/>
                    <a:ea typeface="Tahoma" panose="020B0604030504040204" pitchFamily="34" charset="0"/>
                    <a:cs typeface="Times New Roman" panose="02020603050405020304" pitchFamily="18" charset="0"/>
                  </a:rPr>
                  <a:t> satisfying </a:t>
                </a:r>
                <a14:m>
                  <m:oMath xmlns:m="http://schemas.openxmlformats.org/officeDocument/2006/math">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𝑣</m:t>
                        </m:r>
                      </m:e>
                      <m:sub>
                        <m:r>
                          <a:rPr lang="en-IN" sz="2000" i="1">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2</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in the set of tuples in D satisfying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𝐴</m:t>
                    </m:r>
                    <m:r>
                      <a:rPr lang="en-IN" sz="2000" i="1" dirty="0" smtClean="0">
                        <a:latin typeface="Cambria Math" panose="02040503050406030204" pitchFamily="18" charset="0"/>
                        <a:ea typeface="Tahoma" panose="020B0604030504040204" pitchFamily="34" charset="0"/>
                        <a:cs typeface="Times New Roman" panose="02020603050405020304" pitchFamily="18" charset="0"/>
                      </a:rPr>
                      <m:t>&gt;</m:t>
                    </m:r>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𝑣</m:t>
                        </m:r>
                      </m:e>
                      <m:sub>
                        <m:r>
                          <a:rPr lang="en-IN" sz="2000" i="1">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The point giving the </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minimum</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Gini Index </a:t>
                </a:r>
                <a14:m>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is taken as the split-point of the attribute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B5ED7"/>
                    </a:solidFill>
                    <a:latin typeface="Times New Roman" panose="02020603050405020304" pitchFamily="18" charset="0"/>
                    <a:cs typeface="Times New Roman" panose="02020603050405020304" pitchFamily="18" charset="0"/>
                  </a:rPr>
                  <a:t>Note</a:t>
                </a:r>
                <a:endParaRPr lang="en-IN" sz="2000" b="1" dirty="0">
                  <a:solidFill>
                    <a:srgbClr val="0B5ED7"/>
                  </a:solidFill>
                  <a:latin typeface="Times New Roman" panose="02020603050405020304" pitchFamily="18" charset="0"/>
                  <a:cs typeface="Times New Roman" panose="02020603050405020304" pitchFamily="18" charset="0"/>
                </a:endParaRPr>
              </a:p>
              <a:p>
                <a:pPr algn="just"/>
                <a:r>
                  <a:rPr lang="en-IN" sz="2000" dirty="0">
                    <a:solidFill>
                      <a:srgbClr val="0B5ED7"/>
                    </a:solidFill>
                    <a:latin typeface="Times New Roman" panose="02020603050405020304" pitchFamily="18" charset="0"/>
                    <a:cs typeface="Times New Roman" panose="02020603050405020304" pitchFamily="18" charset="0"/>
                  </a:rPr>
                  <a:t>The attribute </a:t>
                </a:r>
                <a:r>
                  <a:rPr lang="en-IN" sz="2000" i="1" dirty="0">
                    <a:solidFill>
                      <a:srgbClr val="0B5ED7"/>
                    </a:solidFill>
                    <a:latin typeface="Times New Roman" panose="02020603050405020304" pitchFamily="18" charset="0"/>
                    <a:cs typeface="Times New Roman" panose="02020603050405020304" pitchFamily="18" charset="0"/>
                  </a:rPr>
                  <a:t>A</a:t>
                </a:r>
                <a:r>
                  <a:rPr lang="en-IN" sz="2000" dirty="0">
                    <a:solidFill>
                      <a:srgbClr val="0B5ED7"/>
                    </a:solidFill>
                    <a:latin typeface="Times New Roman" panose="02020603050405020304" pitchFamily="18" charset="0"/>
                    <a:cs typeface="Times New Roman" panose="02020603050405020304" pitchFamily="18" charset="0"/>
                  </a:rPr>
                  <a:t> and either its splitting subset </a:t>
                </a:r>
                <a14:m>
                  <m:oMath xmlns:m="http://schemas.openxmlformats.org/officeDocument/2006/math">
                    <m:sSub>
                      <m:sSubPr>
                        <m:ctrlPr>
                          <a:rPr lang="en-IN" sz="2000" i="1">
                            <a:solidFill>
                              <a:srgbClr val="0B5ED7"/>
                            </a:solidFill>
                            <a:latin typeface="Cambria Math" panose="02040503050406030204" pitchFamily="18" charset="0"/>
                            <a:cs typeface="Times New Roman" panose="02020603050405020304" pitchFamily="18" charset="0"/>
                          </a:rPr>
                        </m:ctrlPr>
                      </m:sSubPr>
                      <m:e>
                        <m:r>
                          <a:rPr lang="en-IN" sz="2000" i="1">
                            <a:solidFill>
                              <a:srgbClr val="0B5ED7"/>
                            </a:solidFill>
                            <a:latin typeface="Cambria Math" panose="02040503050406030204" pitchFamily="18" charset="0"/>
                            <a:cs typeface="Times New Roman" panose="02020603050405020304" pitchFamily="18" charset="0"/>
                          </a:rPr>
                          <m:t>𝑆</m:t>
                        </m:r>
                      </m:e>
                      <m:sub>
                        <m:r>
                          <a:rPr lang="en-IN" sz="2000" i="1">
                            <a:solidFill>
                              <a:srgbClr val="0B5ED7"/>
                            </a:solidFill>
                            <a:latin typeface="Cambria Math" panose="02040503050406030204" pitchFamily="18" charset="0"/>
                            <a:cs typeface="Times New Roman" panose="02020603050405020304" pitchFamily="18" charset="0"/>
                          </a:rPr>
                          <m:t>𝐴</m:t>
                        </m:r>
                      </m:sub>
                    </m:sSub>
                  </m:oMath>
                </a14:m>
                <a:r>
                  <a:rPr lang="en-US" sz="2000" dirty="0">
                    <a:solidFill>
                      <a:srgbClr val="0B5ED7"/>
                    </a:solidFill>
                    <a:latin typeface="Times New Roman" panose="02020603050405020304" pitchFamily="18" charset="0"/>
                    <a:cs typeface="Times New Roman" panose="02020603050405020304" pitchFamily="18" charset="0"/>
                  </a:rPr>
                  <a:t> (for discrete-valued splitting attribute) or split-point </a:t>
                </a:r>
                <a14:m>
                  <m:oMath xmlns:m="http://schemas.openxmlformats.org/officeDocument/2006/math">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𝑣</m:t>
                        </m:r>
                      </m:e>
                      <m:sub>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sz="2000" dirty="0">
                    <a:solidFill>
                      <a:srgbClr val="0B5ED7"/>
                    </a:solidFill>
                    <a:latin typeface="Times New Roman" panose="02020603050405020304" pitchFamily="18" charset="0"/>
                    <a:cs typeface="Times New Roman" panose="02020603050405020304" pitchFamily="18" charset="0"/>
                  </a:rPr>
                  <a:t> (for continuous valued splitting attribute) together form the splitting criteria.</a:t>
                </a:r>
                <a:r>
                  <a:rPr lang="en-US" sz="2000" dirty="0">
                    <a:solidFill>
                      <a:srgbClr val="0B5ED7"/>
                    </a:solidFill>
                  </a:rPr>
                  <a:t> </a:t>
                </a:r>
                <a:endParaRPr lang="en-US" sz="2000" dirty="0">
                  <a:solidFill>
                    <a:srgbClr val="0B5ED7"/>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8549" y="1352786"/>
                <a:ext cx="8425339" cy="4251948"/>
              </a:xfrm>
              <a:blipFill>
                <a:blip r:embed="rId2"/>
                <a:stretch>
                  <a:fillRect l="-753"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spTree>
    <p:extLst>
      <p:ext uri="{BB962C8B-B14F-4D97-AF65-F5344CB8AC3E}">
        <p14:creationId xmlns:p14="http://schemas.microsoft.com/office/powerpoint/2010/main" val="303522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522612" y="1263231"/>
            <a:ext cx="8425339" cy="1034586"/>
          </a:xfrm>
        </p:spPr>
        <p:txBody>
          <a:bodyPr>
            <a:normAutofit/>
          </a:bodyPr>
          <a:lstStyle/>
          <a:p>
            <a:pPr marL="0" indent="0" algn="just">
              <a:buNone/>
            </a:pPr>
            <a:r>
              <a:rPr lang="en-IN"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 20.1 : CART Algorithm</a:t>
            </a: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Suppose we want to build decision tree for the data set EMP as given in the table below.</a:t>
            </a: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033285606"/>
              </p:ext>
            </p:extLst>
          </p:nvPr>
        </p:nvGraphicFramePr>
        <p:xfrm>
          <a:off x="2362219" y="2232316"/>
          <a:ext cx="6270171" cy="4210056"/>
        </p:xfrm>
        <a:graphic>
          <a:graphicData uri="http://schemas.openxmlformats.org/drawingml/2006/table">
            <a:tbl>
              <a:tblPr firstRow="1" bandRow="1">
                <a:tableStyleId>{5C22544A-7EE6-4342-B048-85BDC9FD1C3A}</a:tableStyleId>
              </a:tblPr>
              <a:tblGrid>
                <a:gridCol w="1104264">
                  <a:extLst>
                    <a:ext uri="{9D8B030D-6E8A-4147-A177-3AD203B41FA5}">
                      <a16:colId xmlns:a16="http://schemas.microsoft.com/office/drawing/2014/main" val="418863574"/>
                    </a:ext>
                  </a:extLst>
                </a:gridCol>
                <a:gridCol w="691878">
                  <a:extLst>
                    <a:ext uri="{9D8B030D-6E8A-4147-A177-3AD203B41FA5}">
                      <a16:colId xmlns:a16="http://schemas.microsoft.com/office/drawing/2014/main" val="2433387740"/>
                    </a:ext>
                  </a:extLst>
                </a:gridCol>
                <a:gridCol w="979714">
                  <a:extLst>
                    <a:ext uri="{9D8B030D-6E8A-4147-A177-3AD203B41FA5}">
                      <a16:colId xmlns:a16="http://schemas.microsoft.com/office/drawing/2014/main" val="2573437759"/>
                    </a:ext>
                  </a:extLst>
                </a:gridCol>
                <a:gridCol w="685800">
                  <a:extLst>
                    <a:ext uri="{9D8B030D-6E8A-4147-A177-3AD203B41FA5}">
                      <a16:colId xmlns:a16="http://schemas.microsoft.com/office/drawing/2014/main" val="715097166"/>
                    </a:ext>
                  </a:extLst>
                </a:gridCol>
                <a:gridCol w="1524000">
                  <a:extLst>
                    <a:ext uri="{9D8B030D-6E8A-4147-A177-3AD203B41FA5}">
                      <a16:colId xmlns:a16="http://schemas.microsoft.com/office/drawing/2014/main" val="489950159"/>
                    </a:ext>
                  </a:extLst>
                </a:gridCol>
                <a:gridCol w="1284515">
                  <a:extLst>
                    <a:ext uri="{9D8B030D-6E8A-4147-A177-3AD203B41FA5}">
                      <a16:colId xmlns:a16="http://schemas.microsoft.com/office/drawing/2014/main" val="1499835967"/>
                    </a:ext>
                  </a:extLst>
                </a:gridCol>
              </a:tblGrid>
              <a:tr h="350974">
                <a:tc>
                  <a:txBody>
                    <a:bodyPr/>
                    <a:lstStyle/>
                    <a:p>
                      <a:pPr algn="ctr"/>
                      <a:r>
                        <a:rPr lang="en-IN" dirty="0">
                          <a:latin typeface="Times New Roman" panose="02020603050405020304" pitchFamily="18" charset="0"/>
                          <a:cs typeface="Times New Roman" panose="02020603050405020304" pitchFamily="18" charset="0"/>
                        </a:rPr>
                        <a:t>Tuple#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Age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Salary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Job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Performance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Select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7368243"/>
                  </a:ext>
                </a:extLst>
              </a:tr>
              <a:tr h="233983">
                <a:tc>
                  <a:txBody>
                    <a:bodyPr/>
                    <a:lstStyle/>
                    <a:p>
                      <a:pPr algn="ctr"/>
                      <a:r>
                        <a:rPr lang="en-IN" sz="1200" dirty="0">
                          <a:latin typeface="Times New Roman" panose="02020603050405020304" pitchFamily="18" charset="0"/>
                          <a:cs typeface="Times New Roman" panose="02020603050405020304" pitchFamily="18" charset="0"/>
                        </a:rPr>
                        <a:t>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7839652"/>
                  </a:ext>
                </a:extLst>
              </a:tr>
              <a:tr h="233983">
                <a:tc>
                  <a:txBody>
                    <a:bodyPr/>
                    <a:lstStyle/>
                    <a:p>
                      <a:pPr algn="ctr"/>
                      <a:r>
                        <a:rPr lang="en-IN" sz="1200" dirty="0">
                          <a:latin typeface="Times New Roman" panose="02020603050405020304" pitchFamily="18" charset="0"/>
                          <a:cs typeface="Times New Roman" panose="02020603050405020304" pitchFamily="18" charset="0"/>
                        </a:rPr>
                        <a:t>2</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0872713"/>
                  </a:ext>
                </a:extLst>
              </a:tr>
              <a:tr h="233983">
                <a:tc>
                  <a:txBody>
                    <a:bodyPr/>
                    <a:lstStyle/>
                    <a:p>
                      <a:pPr algn="ctr"/>
                      <a:r>
                        <a:rPr lang="en-IN" sz="1200" dirty="0">
                          <a:latin typeface="Times New Roman" panose="02020603050405020304" pitchFamily="18" charset="0"/>
                          <a:cs typeface="Times New Roman" panose="02020603050405020304" pitchFamily="18" charset="0"/>
                        </a:rPr>
                        <a:t>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9643787"/>
                  </a:ext>
                </a:extLst>
              </a:tr>
              <a:tr h="233983">
                <a:tc>
                  <a:txBody>
                    <a:bodyPr/>
                    <a:lstStyle/>
                    <a:p>
                      <a:pPr algn="ctr"/>
                      <a:r>
                        <a:rPr lang="en-IN" sz="1200" dirty="0">
                          <a:latin typeface="Times New Roman" panose="02020603050405020304" pitchFamily="18" charset="0"/>
                          <a:cs typeface="Times New Roman" panose="02020603050405020304" pitchFamily="18" charset="0"/>
                        </a:rPr>
                        <a:t>4</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2606983"/>
                  </a:ext>
                </a:extLst>
              </a:tr>
              <a:tr h="233983">
                <a:tc>
                  <a:txBody>
                    <a:bodyPr/>
                    <a:lstStyle/>
                    <a:p>
                      <a:pPr algn="ctr"/>
                      <a:r>
                        <a:rPr lang="en-IN" sz="1200" dirty="0">
                          <a:latin typeface="Times New Roman" panose="02020603050405020304" pitchFamily="18" charset="0"/>
                          <a:cs typeface="Times New Roman" panose="02020603050405020304" pitchFamily="18" charset="0"/>
                        </a:rPr>
                        <a:t>5</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4707901"/>
                  </a:ext>
                </a:extLst>
              </a:tr>
              <a:tr h="233983">
                <a:tc>
                  <a:txBody>
                    <a:bodyPr/>
                    <a:lstStyle/>
                    <a:p>
                      <a:pPr algn="ctr"/>
                      <a:r>
                        <a:rPr lang="en-IN" sz="1200" dirty="0">
                          <a:latin typeface="Times New Roman" panose="02020603050405020304" pitchFamily="18" charset="0"/>
                          <a:cs typeface="Times New Roman" panose="02020603050405020304" pitchFamily="18" charset="0"/>
                        </a:rPr>
                        <a:t>6</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47549"/>
                  </a:ext>
                </a:extLst>
              </a:tr>
              <a:tr h="233983">
                <a:tc>
                  <a:txBody>
                    <a:bodyPr/>
                    <a:lstStyle/>
                    <a:p>
                      <a:pPr algn="ctr"/>
                      <a:r>
                        <a:rPr lang="en-IN" sz="1200" dirty="0">
                          <a:latin typeface="Times New Roman" panose="02020603050405020304" pitchFamily="18" charset="0"/>
                          <a:cs typeface="Times New Roman" panose="02020603050405020304" pitchFamily="18" charset="0"/>
                        </a:rPr>
                        <a:t>7</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0956190"/>
                  </a:ext>
                </a:extLst>
              </a:tr>
              <a:tr h="233983">
                <a:tc>
                  <a:txBody>
                    <a:bodyPr/>
                    <a:lstStyle/>
                    <a:p>
                      <a:pPr algn="ctr"/>
                      <a:r>
                        <a:rPr lang="en-IN" sz="1200" dirty="0">
                          <a:latin typeface="Times New Roman" panose="02020603050405020304" pitchFamily="18" charset="0"/>
                          <a:cs typeface="Times New Roman" panose="02020603050405020304" pitchFamily="18" charset="0"/>
                        </a:rPr>
                        <a:t>8</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7693123"/>
                  </a:ext>
                </a:extLst>
              </a:tr>
              <a:tr h="233983">
                <a:tc>
                  <a:txBody>
                    <a:bodyPr/>
                    <a:lstStyle/>
                    <a:p>
                      <a:pPr algn="ctr"/>
                      <a:r>
                        <a:rPr lang="en-IN" sz="1200" dirty="0">
                          <a:latin typeface="Times New Roman" panose="02020603050405020304" pitchFamily="18" charset="0"/>
                          <a:cs typeface="Times New Roman" panose="02020603050405020304" pitchFamily="18" charset="0"/>
                        </a:rPr>
                        <a:t>9</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9991210"/>
                  </a:ext>
                </a:extLst>
              </a:tr>
              <a:tr h="233983">
                <a:tc>
                  <a:txBody>
                    <a:bodyPr/>
                    <a:lstStyle/>
                    <a:p>
                      <a:pPr algn="ctr"/>
                      <a:r>
                        <a:rPr lang="en-IN" sz="1200" dirty="0">
                          <a:latin typeface="Times New Roman" panose="02020603050405020304" pitchFamily="18" charset="0"/>
                          <a:cs typeface="Times New Roman" panose="02020603050405020304" pitchFamily="18" charset="0"/>
                        </a:rPr>
                        <a:t>10</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308089"/>
                  </a:ext>
                </a:extLst>
              </a:tr>
              <a:tr h="233983">
                <a:tc>
                  <a:txBody>
                    <a:bodyPr/>
                    <a:lstStyle/>
                    <a:p>
                      <a:pPr algn="ctr"/>
                      <a:r>
                        <a:rPr lang="en-IN" sz="1200" dirty="0">
                          <a:latin typeface="Times New Roman" panose="02020603050405020304" pitchFamily="18" charset="0"/>
                          <a:cs typeface="Times New Roman" panose="02020603050405020304" pitchFamily="18" charset="0"/>
                        </a:rPr>
                        <a:t>11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2596128"/>
                  </a:ext>
                </a:extLst>
              </a:tr>
              <a:tr h="233983">
                <a:tc>
                  <a:txBody>
                    <a:bodyPr/>
                    <a:lstStyle/>
                    <a:p>
                      <a:pPr algn="ctr"/>
                      <a:r>
                        <a:rPr lang="en-IN" sz="1200" dirty="0">
                          <a:latin typeface="Times New Roman" panose="02020603050405020304" pitchFamily="18" charset="0"/>
                          <a:cs typeface="Times New Roman" panose="02020603050405020304" pitchFamily="18" charset="0"/>
                        </a:rPr>
                        <a:t>12</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4195167"/>
                  </a:ext>
                </a:extLst>
              </a:tr>
              <a:tr h="236495">
                <a:tc>
                  <a:txBody>
                    <a:bodyPr/>
                    <a:lstStyle/>
                    <a:p>
                      <a:pPr algn="ctr"/>
                      <a:r>
                        <a:rPr lang="en-IN" sz="1200" dirty="0">
                          <a:latin typeface="Times New Roman" panose="02020603050405020304" pitchFamily="18" charset="0"/>
                          <a:cs typeface="Times New Roman" panose="02020603050405020304" pitchFamily="18" charset="0"/>
                        </a:rPr>
                        <a:t>13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808185"/>
                  </a:ext>
                </a:extLst>
              </a:tr>
              <a:tr h="284549">
                <a:tc>
                  <a:txBody>
                    <a:bodyPr/>
                    <a:lstStyle/>
                    <a:p>
                      <a:pPr algn="ctr"/>
                      <a:r>
                        <a:rPr lang="en-IN" sz="1200" dirty="0">
                          <a:latin typeface="Times New Roman" panose="02020603050405020304" pitchFamily="18" charset="0"/>
                          <a:cs typeface="Times New Roman" panose="02020603050405020304" pitchFamily="18" charset="0"/>
                        </a:rPr>
                        <a:t>14</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3339959"/>
                  </a:ext>
                </a:extLst>
              </a:tr>
            </a:tbl>
          </a:graphicData>
        </a:graphic>
      </p:graphicFrame>
      <p:sp>
        <p:nvSpPr>
          <p:cNvPr id="9" name="TextBox 8"/>
          <p:cNvSpPr txBox="1"/>
          <p:nvPr/>
        </p:nvSpPr>
        <p:spPr>
          <a:xfrm>
            <a:off x="468093" y="2297817"/>
            <a:ext cx="1489817" cy="4555093"/>
          </a:xfrm>
          <a:prstGeom prst="rect">
            <a:avLst/>
          </a:prstGeom>
          <a:noFill/>
        </p:spPr>
        <p:txBody>
          <a:bodyPr wrap="square" rtlCol="0">
            <a:spAutoFit/>
          </a:bodyPr>
          <a:lstStyle/>
          <a:p>
            <a:r>
              <a:rPr lang="en-IN" sz="1400" b="1" dirty="0">
                <a:solidFill>
                  <a:srgbClr val="0B5ED7"/>
                </a:solidFill>
                <a:latin typeface="Times New Roman" panose="02020603050405020304" pitchFamily="18" charset="0"/>
                <a:cs typeface="Times New Roman" panose="02020603050405020304" pitchFamily="18" charset="0"/>
              </a:rPr>
              <a:t>Age</a:t>
            </a:r>
          </a:p>
          <a:p>
            <a:r>
              <a:rPr lang="en-IN" sz="1400" dirty="0">
                <a:solidFill>
                  <a:srgbClr val="0B5ED7"/>
                </a:solidFill>
                <a:latin typeface="Times New Roman" panose="02020603050405020304" pitchFamily="18" charset="0"/>
                <a:cs typeface="Times New Roman" panose="02020603050405020304" pitchFamily="18" charset="0"/>
              </a:rPr>
              <a:t>Y : young</a:t>
            </a:r>
          </a:p>
          <a:p>
            <a:r>
              <a:rPr lang="en-IN" sz="1400" dirty="0">
                <a:solidFill>
                  <a:srgbClr val="0B5ED7"/>
                </a:solidFill>
                <a:latin typeface="Times New Roman" panose="02020603050405020304" pitchFamily="18" charset="0"/>
                <a:cs typeface="Times New Roman" panose="02020603050405020304" pitchFamily="18" charset="0"/>
              </a:rPr>
              <a:t>M : middle-aged</a:t>
            </a:r>
          </a:p>
          <a:p>
            <a:r>
              <a:rPr lang="en-IN" sz="1400" dirty="0">
                <a:solidFill>
                  <a:srgbClr val="0B5ED7"/>
                </a:solidFill>
                <a:latin typeface="Times New Roman" panose="02020603050405020304" pitchFamily="18" charset="0"/>
                <a:cs typeface="Times New Roman" panose="02020603050405020304" pitchFamily="18" charset="0"/>
              </a:rPr>
              <a:t>O : old</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Salary</a:t>
            </a:r>
          </a:p>
          <a:p>
            <a:r>
              <a:rPr lang="en-IN" sz="1400" dirty="0">
                <a:solidFill>
                  <a:srgbClr val="0B5ED7"/>
                </a:solidFill>
                <a:latin typeface="Times New Roman" panose="02020603050405020304" pitchFamily="18" charset="0"/>
                <a:cs typeface="Times New Roman" panose="02020603050405020304" pitchFamily="18" charset="0"/>
              </a:rPr>
              <a:t>L : low</a:t>
            </a:r>
          </a:p>
          <a:p>
            <a:r>
              <a:rPr lang="en-IN" sz="1400" dirty="0">
                <a:solidFill>
                  <a:srgbClr val="0B5ED7"/>
                </a:solidFill>
                <a:latin typeface="Times New Roman" panose="02020603050405020304" pitchFamily="18" charset="0"/>
                <a:cs typeface="Times New Roman" panose="02020603050405020304" pitchFamily="18" charset="0"/>
              </a:rPr>
              <a:t>M : medium</a:t>
            </a:r>
          </a:p>
          <a:p>
            <a:r>
              <a:rPr lang="en-IN" sz="1400" dirty="0">
                <a:solidFill>
                  <a:srgbClr val="0B5ED7"/>
                </a:solidFill>
                <a:latin typeface="Times New Roman" panose="02020603050405020304" pitchFamily="18" charset="0"/>
                <a:cs typeface="Times New Roman" panose="02020603050405020304" pitchFamily="18" charset="0"/>
              </a:rPr>
              <a:t>H : high</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Job</a:t>
            </a:r>
          </a:p>
          <a:p>
            <a:r>
              <a:rPr lang="en-IN" sz="1400" dirty="0">
                <a:solidFill>
                  <a:srgbClr val="0B5ED7"/>
                </a:solidFill>
                <a:latin typeface="Times New Roman" panose="02020603050405020304" pitchFamily="18" charset="0"/>
                <a:cs typeface="Times New Roman" panose="02020603050405020304" pitchFamily="18" charset="0"/>
              </a:rPr>
              <a:t>G : government</a:t>
            </a:r>
          </a:p>
          <a:p>
            <a:r>
              <a:rPr lang="en-IN" sz="1400" dirty="0">
                <a:solidFill>
                  <a:srgbClr val="0B5ED7"/>
                </a:solidFill>
                <a:latin typeface="Times New Roman" panose="02020603050405020304" pitchFamily="18" charset="0"/>
                <a:cs typeface="Times New Roman" panose="02020603050405020304" pitchFamily="18" charset="0"/>
              </a:rPr>
              <a:t>P : private</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Performance</a:t>
            </a:r>
          </a:p>
          <a:p>
            <a:r>
              <a:rPr lang="en-IN" sz="1400" dirty="0">
                <a:solidFill>
                  <a:srgbClr val="0B5ED7"/>
                </a:solidFill>
                <a:latin typeface="Times New Roman" panose="02020603050405020304" pitchFamily="18" charset="0"/>
                <a:cs typeface="Times New Roman" panose="02020603050405020304" pitchFamily="18" charset="0"/>
              </a:rPr>
              <a:t>A : Average</a:t>
            </a:r>
          </a:p>
          <a:p>
            <a:r>
              <a:rPr lang="en-IN" sz="1400" dirty="0">
                <a:solidFill>
                  <a:srgbClr val="0B5ED7"/>
                </a:solidFill>
                <a:latin typeface="Times New Roman" panose="02020603050405020304" pitchFamily="18" charset="0"/>
                <a:cs typeface="Times New Roman" panose="02020603050405020304" pitchFamily="18" charset="0"/>
              </a:rPr>
              <a:t>E : Excellent</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Class : Select</a:t>
            </a:r>
          </a:p>
          <a:p>
            <a:r>
              <a:rPr lang="en-IN" sz="1400" dirty="0">
                <a:solidFill>
                  <a:srgbClr val="0B5ED7"/>
                </a:solidFill>
                <a:latin typeface="Times New Roman" panose="02020603050405020304" pitchFamily="18" charset="0"/>
                <a:cs typeface="Times New Roman" panose="02020603050405020304" pitchFamily="18" charset="0"/>
              </a:rPr>
              <a:t>Y : yes</a:t>
            </a:r>
          </a:p>
          <a:p>
            <a:r>
              <a:rPr lang="en-IN" sz="1400" dirty="0">
                <a:solidFill>
                  <a:srgbClr val="0B5ED7"/>
                </a:solidFill>
                <a:latin typeface="Times New Roman" panose="02020603050405020304" pitchFamily="18" charset="0"/>
                <a:cs typeface="Times New Roman" panose="02020603050405020304" pitchFamily="18" charset="0"/>
              </a:rPr>
              <a:t>N : no</a:t>
            </a:r>
            <a:endParaRPr lang="en-US" sz="1400" dirty="0">
              <a:solidFill>
                <a:srgbClr val="0B5ED7"/>
              </a:solidFill>
              <a:latin typeface="Times New Roman" panose="02020603050405020304" pitchFamily="18" charset="0"/>
              <a:cs typeface="Times New Roman" panose="02020603050405020304" pitchFamily="18" charset="0"/>
            </a:endParaRPr>
          </a:p>
          <a:p>
            <a:endParaRPr lang="en-IN" sz="1400" b="1" dirty="0">
              <a:solidFill>
                <a:srgbClr val="0B5ED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99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16830"/>
                <a:ext cx="8425339" cy="4372343"/>
              </a:xfrm>
            </p:spPr>
            <p:txBody>
              <a:bodyPr>
                <a:normAutofit/>
              </a:bodyPr>
              <a:lstStyle/>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For  the EMP data set,</a:t>
                </a:r>
              </a:p>
              <a:p>
                <a:pPr marL="0" indent="0" algn="just">
                  <a:buNone/>
                </a:pPr>
                <a14:m>
                  <m:oMathPara xmlns:m="http://schemas.openxmlformats.org/officeDocument/2006/math">
                    <m:oMathParaPr>
                      <m:jc m:val="centerGroup"/>
                    </m:oMathParaPr>
                    <m:oMath xmlns:m="http://schemas.openxmlformats.org/officeDocument/2006/math">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𝐸𝑀𝑃</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ary>
                        <m:naryPr>
                          <m: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𝑖</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e>
                          <m:sSubSup>
                            <m:sSubSup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𝑝</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𝑖</m:t>
                              </m:r>
                            </m:sub>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bSup>
                        </m:e>
                      </m:nary>
                    </m:oMath>
                  </m:oMathPara>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=1−</m:t>
                      </m:r>
                      <m:d>
                        <m:dPr>
                          <m:begChr m:val="["/>
                          <m:end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9</m:t>
                                      </m:r>
                                    </m:num>
                                    <m:den>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oMath>
                  </m:oMathPara>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IN" sz="1800" b="1" i="1" smtClean="0">
                          <a:solidFill>
                            <a:srgbClr val="CC3300"/>
                          </a:solidFill>
                          <a:latin typeface="Cambria Math" panose="02040503050406030204" pitchFamily="18" charset="0"/>
                          <a:ea typeface="Tahoma" panose="020B0604030504040204" pitchFamily="34" charset="0"/>
                          <a:cs typeface="Times New Roman" panose="02020603050405020304" pitchFamily="18" charset="0"/>
                        </a:rPr>
                        <m:t>𝟎</m:t>
                      </m:r>
                      <m:r>
                        <a:rPr lang="en-IN" sz="1800" b="1" i="1" smtClean="0">
                          <a:solidFill>
                            <a:srgbClr val="CC3300"/>
                          </a:solidFill>
                          <a:latin typeface="Cambria Math" panose="02040503050406030204" pitchFamily="18" charset="0"/>
                          <a:ea typeface="Tahoma" panose="020B0604030504040204" pitchFamily="34" charset="0"/>
                          <a:cs typeface="Times New Roman" panose="02020603050405020304" pitchFamily="18" charset="0"/>
                        </a:rPr>
                        <m:t>.</m:t>
                      </m:r>
                      <m:r>
                        <a:rPr lang="en-IN" sz="1800" b="1" i="1" smtClean="0">
                          <a:solidFill>
                            <a:srgbClr val="CC3300"/>
                          </a:solidFill>
                          <a:latin typeface="Cambria Math" panose="02040503050406030204" pitchFamily="18" charset="0"/>
                          <a:ea typeface="Tahoma" panose="020B0604030504040204" pitchFamily="34" charset="0"/>
                          <a:cs typeface="Times New Roman" panose="02020603050405020304" pitchFamily="18" charset="0"/>
                        </a:rPr>
                        <m:t>𝟒𝟓𝟗𝟐</m:t>
                      </m:r>
                    </m:oMath>
                  </m:oMathPara>
                </a14:m>
                <a:endParaRPr lang="en-IN" sz="18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Now let us consider the calculation of </a:t>
                </a:r>
                <a14:m>
                  <m:oMath xmlns:m="http://schemas.openxmlformats.org/officeDocument/2006/math">
                    <m:sSub>
                      <m:sSubPr>
                        <m:ctrlPr>
                          <a:rPr lang="en-IN" sz="20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𝐸𝑀𝑃</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for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Age</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Salary</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Job</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and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Performance</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516827"/>
                <a:ext cx="8425339" cy="4372343"/>
              </a:xfrm>
              <a:blipFill rotWithShape="1">
                <a:blip r:embed="rId2"/>
                <a:stretch>
                  <a:fillRect l="-796" t="-697"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Tree>
    <p:extLst>
      <p:ext uri="{BB962C8B-B14F-4D97-AF65-F5344CB8AC3E}">
        <p14:creationId xmlns:p14="http://schemas.microsoft.com/office/powerpoint/2010/main" val="222703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fontScale="92500" lnSpcReduction="10000"/>
              </a:bodyPr>
              <a:lstStyle/>
              <a:p>
                <a:pPr marL="0" indent="0" algn="just">
                  <a:buNone/>
                </a:pPr>
                <a:r>
                  <a:rPr lang="en-IN"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Age</a:t>
                </a:r>
              </a:p>
              <a:p>
                <a:pPr marL="0" indent="0" algn="just">
                  <a:buNone/>
                </a:pPr>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attribute age has three values, namely </a:t>
                </a:r>
                <a:r>
                  <a:rPr lang="en-IN" sz="1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Y, M and O. So there are 6 subsets, that should be considered for splitting as:</a:t>
                </a:r>
              </a:p>
              <a:p>
                <a:pPr marL="0" indent="0" algn="just">
                  <a:buNone/>
                </a:pPr>
                <a:endParaRPr lang="en-IN" sz="900" b="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f>
                        <m:fPr>
                          <m:type m:val="noBa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𝑌</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𝑂</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𝑌</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𝑌</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𝑂</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𝑂</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den>
                      </m:f>
                    </m:oMath>
                  </m:oMathPara>
                </a14:m>
                <a:endParaRPr lang="en-IN" sz="1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num>
                        <m:den>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d>
                        <m:d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den>
                                  </m:f>
                                </m:e>
                              </m:d>
                            </m:e>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den>
                                  </m:f>
                                </m:e>
                              </m:d>
                            </m:e>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9</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d>
                        <m:d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8</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1"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𝟎</m:t>
                      </m:r>
                      <m:r>
                        <a:rPr lang="en-IN" sz="1800" b="1"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1"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𝟒𝟖𝟔𝟐</m:t>
                      </m:r>
                    </m:oMath>
                  </m:oMathPara>
                </a14:m>
                <a:endParaRPr lang="en-IN"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14:m>
                  <m:oMath xmlns:m="http://schemas.openxmlformats.org/officeDocument/2006/math">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best value of Gini Index while splitting attribute  Age is   </a:t>
                </a:r>
                <a14:m>
                  <m:oMath xmlns:m="http://schemas.openxmlformats.org/officeDocument/2006/math">
                    <m:r>
                      <a:rPr lang="en-IN" sz="18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𝐴𝑔𝑒</m:t>
                        </m:r>
                        <m:r>
                          <a:rPr lang="en-US" sz="1800" b="0" i="1" baseline="-25000" smtClean="0">
                            <a:solidFill>
                              <a:srgbClr val="0B5ED7"/>
                            </a:solidFill>
                            <a:latin typeface="Cambria Math"/>
                            <a:ea typeface="Cambria Math" panose="02040503050406030204" pitchFamily="18" charset="0"/>
                            <a:cs typeface="Times New Roman" panose="02020603050405020304" pitchFamily="18" charset="0"/>
                          </a:rPr>
                          <m:t>3</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1"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𝟎</m:t>
                    </m:r>
                    <m:r>
                      <a:rPr lang="en-IN" sz="1800" b="1"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1"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𝟑𝟕𝟓𝟎</m:t>
                    </m:r>
                  </m:oMath>
                </a14:m>
                <a:endParaRPr lang="en-IN" sz="18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338504"/>
                <a:ext cx="8425339" cy="5017861"/>
              </a:xfrm>
              <a:blipFill>
                <a:blip r:embed="rId2"/>
                <a:stretch>
                  <a:fillRect l="-452" t="-756" r="-4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cxnSp>
        <p:nvCxnSpPr>
          <p:cNvPr id="11" name="Straight Connector 10"/>
          <p:cNvCxnSpPr>
            <a:stCxn id="7" idx="4"/>
          </p:cNvCxnSpPr>
          <p:nvPr/>
        </p:nvCxnSpPr>
        <p:spPr>
          <a:xfrm>
            <a:off x="7059689" y="4465102"/>
            <a:ext cx="838007" cy="478970"/>
          </a:xfrm>
          <a:prstGeom prst="line">
            <a:avLst/>
          </a:prstGeom>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5970929" y="3997052"/>
            <a:ext cx="2909919" cy="1630901"/>
            <a:chOff x="5203371" y="3810000"/>
            <a:chExt cx="2909919" cy="1630901"/>
          </a:xfrm>
        </p:grpSpPr>
        <p:grpSp>
          <p:nvGrpSpPr>
            <p:cNvPr id="12" name="Group 11"/>
            <p:cNvGrpSpPr/>
            <p:nvPr/>
          </p:nvGrpSpPr>
          <p:grpSpPr>
            <a:xfrm>
              <a:off x="5454128" y="3810000"/>
              <a:ext cx="1676014" cy="947056"/>
              <a:chOff x="5486786" y="4071258"/>
              <a:chExt cx="1676014" cy="947056"/>
            </a:xfrm>
          </p:grpSpPr>
          <mc:AlternateContent xmlns:mc="http://schemas.openxmlformats.org/markup-compatibility/2006" xmlns:a14="http://schemas.microsoft.com/office/drawing/2010/main">
            <mc:Choice Requires="a14">
              <p:sp>
                <p:nvSpPr>
                  <p:cNvPr id="7" name="Oval 6"/>
                  <p:cNvSpPr/>
                  <p:nvPr/>
                </p:nvSpPr>
                <p:spPr>
                  <a:xfrm>
                    <a:off x="5486786" y="4071258"/>
                    <a:ext cx="1676014"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Age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US" b="0" i="1" smtClean="0">
                            <a:latin typeface="Cambria Math"/>
                            <a:ea typeface="Cambria Math" panose="02040503050406030204" pitchFamily="18" charset="0"/>
                          </a:rPr>
                          <m:t> </m:t>
                        </m:r>
                      </m:oMath>
                    </a14:m>
                    <a:r>
                      <a:rPr lang="en-US" dirty="0"/>
                      <a:t>{O}</a:t>
                    </a:r>
                  </a:p>
                </p:txBody>
              </p:sp>
            </mc:Choice>
            <mc:Fallback xmlns="">
              <p:sp>
                <p:nvSpPr>
                  <p:cNvPr id="7" name="Oval 6"/>
                  <p:cNvSpPr>
                    <a:spLocks noRot="1" noChangeAspect="1" noMove="1" noResize="1" noEditPoints="1" noAdjustHandles="1" noChangeArrowheads="1" noChangeShapeType="1" noTextEdit="1"/>
                  </p:cNvSpPr>
                  <p:nvPr/>
                </p:nvSpPr>
                <p:spPr>
                  <a:xfrm>
                    <a:off x="5486786" y="4071258"/>
                    <a:ext cx="1676014" cy="468086"/>
                  </a:xfrm>
                  <a:prstGeom prst="ellipse">
                    <a:avLst/>
                  </a:prstGeom>
                  <a:blipFill rotWithShape="1">
                    <a:blip r:embed="rId3"/>
                    <a:stretch>
                      <a:fillRect b="-7500"/>
                    </a:stretch>
                  </a:blipFill>
                </p:spPr>
                <p:txBody>
                  <a:bodyPr/>
                  <a:lstStyle/>
                  <a:p>
                    <a:r>
                      <a:rPr lang="en-IN">
                        <a:noFill/>
                      </a:rPr>
                      <a:t> </a:t>
                    </a:r>
                  </a:p>
                </p:txBody>
              </p:sp>
            </mc:Fallback>
          </mc:AlternateContent>
          <p:cxnSp>
            <p:nvCxnSpPr>
              <p:cNvPr id="9" name="Straight Connector 8"/>
              <p:cNvCxnSpPr>
                <a:stCxn id="7" idx="4"/>
              </p:cNvCxnSpPr>
              <p:nvPr/>
            </p:nvCxnSpPr>
            <p:spPr>
              <a:xfrm flipH="1">
                <a:off x="5682345" y="4539344"/>
                <a:ext cx="642448" cy="478970"/>
              </a:xfrm>
              <a:prstGeom prst="line">
                <a:avLst/>
              </a:prstGeom>
            </p:spPr>
            <p:style>
              <a:lnRef idx="1">
                <a:schemeClr val="dk1"/>
              </a:lnRef>
              <a:fillRef idx="0">
                <a:schemeClr val="dk1"/>
              </a:fillRef>
              <a:effectRef idx="0">
                <a:schemeClr val="dk1"/>
              </a:effectRef>
              <a:fontRef idx="minor">
                <a:schemeClr val="tx1"/>
              </a:fontRef>
            </p:style>
          </p:cxnSp>
        </p:grpSp>
        <p:sp>
          <p:nvSpPr>
            <p:cNvPr id="13" name="TextBox 12"/>
            <p:cNvSpPr txBox="1"/>
            <p:nvPr/>
          </p:nvSpPr>
          <p:spPr>
            <a:xfrm>
              <a:off x="5203371" y="4517571"/>
              <a:ext cx="2909919" cy="923330"/>
            </a:xfrm>
            <a:prstGeom prst="rect">
              <a:avLst/>
            </a:prstGeom>
            <a:noFill/>
          </p:spPr>
          <p:txBody>
            <a:bodyPr wrap="square" rtlCol="0">
              <a:spAutoFit/>
            </a:bodyPr>
            <a:lstStyle/>
            <a:p>
              <a:r>
                <a:rPr lang="en-IN" dirty="0"/>
                <a:t> 	                   </a:t>
              </a:r>
            </a:p>
            <a:p>
              <a:r>
                <a:rPr lang="en-IN" dirty="0"/>
                <a:t>{O}		{Y,M}</a:t>
              </a:r>
              <a:endParaRPr lang="en-US" dirty="0"/>
            </a:p>
            <a:p>
              <a:endParaRPr lang="en-US" dirty="0"/>
            </a:p>
          </p:txBody>
        </p:sp>
      </p:grpSp>
      <p:sp>
        <p:nvSpPr>
          <p:cNvPr id="19" name="Rectangle 18"/>
          <p:cNvSpPr/>
          <p:nvPr/>
        </p:nvSpPr>
        <p:spPr>
          <a:xfrm>
            <a:off x="6221669" y="4519921"/>
            <a:ext cx="518532" cy="369332"/>
          </a:xfrm>
          <a:prstGeom prst="rect">
            <a:avLst/>
          </a:prstGeom>
        </p:spPr>
        <p:txBody>
          <a:bodyPr wrap="none">
            <a:spAutoFit/>
          </a:bodyPr>
          <a:lstStyle/>
          <a:p>
            <a:r>
              <a:rPr lang="en-IN" dirty="0"/>
              <a:t>Yes</a:t>
            </a:r>
          </a:p>
        </p:txBody>
      </p:sp>
      <p:sp>
        <p:nvSpPr>
          <p:cNvPr id="20" name="Rectangle 19"/>
          <p:cNvSpPr/>
          <p:nvPr/>
        </p:nvSpPr>
        <p:spPr>
          <a:xfrm>
            <a:off x="7478691" y="4517714"/>
            <a:ext cx="490830" cy="369332"/>
          </a:xfrm>
          <a:prstGeom prst="rect">
            <a:avLst/>
          </a:prstGeom>
        </p:spPr>
        <p:txBody>
          <a:bodyPr wrap="none">
            <a:spAutoFit/>
          </a:bodyPr>
          <a:lstStyle/>
          <a:p>
            <a:r>
              <a:rPr lang="en-IN" dirty="0"/>
              <a:t>No</a:t>
            </a:r>
          </a:p>
        </p:txBody>
      </p:sp>
    </p:spTree>
    <p:extLst>
      <p:ext uri="{BB962C8B-B14F-4D97-AF65-F5344CB8AC3E}">
        <p14:creationId xmlns:p14="http://schemas.microsoft.com/office/powerpoint/2010/main" val="251022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800" dirty="0">
                <a:solidFill>
                  <a:srgbClr val="A50021"/>
                </a:solidFill>
                <a:latin typeface="Times New Roman" pitchFamily="18" charset="0"/>
                <a:cs typeface="Times New Roman" pitchFamily="18" charset="0"/>
              </a:rPr>
              <a:t>CART Algorithm : Illustration</a:t>
            </a:r>
            <a:endParaRPr lang="en-IN" sz="28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Salary</a:t>
                </a:r>
              </a:p>
              <a:p>
                <a:pPr marL="0" indent="0" algn="just">
                  <a:buNone/>
                </a:pP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attribute salary has three values namely </a:t>
                </a:r>
                <a:r>
                  <a:rPr lang="en-IN" sz="2000" b="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L</a:t>
                </a: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a:t>
                </a: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and </a:t>
                </a:r>
                <a:r>
                  <a:rPr lang="en-IN" sz="2000" b="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H</a:t>
                </a: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So, there are 6 subsets, that should be considered for splitting as:</a:t>
                </a:r>
              </a:p>
              <a:p>
                <a:pPr marL="0" indent="0" algn="just">
                  <a:buNone/>
                </a:pPr>
                <a:endParaRPr lang="en-IN" sz="1800" b="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f>
                        <m:fPr>
                          <m:type m:val="noBa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den>
                      </m:f>
                    </m:oMath>
                  </m:oMathPara>
                </a14:m>
                <a:endParaRPr lang="en-IN" sz="1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sz="18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buNone/>
                </a:pPr>
                <a:endParaRPr lang="en-IN" sz="18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=0.3000</m:t>
                    </m:r>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=0.3150</m:t>
                    </m:r>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=0.4508</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𝑠𝑎𝑙𝑎𝑟𝑦</m:t>
                          </m:r>
                          <m:r>
                            <a:rPr lang="en-US" sz="1800" b="0" i="1" baseline="-25000" smtClean="0">
                              <a:solidFill>
                                <a:srgbClr val="0B5ED7"/>
                              </a:solidFill>
                              <a:latin typeface="Cambria Math"/>
                              <a:ea typeface="Cambria Math" panose="02040503050406030204" pitchFamily="18" charset="0"/>
                              <a:cs typeface="Times New Roman" panose="02020603050405020304" pitchFamily="18" charset="0"/>
                            </a:rPr>
                            <m:t>(5,6)</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0" i="1" dirty="0"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0.4592−0.4508=</m:t>
                      </m:r>
                      <m:r>
                        <a:rPr lang="en-IN" sz="1800" b="0"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0.0084</m:t>
                      </m:r>
                    </m:oMath>
                  </m:oMathPara>
                </a14:m>
                <a:endParaRPr lang="en-IN" sz="1800" dirty="0">
                  <a:solidFill>
                    <a:srgbClr val="CC33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338500"/>
                <a:ext cx="8425339" cy="5017861"/>
              </a:xfrm>
              <a:blipFill rotWithShape="1">
                <a:blip r:embed="rId2"/>
                <a:stretch>
                  <a:fillRect l="-796" t="-608"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grpSp>
        <p:nvGrpSpPr>
          <p:cNvPr id="7" name="Group 6"/>
          <p:cNvGrpSpPr/>
          <p:nvPr/>
        </p:nvGrpSpPr>
        <p:grpSpPr>
          <a:xfrm>
            <a:off x="5701988" y="3595104"/>
            <a:ext cx="2909919" cy="1630901"/>
            <a:chOff x="5203371" y="3810000"/>
            <a:chExt cx="2909919" cy="1630901"/>
          </a:xfrm>
        </p:grpSpPr>
        <p:grpSp>
          <p:nvGrpSpPr>
            <p:cNvPr id="8" name="Group 7"/>
            <p:cNvGrpSpPr/>
            <p:nvPr/>
          </p:nvGrpSpPr>
          <p:grpSpPr>
            <a:xfrm>
              <a:off x="5454127" y="3810000"/>
              <a:ext cx="2147782" cy="947056"/>
              <a:chOff x="5486785" y="4071258"/>
              <a:chExt cx="2147782" cy="947056"/>
            </a:xfrm>
          </p:grpSpPr>
          <mc:AlternateContent xmlns:mc="http://schemas.openxmlformats.org/markup-compatibility/2006" xmlns:a14="http://schemas.microsoft.com/office/drawing/2010/main">
            <mc:Choice Requires="a14">
              <p:sp>
                <p:nvSpPr>
                  <p:cNvPr id="10" name="Oval 9"/>
                  <p:cNvSpPr/>
                  <p:nvPr/>
                </p:nvSpPr>
                <p:spPr>
                  <a:xfrm>
                    <a:off x="5486785" y="4071258"/>
                    <a:ext cx="2147782"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Salary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US" b="0" i="1" smtClean="0">
                            <a:latin typeface="Cambria Math"/>
                            <a:ea typeface="Cambria Math" panose="02040503050406030204" pitchFamily="18" charset="0"/>
                          </a:rPr>
                          <m:t> </m:t>
                        </m:r>
                      </m:oMath>
                    </a14:m>
                    <a:r>
                      <a:rPr lang="en-US" dirty="0"/>
                      <a:t>{H}</a:t>
                    </a:r>
                  </a:p>
                </p:txBody>
              </p:sp>
            </mc:Choice>
            <mc:Fallback xmlns="">
              <p:sp>
                <p:nvSpPr>
                  <p:cNvPr id="10" name="Oval 9"/>
                  <p:cNvSpPr>
                    <a:spLocks noRot="1" noChangeAspect="1" noMove="1" noResize="1" noEditPoints="1" noAdjustHandles="1" noChangeArrowheads="1" noChangeShapeType="1" noTextEdit="1"/>
                  </p:cNvSpPr>
                  <p:nvPr/>
                </p:nvSpPr>
                <p:spPr>
                  <a:xfrm>
                    <a:off x="5486785" y="4071258"/>
                    <a:ext cx="2147782" cy="468086"/>
                  </a:xfrm>
                  <a:prstGeom prst="ellipse">
                    <a:avLst/>
                  </a:prstGeom>
                  <a:blipFill rotWithShape="1">
                    <a:blip r:embed="rId3"/>
                    <a:stretch>
                      <a:fillRect b="-6173"/>
                    </a:stretch>
                  </a:blipFill>
                </p:spPr>
                <p:txBody>
                  <a:bodyPr/>
                  <a:lstStyle/>
                  <a:p>
                    <a:r>
                      <a:rPr lang="en-IN">
                        <a:noFill/>
                      </a:rPr>
                      <a:t> </a:t>
                    </a:r>
                  </a:p>
                </p:txBody>
              </p:sp>
            </mc:Fallback>
          </mc:AlternateContent>
          <p:cxnSp>
            <p:nvCxnSpPr>
              <p:cNvPr id="11" name="Straight Connector 10"/>
              <p:cNvCxnSpPr>
                <a:stCxn id="10" idx="4"/>
              </p:cNvCxnSpPr>
              <p:nvPr/>
            </p:nvCxnSpPr>
            <p:spPr>
              <a:xfrm flipH="1">
                <a:off x="5682346" y="4539344"/>
                <a:ext cx="878330" cy="478970"/>
              </a:xfrm>
              <a:prstGeom prst="line">
                <a:avLst/>
              </a:prstGeom>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5203371" y="4517571"/>
              <a:ext cx="2909919" cy="923330"/>
            </a:xfrm>
            <a:prstGeom prst="rect">
              <a:avLst/>
            </a:prstGeom>
            <a:noFill/>
          </p:spPr>
          <p:txBody>
            <a:bodyPr wrap="square" rtlCol="0">
              <a:spAutoFit/>
            </a:bodyPr>
            <a:lstStyle/>
            <a:p>
              <a:r>
                <a:rPr lang="en-IN" dirty="0"/>
                <a:t>	                   </a:t>
              </a:r>
            </a:p>
            <a:p>
              <a:r>
                <a:rPr lang="en-IN" dirty="0"/>
                <a:t>{H}		{L,M}</a:t>
              </a:r>
              <a:endParaRPr lang="en-US" dirty="0"/>
            </a:p>
            <a:p>
              <a:endParaRPr lang="en-US" dirty="0"/>
            </a:p>
          </p:txBody>
        </p:sp>
      </p:grpSp>
      <p:cxnSp>
        <p:nvCxnSpPr>
          <p:cNvPr id="14" name="Straight Connector 13"/>
          <p:cNvCxnSpPr/>
          <p:nvPr/>
        </p:nvCxnSpPr>
        <p:spPr>
          <a:xfrm flipH="1" flipV="1">
            <a:off x="7026618" y="4063154"/>
            <a:ext cx="729646" cy="478970"/>
          </a:xfrm>
          <a:prstGeom prst="line">
            <a:avLst/>
          </a:prstGeom>
        </p:spPr>
        <p:style>
          <a:lnRef idx="1">
            <a:schemeClr val="dk1"/>
          </a:lnRef>
          <a:fillRef idx="0">
            <a:schemeClr val="dk1"/>
          </a:fillRef>
          <a:effectRef idx="0">
            <a:schemeClr val="dk1"/>
          </a:effectRef>
          <a:fontRef idx="minor">
            <a:schemeClr val="tx1"/>
          </a:fontRef>
        </p:style>
      </p:cxnSp>
      <p:sp>
        <p:nvSpPr>
          <p:cNvPr id="17" name="Rectangle 16"/>
          <p:cNvSpPr/>
          <p:nvPr/>
        </p:nvSpPr>
        <p:spPr>
          <a:xfrm>
            <a:off x="6148305" y="4085699"/>
            <a:ext cx="518532" cy="369332"/>
          </a:xfrm>
          <a:prstGeom prst="rect">
            <a:avLst/>
          </a:prstGeom>
        </p:spPr>
        <p:txBody>
          <a:bodyPr wrap="none">
            <a:spAutoFit/>
          </a:bodyPr>
          <a:lstStyle/>
          <a:p>
            <a:r>
              <a:rPr lang="en-IN" dirty="0"/>
              <a:t>Yes</a:t>
            </a:r>
          </a:p>
        </p:txBody>
      </p:sp>
      <p:sp>
        <p:nvSpPr>
          <p:cNvPr id="18" name="Rectangle 17"/>
          <p:cNvSpPr/>
          <p:nvPr/>
        </p:nvSpPr>
        <p:spPr>
          <a:xfrm>
            <a:off x="7249785" y="4053019"/>
            <a:ext cx="490830" cy="369332"/>
          </a:xfrm>
          <a:prstGeom prst="rect">
            <a:avLst/>
          </a:prstGeom>
        </p:spPr>
        <p:txBody>
          <a:bodyPr wrap="none">
            <a:spAutoFit/>
          </a:bodyPr>
          <a:lstStyle/>
          <a:p>
            <a:r>
              <a:rPr lang="en-IN" dirty="0"/>
              <a:t>No</a:t>
            </a:r>
          </a:p>
        </p:txBody>
      </p:sp>
    </p:spTree>
    <p:extLst>
      <p:ext uri="{BB962C8B-B14F-4D97-AF65-F5344CB8AC3E}">
        <p14:creationId xmlns:p14="http://schemas.microsoft.com/office/powerpoint/2010/main" val="737092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job</a:t>
                </a:r>
              </a:p>
              <a:p>
                <a:pPr marL="0" indent="0" algn="just">
                  <a:buNone/>
                </a:pPr>
                <a:endParaRPr lang="en-IN" sz="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Job being the binary attribute , we have</a:t>
                </a:r>
              </a:p>
              <a:p>
                <a:pPr marL="0" indent="0" algn="just">
                  <a:buNone/>
                </a:pPr>
                <a:endParaRPr lang="en-IN" sz="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IN" sz="20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𝑜𝑏</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e>
                    </m:d>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marL="0" indent="0">
                  <a:buNone/>
                </a:pPr>
                <a:endParaRPr lang="en-IN" sz="1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d>
                      <m:dPr>
                        <m:begChr m:val="["/>
                        <m:endChr m:val="]"/>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d>
                      <m:dPr>
                        <m:begChr m:val="["/>
                        <m:endChr m:val="]"/>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endPar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 xmlns:m="http://schemas.openxmlformats.org/officeDocument/2006/math">
                    <m:r>
                      <a:rPr lang="en-IN" sz="20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𝑗𝑜𝑏</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338500"/>
                <a:ext cx="8425339" cy="5017861"/>
              </a:xfrm>
              <a:blipFill rotWithShape="1">
                <a:blip r:embed="rId2"/>
                <a:stretch>
                  <a:fillRect l="-796" t="-60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Tree>
    <p:extLst>
      <p:ext uri="{BB962C8B-B14F-4D97-AF65-F5344CB8AC3E}">
        <p14:creationId xmlns:p14="http://schemas.microsoft.com/office/powerpoint/2010/main" val="382269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lnSpcReduction="10000"/>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Performance</a:t>
                </a:r>
              </a:p>
              <a:p>
                <a:pPr marL="0" indent="0" algn="just">
                  <a:buNone/>
                </a:pPr>
                <a:endParaRPr lang="en-IN" sz="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Job being the binary attribute , we have</a:t>
                </a:r>
              </a:p>
              <a:p>
                <a:pPr marL="0" indent="0">
                  <a:buNone/>
                </a:pPr>
                <a14:m>
                  <m:oMath xmlns:m="http://schemas.openxmlformats.org/officeDocument/2006/math">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US" sz="2000" b="0" i="1" smtClean="0">
                            <a:solidFill>
                              <a:srgbClr val="0B5ED7"/>
                            </a:solidFill>
                            <a:latin typeface="Cambria Math"/>
                            <a:ea typeface="Tahoma" panose="020B0604030504040204" pitchFamily="34" charset="0"/>
                            <a:cs typeface="Times New Roman" panose="02020603050405020304" pitchFamily="18" charset="0"/>
                          </a:rPr>
                          <m:t>𝑃</m:t>
                        </m:r>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𝑒𝑟𝑓𝑜𝑟𝑚𝑎𝑛𝑐𝑒</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14:m>
                  <m:oMath xmlns:m="http://schemas.openxmlformats.org/officeDocument/2006/math">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𝑝𝑒𝑟𝑓𝑜𝑟𝑚𝑎𝑛𝑐𝑒</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20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Out of these </a:t>
                </a:r>
                <a14:m>
                  <m:oMath xmlns:m="http://schemas.openxmlformats.org/officeDocument/2006/math">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𝑠𝑎𝑙𝑎𝑟𝑦</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gives the minimum value and hence, the attribute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Salary</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would be chosen for splitting subset </a:t>
                </a:r>
                <a14:m>
                  <m:oMath xmlns:m="http://schemas.openxmlformats.org/officeDocument/2006/math">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or </a:t>
                </a:r>
                <a14:m>
                  <m:oMath xmlns:m="http://schemas.openxmlformats.org/officeDocument/2006/math">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Note:</a:t>
                </a:r>
                <a:endParaRPr lang="en-IN" sz="2000" b="1" dirty="0">
                  <a:solidFill>
                    <a:srgbClr val="073C8B"/>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It can be noted that the procedure following “information gain” calculation (i.e. </a:t>
                </a:r>
                <a14:m>
                  <m:oMath xmlns:m="http://schemas.openxmlformats.org/officeDocument/2006/math">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𝐴</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𝐷</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 and that of “impurity reduction” calculation ( i.e. </a:t>
                </a:r>
                <a14:m>
                  <m:oMath xmlns:m="http://schemas.openxmlformats.org/officeDocument/2006/math">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solidFill>
                              <a:srgbClr val="073C8B"/>
                            </a:solidFill>
                            <a:latin typeface="Cambria Math" panose="02040503050406030204" pitchFamily="18" charset="0"/>
                            <a:ea typeface="Tahoma" panose="020B0604030504040204" pitchFamily="34" charset="0"/>
                            <a:cs typeface="Times New Roman" panose="02020603050405020304" pitchFamily="18" charset="0"/>
                          </a:rPr>
                          <m:t>𝐴</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IN" sz="20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 are near about. </a:t>
                </a:r>
                <a:endParaRPr lang="en-IN" sz="18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338504"/>
                <a:ext cx="8425339" cy="5017861"/>
              </a:xfrm>
              <a:blipFill>
                <a:blip r:embed="rId2"/>
                <a:stretch>
                  <a:fillRect l="-753" t="-1008"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425031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366626"/>
            <a:ext cx="8425339" cy="967322"/>
          </a:xfrm>
        </p:spPr>
        <p:txBody>
          <a:bodyPr>
            <a:noAutofit/>
          </a:bodyPr>
          <a:lstStyle/>
          <a:p>
            <a:r>
              <a:rPr lang="en-US" sz="2800" dirty="0">
                <a:solidFill>
                  <a:srgbClr val="A50021"/>
                </a:solidFill>
                <a:latin typeface="Times New Roman" pitchFamily="18" charset="0"/>
                <a:cs typeface="Times New Roman" pitchFamily="18" charset="0"/>
              </a:rPr>
              <a:t>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0126" y="1641555"/>
                <a:ext cx="8425339" cy="4582885"/>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We have learnt that splitting on an attribute gives a reduction in the average Gini Index of the resulting subsets (as it does for entropy). </a:t>
                </a:r>
              </a:p>
              <a:p>
                <a:pPr lvl="6" algn="just"/>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Thus, in the same way the average weighted Gini Index can be calculated using the same frequency table used to calculate information gain </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𝛼</m:t>
                    </m:r>
                    <m:d>
                      <m:dPr>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which is as follows.</a:t>
                </a:r>
              </a:p>
              <a:p>
                <a:pPr algn="just"/>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1800" dirty="0">
                    <a:latin typeface="Times New Roman" panose="02020603050405020304" pitchFamily="18" charset="0"/>
                    <a:ea typeface="Tahoma" panose="020B0604030504040204" pitchFamily="34" charset="0"/>
                    <a:cs typeface="Times New Roman" panose="02020603050405020304" pitchFamily="18" charset="0"/>
                  </a:rPr>
                  <a:t>	The G(</a:t>
                </a:r>
                <a14:m>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for the </a:t>
                </a:r>
                <a14:m>
                  <m:oMath xmlns:m="http://schemas.openxmlformats.org/officeDocument/2006/math">
                    <m:sSup>
                      <m:sSupPr>
                        <m:ctrlPr>
                          <a:rPr lang="en-IN" sz="1800" i="1" dirty="0" smtClean="0">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dirty="0" smtClean="0">
                            <a:latin typeface="Cambria Math" panose="02040503050406030204" pitchFamily="18" charset="0"/>
                            <a:ea typeface="Tahoma" panose="020B0604030504040204" pitchFamily="34" charset="0"/>
                            <a:cs typeface="Times New Roman" panose="02020603050405020304" pitchFamily="18" charset="0"/>
                          </a:rPr>
                          <m:t>𝑗</m:t>
                        </m:r>
                      </m:e>
                      <m:sup>
                        <m:r>
                          <a:rPr lang="en-IN" sz="1800" b="0" i="1" dirty="0" smtClean="0">
                            <a:latin typeface="Cambria Math" panose="02040503050406030204" pitchFamily="18" charset="0"/>
                            <a:ea typeface="Tahoma" panose="020B0604030504040204" pitchFamily="34" charset="0"/>
                            <a:cs typeface="Times New Roman" panose="02020603050405020304" pitchFamily="18" charset="0"/>
                          </a:rPr>
                          <m:t>𝑡h</m:t>
                        </m:r>
                      </m:sup>
                    </m:sSup>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subset </a:t>
                </a: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oMath>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ea typeface="Tahoma" panose="020B0604030504040204" pitchFamily="34" charset="0"/>
                          <a:cs typeface="Times New Roman" panose="02020603050405020304" pitchFamily="18" charset="0"/>
                        </a:rPr>
                        <m:t>𝐺</m:t>
                      </m:r>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e>
                      </m:d>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nary>
                        <m:naryPr>
                          <m:chr m:val="∑"/>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latin typeface="Cambria Math" panose="02040503050406030204" pitchFamily="18" charset="0"/>
                              <a:ea typeface="Tahoma" panose="020B0604030504040204" pitchFamily="34" charset="0"/>
                              <a:cs typeface="Times New Roman" panose="02020603050405020304" pitchFamily="18" charset="0"/>
                            </a:rPr>
                            <m:t>𝑖</m:t>
                          </m:r>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latin typeface="Cambria Math" panose="02040503050406030204" pitchFamily="18" charset="0"/>
                              <a:ea typeface="Tahoma" panose="020B0604030504040204" pitchFamily="34" charset="0"/>
                              <a:cs typeface="Times New Roman" panose="02020603050405020304" pitchFamily="18" charset="0"/>
                            </a:rPr>
                            <m:t>𝑘</m:t>
                          </m:r>
                        </m:sup>
                        <m:e>
                          <m:sSup>
                            <m:sSup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fPr>
                                    <m:num>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𝑓</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𝑖𝑗</m:t>
                                          </m:r>
                                        </m:sub>
                                      </m:sSub>
                                    </m:num>
                                    <m:den>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den>
                                  </m:f>
                                </m:e>
                              </m:d>
                            </m:e>
                            <m:sup>
                              <m:r>
                                <a:rPr lang="en-IN" sz="1800" b="0" i="1" smtClean="0">
                                  <a:latin typeface="Cambria Math" panose="02040503050406030204" pitchFamily="18" charset="0"/>
                                  <a:ea typeface="Tahoma" panose="020B0604030504040204" pitchFamily="34" charset="0"/>
                                  <a:cs typeface="Times New Roman" panose="02020603050405020304" pitchFamily="18" charset="0"/>
                                </a:rPr>
                                <m:t>2</m:t>
                              </m:r>
                            </m:sup>
                          </m:sSup>
                        </m:e>
                      </m:nary>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0108" y="1641551"/>
                <a:ext cx="8425339" cy="4582885"/>
              </a:xfrm>
              <a:blipFill rotWithShape="1">
                <a:blip r:embed="rId2"/>
                <a:stretch>
                  <a:fillRect l="-507" t="-665"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Tree>
    <p:extLst>
      <p:ext uri="{BB962C8B-B14F-4D97-AF65-F5344CB8AC3E}">
        <p14:creationId xmlns:p14="http://schemas.microsoft.com/office/powerpoint/2010/main" val="881691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366626"/>
            <a:ext cx="8425339" cy="967322"/>
          </a:xfrm>
        </p:spPr>
        <p:txBody>
          <a:bodyPr>
            <a:noAutofit/>
          </a:bodyPr>
          <a:lstStyle/>
          <a:p>
            <a:r>
              <a:rPr lang="en-US" sz="2800" dirty="0">
                <a:solidFill>
                  <a:srgbClr val="A50021"/>
                </a:solidFill>
                <a:latin typeface="Times New Roman" pitchFamily="18" charset="0"/>
                <a:cs typeface="Times New Roman" pitchFamily="18" charset="0"/>
              </a:rPr>
              <a:t>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4654" y="1609282"/>
                <a:ext cx="8425339" cy="4582885"/>
              </a:xfrm>
            </p:spPr>
            <p:txBody>
              <a:bodyPr>
                <a:normAutofit fontScale="92500" lnSpcReduction="10000"/>
              </a:bodyPr>
              <a:lstStyle/>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The average weighted Gini Index, </a:t>
                </a:r>
                <a14:m>
                  <m:oMath xmlns:m="http://schemas.openxmlformats.org/officeDocument/2006/math">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𝐺</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𝐷</m:t>
                        </m:r>
                      </m:e>
                      <m:sub>
                        <m:r>
                          <a:rPr lang="en-IN" sz="2000" i="1">
                            <a:latin typeface="Cambria Math" panose="02040503050406030204" pitchFamily="18" charset="0"/>
                            <a:ea typeface="Tahoma" panose="020B0604030504040204" pitchFamily="34" charset="0"/>
                            <a:cs typeface="Times New Roman" panose="02020603050405020304" pitchFamily="18" charset="0"/>
                          </a:rPr>
                          <m:t>𝑗</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(assuming that attribute has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 distinct values is)	</a:t>
                </a: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𝐺</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e>
                      </m:d>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latin typeface="Cambria Math" panose="02040503050406030204" pitchFamily="18" charset="0"/>
                              <a:ea typeface="Tahoma" panose="020B0604030504040204" pitchFamily="34" charset="0"/>
                              <a:cs typeface="Times New Roman" panose="02020603050405020304" pitchFamily="18" charset="0"/>
                            </a:rPr>
                            <m:t>𝑘</m:t>
                          </m:r>
                        </m:sup>
                        <m:e>
                          <m:f>
                            <m:f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num>
                            <m:den>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den>
                          </m:f>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e>
                      </m:nary>
                      <m:r>
                        <a:rPr lang="en-IN" sz="1800" i="1">
                          <a:latin typeface="Cambria Math" panose="02040503050406030204" pitchFamily="18" charset="0"/>
                          <a:ea typeface="Tahoma" panose="020B0604030504040204" pitchFamily="34" charset="0"/>
                          <a:cs typeface="Times New Roman" panose="02020603050405020304" pitchFamily="18" charset="0"/>
                        </a:rPr>
                        <m:t>𝐺</m:t>
                      </m:r>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e>
                      </m:d>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ea typeface="Tahoma" panose="020B0604030504040204" pitchFamily="34" charset="0"/>
                          <a:cs typeface="Times New Roman" panose="02020603050405020304" pitchFamily="18" charset="0"/>
                        </a:rPr>
                        <m:t>                                            </m:t>
                      </m:r>
                      <m:r>
                        <a:rPr lang="en-IN" sz="1800" i="1">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𝑗</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US" sz="1800" b="0" i="1" smtClean="0">
                              <a:latin typeface="Cambria Math"/>
                              <a:ea typeface="Tahoma" panose="020B0604030504040204" pitchFamily="34" charset="0"/>
                              <a:cs typeface="Times New Roman" panose="02020603050405020304" pitchFamily="18" charset="0"/>
                            </a:rPr>
                            <m:t>𝑚</m:t>
                          </m:r>
                        </m:sup>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num>
                            <m:den>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i="1">
                                  <a:latin typeface="Cambria Math" panose="02040503050406030204" pitchFamily="18" charset="0"/>
                                  <a:ea typeface="Tahoma" panose="020B0604030504040204" pitchFamily="34" charset="0"/>
                                  <a:cs typeface="Times New Roman" panose="02020603050405020304" pitchFamily="18" charset="0"/>
                                </a:rPr>
                                <m:t>𝐷</m:t>
                              </m:r>
                              <m:r>
                                <a:rPr lang="en-IN" sz="1800" i="1">
                                  <a:latin typeface="Cambria Math" panose="02040503050406030204" pitchFamily="18" charset="0"/>
                                  <a:ea typeface="Tahoma" panose="020B0604030504040204" pitchFamily="34" charset="0"/>
                                  <a:cs typeface="Times New Roman" panose="02020603050405020304" pitchFamily="18" charset="0"/>
                                </a:rPr>
                                <m:t>|</m:t>
                              </m:r>
                            </m:den>
                          </m:f>
                          <m:r>
                            <a:rPr lang="en-IN" sz="1800" i="1">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𝑗</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US" sz="1800" b="0" i="1" smtClean="0">
                                  <a:latin typeface="Cambria Math"/>
                                  <a:ea typeface="Tahoma" panose="020B0604030504040204" pitchFamily="34" charset="0"/>
                                  <a:cs typeface="Times New Roman" panose="02020603050405020304" pitchFamily="18" charset="0"/>
                                </a:rPr>
                                <m:t>𝑚</m:t>
                              </m:r>
                            </m:sup>
                            <m:e>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𝑖</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IN" sz="1800" i="1">
                                      <a:latin typeface="Cambria Math" panose="02040503050406030204" pitchFamily="18" charset="0"/>
                                      <a:ea typeface="Tahoma" panose="020B0604030504040204" pitchFamily="34" charset="0"/>
                                      <a:cs typeface="Times New Roman" panose="02020603050405020304" pitchFamily="18" charset="0"/>
                                    </a:rPr>
                                    <m:t>𝑘</m:t>
                                  </m:r>
                                </m:sup>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num>
                                    <m:den>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i="1">
                                          <a:latin typeface="Cambria Math" panose="02040503050406030204" pitchFamily="18" charset="0"/>
                                          <a:ea typeface="Tahoma" panose="020B0604030504040204" pitchFamily="34" charset="0"/>
                                          <a:cs typeface="Times New Roman" panose="02020603050405020304" pitchFamily="18" charset="0"/>
                                        </a:rPr>
                                        <m:t>𝐷</m:t>
                                      </m:r>
                                      <m:r>
                                        <a:rPr lang="en-IN" sz="1800" i="1">
                                          <a:latin typeface="Cambria Math" panose="02040503050406030204" pitchFamily="18" charset="0"/>
                                          <a:ea typeface="Tahoma" panose="020B0604030504040204" pitchFamily="34" charset="0"/>
                                          <a:cs typeface="Times New Roman" panose="02020603050405020304" pitchFamily="18" charset="0"/>
                                        </a:rPr>
                                        <m:t>|</m:t>
                                      </m:r>
                                    </m:den>
                                  </m:f>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𝑓</m:t>
                                                  </m:r>
                                                </m:e>
                                                <m:sub>
                                                  <m:r>
                                                    <a:rPr lang="en-IN" sz="1800" i="1">
                                                      <a:latin typeface="Cambria Math" panose="02040503050406030204" pitchFamily="18" charset="0"/>
                                                      <a:ea typeface="Tahoma" panose="020B0604030504040204" pitchFamily="34" charset="0"/>
                                                      <a:cs typeface="Times New Roman" panose="02020603050405020304" pitchFamily="18" charset="0"/>
                                                    </a:rPr>
                                                    <m:t>𝑖𝑗</m:t>
                                                  </m:r>
                                                </m:sub>
                                              </m:sSub>
                                            </m:num>
                                            <m:den>
                                              <m:r>
                                                <a:rPr lang="en-IN" sz="1800" i="1">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den>
                                          </m:f>
                                        </m:e>
                                      </m:d>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nary>
                            </m:e>
                          </m:nary>
                        </m:e>
                      </m:nary>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i="1">
                          <a:latin typeface="Cambria Math" panose="02040503050406030204" pitchFamily="18" charset="0"/>
                          <a:ea typeface="Tahoma" panose="020B0604030504040204" pitchFamily="34" charset="0"/>
                          <a:cs typeface="Times New Roman" panose="02020603050405020304" pitchFamily="18" charset="0"/>
                        </a:rPr>
                        <m:t> </m:t>
                      </m:r>
                      <m:r>
                        <a:rPr lang="en-US" sz="1800" b="0" i="1" smtClean="0">
                          <a:latin typeface="Cambria Math"/>
                          <a:ea typeface="Tahoma" panose="020B0604030504040204" pitchFamily="34" charset="0"/>
                          <a:cs typeface="Times New Roman" panose="02020603050405020304" pitchFamily="18" charset="0"/>
                        </a:rPr>
                        <m:t>                                </m:t>
                      </m:r>
                      <m:r>
                        <a:rPr lang="en-IN" sz="1800" i="1">
                          <a:latin typeface="Cambria Math" panose="02040503050406030204" pitchFamily="18" charset="0"/>
                          <a:ea typeface="Tahoma" panose="020B0604030504040204" pitchFamily="34" charset="0"/>
                          <a:cs typeface="Times New Roman" panose="02020603050405020304" pitchFamily="18" charset="0"/>
                        </a:rPr>
                        <m:t>=1−</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1</m:t>
                          </m:r>
                        </m:num>
                        <m:den>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i="1">
                              <a:latin typeface="Cambria Math" panose="02040503050406030204" pitchFamily="18" charset="0"/>
                              <a:ea typeface="Tahoma" panose="020B0604030504040204" pitchFamily="34" charset="0"/>
                              <a:cs typeface="Times New Roman" panose="02020603050405020304" pitchFamily="18" charset="0"/>
                            </a:rPr>
                            <m:t>𝐷</m:t>
                          </m:r>
                          <m:r>
                            <a:rPr lang="en-IN" sz="1800" i="1">
                              <a:latin typeface="Cambria Math" panose="02040503050406030204" pitchFamily="18" charset="0"/>
                              <a:ea typeface="Tahoma" panose="020B0604030504040204" pitchFamily="34" charset="0"/>
                              <a:cs typeface="Times New Roman" panose="02020603050405020304" pitchFamily="18" charset="0"/>
                            </a:rPr>
                            <m:t>|</m:t>
                          </m:r>
                        </m:den>
                      </m:f>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𝑗</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US" sz="1800" b="0" i="1" smtClean="0">
                              <a:latin typeface="Cambria Math"/>
                              <a:ea typeface="Tahoma" panose="020B0604030504040204" pitchFamily="34" charset="0"/>
                              <a:cs typeface="Times New Roman" panose="02020603050405020304" pitchFamily="18" charset="0"/>
                            </a:rPr>
                            <m:t>𝑚</m:t>
                          </m:r>
                        </m:sup>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1</m:t>
                              </m:r>
                            </m:num>
                            <m:den>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den>
                          </m:f>
                          <m:r>
                            <a:rPr lang="en-IN" sz="1800" i="1">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𝑖</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IN" sz="1800" i="1">
                                  <a:latin typeface="Cambria Math" panose="02040503050406030204" pitchFamily="18" charset="0"/>
                                  <a:ea typeface="Tahoma" panose="020B0604030504040204" pitchFamily="34" charset="0"/>
                                  <a:cs typeface="Times New Roman" panose="02020603050405020304" pitchFamily="18" charset="0"/>
                                </a:rPr>
                                <m:t>𝑘</m:t>
                              </m:r>
                            </m:sup>
                            <m:e>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𝑓</m:t>
                                      </m:r>
                                    </m:e>
                                    <m:sub>
                                      <m:r>
                                        <a:rPr lang="en-IN" sz="1800" i="1">
                                          <a:latin typeface="Cambria Math" panose="02040503050406030204" pitchFamily="18" charset="0"/>
                                          <a:ea typeface="Tahoma" panose="020B0604030504040204" pitchFamily="34" charset="0"/>
                                          <a:cs typeface="Times New Roman" panose="02020603050405020304" pitchFamily="18" charset="0"/>
                                        </a:rPr>
                                        <m:t>𝑖𝑗</m:t>
                                      </m:r>
                                    </m:sub>
                                  </m:sSub>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nary>
                        </m:e>
                      </m:nary>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1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The above gives a formula for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-attribute values; however, it an be fine tuned to subset of attributes also.</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4654" y="1609282"/>
                <a:ext cx="8425339" cy="4582885"/>
              </a:xfrm>
              <a:blipFill>
                <a:blip r:embed="rId2"/>
                <a:stretch>
                  <a:fillRect l="-602" t="-4972" r="-602" b="-58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spTree>
    <p:extLst>
      <p:ext uri="{BB962C8B-B14F-4D97-AF65-F5344CB8AC3E}">
        <p14:creationId xmlns:p14="http://schemas.microsoft.com/office/powerpoint/2010/main" val="163001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68" y="2938093"/>
            <a:ext cx="8425339" cy="1002792"/>
          </a:xfrm>
        </p:spPr>
        <p:txBody>
          <a:bodyPr>
            <a:normAutofit/>
          </a:bodyPr>
          <a:lstStyle/>
          <a:p>
            <a:pPr algn="ctr"/>
            <a:r>
              <a:rPr lang="en-US" b="1" dirty="0">
                <a:solidFill>
                  <a:srgbClr val="0B5ED7"/>
                </a:solidFill>
                <a:latin typeface="Times New Roman" pitchFamily="18" charset="0"/>
                <a:cs typeface="Times New Roman" pitchFamily="18" charset="0"/>
              </a:rPr>
              <a:t>Algorithm CART</a:t>
            </a:r>
            <a:endParaRPr lang="en-IN" b="1" dirty="0">
              <a:solidFill>
                <a:srgbClr val="0B5ED7"/>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Tree>
    <p:extLst>
      <p:ext uri="{BB962C8B-B14F-4D97-AF65-F5344CB8AC3E}">
        <p14:creationId xmlns:p14="http://schemas.microsoft.com/office/powerpoint/2010/main" val="3716714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4396" y="366662"/>
            <a:ext cx="8982636" cy="892019"/>
          </a:xfrm>
        </p:spPr>
        <p:txBody>
          <a:bodyPr>
            <a:noAutofit/>
          </a:bodyPr>
          <a:lstStyle/>
          <a:p>
            <a:r>
              <a:rPr lang="en-US" sz="2800" dirty="0">
                <a:solidFill>
                  <a:srgbClr val="A50021"/>
                </a:solidFill>
                <a:latin typeface="Times New Roman" pitchFamily="18" charset="0"/>
                <a:cs typeface="Times New Roman" pitchFamily="18" charset="0"/>
              </a:rPr>
              <a:t>Illustration: 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0126" y="1641555"/>
                <a:ext cx="8425339" cy="4582885"/>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 20.2 : Calculating </a:t>
                </a:r>
                <a:r>
                  <a:rPr lang="el-GR"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γ</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using frequency table of OPTH</a:t>
                </a:r>
              </a:p>
              <a:p>
                <a:pPr marL="0" indent="0" algn="just">
                  <a:buNone/>
                </a:pPr>
                <a:endParaRPr lang="en-IN" sz="1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Let us consider the frequency table for OPTH database considered earlier. Also consider the attribute </a:t>
                </a:r>
                <a14:m>
                  <m:oMath xmlns:m="http://schemas.openxmlformats.org/officeDocument/2006/math">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IN" sz="2000" b="0" i="0" smtClean="0">
                        <a:latin typeface="Cambria Math" panose="02040503050406030204" pitchFamily="18" charset="0"/>
                        <a:ea typeface="Tahoma" panose="020B0604030504040204" pitchFamily="34" charset="0"/>
                        <a:cs typeface="Times New Roman" panose="02020603050405020304" pitchFamily="18" charset="0"/>
                      </a:rPr>
                      <m:t> </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with three values 1, 2 and 3. The frequency table is shown below.</a:t>
                </a:r>
              </a:p>
              <a:p>
                <a:pPr marL="0" indent="0" algn="just">
                  <a:buNone/>
                </a:pPr>
                <a14:m>
                  <m:oMathPara xmlns:m="http://schemas.openxmlformats.org/officeDocument/2006/math">
                    <m:oMathParaPr>
                      <m:jc m:val="centerGroup"/>
                    </m:oMathParaPr>
                    <m:oMath xmlns:m="http://schemas.openxmlformats.org/officeDocument/2006/math">
                      <m:r>
                        <a:rPr lang="en-IN" sz="1800" b="0" i="0" smtClean="0">
                          <a:latin typeface="Cambria Math" panose="02040503050406030204" pitchFamily="18" charset="0"/>
                          <a:ea typeface="Tahoma" panose="020B0604030504040204" pitchFamily="34" charset="0"/>
                          <a:cs typeface="Times New Roman" panose="02020603050405020304" pitchFamily="18" charset="0"/>
                        </a:rPr>
                        <m:t> </m:t>
                      </m:r>
                      <m:r>
                        <a:rPr lang="en-IN" sz="1800" b="0" i="1" smtClean="0">
                          <a:latin typeface="Cambria Math" panose="02040503050406030204" pitchFamily="18" charset="0"/>
                          <a:ea typeface="Tahoma" panose="020B0604030504040204" pitchFamily="34" charset="0"/>
                          <a:cs typeface="Times New Roman" panose="02020603050405020304" pitchFamily="18" charset="0"/>
                        </a:rPr>
                        <m:t>                                             </m:t>
                      </m:r>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0126" y="1641555"/>
                <a:ext cx="8425339" cy="4582885"/>
              </a:xfrm>
              <a:blipFill>
                <a:blip r:embed="rId2"/>
                <a:stretch>
                  <a:fillRect l="-602" t="-552"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081933833"/>
              </p:ext>
            </p:extLst>
          </p:nvPr>
        </p:nvGraphicFramePr>
        <p:xfrm>
          <a:off x="925798" y="3614977"/>
          <a:ext cx="6832416" cy="1854200"/>
        </p:xfrm>
        <a:graphic>
          <a:graphicData uri="http://schemas.openxmlformats.org/drawingml/2006/table">
            <a:tbl>
              <a:tblPr firstRow="1" bandRow="1">
                <a:tableStyleId>{5C22544A-7EE6-4342-B048-85BDC9FD1C3A}</a:tableStyleId>
              </a:tblPr>
              <a:tblGrid>
                <a:gridCol w="1708104">
                  <a:extLst>
                    <a:ext uri="{9D8B030D-6E8A-4147-A177-3AD203B41FA5}">
                      <a16:colId xmlns:a16="http://schemas.microsoft.com/office/drawing/2014/main" val="4007211023"/>
                    </a:ext>
                  </a:extLst>
                </a:gridCol>
                <a:gridCol w="1708104">
                  <a:extLst>
                    <a:ext uri="{9D8B030D-6E8A-4147-A177-3AD203B41FA5}">
                      <a16:colId xmlns:a16="http://schemas.microsoft.com/office/drawing/2014/main" val="1375103647"/>
                    </a:ext>
                  </a:extLst>
                </a:gridCol>
                <a:gridCol w="1708104">
                  <a:extLst>
                    <a:ext uri="{9D8B030D-6E8A-4147-A177-3AD203B41FA5}">
                      <a16:colId xmlns:a16="http://schemas.microsoft.com/office/drawing/2014/main" val="3058109390"/>
                    </a:ext>
                  </a:extLst>
                </a:gridCol>
                <a:gridCol w="1708104">
                  <a:extLst>
                    <a:ext uri="{9D8B030D-6E8A-4147-A177-3AD203B41FA5}">
                      <a16:colId xmlns:a16="http://schemas.microsoft.com/office/drawing/2014/main" val="2535902070"/>
                    </a:ext>
                  </a:extLst>
                </a:gridCol>
              </a:tblGrid>
              <a:tr h="370840">
                <a:tc>
                  <a:txBody>
                    <a:bodyPr/>
                    <a:lstStyle/>
                    <a:p>
                      <a:pPr algn="ct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3</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857747"/>
                  </a:ext>
                </a:extLst>
              </a:tr>
              <a:tr h="370840">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Class 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34216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ea typeface="Tahoma" panose="020B0604030504040204" pitchFamily="34" charset="0"/>
                          <a:cs typeface="Times New Roman" panose="02020603050405020304" pitchFamily="18" charset="0"/>
                        </a:rPr>
                        <a:t>Class 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677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ea typeface="Tahoma" panose="020B0604030504040204" pitchFamily="34" charset="0"/>
                          <a:cs typeface="Times New Roman" panose="02020603050405020304" pitchFamily="18" charset="0"/>
                        </a:rPr>
                        <a:t>Class 3</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4</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5</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6</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879955"/>
                  </a:ext>
                </a:extLst>
              </a:tr>
              <a:tr h="370840">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Column sum</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8</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8</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8</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715907"/>
                  </a:ext>
                </a:extLst>
              </a:tr>
            </a:tbl>
          </a:graphicData>
        </a:graphic>
      </p:graphicFrame>
    </p:spTree>
    <p:extLst>
      <p:ext uri="{BB962C8B-B14F-4D97-AF65-F5344CB8AC3E}">
        <p14:creationId xmlns:p14="http://schemas.microsoft.com/office/powerpoint/2010/main" val="1469858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9868" y="366662"/>
            <a:ext cx="9068697" cy="892019"/>
          </a:xfrm>
        </p:spPr>
        <p:txBody>
          <a:bodyPr>
            <a:noAutofit/>
          </a:bodyPr>
          <a:lstStyle/>
          <a:p>
            <a:r>
              <a:rPr lang="en-US" sz="2800" dirty="0">
                <a:solidFill>
                  <a:srgbClr val="A50021"/>
                </a:solidFill>
                <a:latin typeface="Times New Roman" pitchFamily="18" charset="0"/>
                <a:cs typeface="Times New Roman" pitchFamily="18" charset="0"/>
              </a:rPr>
              <a:t>Illustration: 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74942"/>
                <a:ext cx="8425339" cy="4717004"/>
              </a:xfrm>
            </p:spPr>
            <p:txBody>
              <a:bodyPr>
                <a:normAutofit fontScale="92500" lnSpcReduction="20000"/>
              </a:bodyPr>
              <a:lstStyle/>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Now we can calculate the value of Gini Index with the following steps:</a:t>
                </a:r>
              </a:p>
              <a:p>
                <a:pPr marL="0" indent="0" algn="just">
                  <a:buNone/>
                </a:pP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rPr>
                  <a:t>For each non-empty column, form the sum of the squares of the values in the body of the table and divide by the column sum.</a:t>
                </a:r>
              </a:p>
              <a:p>
                <a:pPr marL="2537460" lvl="8" indent="-342900" algn="just">
                  <a:buFont typeface="+mj-lt"/>
                  <a:buAutoNum type="arabicPeriod"/>
                </a:pP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rPr>
                  <a:t>Add the values obtained for all columns and divided by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m:t>
                    </m:r>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𝐷</m:t>
                    </m:r>
                    <m:r>
                      <a:rPr lang="en-IN" sz="2000" i="1" dirty="0" smtClean="0">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the size of the database.</a:t>
                </a:r>
              </a:p>
              <a:p>
                <a:pPr marL="2537460" lvl="8" indent="-342900" algn="just">
                  <a:buFont typeface="+mj-lt"/>
                  <a:buAutoNum type="arabicPeriod"/>
                </a:pP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rPr>
                  <a:t>Subtract the total from 1.</a:t>
                </a:r>
              </a:p>
              <a:p>
                <a:pPr marL="1988820" lvl="6" indent="-342900" algn="just">
                  <a:buFont typeface="+mj-lt"/>
                  <a:buAutoNum type="arabicPeriod"/>
                </a:pPr>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As an example, with reference to the frequency table as mentioned just.</a:t>
                </a:r>
              </a:p>
              <a:p>
                <a:pPr marL="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𝐴</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f>
                      <m:f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fPr>
                      <m:num>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2</m:t>
                                </m:r>
                              </m:e>
                              <m:sup>
                                <m:r>
                                  <a:rPr lang="en-IN" sz="1800" b="0" i="1" smtClean="0">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2</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4</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d>
                      </m:num>
                      <m:den>
                        <m:r>
                          <a:rPr lang="en-IN" sz="1800" b="0" i="1" smtClean="0">
                            <a:latin typeface="Cambria Math" panose="02040503050406030204" pitchFamily="18" charset="0"/>
                            <a:ea typeface="Tahoma" panose="020B0604030504040204" pitchFamily="34" charset="0"/>
                            <a:cs typeface="Times New Roman" panose="02020603050405020304" pitchFamily="18" charset="0"/>
                          </a:rPr>
                          <m:t>24</m:t>
                        </m:r>
                      </m:den>
                    </m:f>
                    <m:r>
                      <a:rPr lang="en-IN" sz="1800" b="0" i="1" smtClean="0">
                        <a:latin typeface="Cambria Math" panose="02040503050406030204" pitchFamily="18" charset="0"/>
                        <a:ea typeface="Tahoma" panose="020B0604030504040204" pitchFamily="34" charset="0"/>
                        <a:cs typeface="Times New Roman" panose="02020603050405020304" pitchFamily="18" charset="0"/>
                      </a:rPr>
                      <m:t>=3.0</m:t>
                    </m:r>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𝐴</m:t>
                        </m:r>
                      </m:e>
                      <m:sub>
                        <m:r>
                          <a:rPr lang="en-IN" sz="1800" i="1">
                            <a:latin typeface="Cambria Math" panose="02040503050406030204" pitchFamily="18" charset="0"/>
                            <a:ea typeface="Tahoma" panose="020B0604030504040204" pitchFamily="34" charset="0"/>
                            <a:cs typeface="Times New Roman" panose="02020603050405020304" pitchFamily="18" charset="0"/>
                          </a:rPr>
                          <m:t>1</m:t>
                        </m:r>
                      </m:sub>
                    </m:sSub>
                    <m:r>
                      <a:rPr lang="en-IN" sz="1800" i="1">
                        <a:latin typeface="Cambria Math" panose="02040503050406030204" pitchFamily="18" charset="0"/>
                        <a:ea typeface="Tahoma" panose="020B0604030504040204" pitchFamily="34" charset="0"/>
                        <a:cs typeface="Times New Roman" panose="02020603050405020304" pitchFamily="18" charset="0"/>
                      </a:rPr>
                      <m:t>=2=</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1</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2</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5</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d>
                      </m:num>
                      <m:den>
                        <m:r>
                          <a:rPr lang="en-IN" sz="1800" i="1">
                            <a:latin typeface="Cambria Math" panose="02040503050406030204" pitchFamily="18" charset="0"/>
                            <a:ea typeface="Tahoma" panose="020B0604030504040204" pitchFamily="34" charset="0"/>
                            <a:cs typeface="Times New Roman" panose="02020603050405020304" pitchFamily="18" charset="0"/>
                          </a:rPr>
                          <m:t>24</m:t>
                        </m:r>
                      </m:den>
                    </m:f>
                    <m:r>
                      <a:rPr lang="en-IN" sz="1800" i="1">
                        <a:latin typeface="Cambria Math" panose="02040503050406030204" pitchFamily="18" charset="0"/>
                        <a:ea typeface="Tahoma" panose="020B0604030504040204" pitchFamily="34" charset="0"/>
                        <a:cs typeface="Times New Roman" panose="02020603050405020304" pitchFamily="18" charset="0"/>
                      </a:rPr>
                      <m:t>=3.</m:t>
                    </m:r>
                  </m:oMath>
                </a14:m>
                <a:r>
                  <a:rPr lang="en-IN" sz="1800" dirty="0">
                    <a:latin typeface="Times New Roman" panose="02020603050405020304" pitchFamily="18" charset="0"/>
                    <a:ea typeface="Tahoma" panose="020B0604030504040204" pitchFamily="34" charset="0"/>
                    <a:cs typeface="Times New Roman" panose="02020603050405020304" pitchFamily="18" charset="0"/>
                  </a:rPr>
                  <a:t>75 </a:t>
                </a:r>
              </a:p>
              <a:p>
                <a:pPr marL="0" indent="0" algn="just">
                  <a:buNone/>
                </a:pP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𝐴</m:t>
                        </m:r>
                      </m:e>
                      <m:sub>
                        <m:r>
                          <a:rPr lang="en-IN" sz="1800" i="1">
                            <a:latin typeface="Cambria Math" panose="02040503050406030204" pitchFamily="18" charset="0"/>
                            <a:ea typeface="Tahoma" panose="020B0604030504040204" pitchFamily="34" charset="0"/>
                            <a:cs typeface="Times New Roman" panose="02020603050405020304" pitchFamily="18" charset="0"/>
                          </a:rPr>
                          <m:t>1</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latin typeface="Cambria Math" panose="02040503050406030204" pitchFamily="18" charset="0"/>
                        <a:ea typeface="Tahoma" panose="020B0604030504040204" pitchFamily="34" charset="0"/>
                        <a:cs typeface="Times New Roman" panose="02020603050405020304" pitchFamily="18" charset="0"/>
                      </a:rPr>
                      <m:t>3</m:t>
                    </m:r>
                    <m:r>
                      <a:rPr lang="en-IN" sz="1800" i="1">
                        <a:latin typeface="Cambria Math" panose="02040503050406030204" pitchFamily="18" charset="0"/>
                        <a:ea typeface="Tahoma" panose="020B0604030504040204" pitchFamily="34" charset="0"/>
                        <a:cs typeface="Times New Roman" panose="02020603050405020304" pitchFamily="18" charset="0"/>
                      </a:rPr>
                      <m:t>=</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6</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d>
                      </m:num>
                      <m:den>
                        <m:r>
                          <a:rPr lang="en-IN" sz="1800" i="1">
                            <a:latin typeface="Cambria Math" panose="02040503050406030204" pitchFamily="18" charset="0"/>
                            <a:ea typeface="Tahoma" panose="020B0604030504040204" pitchFamily="34" charset="0"/>
                            <a:cs typeface="Times New Roman" panose="02020603050405020304" pitchFamily="18" charset="0"/>
                          </a:rPr>
                          <m:t>24</m:t>
                        </m:r>
                      </m:den>
                    </m:f>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latin typeface="Cambria Math" panose="02040503050406030204" pitchFamily="18" charset="0"/>
                        <a:ea typeface="Tahoma" panose="020B0604030504040204" pitchFamily="34" charset="0"/>
                        <a:cs typeface="Times New Roman" panose="02020603050405020304" pitchFamily="18" charset="0"/>
                      </a:rPr>
                      <m:t>4</m:t>
                    </m:r>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latin typeface="Cambria Math" panose="02040503050406030204" pitchFamily="18" charset="0"/>
                        <a:ea typeface="Tahoma" panose="020B0604030504040204" pitchFamily="34" charset="0"/>
                        <a:cs typeface="Times New Roman" panose="02020603050405020304" pitchFamily="18" charset="0"/>
                      </a:rPr>
                      <m:t>75 </m:t>
                    </m:r>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So, </a:t>
                </a: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𝐺</m:t>
                        </m:r>
                      </m:e>
                      <m:sub>
                        <m:r>
                          <a:rPr lang="en-IN" sz="1800" i="1">
                            <a:latin typeface="Cambria Math" panose="02040503050406030204" pitchFamily="18" charset="0"/>
                            <a:ea typeface="Tahoma" panose="020B0604030504040204" pitchFamily="34" charset="0"/>
                            <a:cs typeface="Times New Roman" panose="02020603050405020304" pitchFamily="18" charset="0"/>
                          </a:rPr>
                          <m:t>𝐴</m:t>
                        </m:r>
                        <m:r>
                          <a:rPr lang="en-IN" sz="1800" i="1">
                            <a:latin typeface="Cambria Math" panose="02040503050406030204" pitchFamily="18" charset="0"/>
                            <a:ea typeface="Tahoma" panose="020B0604030504040204" pitchFamily="34" charset="0"/>
                            <a:cs typeface="Times New Roman" panose="02020603050405020304" pitchFamily="18" charset="0"/>
                          </a:rPr>
                          <m:t>1</m:t>
                        </m:r>
                      </m:sub>
                    </m:sSub>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r>
                          <a:rPr lang="en-IN" sz="1800" i="1">
                            <a:latin typeface="Cambria Math" panose="02040503050406030204" pitchFamily="18" charset="0"/>
                            <a:ea typeface="Tahoma" panose="020B0604030504040204" pitchFamily="34" charset="0"/>
                            <a:cs typeface="Times New Roman" panose="02020603050405020304" pitchFamily="18" charset="0"/>
                          </a:rPr>
                          <m:t>𝐷</m:t>
                        </m:r>
                      </m:e>
                    </m:d>
                    <m:r>
                      <a:rPr lang="en-IN" sz="1800" i="1">
                        <a:latin typeface="Cambria Math" panose="02040503050406030204" pitchFamily="18" charset="0"/>
                        <a:ea typeface="Tahoma" panose="020B0604030504040204" pitchFamily="34" charset="0"/>
                        <a:cs typeface="Times New Roman" panose="02020603050405020304" pitchFamily="18" charset="0"/>
                      </a:rPr>
                      <m:t>=1−</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1+3.75+4.75</m:t>
                        </m:r>
                      </m:num>
                      <m:den>
                        <m:r>
                          <a:rPr lang="en-IN" sz="1800" i="1">
                            <a:latin typeface="Cambria Math" panose="02040503050406030204" pitchFamily="18" charset="0"/>
                            <a:ea typeface="Tahoma" panose="020B0604030504040204" pitchFamily="34" charset="0"/>
                            <a:cs typeface="Times New Roman" panose="02020603050405020304" pitchFamily="18" charset="0"/>
                          </a:rPr>
                          <m:t>24</m:t>
                        </m:r>
                      </m:den>
                    </m:f>
                    <m:r>
                      <a:rPr lang="en-IN" sz="1800" i="1">
                        <a:latin typeface="Cambria Math" panose="02040503050406030204" pitchFamily="18" charset="0"/>
                        <a:ea typeface="Tahoma" panose="020B0604030504040204" pitchFamily="34" charset="0"/>
                        <a:cs typeface="Times New Roman" panose="02020603050405020304" pitchFamily="18" charset="0"/>
                      </a:rPr>
                      <m:t>=0.5208</m:t>
                    </m:r>
                  </m:oMath>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574942"/>
                <a:ext cx="8425339" cy="4717004"/>
              </a:xfrm>
              <a:blipFill>
                <a:blip r:embed="rId2"/>
                <a:stretch>
                  <a:fillRect l="-602" t="-1613"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371542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74942"/>
                <a:ext cx="8425339" cy="4717004"/>
              </a:xfrm>
            </p:spPr>
            <p:txBody>
              <a:bodyPr>
                <a:normAutofit/>
              </a:bodyPr>
              <a:lstStyle/>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Thus, the reduction in the value of Gini Index on splitting attribute </a:t>
                </a:r>
                <a14:m>
                  <m:oMath xmlns:m="http://schemas.openxmlformats.org/officeDocument/2006/math">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𝐴</m:t>
                        </m:r>
                      </m:e>
                      <m:sub>
                        <m:r>
                          <a:rPr lang="en-IN" sz="2000" i="1">
                            <a:latin typeface="Cambria Math" panose="02040503050406030204" pitchFamily="18" charset="0"/>
                            <a:ea typeface="Tahoma" panose="020B0604030504040204" pitchFamily="34" charset="0"/>
                            <a:cs typeface="Times New Roman" panose="02020603050405020304" pitchFamily="18" charset="0"/>
                          </a:rPr>
                          <m:t>1</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is</a:t>
                </a:r>
              </a:p>
              <a:p>
                <a:pPr marL="0" indent="0" algn="just">
                  <a:buNone/>
                </a:pPr>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IN"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latin typeface="Cambria Math" panose="02040503050406030204" pitchFamily="18" charset="0"/>
                        <a:ea typeface="Cambria Math" panose="02040503050406030204" pitchFamily="18" charset="0"/>
                        <a:cs typeface="Times New Roman" panose="02020603050405020304" pitchFamily="18" charset="0"/>
                      </a:rPr>
                      <m:t>=0.5382−0.5208=0.0174</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0" indent="0" algn="just">
                  <a:buNone/>
                </a:pPr>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i="1" dirty="0" smtClean="0">
                            <a:latin typeface="Cambria Math" panose="02040503050406030204" pitchFamily="18" charset="0"/>
                            <a:ea typeface="Tahoma" panose="020B0604030504040204" pitchFamily="34" charset="0"/>
                            <a:cs typeface="Times New Roman" panose="02020603050405020304" pitchFamily="18" charset="0"/>
                          </a:rPr>
                        </m:ctrlPr>
                      </m:dPr>
                      <m:e>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𝐷</m:t>
                        </m:r>
                      </m:e>
                    </m:d>
                    <m:r>
                      <a:rPr lang="en-IN" sz="2000" b="0" i="1" dirty="0" smtClean="0">
                        <a:latin typeface="Cambria Math" panose="02040503050406030204" pitchFamily="18" charset="0"/>
                        <a:ea typeface="Tahoma" panose="020B0604030504040204" pitchFamily="34" charset="0"/>
                        <a:cs typeface="Times New Roman" panose="02020603050405020304" pitchFamily="18" charset="0"/>
                      </a:rPr>
                      <m:t>=0.5382</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The calculation can be extended to other attributes in the OTPH database and is left as an exercise.</a:t>
                </a:r>
              </a:p>
              <a:p>
                <a:pPr marL="0" indent="0" algn="ctr">
                  <a:buNone/>
                </a:pPr>
                <a:r>
                  <a:rPr lang="en-US" sz="9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IN" sz="9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574942"/>
                <a:ext cx="8425339" cy="4717004"/>
              </a:xfrm>
              <a:blipFill rotWithShape="1">
                <a:blip r:embed="rId2"/>
                <a:stretch>
                  <a:fillRect l="-796" t="-646" r="-724" b="-5426"/>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7" name="Title 1"/>
          <p:cNvSpPr txBox="1">
            <a:spLocks/>
          </p:cNvSpPr>
          <p:nvPr/>
        </p:nvSpPr>
        <p:spPr>
          <a:xfrm>
            <a:off x="139868" y="366662"/>
            <a:ext cx="9068697" cy="892019"/>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600">
                <a:solidFill>
                  <a:srgbClr val="A50021"/>
                </a:solidFill>
                <a:latin typeface="Times New Roman" pitchFamily="18" charset="0"/>
                <a:cs typeface="Times New Roman" pitchFamily="18" charset="0"/>
              </a:rPr>
              <a:t>Illustration: Calculating </a:t>
            </a:r>
            <a:r>
              <a:rPr lang="el-GR" sz="3600">
                <a:solidFill>
                  <a:srgbClr val="A50021"/>
                </a:solidFill>
                <a:latin typeface="Times New Roman" pitchFamily="18" charset="0"/>
                <a:cs typeface="Times New Roman" pitchFamily="18" charset="0"/>
              </a:rPr>
              <a:t>γ</a:t>
            </a:r>
            <a:r>
              <a:rPr lang="en-US" sz="3600">
                <a:solidFill>
                  <a:srgbClr val="A50021"/>
                </a:solidFill>
                <a:latin typeface="Times New Roman" pitchFamily="18" charset="0"/>
                <a:cs typeface="Times New Roman" pitchFamily="18" charset="0"/>
              </a:rPr>
              <a:t> using Frequency Table</a:t>
            </a:r>
            <a:endParaRPr lang="en-IN" sz="3600" b="1"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684820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a:spLocks noGrp="1"/>
          </p:cNvSpPr>
          <p:nvPr>
            <p:ph type="title"/>
          </p:nvPr>
        </p:nvSpPr>
        <p:spPr>
          <a:xfrm>
            <a:off x="139868" y="129994"/>
            <a:ext cx="9068697" cy="892019"/>
          </a:xfrm>
        </p:spPr>
        <p:txBody>
          <a:bodyPr>
            <a:noAutofit/>
          </a:bodyPr>
          <a:lstStyle/>
          <a:p>
            <a:r>
              <a:rPr lang="en-US" sz="2400" dirty="0">
                <a:solidFill>
                  <a:srgbClr val="A50021"/>
                </a:solidFill>
                <a:latin typeface="Times New Roman" pitchFamily="18" charset="0"/>
                <a:cs typeface="Times New Roman" pitchFamily="18" charset="0"/>
              </a:rPr>
              <a:t>Decision Trees with ID3 and CART Algorithms</a:t>
            </a:r>
            <a:endParaRPr lang="en-IN" sz="24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1546" y="1168138"/>
            <a:ext cx="8747019" cy="5001658"/>
          </a:xfrm>
        </p:spPr>
        <p:txBody>
          <a:bodyPr>
            <a:noAutofit/>
          </a:bodyPr>
          <a:lstStyle/>
          <a:p>
            <a:pPr marL="0" indent="0">
              <a:buNone/>
            </a:pPr>
            <a:r>
              <a:rPr lang="en-IN" sz="1800" b="1" dirty="0">
                <a:solidFill>
                  <a:srgbClr val="0B5ED7"/>
                </a:solidFill>
                <a:latin typeface="Times New Roman" panose="02020603050405020304" pitchFamily="18" charset="0"/>
                <a:cs typeface="Times New Roman" panose="02020603050405020304" pitchFamily="18" charset="0"/>
              </a:rPr>
              <a:t>Example 20.3 : Comparing Decision Trees of EMP Data set</a:t>
            </a:r>
          </a:p>
          <a:p>
            <a:pPr marL="0" indent="0">
              <a:buNone/>
            </a:pPr>
            <a:endParaRPr lang="en-IN" sz="900" b="1" dirty="0">
              <a:solidFill>
                <a:srgbClr val="0B5ED7"/>
              </a:solidFill>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Compare two decision trees obtained using ID3 and CART for the EMP dataset. The decision tree according to ID3 is given for your ready reference (subject to the verification)</a:t>
            </a:r>
            <a:endParaRPr lang="en-IN" sz="1000"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800" b="1" dirty="0">
              <a:latin typeface="Times New Roman" panose="02020603050405020304" pitchFamily="18" charset="0"/>
              <a:cs typeface="Times New Roman" panose="02020603050405020304" pitchFamily="18" charset="0"/>
            </a:endParaRPr>
          </a:p>
          <a:p>
            <a:pPr marL="0" indent="0" algn="ctr">
              <a:buNone/>
            </a:pPr>
            <a:r>
              <a:rPr lang="en-IN" sz="1600" b="1" dirty="0">
                <a:latin typeface="Times New Roman" panose="02020603050405020304" pitchFamily="18" charset="0"/>
                <a:cs typeface="Times New Roman" panose="02020603050405020304" pitchFamily="18" charset="0"/>
              </a:rPr>
              <a:t>Decision Tree using ID3</a:t>
            </a:r>
            <a:endParaRPr lang="en-IN" sz="600" dirty="0">
              <a:latin typeface="Times New Roman" panose="02020603050405020304" pitchFamily="18" charset="0"/>
              <a:cs typeface="Times New Roman" panose="02020603050405020304" pitchFamily="18" charset="0"/>
            </a:endParaRPr>
          </a:p>
          <a:p>
            <a:pPr marL="0" indent="0" algn="ctr">
              <a:buNone/>
            </a:pPr>
            <a:r>
              <a:rPr lang="en-US" sz="5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IN" sz="5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r>
              <a:rPr lang="en-IN" sz="1600" b="1" dirty="0">
                <a:latin typeface="Times New Roman" panose="02020603050405020304" pitchFamily="18" charset="0"/>
                <a:cs typeface="Times New Roman" panose="02020603050405020304" pitchFamily="18" charset="0"/>
              </a:rPr>
              <a:t>Decision Tree using CART</a:t>
            </a:r>
          </a:p>
          <a:p>
            <a:pPr marL="0" indent="0">
              <a:buNone/>
            </a:pPr>
            <a:endParaRPr lang="en-IN" sz="600" dirty="0">
              <a:latin typeface="Times New Roman" panose="02020603050405020304" pitchFamily="18" charset="0"/>
              <a:cs typeface="Times New Roman" panose="02020603050405020304" pitchFamily="18" charset="0"/>
            </a:endParaRPr>
          </a:p>
          <a:p>
            <a:pPr marL="0" indent="0">
              <a:buNone/>
            </a:pPr>
            <a:endParaRPr lang="en-US" sz="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grpSp>
        <p:nvGrpSpPr>
          <p:cNvPr id="57" name="Group 56"/>
          <p:cNvGrpSpPr/>
          <p:nvPr/>
        </p:nvGrpSpPr>
        <p:grpSpPr>
          <a:xfrm>
            <a:off x="1831005" y="2599512"/>
            <a:ext cx="5686421" cy="1691141"/>
            <a:chOff x="325822" y="2169042"/>
            <a:chExt cx="8300729" cy="3311664"/>
          </a:xfrm>
        </p:grpSpPr>
        <p:sp>
          <p:nvSpPr>
            <p:cNvPr id="13" name="Rectangle 12"/>
            <p:cNvSpPr/>
            <p:nvPr/>
          </p:nvSpPr>
          <p:spPr>
            <a:xfrm>
              <a:off x="325822" y="4990596"/>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N</a:t>
              </a:r>
              <a:endParaRPr lang="en-US" sz="1500" dirty="0">
                <a:latin typeface="Times New Roman" panose="02020603050405020304" pitchFamily="18" charset="0"/>
                <a:cs typeface="Times New Roman" panose="02020603050405020304" pitchFamily="18" charset="0"/>
              </a:endParaRPr>
            </a:p>
          </p:txBody>
        </p:sp>
        <p:grpSp>
          <p:nvGrpSpPr>
            <p:cNvPr id="56" name="Group 55"/>
            <p:cNvGrpSpPr/>
            <p:nvPr/>
          </p:nvGrpSpPr>
          <p:grpSpPr>
            <a:xfrm>
              <a:off x="921245" y="2169042"/>
              <a:ext cx="7705306" cy="3290396"/>
              <a:chOff x="921245" y="2169042"/>
              <a:chExt cx="7705306" cy="3290396"/>
            </a:xfrm>
          </p:grpSpPr>
          <p:sp>
            <p:nvSpPr>
              <p:cNvPr id="8" name="Flowchart: Connector 7"/>
              <p:cNvSpPr/>
              <p:nvPr/>
            </p:nvSpPr>
            <p:spPr>
              <a:xfrm>
                <a:off x="3636336" y="2169042"/>
                <a:ext cx="1190846" cy="82934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Age</a:t>
                </a:r>
                <a:endParaRPr lang="en-US" sz="1500" dirty="0">
                  <a:latin typeface="Times New Roman" panose="02020603050405020304" pitchFamily="18" charset="0"/>
                  <a:cs typeface="Times New Roman" panose="02020603050405020304" pitchFamily="18" charset="0"/>
                </a:endParaRPr>
              </a:p>
            </p:txBody>
          </p:sp>
          <p:sp>
            <p:nvSpPr>
              <p:cNvPr id="9" name="Flowchart: Connector 8"/>
              <p:cNvSpPr/>
              <p:nvPr/>
            </p:nvSpPr>
            <p:spPr>
              <a:xfrm>
                <a:off x="1268820" y="3374066"/>
                <a:ext cx="1056169" cy="82934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Job</a:t>
                </a:r>
                <a:endParaRPr lang="en-US" sz="1500" dirty="0">
                  <a:latin typeface="Times New Roman" panose="02020603050405020304" pitchFamily="18" charset="0"/>
                  <a:cs typeface="Times New Roman" panose="02020603050405020304" pitchFamily="18" charset="0"/>
                </a:endParaRPr>
              </a:p>
            </p:txBody>
          </p:sp>
          <p:sp>
            <p:nvSpPr>
              <p:cNvPr id="10" name="Flowchart: Connector 9"/>
              <p:cNvSpPr/>
              <p:nvPr/>
            </p:nvSpPr>
            <p:spPr>
              <a:xfrm>
                <a:off x="5951745" y="3446216"/>
                <a:ext cx="2451982" cy="8257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Performance</a:t>
                </a:r>
                <a:endParaRPr lang="en-US" sz="1500" dirty="0">
                  <a:latin typeface="Times New Roman" panose="02020603050405020304" pitchFamily="18" charset="0"/>
                  <a:cs typeface="Times New Roman" panose="02020603050405020304" pitchFamily="18" charset="0"/>
                </a:endParaRPr>
              </a:p>
            </p:txBody>
          </p:sp>
          <p:sp>
            <p:nvSpPr>
              <p:cNvPr id="11" name="Rectangle 10"/>
              <p:cNvSpPr/>
              <p:nvPr/>
            </p:nvSpPr>
            <p:spPr>
              <a:xfrm>
                <a:off x="3636337" y="3614057"/>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14" name="Rectangle 13"/>
              <p:cNvSpPr/>
              <p:nvPr/>
            </p:nvSpPr>
            <p:spPr>
              <a:xfrm>
                <a:off x="2555360" y="4969328"/>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15" name="Rectangle 14"/>
              <p:cNvSpPr/>
              <p:nvPr/>
            </p:nvSpPr>
            <p:spPr>
              <a:xfrm>
                <a:off x="5493489" y="4969328"/>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16" name="Rectangle 15"/>
              <p:cNvSpPr/>
              <p:nvPr/>
            </p:nvSpPr>
            <p:spPr>
              <a:xfrm>
                <a:off x="7435705" y="4969328"/>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N</a:t>
                </a:r>
                <a:endParaRPr lang="en-US" sz="1500" dirty="0">
                  <a:latin typeface="Times New Roman" panose="02020603050405020304" pitchFamily="18" charset="0"/>
                  <a:cs typeface="Times New Roman" panose="02020603050405020304" pitchFamily="18" charset="0"/>
                </a:endParaRPr>
              </a:p>
            </p:txBody>
          </p:sp>
          <p:cxnSp>
            <p:nvCxnSpPr>
              <p:cNvPr id="18" name="Straight Connector 17"/>
              <p:cNvCxnSpPr>
                <a:stCxn id="8" idx="2"/>
                <a:endCxn id="9" idx="0"/>
              </p:cNvCxnSpPr>
              <p:nvPr/>
            </p:nvCxnSpPr>
            <p:spPr>
              <a:xfrm flipH="1">
                <a:off x="1796905" y="2583712"/>
                <a:ext cx="1839431" cy="79035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9" idx="4"/>
                <a:endCxn id="13" idx="0"/>
              </p:cNvCxnSpPr>
              <p:nvPr/>
            </p:nvCxnSpPr>
            <p:spPr>
              <a:xfrm flipH="1">
                <a:off x="921245" y="4203406"/>
                <a:ext cx="875660" cy="78719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4" idx="0"/>
              </p:cNvCxnSpPr>
              <p:nvPr/>
            </p:nvCxnSpPr>
            <p:spPr>
              <a:xfrm>
                <a:off x="1798259" y="4176980"/>
                <a:ext cx="1352524" cy="79234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1" idx="0"/>
                <a:endCxn id="8" idx="4"/>
              </p:cNvCxnSpPr>
              <p:nvPr/>
            </p:nvCxnSpPr>
            <p:spPr>
              <a:xfrm flipH="1" flipV="1">
                <a:off x="4231759" y="2998382"/>
                <a:ext cx="1" cy="61567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6"/>
                <a:endCxn id="10" idx="0"/>
              </p:cNvCxnSpPr>
              <p:nvPr/>
            </p:nvCxnSpPr>
            <p:spPr>
              <a:xfrm>
                <a:off x="4827182" y="2583712"/>
                <a:ext cx="2350554" cy="86250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10" idx="4"/>
                <a:endCxn id="15" idx="0"/>
              </p:cNvCxnSpPr>
              <p:nvPr/>
            </p:nvCxnSpPr>
            <p:spPr>
              <a:xfrm flipH="1">
                <a:off x="6088911" y="4272011"/>
                <a:ext cx="1088824" cy="69731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0" idx="4"/>
                <a:endCxn id="16" idx="0"/>
              </p:cNvCxnSpPr>
              <p:nvPr/>
            </p:nvCxnSpPr>
            <p:spPr>
              <a:xfrm>
                <a:off x="7177736" y="4272011"/>
                <a:ext cx="853392" cy="697317"/>
              </a:xfrm>
              <a:prstGeom prst="line">
                <a:avLst/>
              </a:prstGeom>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2467247" y="2424238"/>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5666490" y="2458895"/>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O</a:t>
                </a:r>
                <a:endParaRPr lang="en-US" sz="15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1007559" y="4226777"/>
                <a:ext cx="436486"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P</a:t>
                </a:r>
                <a:endParaRPr lang="en-US" sz="1500"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2692412" y="4330668"/>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G</a:t>
                </a:r>
                <a:endParaRPr lang="en-US" sz="15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6160306" y="4217526"/>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A</a:t>
                </a:r>
                <a:endParaRPr lang="en-US" sz="15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7711810" y="4345503"/>
                <a:ext cx="450859"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E</a:t>
                </a:r>
                <a:endParaRPr lang="en-US" sz="15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74775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07" y="2862790"/>
            <a:ext cx="8425339" cy="1002792"/>
          </a:xfrm>
        </p:spPr>
        <p:txBody>
          <a:bodyPr>
            <a:normAutofit/>
          </a:bodyPr>
          <a:lstStyle/>
          <a:p>
            <a:pPr algn="ctr"/>
            <a:r>
              <a:rPr lang="en-US" b="1" dirty="0">
                <a:solidFill>
                  <a:srgbClr val="0B5ED7"/>
                </a:solidFill>
                <a:latin typeface="Times New Roman" pitchFamily="18" charset="0"/>
                <a:cs typeface="Times New Roman" pitchFamily="18" charset="0"/>
              </a:rPr>
              <a:t>Algorithm C4.5</a:t>
            </a:r>
            <a:endParaRPr lang="en-IN" b="1" dirty="0">
              <a:solidFill>
                <a:srgbClr val="0B5ED7"/>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Tree>
    <p:extLst>
      <p:ext uri="{BB962C8B-B14F-4D97-AF65-F5344CB8AC3E}">
        <p14:creationId xmlns:p14="http://schemas.microsoft.com/office/powerpoint/2010/main" val="2407102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89590" y="572468"/>
            <a:ext cx="8425339" cy="509768"/>
          </a:xfrm>
        </p:spPr>
        <p:txBody>
          <a:bodyPr>
            <a:noAutofit/>
          </a:bodyPr>
          <a:lstStyle/>
          <a:p>
            <a:r>
              <a:rPr lang="en-US" sz="2800" dirty="0">
                <a:solidFill>
                  <a:srgbClr val="A50021"/>
                </a:solidFill>
                <a:latin typeface="Times New Roman" pitchFamily="18" charset="0"/>
                <a:cs typeface="Times New Roman" pitchFamily="18" charset="0"/>
              </a:rPr>
              <a:t>Algorithm C4.5 : Introduction</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9589" y="1342253"/>
                <a:ext cx="8425339" cy="4636545"/>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J. Ross Quinlan, a researcher in machine learning developed a decision tree induction algorithm in 1984 known as ID3 (Iterative </a:t>
                </a:r>
                <a:r>
                  <a:rPr lang="en-IN" sz="2000" dirty="0" err="1">
                    <a:latin typeface="Times New Roman" panose="02020603050405020304" pitchFamily="18" charset="0"/>
                    <a:ea typeface="Tahoma" panose="020B0604030504040204" pitchFamily="34" charset="0"/>
                    <a:cs typeface="Times New Roman" panose="02020603050405020304" pitchFamily="18" charset="0"/>
                  </a:rPr>
                  <a:t>Dichotometer</a:t>
                </a:r>
                <a:r>
                  <a:rPr lang="en-IN" sz="2000" dirty="0">
                    <a:latin typeface="Times New Roman" panose="02020603050405020304" pitchFamily="18" charset="0"/>
                    <a:ea typeface="Tahoma" panose="020B0604030504040204" pitchFamily="34" charset="0"/>
                    <a:cs typeface="Times New Roman" panose="02020603050405020304" pitchFamily="18" charset="0"/>
                  </a:rPr>
                  <a:t> 3).</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Quinlan later presented C4.5, a successor of ID3, addressing some limitations in ID3.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ID3 uses information gain measure, which is, in fact </a:t>
                </a:r>
                <a:r>
                  <a:rPr lang="en-IN" sz="20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biased towards splitting attribute having a large number of outcomes</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For example, if an attribute has distinct values for all tuples, then it would result in a large number of partitions, each one containing just one tuple.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In such a case, note that each partition is pure, and hence the purity measure of the partition, that is </a:t>
                </a:r>
                <a14:m>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𝐸</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latin typeface="Cambria Math" panose="02040503050406030204" pitchFamily="18" charset="0"/>
                        <a:ea typeface="Tahoma" panose="020B0604030504040204" pitchFamily="34" charset="0"/>
                        <a:cs typeface="Times New Roman" panose="02020603050405020304" pitchFamily="18" charset="0"/>
                      </a:rPr>
                      <m:t>=0</m:t>
                    </m:r>
                  </m:oMath>
                </a14:m>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9589" y="1342253"/>
                <a:ext cx="8425339" cy="4636545"/>
              </a:xfrm>
              <a:blipFill>
                <a:blip r:embed="rId2"/>
                <a:stretch>
                  <a:fillRect l="-602" t="-546" r="-753" b="-54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2029773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89591" y="637013"/>
            <a:ext cx="8425339" cy="509768"/>
          </a:xfrm>
        </p:spPr>
        <p:txBody>
          <a:bodyPr>
            <a:noAutofit/>
          </a:bodyPr>
          <a:lstStyle/>
          <a:p>
            <a:r>
              <a:rPr lang="en-US" sz="2800" dirty="0">
                <a:solidFill>
                  <a:srgbClr val="A50021"/>
                </a:solidFill>
                <a:latin typeface="Times New Roman" pitchFamily="18" charset="0"/>
                <a:cs typeface="Times New Roman" pitchFamily="18" charset="0"/>
              </a:rPr>
              <a:t>Algorithm C4.5 : Introduction</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5" y="1463046"/>
                <a:ext cx="8665167" cy="5131399"/>
              </a:xfrm>
            </p:spPr>
            <p:txBody>
              <a:bodyPr>
                <a:normAutofit fontScale="85000" lnSpcReduction="20000"/>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 20.4 : Limitation of ID3</a:t>
                </a:r>
              </a:p>
              <a:p>
                <a:pPr marL="0" indent="0" algn="just">
                  <a:buNone/>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In the following, each tuple belongs to a unique class. The splitting on A is shown.</a:t>
                </a:r>
                <a:endPar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i="1" dirty="0">
                  <a:latin typeface="Cambria Math" panose="02040503050406030204" pitchFamily="18" charset="0"/>
                  <a:ea typeface="Tahoma" panose="020B0604030504040204" pitchFamily="34" charset="0"/>
                  <a:cs typeface="Times New Roman" panose="02020603050405020304" pitchFamily="18" charset="0"/>
                </a:endParaRPr>
              </a:p>
              <a:p>
                <a:pPr marL="0" indent="0" algn="just">
                  <a:buNone/>
                </a:pPr>
                <a:endParaRPr lang="en-IN" sz="1800" i="1" dirty="0">
                  <a:latin typeface="Cambria Math"/>
                  <a:ea typeface="Tahoma" panose="020B0604030504040204" pitchFamily="34" charset="0"/>
                  <a:cs typeface="Times New Roman" panose="02020603050405020304" pitchFamily="18" charset="0"/>
                </a:endParaRPr>
              </a:p>
              <a:p>
                <a:pPr marL="0" indent="0" algn="just">
                  <a:buNone/>
                </a:pPr>
                <a:endParaRPr lang="en-IN" sz="1800" i="1" dirty="0">
                  <a:latin typeface="Cambria Math"/>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𝐸</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𝑛</m:t>
                          </m:r>
                        </m:sup>
                        <m:e>
                          <m:f>
                            <m:f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sub>
                                  </m:sSub>
                                </m:e>
                              </m:d>
                            </m:num>
                            <m:den>
                              <m:d>
                                <m:dPr>
                                  <m:begChr m:val="|"/>
                                  <m:end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𝐸</m:t>
                          </m:r>
                          <m:d>
                            <m:d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sub>
                              </m:sSub>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𝑛</m:t>
                              </m:r>
                            </m:sup>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d>
                                    <m:dPr>
                                      <m:begChr m:val="|"/>
                                      <m:endChr m:val="|"/>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e>
                          </m:nary>
                        </m:e>
                      </m:nary>
                    </m:oMath>
                  </m:oMathPara>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Thus, </a:t>
                </a:r>
                <a14:m>
                  <m:oMath xmlns:m="http://schemas.openxmlformats.org/officeDocument/2006/math">
                    <m:r>
                      <a:rPr lang="en-IN" sz="20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d>
                      <m:dPr>
                        <m:ctrlP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𝐴</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𝐸</m:t>
                    </m:r>
                    <m:d>
                      <m:dPr>
                        <m:ctrlP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𝐸</m:t>
                        </m:r>
                      </m:e>
                      <m:sub>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is maximum in such a situation.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463046"/>
                <a:ext cx="8665167" cy="5131399"/>
              </a:xfrm>
              <a:blipFill>
                <a:blip r:embed="rId2"/>
                <a:stretch>
                  <a:fillRect l="-439" t="-1235" b="-543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7185" y="2566215"/>
            <a:ext cx="3630167" cy="2165276"/>
          </a:xfrm>
          <a:prstGeom prst="rect">
            <a:avLst/>
          </a:prstGeom>
        </p:spPr>
      </p:pic>
    </p:spTree>
    <p:extLst>
      <p:ext uri="{BB962C8B-B14F-4D97-AF65-F5344CB8AC3E}">
        <p14:creationId xmlns:p14="http://schemas.microsoft.com/office/powerpoint/2010/main" val="1952460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577531"/>
            <a:ext cx="8425339" cy="670359"/>
          </a:xfrm>
        </p:spPr>
        <p:txBody>
          <a:bodyPr>
            <a:noAutofit/>
          </a:bodyPr>
          <a:lstStyle/>
          <a:p>
            <a:r>
              <a:rPr lang="en-US" sz="2800" dirty="0">
                <a:solidFill>
                  <a:srgbClr val="A50021"/>
                </a:solidFill>
                <a:latin typeface="Times New Roman" pitchFamily="18" charset="0"/>
                <a:cs typeface="Times New Roman" pitchFamily="18" charset="0"/>
              </a:rPr>
              <a:t>Algorithm: C 4.5 : Introduction</a:t>
            </a:r>
            <a:endParaRPr lang="en-IN" sz="28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93" y="1574941"/>
            <a:ext cx="8425339" cy="4945602"/>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Although, the previous situation is an extreme case, intuitively, we can infer that </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ID3 favours splitting attributes having a large number of values </a:t>
            </a: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compared to other attributes, which have a less variations in their values. </a:t>
            </a:r>
          </a:p>
          <a:p>
            <a:pPr lvl="3" algn="just"/>
            <a:endParaRPr lang="en-IN" sz="14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Such a partition appears to be useless for classification.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This type of problem is called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overfitting problem</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Note:</a:t>
            </a:r>
          </a:p>
          <a:p>
            <a:pPr marL="0" indent="0" algn="just">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Decision Tree Induction Algorithm ID3 may suffer from </a:t>
            </a:r>
            <a:r>
              <a:rPr lang="en-US" sz="2000" dirty="0" err="1">
                <a:solidFill>
                  <a:srgbClr val="0B5ED7"/>
                </a:solidFill>
                <a:latin typeface="Times New Roman" panose="02020603050405020304" pitchFamily="18" charset="0"/>
                <a:ea typeface="Tahoma" panose="020B0604030504040204" pitchFamily="34" charset="0"/>
                <a:cs typeface="Times New Roman" panose="02020603050405020304" pitchFamily="18" charset="0"/>
              </a:rPr>
              <a:t>overfitting</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problem.</a:t>
            </a:r>
            <a:endPar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spTree>
    <p:extLst>
      <p:ext uri="{BB962C8B-B14F-4D97-AF65-F5344CB8AC3E}">
        <p14:creationId xmlns:p14="http://schemas.microsoft.com/office/powerpoint/2010/main" val="1783971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577531"/>
            <a:ext cx="8425339" cy="670359"/>
          </a:xfrm>
        </p:spPr>
        <p:txBody>
          <a:bodyPr>
            <a:noAutofit/>
          </a:bodyPr>
          <a:lstStyle/>
          <a:p>
            <a:r>
              <a:rPr lang="en-US" sz="2800" dirty="0">
                <a:solidFill>
                  <a:srgbClr val="A50021"/>
                </a:solidFill>
                <a:latin typeface="Times New Roman" pitchFamily="18" charset="0"/>
                <a:cs typeface="Times New Roman" pitchFamily="18" charset="0"/>
              </a:rPr>
              <a:t>Algorithm: C 4.5 : Introduction</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74941"/>
                <a:ext cx="8425339" cy="4945602"/>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The overfitting problem in ID3 is due to the measurement of information gain.</a:t>
                </a:r>
              </a:p>
              <a:p>
                <a:pPr lvl="7" algn="just"/>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In order to reduce the effect of the use of the bias due to the use of information gain, C4.5 uses a different measure called </a:t>
                </a:r>
                <a:r>
                  <a:rPr lang="en-IN" sz="2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Gain Ratio</a:t>
                </a:r>
                <a:r>
                  <a:rPr lang="en-IN" sz="2000" dirty="0">
                    <a:latin typeface="Times New Roman" panose="02020603050405020304" pitchFamily="18" charset="0"/>
                    <a:ea typeface="Tahoma" panose="020B0604030504040204" pitchFamily="34" charset="0"/>
                    <a:cs typeface="Times New Roman" panose="02020603050405020304" pitchFamily="18" charset="0"/>
                  </a:rPr>
                  <a:t>, denoted as </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Gain Ratio is a kind of normalization to information gain using a </a:t>
                </a:r>
                <a:r>
                  <a:rPr lang="en-IN" sz="2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split information</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574941"/>
                <a:ext cx="8425339" cy="4945602"/>
              </a:xfrm>
              <a:blipFill>
                <a:blip r:embed="rId2"/>
                <a:stretch>
                  <a:fillRect l="-602" t="-513" r="-753"/>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746FFA3A-A6BA-854C-BF44-52108C47747C}"/>
              </a:ext>
            </a:extLst>
          </p:cNvPr>
          <p:cNvSpPr>
            <a:spLocks noGrp="1"/>
          </p:cNvSpPr>
          <p:nvPr>
            <p:ph type="dt" sz="half" idx="10"/>
          </p:nvPr>
        </p:nvSpPr>
        <p:spPr/>
        <p:txBody>
          <a:bodyPr/>
          <a:lstStyle/>
          <a:p>
            <a:r>
              <a:rPr lang="en-IN"/>
              <a:t>IIITS: Data Analytics</a:t>
            </a:r>
            <a:endParaRPr lang="en-IN" dirty="0"/>
          </a:p>
        </p:txBody>
      </p:sp>
      <p:sp>
        <p:nvSpPr>
          <p:cNvPr id="4" name="Slide Number Placeholder 3">
            <a:extLst>
              <a:ext uri="{FF2B5EF4-FFF2-40B4-BE49-F238E27FC236}">
                <a16:creationId xmlns:a16="http://schemas.microsoft.com/office/drawing/2014/main" id="{E963051E-E5D0-2145-BE6F-9E7BD7CBA8BC}"/>
              </a:ext>
            </a:extLst>
          </p:cNvPr>
          <p:cNvSpPr>
            <a:spLocks noGrp="1"/>
          </p:cNvSpPr>
          <p:nvPr>
            <p:ph type="sldNum" sz="quarter" idx="12"/>
          </p:nvPr>
        </p:nvSpPr>
        <p:spPr/>
        <p:txBody>
          <a:bodyPr/>
          <a:lstStyle/>
          <a:p>
            <a:fld id="{E2D238DB-7230-45D0-89A2-1890D4DEDBDF}" type="slidenum">
              <a:rPr lang="en-IN" smtClean="0"/>
              <a:pPr/>
              <a:t>28</a:t>
            </a:fld>
            <a:endParaRPr lang="en-IN" dirty="0"/>
          </a:p>
        </p:txBody>
      </p:sp>
    </p:spTree>
    <p:extLst>
      <p:ext uri="{BB962C8B-B14F-4D97-AF65-F5344CB8AC3E}">
        <p14:creationId xmlns:p14="http://schemas.microsoft.com/office/powerpoint/2010/main" val="834970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577531"/>
            <a:ext cx="8425339" cy="670359"/>
          </a:xfrm>
        </p:spPr>
        <p:txBody>
          <a:bodyPr>
            <a:noAutofit/>
          </a:bodyPr>
          <a:lstStyle/>
          <a:p>
            <a:r>
              <a:rPr lang="en-US" sz="3200" dirty="0">
                <a:solidFill>
                  <a:srgbClr val="A50021"/>
                </a:solidFill>
                <a:latin typeface="Times New Roman" pitchFamily="18" charset="0"/>
                <a:cs typeface="Times New Roman" pitchFamily="18" charset="0"/>
              </a:rPr>
              <a:t>Algorithm: C4.5 : Gain Ratio</a:t>
            </a:r>
            <a:endParaRPr lang="en-IN" sz="3200" b="1"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0" name="Rectangle 9"/>
              <p:cNvSpPr/>
              <p:nvPr/>
            </p:nvSpPr>
            <p:spPr>
              <a:xfrm>
                <a:off x="995640" y="1877167"/>
                <a:ext cx="7734300" cy="416863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gain ratio can be defined as follows. We first define </a:t>
                </a:r>
                <a:r>
                  <a:rPr lang="en-IN"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split information</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Sup>
                      <m:sSubSupPr>
                        <m:ctrlP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𝐸</m:t>
                        </m:r>
                      </m:e>
                      <m:sub>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up>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up>
                    </m:sSubSup>
                    <m:d>
                      <m:dPr>
                        <m:ctrlP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as</a:t>
                </a:r>
              </a:p>
              <a:p>
                <a:pPr algn="just"/>
                <a14:m>
                  <m:oMathPara xmlns:m="http://schemas.openxmlformats.org/officeDocument/2006/math">
                    <m:oMathParaPr>
                      <m:jc m:val="centerGroup"/>
                    </m:oMathParaPr>
                    <m:oMath xmlns:m="http://schemas.openxmlformats.org/officeDocument/2006/math">
                      <m:sSubSup>
                        <m:sSubSup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𝐸</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up>
                      </m:sSubSup>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𝑗</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up>
                          <m:r>
                            <a:rPr lang="en-US" i="1">
                              <a:solidFill>
                                <a:schemeClr val="tx1"/>
                              </a:solidFill>
                              <a:latin typeface="Cambria Math"/>
                              <a:ea typeface="Tahoma" panose="020B0604030504040204" pitchFamily="34" charset="0"/>
                              <a:cs typeface="Times New Roman" panose="02020603050405020304" pitchFamily="18" charset="0"/>
                            </a:rPr>
                            <m:t>𝑚</m:t>
                          </m:r>
                        </m:sup>
                        <m:e>
                          <m:f>
                            <m:f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𝑗</m:t>
                                      </m:r>
                                    </m:sub>
                                  </m:sSub>
                                </m:e>
                              </m:d>
                            </m:num>
                            <m:den>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unc>
                            <m:func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uncPr>
                            <m:fName>
                              <m:r>
                                <m:rPr>
                                  <m:sty m:val="p"/>
                                </m:rPr>
                                <a:rPr lang="en-IN">
                                  <a:solidFill>
                                    <a:schemeClr val="tx1"/>
                                  </a:solidFill>
                                  <a:latin typeface="Cambria Math" panose="02040503050406030204" pitchFamily="18" charset="0"/>
                                  <a:ea typeface="Tahoma" panose="020B0604030504040204" pitchFamily="34" charset="0"/>
                                  <a:cs typeface="Times New Roman" panose="02020603050405020304" pitchFamily="18" charset="0"/>
                                </a:rPr>
                                <m:t>log</m:t>
                              </m:r>
                            </m:fName>
                            <m:e>
                              <m:f>
                                <m:f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𝑗</m:t>
                                          </m:r>
                                        </m:sub>
                                      </m:sSub>
                                    </m:e>
                                  </m:d>
                                </m:num>
                                <m:den>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den>
                              </m:f>
                            </m:e>
                          </m:func>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 </m:t>
                          </m:r>
                        </m:e>
                      </m:nary>
                    </m:oMath>
                  </m:oMathPara>
                </a14:m>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Here,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the number of distinct values in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IN" sz="1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gain ratio is then defined as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d>
                      <m:d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um>
                      <m:den>
                        <m:sSubSup>
                          <m:sSubSup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𝐸</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up>
                        </m:sSubSup>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US" b="0" i="0" smtClean="0">
                        <a:solidFill>
                          <a:schemeClr val="tx1"/>
                        </a:solidFill>
                        <a:latin typeface="Cambria Math"/>
                        <a:ea typeface="Tahoma" panose="020B0604030504040204" pitchFamily="34" charset="0"/>
                        <a:cs typeface="Times New Roman" panose="02020603050405020304" pitchFamily="18" charset="0"/>
                      </a:rPr>
                      <m:t> </m:t>
                    </m:r>
                    <m:r>
                      <a:rPr lang="en-US" b="0" i="0" smtClean="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US" b="0" i="0" smtClean="0">
                        <a:solidFill>
                          <a:schemeClr val="tx1"/>
                        </a:solidFill>
                        <a:latin typeface="Cambria Math"/>
                        <a:ea typeface="Tahoma" panose="020B0604030504040204" pitchFamily="34" charset="0"/>
                        <a:cs typeface="Times New Roman" panose="02020603050405020304" pitchFamily="18" charset="0"/>
                      </a:rPr>
                      <m:t>  </m:t>
                    </m:r>
                  </m:oMath>
                </a14:m>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denotes the information gain on splitting the attribute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 the dataset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995640" y="1877165"/>
                <a:ext cx="7734300" cy="4168633"/>
              </a:xfrm>
              <a:prstGeom prst="rect">
                <a:avLst/>
              </a:prstGeom>
              <a:blipFill rotWithShape="0">
                <a:blip r:embed="rId2"/>
                <a:stretch>
                  <a:fillRect/>
                </a:stretch>
              </a:blipFill>
              <a:effectLst>
                <a:glow rad="63500">
                  <a:schemeClr val="accent2">
                    <a:satMod val="175000"/>
                    <a:alpha val="40000"/>
                  </a:schemeClr>
                </a:glow>
              </a:effectLst>
            </p:spPr>
            <p:txBody>
              <a:bodyPr/>
              <a:lstStyle/>
              <a:p>
                <a:r>
                  <a:rPr lang="en-GB">
                    <a:noFill/>
                  </a:rPr>
                  <a:t> </a:t>
                </a:r>
              </a:p>
            </p:txBody>
          </p:sp>
        </mc:Fallback>
      </mc:AlternateContent>
      <p:sp>
        <p:nvSpPr>
          <p:cNvPr id="11" name="Rounded Rectangle 10"/>
          <p:cNvSpPr/>
          <p:nvPr/>
        </p:nvSpPr>
        <p:spPr>
          <a:xfrm>
            <a:off x="995640" y="1910571"/>
            <a:ext cx="7734300" cy="50136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20.3: </a:t>
            </a:r>
            <a:r>
              <a:rPr lang="en-US" sz="2000" b="1" dirty="0">
                <a:solidFill>
                  <a:prstClr val="black"/>
                </a:solidFill>
                <a:latin typeface="Times New Roman" pitchFamily="18" charset="0"/>
                <a:cs typeface="Times New Roman" pitchFamily="18" charset="0"/>
              </a:rPr>
              <a:t>Gain Ratio</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62582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CART Algorithm</a:t>
            </a:r>
            <a:endParaRPr lang="en-IN" sz="36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441526"/>
                <a:ext cx="8425339" cy="4667922"/>
              </a:xfrm>
            </p:spPr>
            <p:txBody>
              <a:bodyPr>
                <a:normAutofit fontScale="85000" lnSpcReduction="10000"/>
              </a:bodyPr>
              <a:lstStyle/>
              <a:p>
                <a:r>
                  <a:rPr lang="en-IN" sz="2000" dirty="0">
                    <a:latin typeface="Times New Roman" pitchFamily="18" charset="0"/>
                    <a:ea typeface="Tahoma" panose="020B0604030504040204" pitchFamily="34" charset="0"/>
                    <a:cs typeface="Times New Roman" panose="02020603050405020304" pitchFamily="18" charset="0"/>
                  </a:rPr>
                  <a:t>It is observed that information gain measure used in ID3 </a:t>
                </a:r>
                <a:r>
                  <a:rPr lang="en-IN" sz="2000" dirty="0">
                    <a:solidFill>
                      <a:srgbClr val="0B5ED7"/>
                    </a:solidFill>
                    <a:latin typeface="Times New Roman" pitchFamily="18" charset="0"/>
                    <a:ea typeface="Tahoma" panose="020B0604030504040204" pitchFamily="34" charset="0"/>
                    <a:cs typeface="Times New Roman" panose="02020603050405020304" pitchFamily="18" charset="0"/>
                  </a:rPr>
                  <a:t>is biased towards test with many outcomes</a:t>
                </a:r>
                <a:r>
                  <a:rPr lang="en-IN" sz="2000" dirty="0">
                    <a:latin typeface="Times New Roman" pitchFamily="18" charset="0"/>
                    <a:ea typeface="Tahoma" panose="020B0604030504040204" pitchFamily="34" charset="0"/>
                    <a:cs typeface="Times New Roman" panose="02020603050405020304" pitchFamily="18" charset="0"/>
                  </a:rPr>
                  <a:t>, that is, it prefers to select attributes having a large number of values.</a:t>
                </a:r>
              </a:p>
              <a:p>
                <a:pPr lvl="8"/>
                <a:endParaRPr lang="en-IN" sz="800" dirty="0">
                  <a:latin typeface="Times New Roman"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L. </a:t>
                </a:r>
                <a:r>
                  <a:rPr lang="en-IN" sz="2000" dirty="0" err="1">
                    <a:latin typeface="Times New Roman" panose="02020603050405020304" pitchFamily="18" charset="0"/>
                    <a:ea typeface="Tahoma" panose="020B0604030504040204" pitchFamily="34" charset="0"/>
                    <a:cs typeface="Times New Roman" panose="02020603050405020304" pitchFamily="18" charset="0"/>
                  </a:rPr>
                  <a:t>Breiman</a:t>
                </a:r>
                <a:r>
                  <a:rPr lang="en-IN" sz="2000" dirty="0">
                    <a:latin typeface="Times New Roman" panose="02020603050405020304" pitchFamily="18" charset="0"/>
                    <a:ea typeface="Tahoma" panose="020B0604030504040204" pitchFamily="34" charset="0"/>
                    <a:cs typeface="Times New Roman" panose="02020603050405020304" pitchFamily="18" charset="0"/>
                  </a:rPr>
                  <a:t>, J. Friedman, R. </a:t>
                </a:r>
                <a:r>
                  <a:rPr lang="en-IN" sz="2000" dirty="0" err="1">
                    <a:latin typeface="Times New Roman" panose="02020603050405020304" pitchFamily="18" charset="0"/>
                    <a:ea typeface="Tahoma" panose="020B0604030504040204" pitchFamily="34" charset="0"/>
                    <a:cs typeface="Times New Roman" panose="02020603050405020304" pitchFamily="18" charset="0"/>
                  </a:rPr>
                  <a:t>Olshen</a:t>
                </a:r>
                <a:r>
                  <a:rPr lang="en-IN" sz="2000" dirty="0">
                    <a:latin typeface="Times New Roman" panose="02020603050405020304" pitchFamily="18" charset="0"/>
                    <a:ea typeface="Tahoma" panose="020B0604030504040204" pitchFamily="34" charset="0"/>
                    <a:cs typeface="Times New Roman" panose="02020603050405020304" pitchFamily="18" charset="0"/>
                  </a:rPr>
                  <a:t> and C. Stone in 1984 proposed an algorithm to build a binary decision tree also called CART decision tree. </a:t>
                </a: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CART stands for </a:t>
                </a:r>
                <a:r>
                  <a:rPr lang="en-IN" sz="18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Classification and Regression Tree</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In fact, invented independently at the same time as ID3 (1984). </a:t>
                </a: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ID3 and CART are two cornerstone  algorithms spawned a flurry of work on decision tree induction.</a:t>
                </a:r>
              </a:p>
              <a:p>
                <a:endParaRPr lang="en-IN" sz="2000" b="1" u="sng" dirty="0">
                  <a:latin typeface="Times New Roman" panose="02020603050405020304" pitchFamily="18" charset="0"/>
                  <a:ea typeface="Tahoma" panose="020B0604030504040204" pitchFamily="34" charset="0"/>
                  <a:cs typeface="Times New Roman" panose="02020603050405020304" pitchFamily="18" charset="0"/>
                </a:endParaRPr>
              </a:p>
              <a:p>
                <a:r>
                  <a:rPr lang="en-IN" sz="2000" dirty="0">
                    <a:latin typeface="Times New Roman" panose="02020603050405020304" pitchFamily="18" charset="0"/>
                    <a:ea typeface="Tahoma" panose="020B0604030504040204" pitchFamily="34" charset="0"/>
                    <a:cs typeface="Times New Roman" panose="02020603050405020304" pitchFamily="18" charset="0"/>
                  </a:rPr>
                  <a:t>CART is a technique that generates </a:t>
                </a:r>
                <a:r>
                  <a:rPr lang="en-IN"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a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 binary decision tree; </a:t>
                </a:r>
                <a:r>
                  <a:rPr lang="en-IN" sz="2000" dirty="0">
                    <a:latin typeface="Times New Roman" panose="02020603050405020304" pitchFamily="18" charset="0"/>
                    <a:ea typeface="Tahoma" panose="020B0604030504040204" pitchFamily="34" charset="0"/>
                    <a:cs typeface="Times New Roman" panose="02020603050405020304" pitchFamily="18" charset="0"/>
                  </a:rPr>
                  <a:t>That is, unlike ID3, in CART, for each node only two children is created.</a:t>
                </a:r>
              </a:p>
              <a:p>
                <a:pPr lvl="8"/>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r>
                  <a:rPr lang="en-IN" sz="2000" dirty="0">
                    <a:latin typeface="Times New Roman" panose="02020603050405020304" pitchFamily="18" charset="0"/>
                    <a:ea typeface="Tahoma" panose="020B0604030504040204" pitchFamily="34" charset="0"/>
                    <a:cs typeface="Times New Roman" panose="02020603050405020304" pitchFamily="18" charset="0"/>
                  </a:rPr>
                  <a:t>ID3 uses Information gain as a measure to select the best attribute to be </a:t>
                </a:r>
                <a:r>
                  <a:rPr lang="en-IN" sz="2000" dirty="0" err="1">
                    <a:latin typeface="Times New Roman" panose="02020603050405020304" pitchFamily="18" charset="0"/>
                    <a:ea typeface="Tahoma" panose="020B0604030504040204" pitchFamily="34" charset="0"/>
                    <a:cs typeface="Times New Roman" panose="02020603050405020304" pitchFamily="18" charset="0"/>
                  </a:rPr>
                  <a:t>splitted</a:t>
                </a:r>
                <a:r>
                  <a:rPr lang="en-IN" sz="2000" dirty="0">
                    <a:latin typeface="Times New Roman" panose="02020603050405020304" pitchFamily="18" charset="0"/>
                    <a:ea typeface="Tahoma" panose="020B0604030504040204" pitchFamily="34" charset="0"/>
                    <a:cs typeface="Times New Roman" panose="02020603050405020304" pitchFamily="18" charset="0"/>
                  </a:rPr>
                  <a:t>, whereas CART do the same but using another measurement called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Gini index</a:t>
                </a:r>
                <a:r>
                  <a:rPr lang="en-IN"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 It is also known as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Gini Index of Diversity</a:t>
                </a:r>
                <a:r>
                  <a:rPr lang="en-IN"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and is denote as </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𝛾</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endParaRPr lang="en-IN" sz="2000" b="1" u="sng"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441526"/>
                <a:ext cx="8425339" cy="4667922"/>
              </a:xfrm>
              <a:blipFill>
                <a:blip r:embed="rId2"/>
                <a:stretch>
                  <a:fillRect l="-301" t="-1087" r="-4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3002886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70155" y="398069"/>
                <a:ext cx="8519190" cy="729445"/>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 </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70155" y="398069"/>
                <a:ext cx="8519190" cy="729445"/>
              </a:xfrm>
              <a:blipFill>
                <a:blip r:embed="rId2"/>
                <a:stretch>
                  <a:fillRect r="-593"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3023" y="1433375"/>
                <a:ext cx="8501751" cy="4499579"/>
              </a:xfrm>
            </p:spPr>
            <p:txBody>
              <a:bodyPr>
                <a:noAutofit/>
              </a:bodyPr>
              <a:lstStyle/>
              <a:p>
                <a:pPr marL="0" indent="0" algn="just">
                  <a:buNone/>
                </a:pPr>
                <a14:m>
                  <m:oMath xmlns:m="http://schemas.openxmlformats.org/officeDocument/2006/math">
                    <m:r>
                      <a:rPr lang="en-US" sz="2000" b="1" i="1" smtClean="0">
                        <a:solidFill>
                          <a:srgbClr val="0B5ED7"/>
                        </a:solidFill>
                        <a:latin typeface="Cambria Math" panose="02040503050406030204" pitchFamily="18" charset="0"/>
                        <a:ea typeface="Cambria Math" panose="02040503050406030204" pitchFamily="18" charset="0"/>
                        <a:cs typeface="Times New Roman" pitchFamily="18" charset="0"/>
                      </a:rPr>
                      <m:t>𝐒𝐩𝐥𝐢𝐭</m:t>
                    </m:r>
                  </m:oMath>
                </a14:m>
                <a:r>
                  <a:rPr lang="en-IN" sz="2000" b="1" dirty="0">
                    <a:solidFill>
                      <a:srgbClr val="0B5ED7"/>
                    </a:solidFill>
                    <a:latin typeface="Times New Roman" pitchFamily="18" charset="0"/>
                    <a:cs typeface="Times New Roman" pitchFamily="18" charset="0"/>
                  </a:rPr>
                  <a:t> </a:t>
                </a:r>
                <a14:m>
                  <m:oMath xmlns:m="http://schemas.openxmlformats.org/officeDocument/2006/math">
                    <m:r>
                      <a:rPr lang="en-US" sz="2000" b="1" i="1">
                        <a:solidFill>
                          <a:srgbClr val="0B5ED7"/>
                        </a:solidFill>
                        <a:latin typeface="Cambria Math" panose="02040503050406030204" pitchFamily="18" charset="0"/>
                        <a:ea typeface="Cambria Math" panose="02040503050406030204" pitchFamily="18" charset="0"/>
                        <a:cs typeface="Times New Roman" pitchFamily="18" charset="0"/>
                      </a:rPr>
                      <m:t>𝐢𝐧𝐟𝐨𝐫𝐦𝐚𝐭𝐢𝐨𝐧</m:t>
                    </m:r>
                  </m:oMath>
                </a14:m>
                <a:r>
                  <a:rPr lang="en-IN" sz="2000" b="1" dirty="0">
                    <a:solidFill>
                      <a:srgbClr val="0B5ED7"/>
                    </a:solidFill>
                    <a:latin typeface="Times New Roman" pitchFamily="18" charset="0"/>
                    <a:cs typeface="Times New Roman" pitchFamily="18" charset="0"/>
                  </a:rPr>
                  <a:t> </a:t>
                </a:r>
                <a14:m>
                  <m:oMath xmlns:m="http://schemas.openxmlformats.org/officeDocument/2006/math">
                    <m:sSubSup>
                      <m:sSubSupPr>
                        <m:ctrlPr>
                          <a:rPr lang="en-US" sz="2000" b="1" i="1">
                            <a:solidFill>
                              <a:srgbClr val="0B5ED7"/>
                            </a:solidFill>
                            <a:latin typeface="Cambria Math" panose="02040503050406030204" pitchFamily="18" charset="0"/>
                            <a:cs typeface="Times New Roman" pitchFamily="18" charset="0"/>
                          </a:rPr>
                        </m:ctrlPr>
                      </m:sSubSupPr>
                      <m:e>
                        <m:r>
                          <a:rPr lang="en-US" sz="2000" b="1" i="1">
                            <a:solidFill>
                              <a:srgbClr val="0B5ED7"/>
                            </a:solidFill>
                            <a:latin typeface="Cambria Math" panose="02040503050406030204" pitchFamily="18" charset="0"/>
                            <a:cs typeface="Times New Roman" pitchFamily="18" charset="0"/>
                          </a:rPr>
                          <m:t>𝑬</m:t>
                        </m:r>
                      </m:e>
                      <m:sub>
                        <m:r>
                          <a:rPr lang="en-US" sz="2000" b="1" i="1">
                            <a:solidFill>
                              <a:srgbClr val="0B5ED7"/>
                            </a:solidFill>
                            <a:latin typeface="Cambria Math" panose="02040503050406030204" pitchFamily="18" charset="0"/>
                            <a:cs typeface="Times New Roman" pitchFamily="18" charset="0"/>
                          </a:rPr>
                          <m:t>𝑨</m:t>
                        </m:r>
                      </m:sub>
                      <m:sup>
                        <m:r>
                          <a:rPr lang="en-US" sz="2000" b="1" i="1">
                            <a:solidFill>
                              <a:srgbClr val="0B5ED7"/>
                            </a:solidFill>
                            <a:latin typeface="Cambria Math" panose="02040503050406030204" pitchFamily="18" charset="0"/>
                            <a:cs typeface="Times New Roman" pitchFamily="18" charset="0"/>
                          </a:rPr>
                          <m:t>∗</m:t>
                        </m:r>
                      </m:sup>
                    </m:sSubSup>
                  </m:oMath>
                </a14:m>
                <a:r>
                  <a:rPr lang="en-IN" sz="2000" b="1" dirty="0">
                    <a:solidFill>
                      <a:srgbClr val="0B5ED7"/>
                    </a:solidFill>
                    <a:latin typeface="Times New Roman" pitchFamily="18" charset="0"/>
                    <a:cs typeface="Times New Roman" pitchFamily="18" charset="0"/>
                  </a:rPr>
                  <a:t>(D)</a:t>
                </a:r>
              </a:p>
              <a:p>
                <a:pPr marL="0" indent="0" algn="just">
                  <a:buNone/>
                </a:pPr>
                <a:endParaRPr lang="en-US" sz="800" b="1" dirty="0">
                  <a:solidFill>
                    <a:srgbClr val="0B5ED7"/>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value of split information depends on </a:t>
                </a:r>
              </a:p>
              <a:p>
                <a:pPr lvl="1"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the number of (distinct) values an attribute has and </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how uniformly those values are distributed. </a:t>
                </a:r>
              </a:p>
              <a:p>
                <a:pPr lvl="1" algn="just"/>
                <a:endParaRPr lang="en-US" sz="1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other words, it represents the </a:t>
                </a:r>
                <a:r>
                  <a:rPr lang="en-US" sz="2000" dirty="0">
                    <a:solidFill>
                      <a:srgbClr val="0B5ED7"/>
                    </a:solidFill>
                    <a:latin typeface="Times New Roman" panose="02020603050405020304" pitchFamily="18" charset="0"/>
                    <a:cs typeface="Times New Roman" panose="02020603050405020304" pitchFamily="18" charset="0"/>
                  </a:rPr>
                  <a:t>potential information </a:t>
                </a:r>
                <a:r>
                  <a:rPr lang="en-US" sz="2000" dirty="0">
                    <a:latin typeface="Times New Roman" panose="02020603050405020304" pitchFamily="18" charset="0"/>
                    <a:cs typeface="Times New Roman" panose="02020603050405020304" pitchFamily="18" charset="0"/>
                  </a:rPr>
                  <a:t>generated by splitting a data set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into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partitions, corresponding to the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outcomes of on attribute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Note that for each outcome, it considers the number of tuples having that outcome with respect to the total number of tuples in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3023" y="1433375"/>
                <a:ext cx="8501751" cy="4499579"/>
              </a:xfrm>
              <a:blipFill>
                <a:blip r:embed="rId3"/>
                <a:stretch>
                  <a:fillRect l="-447" t="-563" r="-596" b="-253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Tree>
    <p:extLst>
      <p:ext uri="{BB962C8B-B14F-4D97-AF65-F5344CB8AC3E}">
        <p14:creationId xmlns:p14="http://schemas.microsoft.com/office/powerpoint/2010/main" val="149489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31429" y="193171"/>
                <a:ext cx="8618077" cy="572948"/>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31429" y="193171"/>
                <a:ext cx="8618077" cy="572948"/>
              </a:xfrm>
              <a:blipFill>
                <a:blip r:embed="rId2"/>
                <a:stretch>
                  <a:fillRect t="-14286"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3080" y="975784"/>
                <a:ext cx="8501751" cy="4817918"/>
              </a:xfrm>
            </p:spPr>
            <p:txBody>
              <a:bodyPr>
                <a:noAutofit/>
              </a:bodyPr>
              <a:lstStyle/>
              <a:p>
                <a:pPr marL="0" indent="0" algn="just">
                  <a:buNone/>
                </a:pPr>
                <a:r>
                  <a:rPr lang="en-IN" sz="2000" b="1" dirty="0">
                    <a:solidFill>
                      <a:srgbClr val="0B5ED7"/>
                    </a:solidFill>
                    <a:latin typeface="Times New Roman" panose="02020603050405020304" pitchFamily="18" charset="0"/>
                    <a:cs typeface="Times New Roman" panose="02020603050405020304" pitchFamily="18" charset="0"/>
                  </a:rPr>
                  <a:t>Example 20.5 : 𝐒𝐩𝐥𝐢𝐭 𝐢𝐧𝐟𝐨𝐫𝐦𝐚𝐭𝐢𝐨𝐧 </a:t>
                </a:r>
                <a14:m>
                  <m:oMath xmlns:m="http://schemas.openxmlformats.org/officeDocument/2006/math">
                    <m:sSubSup>
                      <m:sSubSupPr>
                        <m:ctrlPr>
                          <a:rPr lang="en-US" sz="2000" b="1" i="1">
                            <a:solidFill>
                              <a:srgbClr val="0B5ED7"/>
                            </a:solidFill>
                            <a:latin typeface="Cambria Math" panose="02040503050406030204" pitchFamily="18" charset="0"/>
                            <a:cs typeface="Times New Roman" pitchFamily="18" charset="0"/>
                          </a:rPr>
                        </m:ctrlPr>
                      </m:sSubSupPr>
                      <m:e>
                        <m:r>
                          <a:rPr lang="en-US" sz="2000" b="1" i="1">
                            <a:solidFill>
                              <a:srgbClr val="0B5ED7"/>
                            </a:solidFill>
                            <a:latin typeface="Cambria Math" panose="02040503050406030204" pitchFamily="18" charset="0"/>
                            <a:cs typeface="Times New Roman" pitchFamily="18" charset="0"/>
                          </a:rPr>
                          <m:t>𝑬</m:t>
                        </m:r>
                      </m:e>
                      <m:sub>
                        <m:r>
                          <a:rPr lang="en-US" sz="2000" b="1" i="1">
                            <a:solidFill>
                              <a:srgbClr val="0B5ED7"/>
                            </a:solidFill>
                            <a:latin typeface="Cambria Math" panose="02040503050406030204" pitchFamily="18" charset="0"/>
                            <a:cs typeface="Times New Roman" pitchFamily="18" charset="0"/>
                          </a:rPr>
                          <m:t>𝑨</m:t>
                        </m:r>
                      </m:sub>
                      <m:sup>
                        <m:r>
                          <a:rPr lang="en-US" sz="2000" b="1" i="1">
                            <a:solidFill>
                              <a:srgbClr val="0B5ED7"/>
                            </a:solidFill>
                            <a:latin typeface="Cambria Math" panose="02040503050406030204" pitchFamily="18" charset="0"/>
                            <a:cs typeface="Times New Roman" pitchFamily="18" charset="0"/>
                          </a:rPr>
                          <m:t>∗</m:t>
                        </m:r>
                      </m:sup>
                    </m:sSubSup>
                  </m:oMath>
                </a14:m>
                <a:r>
                  <a:rPr lang="en-IN" sz="2000" b="1" dirty="0">
                    <a:solidFill>
                      <a:srgbClr val="0B5ED7"/>
                    </a:solidFill>
                    <a:latin typeface="Times New Roman" pitchFamily="18" charset="0"/>
                    <a:cs typeface="Times New Roman" pitchFamily="18" charset="0"/>
                  </a:rPr>
                  <a:t>(D)</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solidFill>
                      <a:srgbClr val="0B5ED7"/>
                    </a:solidFill>
                    <a:latin typeface="Times New Roman" panose="02020603050405020304" pitchFamily="18" charset="0"/>
                    <a:cs typeface="Times New Roman" panose="02020603050405020304" pitchFamily="18" charset="0"/>
                  </a:rPr>
                  <a:t>To illustrate </a:t>
                </a:r>
                <a14:m>
                  <m:oMath xmlns:m="http://schemas.openxmlformats.org/officeDocument/2006/math">
                    <m:sSubSup>
                      <m:sSubSupPr>
                        <m:ctrlPr>
                          <a:rPr lang="en-US" sz="2000" i="1" smtClean="0">
                            <a:solidFill>
                              <a:srgbClr val="0B5ED7"/>
                            </a:solidFill>
                            <a:latin typeface="Cambria Math" panose="02040503050406030204" pitchFamily="18" charset="0"/>
                            <a:cs typeface="Times New Roman" pitchFamily="18" charset="0"/>
                          </a:rPr>
                        </m:ctrlPr>
                      </m:sSubSupPr>
                      <m:e>
                        <m:r>
                          <a:rPr lang="en-US" sz="2000" b="0" i="1">
                            <a:solidFill>
                              <a:srgbClr val="0B5ED7"/>
                            </a:solidFill>
                            <a:latin typeface="Cambria Math" panose="02040503050406030204" pitchFamily="18" charset="0"/>
                            <a:cs typeface="Times New Roman" pitchFamily="18" charset="0"/>
                          </a:rPr>
                          <m:t>𝐸</m:t>
                        </m:r>
                      </m:e>
                      <m:sub>
                        <m:r>
                          <a:rPr lang="en-US" sz="2000" b="0" i="1">
                            <a:solidFill>
                              <a:srgbClr val="0B5ED7"/>
                            </a:solidFill>
                            <a:latin typeface="Cambria Math" panose="02040503050406030204" pitchFamily="18" charset="0"/>
                            <a:cs typeface="Times New Roman" pitchFamily="18" charset="0"/>
                          </a:rPr>
                          <m:t>𝐴</m:t>
                        </m:r>
                      </m:sub>
                      <m:sup>
                        <m:r>
                          <a:rPr lang="en-US" sz="2000" b="0" i="1">
                            <a:solidFill>
                              <a:srgbClr val="0B5ED7"/>
                            </a:solidFill>
                            <a:latin typeface="Cambria Math" panose="02040503050406030204" pitchFamily="18" charset="0"/>
                            <a:cs typeface="Times New Roman" pitchFamily="18" charset="0"/>
                          </a:rPr>
                          <m:t>∗</m:t>
                        </m:r>
                      </m:sup>
                    </m:sSubSup>
                  </m:oMath>
                </a14:m>
                <a:r>
                  <a:rPr lang="en-IN" sz="2000" dirty="0">
                    <a:solidFill>
                      <a:srgbClr val="0B5ED7"/>
                    </a:solidFill>
                    <a:latin typeface="Times New Roman" pitchFamily="18" charset="0"/>
                    <a:cs typeface="Times New Roman" pitchFamily="18" charset="0"/>
                  </a:rPr>
                  <a:t>(D),</a:t>
                </a:r>
                <a:r>
                  <a:rPr lang="en-US" sz="2000" dirty="0">
                    <a:solidFill>
                      <a:srgbClr val="0B5ED7"/>
                    </a:solidFill>
                    <a:latin typeface="Times New Roman" panose="02020603050405020304" pitchFamily="18" charset="0"/>
                    <a:cs typeface="Times New Roman" panose="02020603050405020304" pitchFamily="18" charset="0"/>
                  </a:rPr>
                  <a:t> let us examine the case where there are 32 instances and splitting an attribute </a:t>
                </a:r>
                <a:r>
                  <a:rPr lang="en-US" sz="2000" i="1" dirty="0">
                    <a:solidFill>
                      <a:srgbClr val="0B5ED7"/>
                    </a:solidFill>
                    <a:latin typeface="Times New Roman" panose="02020603050405020304" pitchFamily="18" charset="0"/>
                    <a:cs typeface="Times New Roman" panose="02020603050405020304" pitchFamily="18" charset="0"/>
                  </a:rPr>
                  <a:t>A</a:t>
                </a:r>
                <a:r>
                  <a:rPr lang="en-US" sz="2000" dirty="0">
                    <a:solidFill>
                      <a:srgbClr val="0B5ED7"/>
                    </a:solidFill>
                    <a:latin typeface="Times New Roman" panose="02020603050405020304" pitchFamily="18" charset="0"/>
                    <a:cs typeface="Times New Roman" panose="02020603050405020304" pitchFamily="18" charset="0"/>
                  </a:rPr>
                  <a:t> which has </a:t>
                </a:r>
                <a14:m>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US" sz="2000" b="0" i="1" smtClean="0">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1</m:t>
                        </m:r>
                      </m:sub>
                    </m:sSub>
                  </m:oMath>
                </a14:m>
                <a:r>
                  <a:rPr lang="en-US"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US" sz="2000" i="1">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2</m:t>
                        </m:r>
                      </m:sub>
                    </m:sSub>
                  </m:oMath>
                </a14:m>
                <a:r>
                  <a:rPr lang="en-US"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US" sz="2000" i="1">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3</m:t>
                        </m:r>
                      </m:sub>
                    </m:sSub>
                  </m:oMath>
                </a14:m>
                <a:r>
                  <a:rPr lang="en-US" sz="2000" dirty="0">
                    <a:solidFill>
                      <a:srgbClr val="0B5ED7"/>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US" sz="2000" i="1">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4</m:t>
                        </m:r>
                      </m:sub>
                    </m:sSub>
                  </m:oMath>
                </a14:m>
                <a:r>
                  <a:rPr lang="en-US" sz="2000" dirty="0">
                    <a:solidFill>
                      <a:srgbClr val="0B5ED7"/>
                    </a:solidFill>
                    <a:latin typeface="Times New Roman" panose="02020603050405020304" pitchFamily="18" charset="0"/>
                    <a:cs typeface="Times New Roman" panose="02020603050405020304" pitchFamily="18" charset="0"/>
                  </a:rPr>
                  <a:t> sets of distinct values.</a:t>
                </a:r>
              </a:p>
              <a:p>
                <a:pPr lvl="6" algn="just"/>
                <a:endParaRPr lang="en-US" sz="1000" dirty="0">
                  <a:latin typeface="Times New Roman" panose="02020603050405020304" pitchFamily="18" charset="0"/>
                  <a:cs typeface="Times New Roman" panose="02020603050405020304" pitchFamily="18" charset="0"/>
                </a:endParaRPr>
              </a:p>
              <a:p>
                <a:pPr lvl="1" algn="just"/>
                <a:r>
                  <a:rPr lang="en-US" sz="1800" dirty="0">
                    <a:solidFill>
                      <a:srgbClr val="0B5ED7"/>
                    </a:solidFill>
                    <a:latin typeface="Times New Roman" panose="02020603050405020304" pitchFamily="18" charset="0"/>
                    <a:cs typeface="Times New Roman" panose="02020603050405020304" pitchFamily="18" charset="0"/>
                  </a:rPr>
                  <a:t>Distribution 1 : Highly non-uniform distribution of attribute values</a:t>
                </a:r>
              </a:p>
              <a:p>
                <a:pPr lvl="2" algn="just"/>
                <a:endParaRPr lang="en-US" sz="1500" u="sng" dirty="0">
                  <a:latin typeface="Times New Roman" panose="02020603050405020304" pitchFamily="18" charset="0"/>
                  <a:cs typeface="Times New Roman" panose="02020603050405020304" pitchFamily="18" charset="0"/>
                </a:endParaRPr>
              </a:p>
              <a:p>
                <a:pPr lvl="2" algn="just"/>
                <a:endParaRPr lang="en-US" sz="1500" u="sng" dirty="0">
                  <a:latin typeface="Times New Roman" panose="02020603050405020304" pitchFamily="18" charset="0"/>
                  <a:cs typeface="Times New Roman" panose="02020603050405020304" pitchFamily="18" charset="0"/>
                </a:endParaRPr>
              </a:p>
              <a:p>
                <a:pPr lvl="2" algn="just"/>
                <a:endParaRPr lang="en-US" sz="1500" u="sng" dirty="0">
                  <a:latin typeface="Times New Roman" panose="02020603050405020304" pitchFamily="18" charset="0"/>
                  <a:cs typeface="Times New Roman" panose="02020603050405020304" pitchFamily="18" charset="0"/>
                </a:endParaRPr>
              </a:p>
              <a:p>
                <a:pPr marL="446593" lvl="2" indent="0" algn="just">
                  <a:buNone/>
                </a:pPr>
                <a:endParaRPr lang="en-US" sz="1500" u="sng" dirty="0">
                  <a:latin typeface="Times New Roman" panose="02020603050405020304" pitchFamily="18" charset="0"/>
                  <a:cs typeface="Times New Roman" panose="02020603050405020304" pitchFamily="18" charset="0"/>
                </a:endParaRPr>
              </a:p>
              <a:p>
                <a:pPr lvl="1" algn="just"/>
                <a:r>
                  <a:rPr lang="en-US" sz="1900" dirty="0">
                    <a:solidFill>
                      <a:srgbClr val="0B5ED7"/>
                    </a:solidFill>
                    <a:latin typeface="Times New Roman" panose="02020603050405020304" pitchFamily="18" charset="0"/>
                    <a:cs typeface="Times New Roman" panose="02020603050405020304" pitchFamily="18" charset="0"/>
                  </a:rPr>
                  <a:t>Distribution 2</a:t>
                </a:r>
              </a:p>
              <a:p>
                <a:pPr lvl="2" algn="just"/>
                <a:endParaRPr lang="en-US" sz="1500" u="sng"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3080" y="975784"/>
                <a:ext cx="8501751" cy="4817918"/>
              </a:xfrm>
              <a:blipFill>
                <a:blip r:embed="rId3"/>
                <a:stretch>
                  <a:fillRect l="-745" t="-526" r="-5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033703436"/>
                  </p:ext>
                </p:extLst>
              </p:nvPr>
            </p:nvGraphicFramePr>
            <p:xfrm>
              <a:off x="1619973" y="3143108"/>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033703436"/>
                  </p:ext>
                </p:extLst>
              </p:nvPr>
            </p:nvGraphicFramePr>
            <p:xfrm>
              <a:off x="1619973" y="3143108"/>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xmlns="" xmlns:a14="http://schemas.microsoft.com/office/drawing/2010/main" val="20000"/>
                        </a:ext>
                      </a:extLst>
                    </a:gridCol>
                    <a:gridCol w="1248198">
                      <a:extLst>
                        <a:ext uri="{9D8B030D-6E8A-4147-A177-3AD203B41FA5}">
                          <a16:colId xmlns:a16="http://schemas.microsoft.com/office/drawing/2014/main" xmlns="" xmlns:a14="http://schemas.microsoft.com/office/drawing/2010/main" val="20001"/>
                        </a:ext>
                      </a:extLst>
                    </a:gridCol>
                    <a:gridCol w="1248198">
                      <a:extLst>
                        <a:ext uri="{9D8B030D-6E8A-4147-A177-3AD203B41FA5}">
                          <a16:colId xmlns:a16="http://schemas.microsoft.com/office/drawing/2014/main" xmlns="" xmlns:a14="http://schemas.microsoft.com/office/drawing/2010/main" val="20002"/>
                        </a:ext>
                      </a:extLst>
                    </a:gridCol>
                    <a:gridCol w="1248198">
                      <a:extLst>
                        <a:ext uri="{9D8B030D-6E8A-4147-A177-3AD203B41FA5}">
                          <a16:colId xmlns:a16="http://schemas.microsoft.com/office/drawing/2014/main" xmlns="" xmlns:a14="http://schemas.microsoft.com/office/drawing/2010/main" val="20003"/>
                        </a:ext>
                      </a:extLst>
                    </a:gridCol>
                    <a:gridCol w="1248198">
                      <a:extLst>
                        <a:ext uri="{9D8B030D-6E8A-4147-A177-3AD203B41FA5}">
                          <a16:colId xmlns:a16="http://schemas.microsoft.com/office/drawing/2014/main" xmlns="" xmlns:a14="http://schemas.microsoft.com/office/drawing/2010/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00488" t="-1639" r="-299512"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201471" t="-1639" r="-200980"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300000" t="-1639" r="-100000"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400000" t="-1639" b="-122951"/>
                          </a:stretch>
                        </a:blipFill>
                      </a:tcPr>
                    </a:tc>
                    <a:extLst>
                      <a:ext uri="{0D108BD9-81ED-4DB2-BD59-A6C34878D82A}">
                        <a16:rowId xmlns:a16="http://schemas.microsoft.com/office/drawing/2014/main" xmlns="" xmlns:a14="http://schemas.microsoft.com/office/drawing/2010/main" val="10000"/>
                      </a:ext>
                    </a:extLst>
                  </a:tr>
                  <a:tr h="370840">
                    <a:tc>
                      <a:txBody>
                        <a:bodyPr/>
                        <a:lstStyle/>
                        <a:p>
                          <a:pPr algn="ctr"/>
                          <a:r>
                            <a:rPr lang="en-US" dirty="0" smtClean="0">
                              <a:solidFill>
                                <a:srgbClr val="0B5ED7"/>
                              </a:solidFill>
                            </a:rPr>
                            <a:t>Frequency</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32</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982494" y="4086476"/>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3</m:t>
                        </m:r>
                        <m:r>
                          <a:rPr lang="en-US" i="1">
                            <a:solidFill>
                              <a:srgbClr val="0B5ED7"/>
                            </a:solidFill>
                            <a:latin typeface="Cambria Math" panose="02040503050406030204" pitchFamily="18" charset="0"/>
                          </a:rPr>
                          <m:t>2</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3</m:t>
                        </m:r>
                        <m:r>
                          <a:rPr lang="en-US" i="1">
                            <a:solidFill>
                              <a:srgbClr val="0B5ED7"/>
                            </a:solidFill>
                            <a:latin typeface="Cambria Math" panose="02040503050406030204" pitchFamily="18" charset="0"/>
                          </a:rPr>
                          <m:t>2</m:t>
                        </m:r>
                      </m:num>
                      <m:den>
                        <m:r>
                          <a:rPr lang="en-US" b="0" i="1" smtClean="0">
                            <a:solidFill>
                              <a:srgbClr val="0B5ED7"/>
                            </a:solidFill>
                            <a:latin typeface="Cambria Math" panose="02040503050406030204" pitchFamily="18" charset="0"/>
                          </a:rPr>
                          <m:t>32</m:t>
                        </m:r>
                      </m:den>
                    </m:f>
                  </m:oMath>
                </a14:m>
                <a:r>
                  <a:rPr lang="en-US" dirty="0">
                    <a:solidFill>
                      <a:srgbClr val="0B5ED7"/>
                    </a:solidFill>
                  </a:rPr>
                  <a:t>) </a:t>
                </a:r>
                <a14:m>
                  <m:oMath xmlns:m="http://schemas.openxmlformats.org/officeDocument/2006/math">
                    <m:r>
                      <a:rPr lang="en-US" b="0" i="0" smtClean="0">
                        <a:solidFill>
                          <a:srgbClr val="0B5ED7"/>
                        </a:solidFill>
                        <a:latin typeface="Cambria Math" panose="02040503050406030204" pitchFamily="18" charset="0"/>
                      </a:rPr>
                      <m:t>=</m:t>
                    </m:r>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1 = 0</a:t>
                </a:r>
              </a:p>
            </p:txBody>
          </p:sp>
        </mc:Choice>
        <mc:Fallback xmlns="">
          <p:sp>
            <p:nvSpPr>
              <p:cNvPr id="7" name="Rectangle 6"/>
              <p:cNvSpPr>
                <a:spLocks noRot="1" noChangeAspect="1" noMove="1" noResize="1" noEditPoints="1" noAdjustHandles="1" noChangeArrowheads="1" noChangeShapeType="1" noTextEdit="1"/>
              </p:cNvSpPr>
              <p:nvPr/>
            </p:nvSpPr>
            <p:spPr>
              <a:xfrm>
                <a:off x="982488" y="4086476"/>
                <a:ext cx="7302924" cy="485454"/>
              </a:xfrm>
              <a:prstGeom prst="rect">
                <a:avLst/>
              </a:prstGeom>
              <a:blipFill rotWithShape="1">
                <a:blip r:embed="rId5"/>
                <a:stretch>
                  <a:fillRect b="-75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826411711"/>
                  </p:ext>
                </p:extLst>
              </p:nvPr>
            </p:nvGraphicFramePr>
            <p:xfrm>
              <a:off x="1664223" y="5091425"/>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826411711"/>
                  </p:ext>
                </p:extLst>
              </p:nvPr>
            </p:nvGraphicFramePr>
            <p:xfrm>
              <a:off x="1664223" y="5091425"/>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xmlns="" xmlns:a14="http://schemas.microsoft.com/office/drawing/2010/main" val="20000"/>
                        </a:ext>
                      </a:extLst>
                    </a:gridCol>
                    <a:gridCol w="1248198">
                      <a:extLst>
                        <a:ext uri="{9D8B030D-6E8A-4147-A177-3AD203B41FA5}">
                          <a16:colId xmlns:a16="http://schemas.microsoft.com/office/drawing/2014/main" xmlns="" xmlns:a14="http://schemas.microsoft.com/office/drawing/2010/main" val="20001"/>
                        </a:ext>
                      </a:extLst>
                    </a:gridCol>
                    <a:gridCol w="1248198">
                      <a:extLst>
                        <a:ext uri="{9D8B030D-6E8A-4147-A177-3AD203B41FA5}">
                          <a16:colId xmlns:a16="http://schemas.microsoft.com/office/drawing/2014/main" xmlns="" xmlns:a14="http://schemas.microsoft.com/office/drawing/2010/main" val="20002"/>
                        </a:ext>
                      </a:extLst>
                    </a:gridCol>
                    <a:gridCol w="1248198">
                      <a:extLst>
                        <a:ext uri="{9D8B030D-6E8A-4147-A177-3AD203B41FA5}">
                          <a16:colId xmlns:a16="http://schemas.microsoft.com/office/drawing/2014/main" xmlns="" xmlns:a14="http://schemas.microsoft.com/office/drawing/2010/main" val="20003"/>
                        </a:ext>
                      </a:extLst>
                    </a:gridCol>
                    <a:gridCol w="1248198">
                      <a:extLst>
                        <a:ext uri="{9D8B030D-6E8A-4147-A177-3AD203B41FA5}">
                          <a16:colId xmlns:a16="http://schemas.microsoft.com/office/drawing/2014/main" xmlns="" xmlns:a14="http://schemas.microsoft.com/office/drawing/2010/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100000" r="-299512"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200980" r="-200980"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299512" r="-100000"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99512" b="-124590"/>
                          </a:stretch>
                        </a:blipFill>
                      </a:tcPr>
                    </a:tc>
                    <a:extLst>
                      <a:ext uri="{0D108BD9-81ED-4DB2-BD59-A6C34878D82A}">
                        <a16:rowId xmlns:a16="http://schemas.microsoft.com/office/drawing/2014/main" xmlns="" xmlns:a14="http://schemas.microsoft.com/office/drawing/2010/main" val="10000"/>
                      </a:ext>
                    </a:extLst>
                  </a:tr>
                  <a:tr h="370840">
                    <a:tc>
                      <a:txBody>
                        <a:bodyPr/>
                        <a:lstStyle/>
                        <a:p>
                          <a:pPr algn="ctr"/>
                          <a:r>
                            <a:rPr lang="en-US" dirty="0" smtClean="0">
                              <a:solidFill>
                                <a:srgbClr val="0B5ED7"/>
                              </a:solidFill>
                            </a:rPr>
                            <a:t>Frequency</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16</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16</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p:cNvSpPr/>
              <p:nvPr/>
            </p:nvSpPr>
            <p:spPr>
              <a:xfrm>
                <a:off x="1071508" y="6003367"/>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16</m:t>
                        </m:r>
                      </m:num>
                      <m:den>
                        <m:r>
                          <a:rPr lang="en-US" i="1">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16</m:t>
                        </m:r>
                      </m:num>
                      <m:den>
                        <m:r>
                          <a:rPr lang="en-US" i="1">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b="0" i="0" smtClean="0">
                        <a:solidFill>
                          <a:srgbClr val="0B5ED7"/>
                        </a:solidFill>
                        <a:latin typeface="Cambria Math" panose="02040503050406030204" pitchFamily="18" charset="0"/>
                      </a:rPr>
                      <m:t> =</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r>
                      <a:rPr lang="en-US" b="0" i="0" smtClean="0">
                        <a:solidFill>
                          <a:srgbClr val="0B5ED7"/>
                        </a:solidFill>
                        <a:latin typeface="Cambria Math" panose="02040503050406030204" pitchFamily="18" charset="0"/>
                      </a:rPr>
                      <m:t>2</m:t>
                    </m:r>
                  </m:oMath>
                </a14:m>
                <a:r>
                  <a:rPr lang="en-US" dirty="0">
                    <a:solidFill>
                      <a:srgbClr val="0B5ED7"/>
                    </a:solidFill>
                  </a:rPr>
                  <a:t> = 1</a:t>
                </a:r>
              </a:p>
            </p:txBody>
          </p:sp>
        </mc:Choice>
        <mc:Fallback xmlns="">
          <p:sp>
            <p:nvSpPr>
              <p:cNvPr id="9" name="Rectangle 8"/>
              <p:cNvSpPr>
                <a:spLocks noRot="1" noChangeAspect="1" noMove="1" noResize="1" noEditPoints="1" noAdjustHandles="1" noChangeArrowheads="1" noChangeShapeType="1" noTextEdit="1"/>
              </p:cNvSpPr>
              <p:nvPr/>
            </p:nvSpPr>
            <p:spPr>
              <a:xfrm>
                <a:off x="1071494" y="6003367"/>
                <a:ext cx="7302924" cy="485454"/>
              </a:xfrm>
              <a:prstGeom prst="rect">
                <a:avLst/>
              </a:prstGeom>
              <a:blipFill rotWithShape="1">
                <a:blip r:embed="rId7"/>
                <a:stretch>
                  <a:fillRect b="-8861"/>
                </a:stretch>
              </a:blipFill>
            </p:spPr>
            <p:txBody>
              <a:bodyPr/>
              <a:lstStyle/>
              <a:p>
                <a:r>
                  <a:rPr lang="en-IN">
                    <a:noFill/>
                  </a:rPr>
                  <a:t> </a:t>
                </a:r>
              </a:p>
            </p:txBody>
          </p:sp>
        </mc:Fallback>
      </mc:AlternateContent>
    </p:spTree>
    <p:extLst>
      <p:ext uri="{BB962C8B-B14F-4D97-AF65-F5344CB8AC3E}">
        <p14:creationId xmlns:p14="http://schemas.microsoft.com/office/powerpoint/2010/main" val="225085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itle 1"/>
              <p:cNvSpPr>
                <a:spLocks noGrp="1"/>
              </p:cNvSpPr>
              <p:nvPr>
                <p:ph type="title"/>
              </p:nvPr>
            </p:nvSpPr>
            <p:spPr>
              <a:xfrm>
                <a:off x="527125" y="293949"/>
                <a:ext cx="8518676" cy="647611"/>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 </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15" name="Title 1"/>
              <p:cNvSpPr>
                <a:spLocks noGrp="1" noRot="1" noChangeAspect="1" noMove="1" noResize="1" noEditPoints="1" noAdjustHandles="1" noChangeArrowheads="1" noChangeShapeType="1" noTextEdit="1"/>
              </p:cNvSpPr>
              <p:nvPr>
                <p:ph type="title"/>
              </p:nvPr>
            </p:nvSpPr>
            <p:spPr>
              <a:xfrm>
                <a:off x="527125" y="293949"/>
                <a:ext cx="8518676" cy="647611"/>
              </a:xfrm>
              <a:blipFill>
                <a:blip r:embed="rId2"/>
                <a:stretch>
                  <a:fillRect t="-7273" r="-742" b="-14545"/>
                </a:stretch>
              </a:blipFill>
            </p:spPr>
            <p:txBody>
              <a:bodyPr/>
              <a:lstStyle/>
              <a:p>
                <a:r>
                  <a:rPr lang="en-US">
                    <a:noFill/>
                  </a:rPr>
                  <a:t> </a:t>
                </a:r>
              </a:p>
            </p:txBody>
          </p:sp>
        </mc:Fallback>
      </mc:AlternateContent>
      <p:sp>
        <p:nvSpPr>
          <p:cNvPr id="3" name="Content Placeholder 2"/>
          <p:cNvSpPr>
            <a:spLocks noGrp="1"/>
          </p:cNvSpPr>
          <p:nvPr>
            <p:ph idx="1"/>
          </p:nvPr>
        </p:nvSpPr>
        <p:spPr>
          <a:xfrm>
            <a:off x="468096" y="1028704"/>
            <a:ext cx="8425339" cy="5611091"/>
          </a:xfrm>
        </p:spPr>
        <p:txBody>
          <a:bodyPr/>
          <a:lstStyle/>
          <a:p>
            <a:pPr marL="223297" lvl="1" indent="0" algn="just">
              <a:buNone/>
            </a:pPr>
            <a:r>
              <a:rPr lang="en-US" sz="1800" dirty="0">
                <a:solidFill>
                  <a:srgbClr val="0B5ED7"/>
                </a:solidFill>
                <a:latin typeface="Times New Roman" panose="02020603050405020304" pitchFamily="18" charset="0"/>
                <a:cs typeface="Times New Roman" panose="02020603050405020304" pitchFamily="18" charset="0"/>
              </a:rPr>
              <a:t>Distribution 3</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lvl="1"/>
            <a:r>
              <a:rPr lang="en-US" sz="1800" dirty="0">
                <a:solidFill>
                  <a:srgbClr val="0B5ED7"/>
                </a:solidFill>
                <a:latin typeface="Times New Roman" panose="02020603050405020304" pitchFamily="18" charset="0"/>
                <a:cs typeface="Times New Roman" panose="02020603050405020304" pitchFamily="18" charset="0"/>
              </a:rPr>
              <a:t>Distribution 4</a:t>
            </a:r>
          </a:p>
          <a:p>
            <a:pPr lvl="1"/>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lvl="1"/>
            <a:r>
              <a:rPr lang="en-US" sz="1800" dirty="0">
                <a:solidFill>
                  <a:srgbClr val="0B5ED7"/>
                </a:solidFill>
                <a:latin typeface="Times New Roman" panose="02020603050405020304" pitchFamily="18" charset="0"/>
                <a:cs typeface="Times New Roman" panose="02020603050405020304" pitchFamily="18" charset="0"/>
              </a:rPr>
              <a:t>Distribution 5: Uniform distribution of attribute values </a:t>
            </a:r>
          </a:p>
          <a:p>
            <a:pPr lvl="1"/>
            <a:endParaRPr lang="en-US" sz="18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862144896"/>
                  </p:ext>
                </p:extLst>
              </p:nvPr>
            </p:nvGraphicFramePr>
            <p:xfrm>
              <a:off x="1650659" y="1533543"/>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1862144896"/>
                  </p:ext>
                </p:extLst>
              </p:nvPr>
            </p:nvGraphicFramePr>
            <p:xfrm>
              <a:off x="1650659" y="1533543"/>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r="-302041"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8990" r="-19899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2041" r="-10102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7980" b="-116667"/>
                          </a:stretch>
                        </a:blipFill>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10" name="Rectangle 9"/>
              <p:cNvSpPr/>
              <p:nvPr/>
            </p:nvSpPr>
            <p:spPr>
              <a:xfrm>
                <a:off x="1029303" y="2434582"/>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i="1">
                        <a:solidFill>
                          <a:srgbClr val="0B5ED7"/>
                        </a:solidFill>
                        <a:latin typeface="Cambria Math" panose="02040503050406030204" pitchFamily="18" charset="0"/>
                      </a:rPr>
                      <m:t>−</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i="1">
                        <a:solidFill>
                          <a:srgbClr val="0B5ED7"/>
                        </a:solidFill>
                        <a:latin typeface="Cambria Math" panose="02040503050406030204" pitchFamily="18" charset="0"/>
                      </a:rPr>
                      <m:t>−</m:t>
                    </m:r>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r>
                      <m:rPr>
                        <m:nor/>
                      </m:rPr>
                      <a:rPr lang="en-US" dirty="0">
                        <a:solidFill>
                          <a:srgbClr val="0B5ED7"/>
                        </a:solidFill>
                      </a:rPr>
                      <m:t>(</m:t>
                    </m:r>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r>
                      <m:rPr>
                        <m:nor/>
                      </m:rPr>
                      <a:rPr lang="en-US" dirty="0">
                        <a:solidFill>
                          <a:srgbClr val="0B5ED7"/>
                        </a:solidFill>
                      </a:rPr>
                      <m:t>)</m:t>
                    </m:r>
                    <m:r>
                      <a:rPr lang="en-US" b="0" i="0" smtClean="0">
                        <a:solidFill>
                          <a:srgbClr val="0B5ED7"/>
                        </a:solidFill>
                        <a:latin typeface="Cambria Math" panose="02040503050406030204" pitchFamily="18" charset="0"/>
                      </a:rPr>
                      <m:t>=</m:t>
                    </m:r>
                  </m:oMath>
                </a14:m>
                <a:r>
                  <a:rPr lang="en-US" dirty="0">
                    <a:solidFill>
                      <a:srgbClr val="0B5ED7"/>
                    </a:solidFill>
                  </a:rPr>
                  <a:t> 1.5</a:t>
                </a:r>
              </a:p>
            </p:txBody>
          </p:sp>
        </mc:Choice>
        <mc:Fallback xmlns="">
          <p:sp>
            <p:nvSpPr>
              <p:cNvPr id="10" name="Rectangle 9"/>
              <p:cNvSpPr>
                <a:spLocks noRot="1" noChangeAspect="1" noMove="1" noResize="1" noEditPoints="1" noAdjustHandles="1" noChangeArrowheads="1" noChangeShapeType="1" noTextEdit="1"/>
              </p:cNvSpPr>
              <p:nvPr/>
            </p:nvSpPr>
            <p:spPr>
              <a:xfrm>
                <a:off x="1029303" y="2434582"/>
                <a:ext cx="7302924" cy="485454"/>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1509560612"/>
                  </p:ext>
                </p:extLst>
              </p:nvPr>
            </p:nvGraphicFramePr>
            <p:xfrm>
              <a:off x="1682887" y="3427304"/>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1509560612"/>
                  </p:ext>
                </p:extLst>
              </p:nvPr>
            </p:nvGraphicFramePr>
            <p:xfrm>
              <a:off x="1682887" y="3427304"/>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990" r="-29798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1020" r="-20102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7980" r="-9899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02041" b="-116667"/>
                          </a:stretch>
                        </a:blipFill>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12" name="Rectangle 11"/>
              <p:cNvSpPr/>
              <p:nvPr/>
            </p:nvSpPr>
            <p:spPr>
              <a:xfrm>
                <a:off x="3717042" y="4225917"/>
                <a:ext cx="2451091" cy="369332"/>
              </a:xfrm>
              <a:prstGeom prst="rect">
                <a:avLst/>
              </a:prstGeom>
            </p:spPr>
            <p:txBody>
              <a:bodyPr wrap="square">
                <a:spAutoFit/>
              </a:bodyPr>
              <a:lstStyle/>
              <a:p>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r>
                  <a:rPr lang="en-US" dirty="0">
                    <a:solidFill>
                      <a:srgbClr val="0B5ED7"/>
                    </a:solidFill>
                  </a:rPr>
                  <a:t>1.75</a:t>
                </a:r>
              </a:p>
            </p:txBody>
          </p:sp>
        </mc:Choice>
        <mc:Fallback xmlns="">
          <p:sp>
            <p:nvSpPr>
              <p:cNvPr id="12" name="Rectangle 11"/>
              <p:cNvSpPr>
                <a:spLocks noRot="1" noChangeAspect="1" noMove="1" noResize="1" noEditPoints="1" noAdjustHandles="1" noChangeArrowheads="1" noChangeShapeType="1" noTextEdit="1"/>
              </p:cNvSpPr>
              <p:nvPr/>
            </p:nvSpPr>
            <p:spPr>
              <a:xfrm>
                <a:off x="3717042" y="4225917"/>
                <a:ext cx="2451091" cy="369332"/>
              </a:xfrm>
              <a:prstGeom prst="rect">
                <a:avLst/>
              </a:prstGeom>
              <a:blipFill>
                <a:blip r:embed="rId6"/>
                <a:stretch>
                  <a:fillRect t="-666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2186919664"/>
                  </p:ext>
                </p:extLst>
              </p:nvPr>
            </p:nvGraphicFramePr>
            <p:xfrm>
              <a:off x="1682887" y="5033621"/>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2186919664"/>
                  </p:ext>
                </p:extLst>
              </p:nvPr>
            </p:nvGraphicFramePr>
            <p:xfrm>
              <a:off x="1682887" y="5033621"/>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98990" t="-3333" r="-297980" b="-1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01020" t="-3333" r="-201020" b="-1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97980" t="-3333" r="-98990" b="-1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02041" t="-3333" b="-113333"/>
                          </a:stretch>
                        </a:blipFill>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14" name="Rectangle 13"/>
              <p:cNvSpPr/>
              <p:nvPr/>
            </p:nvSpPr>
            <p:spPr>
              <a:xfrm>
                <a:off x="1151920" y="5872487"/>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smtClean="0">
                        <a:solidFill>
                          <a:srgbClr val="0B5ED7"/>
                        </a:solidFill>
                        <a:latin typeface="Cambria Math" panose="02040503050406030204" pitchFamily="18" charset="0"/>
                      </a:rPr>
                      <m:t>−</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b="0" i="1" smtClean="0">
                            <a:solidFill>
                              <a:srgbClr val="0B5ED7"/>
                            </a:solidFill>
                            <a:latin typeface="Cambria Math" panose="02040503050406030204" pitchFamily="18" charset="0"/>
                          </a:rPr>
                          <m:t>32</m:t>
                        </m:r>
                      </m:den>
                    </m:f>
                  </m:oMath>
                </a14:m>
                <a:r>
                  <a:rPr lang="en-US" dirty="0">
                    <a:solidFill>
                      <a:srgbClr val="0B5ED7"/>
                    </a:solidFill>
                  </a:rPr>
                  <a:t>))*4 = </a:t>
                </a:r>
                <a14:m>
                  <m:oMath xmlns:m="http://schemas.openxmlformats.org/officeDocument/2006/math">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m:t>
                        </m:r>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1</m:t>
                        </m:r>
                      </m:num>
                      <m:den>
                        <m:r>
                          <a:rPr lang="en-US" b="0" i="1" smtClean="0">
                            <a:solidFill>
                              <a:srgbClr val="0B5ED7"/>
                            </a:solidFill>
                            <a:latin typeface="Cambria Math" panose="02040503050406030204" pitchFamily="18" charset="0"/>
                          </a:rPr>
                          <m:t>4</m:t>
                        </m:r>
                      </m:den>
                    </m:f>
                  </m:oMath>
                </a14:m>
                <a:r>
                  <a:rPr lang="en-US" dirty="0">
                    <a:solidFill>
                      <a:srgbClr val="0B5ED7"/>
                    </a:solidFill>
                  </a:rPr>
                  <a:t>)</a:t>
                </a:r>
                <a14:m>
                  <m:oMath xmlns:m="http://schemas.openxmlformats.org/officeDocument/2006/math">
                    <m:r>
                      <a:rPr lang="en-US" b="0" i="0" smtClean="0">
                        <a:solidFill>
                          <a:srgbClr val="0B5ED7"/>
                        </a:solidFill>
                        <a:latin typeface="Cambria Math" panose="02040503050406030204" pitchFamily="18" charset="0"/>
                      </a:rPr>
                      <m:t>=2</m:t>
                    </m:r>
                  </m:oMath>
                </a14:m>
                <a:r>
                  <a:rPr lang="en-US" dirty="0">
                    <a:solidFill>
                      <a:srgbClr val="0B5ED7"/>
                    </a:solidFill>
                  </a:rPr>
                  <a:t>.0</a:t>
                </a:r>
              </a:p>
            </p:txBody>
          </p:sp>
        </mc:Choice>
        <mc:Fallback xmlns="">
          <p:sp>
            <p:nvSpPr>
              <p:cNvPr id="14" name="Rectangle 13"/>
              <p:cNvSpPr>
                <a:spLocks noRot="1" noChangeAspect="1" noMove="1" noResize="1" noEditPoints="1" noAdjustHandles="1" noChangeArrowheads="1" noChangeShapeType="1" noTextEdit="1"/>
              </p:cNvSpPr>
              <p:nvPr/>
            </p:nvSpPr>
            <p:spPr>
              <a:xfrm>
                <a:off x="1151920" y="5872487"/>
                <a:ext cx="7302924" cy="485454"/>
              </a:xfrm>
              <a:prstGeom prst="rect">
                <a:avLst/>
              </a:prstGeom>
              <a:blipFill>
                <a:blip r:embed="rId8"/>
                <a:stretch>
                  <a:fillRect b="-2500"/>
                </a:stretch>
              </a:blipFill>
            </p:spPr>
            <p:txBody>
              <a:bodyPr/>
              <a:lstStyle/>
              <a:p>
                <a:r>
                  <a:rPr lang="en-US">
                    <a:noFill/>
                  </a:rPr>
                  <a:t> </a:t>
                </a:r>
              </a:p>
            </p:txBody>
          </p:sp>
        </mc:Fallback>
      </mc:AlternateContent>
    </p:spTree>
    <p:extLst>
      <p:ext uri="{BB962C8B-B14F-4D97-AF65-F5344CB8AC3E}">
        <p14:creationId xmlns:p14="http://schemas.microsoft.com/office/powerpoint/2010/main" val="1270464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1"/>
              <p:cNvSpPr>
                <a:spLocks noGrp="1"/>
              </p:cNvSpPr>
              <p:nvPr>
                <p:ph type="title"/>
              </p:nvPr>
            </p:nvSpPr>
            <p:spPr>
              <a:xfrm>
                <a:off x="720767" y="293949"/>
                <a:ext cx="8325039" cy="647611"/>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 </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7" name="Title 1"/>
              <p:cNvSpPr>
                <a:spLocks noGrp="1" noRot="1" noChangeAspect="1" noMove="1" noResize="1" noEditPoints="1" noAdjustHandles="1" noChangeArrowheads="1" noChangeShapeType="1" noTextEdit="1"/>
              </p:cNvSpPr>
              <p:nvPr>
                <p:ph type="title"/>
              </p:nvPr>
            </p:nvSpPr>
            <p:spPr>
              <a:xfrm>
                <a:off x="720767" y="293949"/>
                <a:ext cx="8325039" cy="647611"/>
              </a:xfrm>
              <a:blipFill>
                <a:blip r:embed="rId2"/>
                <a:stretch>
                  <a:fillRect l="-455" t="-7273" r="-1821" b="-1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7021" y="1321142"/>
                <a:ext cx="8425339" cy="4669971"/>
              </a:xfrm>
            </p:spPr>
            <p:txBody>
              <a:bodyPr>
                <a:normAutofit fontScale="92500" lnSpcReduction="20000"/>
              </a:bodyPr>
              <a:lstStyle/>
              <a:p>
                <a:pPr algn="just"/>
                <a:r>
                  <a:rPr lang="en-US" sz="2000" dirty="0">
                    <a:latin typeface="Times New Roman" panose="02020603050405020304" pitchFamily="18" charset="0"/>
                    <a:cs typeface="Times New Roman" panose="02020603050405020304" pitchFamily="18" charset="0"/>
                  </a:rPr>
                  <a:t>In general, if there are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attribute values, each occurring equally frequently, then the split information 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𝑙𝑜𝑔</m:t>
                        </m:r>
                      </m:e>
                      <m:sub>
                        <m:r>
                          <a:rPr lang="en-US" sz="2000" i="1">
                            <a:latin typeface="Cambria Math" panose="02040503050406030204" pitchFamily="18" charset="0"/>
                          </a:rPr>
                          <m:t>2</m:t>
                        </m:r>
                      </m:sub>
                    </m:sSub>
                    <m:r>
                      <a:rPr lang="en-US" sz="2000" b="0" i="1" smtClean="0">
                        <a:latin typeface="Cambria Math" panose="02040503050406030204" pitchFamily="18" charset="0"/>
                      </a:rPr>
                      <m:t>𝑚</m:t>
                    </m:r>
                  </m:oMath>
                </a14:m>
                <a:r>
                  <a:rPr lang="en-US" sz="2000" dirty="0">
                    <a:latin typeface="Times New Roman" panose="02020603050405020304" pitchFamily="18" charset="0"/>
                    <a:cs typeface="Times New Roman" panose="02020603050405020304" pitchFamily="18" charset="0"/>
                  </a:rPr>
                  <a:t>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Based on the Example 20.5, we can summarize our observation on split information as under:</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Split information is 0 when there is a single attribute value. It is a trivial case and implies </a:t>
                </a:r>
                <a:r>
                  <a:rPr lang="en-US" sz="1800" i="1" dirty="0">
                    <a:latin typeface="Times New Roman" panose="02020603050405020304" pitchFamily="18" charset="0"/>
                    <a:cs typeface="Times New Roman" panose="02020603050405020304" pitchFamily="18" charset="0"/>
                  </a:rPr>
                  <a:t>the minimum possible value of split information</a:t>
                </a:r>
                <a:r>
                  <a:rPr lang="en-US" sz="1800" dirty="0">
                    <a:latin typeface="Times New Roman" panose="02020603050405020304" pitchFamily="18" charset="0"/>
                    <a:cs typeface="Times New Roman" panose="02020603050405020304" pitchFamily="18" charset="0"/>
                  </a:rPr>
                  <a:t>. </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For a given data set, when instances are uniformly distributed with respect to the attribute values, split information increases as the number of different attribute values increases.</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The maximum value of split information occur when there are many possible attribute values, all are equally frequent.</a:t>
                </a:r>
              </a:p>
              <a:p>
                <a:pPr lvl="6" algn="just"/>
                <a:endParaRPr lang="en-US" sz="1000" dirty="0">
                  <a:latin typeface="Times New Roman" panose="02020603050405020304" pitchFamily="18" charset="0"/>
                  <a:cs typeface="Times New Roman" panose="02020603050405020304" pitchFamily="18" charset="0"/>
                </a:endParaRPr>
              </a:p>
              <a:p>
                <a:pPr marL="0" indent="0" algn="just">
                  <a:buNone/>
                </a:pPr>
                <a:r>
                  <a:rPr lang="en-US" sz="2000" dirty="0">
                    <a:solidFill>
                      <a:srgbClr val="0B5ED7"/>
                    </a:solidFill>
                    <a:latin typeface="Times New Roman" panose="02020603050405020304" pitchFamily="18" charset="0"/>
                    <a:cs typeface="Times New Roman" panose="02020603050405020304" pitchFamily="18" charset="0"/>
                  </a:rPr>
                  <a:t>Note:</a:t>
                </a:r>
              </a:p>
              <a:p>
                <a:pPr algn="just"/>
                <a:r>
                  <a:rPr lang="en-US" sz="2000" dirty="0">
                    <a:solidFill>
                      <a:srgbClr val="0B5ED7"/>
                    </a:solidFill>
                    <a:latin typeface="Times New Roman" panose="02020603050405020304" pitchFamily="18" charset="0"/>
                    <a:cs typeface="Times New Roman" panose="02020603050405020304" pitchFamily="18" charset="0"/>
                  </a:rPr>
                  <a:t>Split information varies between 0 and </a:t>
                </a:r>
                <a:r>
                  <a:rPr lang="en-US" sz="2000" i="1" dirty="0">
                    <a:solidFill>
                      <a:srgbClr val="0B5ED7"/>
                    </a:solidFill>
                    <a:latin typeface="Times New Roman" panose="02020603050405020304" pitchFamily="18" charset="0"/>
                    <a:cs typeface="Times New Roman" panose="02020603050405020304" pitchFamily="18" charset="0"/>
                  </a:rPr>
                  <a:t>log</a:t>
                </a:r>
                <a:r>
                  <a:rPr lang="en-US" sz="2000" i="1" baseline="-25000" dirty="0">
                    <a:solidFill>
                      <a:srgbClr val="0B5ED7"/>
                    </a:solidFill>
                    <a:latin typeface="Times New Roman" panose="02020603050405020304" pitchFamily="18" charset="0"/>
                    <a:cs typeface="Times New Roman" panose="02020603050405020304" pitchFamily="18" charset="0"/>
                  </a:rPr>
                  <a:t>2</a:t>
                </a:r>
                <a:r>
                  <a:rPr lang="en-US" sz="2000" i="1" dirty="0">
                    <a:solidFill>
                      <a:srgbClr val="0B5ED7"/>
                    </a:solidFill>
                    <a:latin typeface="Times New Roman" panose="02020603050405020304" pitchFamily="18" charset="0"/>
                    <a:cs typeface="Times New Roman" panose="02020603050405020304" pitchFamily="18" charset="0"/>
                  </a:rPr>
                  <a:t>m</a:t>
                </a:r>
                <a:r>
                  <a:rPr lang="en-US" sz="2000" dirty="0">
                    <a:solidFill>
                      <a:srgbClr val="0B5ED7"/>
                    </a:solidFill>
                    <a:latin typeface="Times New Roman" panose="02020603050405020304" pitchFamily="18" charset="0"/>
                    <a:cs typeface="Times New Roman" panose="02020603050405020304" pitchFamily="18" charset="0"/>
                  </a:rPr>
                  <a:t> (both inclusive)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7021" y="1321142"/>
                <a:ext cx="8425339" cy="4669971"/>
              </a:xfrm>
              <a:blipFill>
                <a:blip r:embed="rId3"/>
                <a:stretch>
                  <a:fillRect l="-602" t="-1626"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Tree>
    <p:extLst>
      <p:ext uri="{BB962C8B-B14F-4D97-AF65-F5344CB8AC3E}">
        <p14:creationId xmlns:p14="http://schemas.microsoft.com/office/powerpoint/2010/main" val="2599799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50276" y="301554"/>
                <a:ext cx="8342209" cy="636339"/>
              </a:xfrm>
            </p:spPr>
            <p:txBody>
              <a:bodyPr>
                <a:noAutofit/>
              </a:bodyPr>
              <a:lstStyle/>
              <a:p>
                <a:r>
                  <a:rPr lang="en-US" sz="2800" dirty="0">
                    <a:solidFill>
                      <a:srgbClr val="A50021"/>
                    </a:solidFill>
                    <a:latin typeface="Times New Roman" pitchFamily="18" charset="0"/>
                    <a:cs typeface="Times New Roman" pitchFamily="18" charset="0"/>
                  </a:rPr>
                  <a:t>Physical Interpretation of </a:t>
                </a:r>
                <a14:m>
                  <m:oMath xmlns:m="http://schemas.openxmlformats.org/officeDocument/2006/math">
                    <m:r>
                      <a:rPr lang="en-IN" sz="2800" i="1">
                        <a:solidFill>
                          <a:srgbClr val="A50021"/>
                        </a:solidFill>
                        <a:latin typeface="Cambria Math" panose="02040503050406030204" pitchFamily="18" charset="0"/>
                        <a:ea typeface="Cambria Math" panose="02040503050406030204" pitchFamily="18" charset="0"/>
                        <a:cs typeface="Times New Roman" pitchFamily="18" charset="0"/>
                      </a:rPr>
                      <m:t>𝛽</m:t>
                    </m:r>
                    <m:d>
                      <m:dPr>
                        <m:ctrlPr>
                          <a:rPr lang="en-US" sz="2800" i="1">
                            <a:solidFill>
                              <a:srgbClr val="A50021"/>
                            </a:solidFill>
                            <a:latin typeface="Cambria Math" panose="02040503050406030204" pitchFamily="18" charset="0"/>
                            <a:ea typeface="Cambria Math" panose="02040503050406030204" pitchFamily="18" charset="0"/>
                            <a:cs typeface="Times New Roman" pitchFamily="18" charset="0"/>
                          </a:rPr>
                        </m:ctrlPr>
                      </m:dPr>
                      <m:e>
                        <m:r>
                          <a:rPr lang="en-US" sz="2800" i="1">
                            <a:solidFill>
                              <a:srgbClr val="A50021"/>
                            </a:solidFill>
                            <a:latin typeface="Cambria Math" panose="02040503050406030204" pitchFamily="18" charset="0"/>
                            <a:ea typeface="Cambria Math" panose="02040503050406030204" pitchFamily="18" charset="0"/>
                            <a:cs typeface="Times New Roman" pitchFamily="18" charset="0"/>
                          </a:rPr>
                          <m:t>𝐴</m:t>
                        </m:r>
                        <m:r>
                          <a:rPr lang="en-US" sz="2800" i="1">
                            <a:solidFill>
                              <a:srgbClr val="A50021"/>
                            </a:solidFill>
                            <a:latin typeface="Cambria Math" panose="02040503050406030204" pitchFamily="18" charset="0"/>
                            <a:ea typeface="Cambria Math" panose="02040503050406030204" pitchFamily="18" charset="0"/>
                            <a:cs typeface="Times New Roman" pitchFamily="18" charset="0"/>
                          </a:rPr>
                          <m:t>,</m:t>
                        </m:r>
                        <m:r>
                          <a:rPr lang="en-US" sz="2800" i="1">
                            <a:solidFill>
                              <a:srgbClr val="A50021"/>
                            </a:solidFill>
                            <a:latin typeface="Cambria Math" panose="02040503050406030204" pitchFamily="18" charset="0"/>
                            <a:ea typeface="Cambria Math" panose="02040503050406030204" pitchFamily="18" charset="0"/>
                            <a:cs typeface="Times New Roman" pitchFamily="18" charset="0"/>
                          </a:rPr>
                          <m:t>𝐵</m:t>
                        </m:r>
                      </m:e>
                    </m:d>
                  </m:oMath>
                </a14:m>
                <a:endParaRPr lang="en-US" sz="28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50276" y="301554"/>
                <a:ext cx="8342209" cy="636339"/>
              </a:xfrm>
              <a:blipFill>
                <a:blip r:embed="rId2"/>
                <a:stretch>
                  <a:fillRect b="-11111"/>
                </a:stretch>
              </a:blipFill>
            </p:spPr>
            <p:txBody>
              <a:bodyPr/>
              <a:lstStyle/>
              <a:p>
                <a:r>
                  <a:rPr lang="en-US">
                    <a:noFill/>
                  </a:rPr>
                  <a:t> </a:t>
                </a:r>
              </a:p>
            </p:txBody>
          </p:sp>
        </mc:Fallback>
      </mc:AlternateContent>
      <p:sp>
        <p:nvSpPr>
          <p:cNvPr id="3" name="Content Placeholder 2"/>
          <p:cNvSpPr>
            <a:spLocks noGrp="1"/>
          </p:cNvSpPr>
          <p:nvPr>
            <p:ph idx="1"/>
          </p:nvPr>
        </p:nvSpPr>
        <p:spPr>
          <a:xfrm>
            <a:off x="385222" y="1158613"/>
            <a:ext cx="8425339" cy="4859482"/>
          </a:xfrm>
        </p:spPr>
        <p:txBody>
          <a:bodyPr>
            <a:normAutofit fontScale="92500" lnSpcReduction="20000"/>
          </a:bodyPr>
          <a:lstStyle/>
          <a:p>
            <a:pPr algn="just"/>
            <a:r>
              <a:rPr lang="en-US" sz="2000" dirty="0">
                <a:latin typeface="Times New Roman" panose="02020603050405020304" pitchFamily="18" charset="0"/>
                <a:cs typeface="Times New Roman" panose="02020603050405020304" pitchFamily="18" charset="0"/>
              </a:rPr>
              <a:t>Information gain signifies how much information will be gained on partitioning the values of attribute </a:t>
            </a:r>
            <a:r>
              <a:rPr lang="en-US" sz="2000" i="1" dirty="0">
                <a:latin typeface="Times New Roman" panose="02020603050405020304" pitchFamily="18" charset="0"/>
                <a:cs typeface="Times New Roman" panose="02020603050405020304" pitchFamily="18" charset="0"/>
              </a:rPr>
              <a:t>A</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Higher information gain means splitting of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is more desirable.</a:t>
            </a:r>
          </a:p>
          <a:p>
            <a:pPr lvl="8" algn="just"/>
            <a:r>
              <a:rPr lang="en-US" sz="8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On the other hand, split information forms the denominator in the gain ratio formula. </a:t>
            </a:r>
          </a:p>
          <a:p>
            <a:pPr lvl="1" algn="just"/>
            <a:r>
              <a:rPr lang="en-US" sz="1800" dirty="0">
                <a:latin typeface="Times New Roman" panose="02020603050405020304" pitchFamily="18" charset="0"/>
                <a:cs typeface="Times New Roman" panose="02020603050405020304" pitchFamily="18" charset="0"/>
              </a:rPr>
              <a:t>This implies that higher the value of split information is, lower the gain ratio. </a:t>
            </a:r>
          </a:p>
          <a:p>
            <a:pPr lvl="1" algn="just"/>
            <a:r>
              <a:rPr lang="en-US" sz="1800" dirty="0">
                <a:latin typeface="Times New Roman" panose="02020603050405020304" pitchFamily="18" charset="0"/>
                <a:cs typeface="Times New Roman" panose="02020603050405020304" pitchFamily="18" charset="0"/>
              </a:rPr>
              <a:t>In turns, it decreases the information gain.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solidFill>
                  <a:srgbClr val="0070C0"/>
                </a:solidFill>
                <a:latin typeface="Times New Roman" panose="02020603050405020304" pitchFamily="18" charset="0"/>
                <a:cs typeface="Times New Roman" panose="02020603050405020304" pitchFamily="18" charset="0"/>
              </a:rPr>
              <a:t>Further, information gain is large when there are many distinct attribute values. </a:t>
            </a:r>
          </a:p>
          <a:p>
            <a:pPr lvl="1" algn="just"/>
            <a:r>
              <a:rPr lang="en-US" sz="1800" dirty="0">
                <a:solidFill>
                  <a:srgbClr val="0070C0"/>
                </a:solidFill>
                <a:latin typeface="Times New Roman" panose="02020603050405020304" pitchFamily="18" charset="0"/>
                <a:cs typeface="Times New Roman" panose="02020603050405020304" pitchFamily="18" charset="0"/>
              </a:rPr>
              <a:t>When many distinct values, split information is also a large value. </a:t>
            </a:r>
          </a:p>
          <a:p>
            <a:pPr lvl="1" algn="just"/>
            <a:r>
              <a:rPr lang="en-US" sz="1800" dirty="0">
                <a:solidFill>
                  <a:srgbClr val="0070C0"/>
                </a:solidFill>
                <a:latin typeface="Times New Roman" panose="02020603050405020304" pitchFamily="18" charset="0"/>
                <a:cs typeface="Times New Roman" panose="02020603050405020304" pitchFamily="18" charset="0"/>
              </a:rPr>
              <a:t>This way split information reduces the value of gain ratio, thus resulting a balanced value for information gain.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Like information gain (in ID3), the attribute with the maximum gain ratio is selected as the splitting attribute in C4.5.</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Tree>
    <p:extLst>
      <p:ext uri="{BB962C8B-B14F-4D97-AF65-F5344CB8AC3E}">
        <p14:creationId xmlns:p14="http://schemas.microsoft.com/office/powerpoint/2010/main" val="1253302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78853" y="307081"/>
                <a:ext cx="8425339" cy="871440"/>
              </a:xfrm>
            </p:spPr>
            <p:txBody>
              <a:bodyPr>
                <a:noAutofit/>
              </a:bodyPr>
              <a:lstStyle/>
              <a:p>
                <a:r>
                  <a:rPr lang="en-US" sz="3200" dirty="0">
                    <a:solidFill>
                      <a:srgbClr val="A50021"/>
                    </a:solidFill>
                    <a:latin typeface="Times New Roman" pitchFamily="18" charset="0"/>
                    <a:cs typeface="Times New Roman" pitchFamily="18" charset="0"/>
                  </a:rPr>
                  <a:t>Calculation of </a:t>
                </a:r>
                <a14:m>
                  <m:oMath xmlns:m="http://schemas.openxmlformats.org/officeDocument/2006/math">
                    <m:r>
                      <a:rPr lang="en-IN" sz="3200" i="1">
                        <a:solidFill>
                          <a:srgbClr val="A50021"/>
                        </a:solidFill>
                        <a:latin typeface="Cambria Math" panose="02040503050406030204" pitchFamily="18" charset="0"/>
                        <a:ea typeface="Cambria Math" panose="02040503050406030204" pitchFamily="18" charset="0"/>
                        <a:cs typeface="Times New Roman" pitchFamily="18" charset="0"/>
                      </a:rPr>
                      <m:t>𝛽</m:t>
                    </m:r>
                  </m:oMath>
                </a14:m>
                <a:r>
                  <a:rPr lang="en-US" sz="3200" dirty="0">
                    <a:solidFill>
                      <a:srgbClr val="A50021"/>
                    </a:solidFill>
                    <a:latin typeface="Times New Roman" pitchFamily="18" charset="0"/>
                    <a:cs typeface="Times New Roman" pitchFamily="18" charset="0"/>
                  </a:rPr>
                  <a:t> using Frequency Table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78853" y="307081"/>
                <a:ext cx="8425339" cy="871440"/>
              </a:xfrm>
              <a:blipFill>
                <a:blip r:embed="rId2"/>
                <a:stretch>
                  <a:fillRect t="-16438" b="-232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6" y="1515721"/>
                <a:ext cx="8425339" cy="5057201"/>
              </a:xfrm>
            </p:spPr>
            <p:txBody>
              <a:bodyPr>
                <a:normAutofit fontScale="85000" lnSpcReduction="20000"/>
              </a:bodyPr>
              <a:lstStyle/>
              <a:p>
                <a:pPr algn="just"/>
                <a:r>
                  <a:rPr lang="en-US" sz="2000" dirty="0">
                    <a:latin typeface="Times New Roman" panose="02020603050405020304" pitchFamily="18" charset="0"/>
                    <a:cs typeface="Times New Roman" panose="02020603050405020304" pitchFamily="18" charset="0"/>
                  </a:rPr>
                  <a:t>The frequency table can be used to calculate the gain ratio for a given data set and an attribute.</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have already learned the calculation of information gain using Frequency Table. </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calculate gain ratio, in addition to information gain, we are also to calculate split information. </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split information can be calculated from frequency table as follows.</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each non-zero column sum say </a:t>
                </a:r>
                <a14:m>
                  <m:oMath xmlns:m="http://schemas.openxmlformats.org/officeDocument/2006/math">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𝑠</m:t>
                        </m:r>
                      </m:e>
                      <m:sub>
                        <m:r>
                          <a:rPr lang="en-US" sz="2000">
                            <a:latin typeface="Cambria Math" panose="02040503050406030204" pitchFamily="18" charset="0"/>
                            <a:cs typeface="Times New Roman" pitchFamily="18" charset="0"/>
                          </a:rPr>
                          <m:t>𝑗</m:t>
                        </m:r>
                      </m:sub>
                    </m:sSub>
                  </m:oMath>
                </a14:m>
                <a:r>
                  <a:rPr lang="en-US" sz="2000" dirty="0">
                    <a:latin typeface="Times New Roman" panose="02020603050405020304" pitchFamily="18" charset="0"/>
                    <a:cs typeface="Times New Roman" panose="02020603050405020304" pitchFamily="18" charset="0"/>
                  </a:rPr>
                  <a:t> contribute |</a:t>
                </a:r>
                <a14:m>
                  <m:oMath xmlns:m="http://schemas.openxmlformats.org/officeDocument/2006/math">
                    <m:sSub>
                      <m:sSubPr>
                        <m:ctrlPr>
                          <a:rPr lang="en-US" sz="2000" i="1">
                            <a:latin typeface="Cambria Math" panose="02040503050406030204" pitchFamily="18" charset="0"/>
                            <a:cs typeface="Times New Roman" pitchFamily="18" charset="0"/>
                          </a:rPr>
                        </m:ctrlPr>
                      </m:sSubPr>
                      <m:e>
                        <m:r>
                          <m:rPr>
                            <m:sty m:val="p"/>
                          </m:rPr>
                          <a:rPr lang="en-US" sz="2000" i="0">
                            <a:latin typeface="Cambria Math" panose="02040503050406030204" pitchFamily="18" charset="0"/>
                            <a:cs typeface="Times New Roman" pitchFamily="18" charset="0"/>
                          </a:rPr>
                          <m:t>D</m:t>
                        </m:r>
                      </m:e>
                      <m:sub>
                        <m:r>
                          <m:rPr>
                            <m:sty m:val="p"/>
                          </m:rPr>
                          <a:rPr lang="en-US" sz="2000" i="0">
                            <a:latin typeface="Cambria Math" panose="02040503050406030204" pitchFamily="18" charset="0"/>
                            <a:cs typeface="Times New Roman" pitchFamily="18" charset="0"/>
                          </a:rPr>
                          <m:t>j</m:t>
                        </m:r>
                      </m:sub>
                    </m:sSub>
                  </m:oMath>
                </a14:m>
                <a:r>
                  <a:rPr lang="en-US" sz="2000" dirty="0">
                    <a:latin typeface="Times New Roman" panose="02020603050405020304" pitchFamily="18" charset="0"/>
                    <a:cs typeface="Times New Roman" panose="02020603050405020304" pitchFamily="18" charset="0"/>
                  </a:rPr>
                  <a:t>| for the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column (i.e., the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value of the attribute). Thus the split information is</a:t>
                </a:r>
              </a:p>
              <a:p>
                <a:pPr lvl="8" algn="just"/>
                <a:endParaRPr lang="en-US" sz="800" dirty="0">
                  <a:latin typeface="Times New Roman" panose="02020603050405020304" pitchFamily="18" charset="0"/>
                  <a:cs typeface="Times New Roman" panose="02020603050405020304" pitchFamily="18" charset="0"/>
                </a:endParaRPr>
              </a:p>
              <a:p>
                <a:pPr marL="393192" lvl="1" indent="0" algn="just">
                  <a:buNone/>
                </a:pPr>
                <a:r>
                  <a:rPr lang="en-US" sz="2000" dirty="0">
                    <a:cs typeface="Times New Roman" pitchFamily="18" charset="0"/>
                  </a:rPr>
                  <a:t>                            </a:t>
                </a:r>
                <a14:m>
                  <m:oMath xmlns:m="http://schemas.openxmlformats.org/officeDocument/2006/math">
                    <m:sSubSup>
                      <m:sSubSupPr>
                        <m:ctrlPr>
                          <a:rPr lang="en-US" sz="2000" i="1">
                            <a:latin typeface="Cambria Math" panose="02040503050406030204" pitchFamily="18" charset="0"/>
                            <a:cs typeface="Times New Roman" pitchFamily="18" charset="0"/>
                          </a:rPr>
                        </m:ctrlPr>
                      </m:sSubSupPr>
                      <m:e>
                        <m:r>
                          <a:rPr lang="en-US" sz="2000">
                            <a:latin typeface="Cambria Math" panose="02040503050406030204" pitchFamily="18" charset="0"/>
                            <a:cs typeface="Times New Roman" pitchFamily="18" charset="0"/>
                          </a:rPr>
                          <m:t>𝐸</m:t>
                        </m:r>
                      </m:e>
                      <m:sub>
                        <m:r>
                          <a:rPr lang="en-US" sz="2000">
                            <a:latin typeface="Cambria Math" panose="02040503050406030204" pitchFamily="18" charset="0"/>
                            <a:cs typeface="Times New Roman" pitchFamily="18" charset="0"/>
                          </a:rPr>
                          <m:t>𝐴</m:t>
                        </m:r>
                      </m:sub>
                      <m:sup>
                        <m:r>
                          <a:rPr lang="en-US" sz="2000">
                            <a:latin typeface="Cambria Math" panose="02040503050406030204" pitchFamily="18" charset="0"/>
                            <a:cs typeface="Times New Roman" pitchFamily="18" charset="0"/>
                          </a:rPr>
                          <m:t>∗</m:t>
                        </m:r>
                      </m:sup>
                    </m:sSubSup>
                  </m:oMath>
                </a14:m>
                <a:r>
                  <a:rPr lang="en-IN" sz="2000" dirty="0">
                    <a:latin typeface="Times New Roman" panose="02020603050405020304" pitchFamily="18" charset="0"/>
                    <a:cs typeface="Times New Roman" panose="02020603050405020304" pitchFamily="18" charset="0"/>
                  </a:rPr>
                  <a:t>(D) = </a:t>
                </a:r>
                <a14:m>
                  <m:oMath xmlns:m="http://schemas.openxmlformats.org/officeDocument/2006/math">
                    <m:r>
                      <a:rPr lang="en-US" sz="2000">
                        <a:latin typeface="Cambria Math" panose="02040503050406030204" pitchFamily="18" charset="0"/>
                        <a:cs typeface="Times New Roman" pitchFamily="18" charset="0"/>
                      </a:rPr>
                      <m:t>−</m:t>
                    </m:r>
                    <m:nary>
                      <m:naryPr>
                        <m:chr m:val="∑"/>
                        <m:ctrlPr>
                          <a:rPr lang="en-US" sz="2000" i="1">
                            <a:latin typeface="Cambria Math" panose="02040503050406030204" pitchFamily="18" charset="0"/>
                            <a:cs typeface="Times New Roman" pitchFamily="18" charset="0"/>
                          </a:rPr>
                        </m:ctrlPr>
                      </m:naryPr>
                      <m:sub>
                        <m:r>
                          <m:rPr>
                            <m:brk m:alnAt="23"/>
                          </m:rPr>
                          <a:rPr lang="en-US" sz="2000">
                            <a:latin typeface="Cambria Math" panose="02040503050406030204" pitchFamily="18" charset="0"/>
                            <a:cs typeface="Times New Roman" pitchFamily="18" charset="0"/>
                          </a:rPr>
                          <m:t>𝑗</m:t>
                        </m:r>
                        <m:r>
                          <a:rPr lang="en-US" sz="2000">
                            <a:latin typeface="Cambria Math" panose="02040503050406030204" pitchFamily="18" charset="0"/>
                            <a:cs typeface="Times New Roman" pitchFamily="18" charset="0"/>
                          </a:rPr>
                          <m:t>=1</m:t>
                        </m:r>
                      </m:sub>
                      <m:sup>
                        <m:r>
                          <m:rPr>
                            <m:sty m:val="p"/>
                          </m:rPr>
                          <a:rPr lang="en-US" sz="2000" b="0" i="0" smtClean="0">
                            <a:latin typeface="Cambria Math"/>
                            <a:cs typeface="Times New Roman" pitchFamily="18" charset="0"/>
                          </a:rPr>
                          <m:t>m</m:t>
                        </m:r>
                      </m:sup>
                      <m:e>
                        <m:f>
                          <m:fPr>
                            <m:ctrlPr>
                              <a:rPr lang="en-US" sz="2000" i="1">
                                <a:latin typeface="Cambria Math" panose="02040503050406030204" pitchFamily="18" charset="0"/>
                                <a:cs typeface="Times New Roman" pitchFamily="18" charset="0"/>
                              </a:rPr>
                            </m:ctrlPr>
                          </m:fPr>
                          <m:num>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𝑠</m:t>
                                </m:r>
                              </m:e>
                              <m:sub>
                                <m:r>
                                  <a:rPr lang="en-US" sz="2000">
                                    <a:latin typeface="Cambria Math" panose="02040503050406030204" pitchFamily="18" charset="0"/>
                                    <a:cs typeface="Times New Roman" pitchFamily="18" charset="0"/>
                                  </a:rPr>
                                  <m:t>𝑗</m:t>
                                </m:r>
                              </m:sub>
                            </m:sSub>
                          </m:num>
                          <m:den>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D</m:t>
                            </m:r>
                            <m:r>
                              <m:rPr>
                                <m:nor/>
                              </m:rPr>
                              <a:rPr lang="en-US" sz="2000" dirty="0">
                                <a:latin typeface="Times New Roman" panose="02020603050405020304" pitchFamily="18" charset="0"/>
                                <a:cs typeface="Times New Roman" panose="02020603050405020304" pitchFamily="18" charset="0"/>
                              </a:rPr>
                              <m:t>|</m:t>
                            </m:r>
                          </m:den>
                        </m:f>
                      </m:e>
                    </m:nary>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𝑙𝑜𝑔</m:t>
                        </m:r>
                      </m:e>
                      <m:sub>
                        <m:r>
                          <a:rPr lang="en-US" sz="2000">
                            <a:latin typeface="Cambria Math" panose="02040503050406030204" pitchFamily="18" charset="0"/>
                            <a:cs typeface="Times New Roman" pitchFamily="18" charset="0"/>
                          </a:rPr>
                          <m:t>2</m:t>
                        </m:r>
                      </m:sub>
                    </m:sSub>
                    <m:f>
                      <m:fPr>
                        <m:ctrlPr>
                          <a:rPr lang="en-US" sz="2000" i="1">
                            <a:latin typeface="Cambria Math" panose="02040503050406030204" pitchFamily="18" charset="0"/>
                            <a:cs typeface="Times New Roman" pitchFamily="18" charset="0"/>
                          </a:rPr>
                        </m:ctrlPr>
                      </m:fPr>
                      <m:num>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𝑠</m:t>
                            </m:r>
                          </m:e>
                          <m:sub>
                            <m:r>
                              <a:rPr lang="en-US" sz="2000">
                                <a:latin typeface="Cambria Math" panose="02040503050406030204" pitchFamily="18" charset="0"/>
                                <a:cs typeface="Times New Roman" pitchFamily="18" charset="0"/>
                              </a:rPr>
                              <m:t>𝑗</m:t>
                            </m:r>
                          </m:sub>
                        </m:sSub>
                      </m:num>
                      <m:den>
                        <m:r>
                          <a:rPr lang="en-US" sz="2000">
                            <a:latin typeface="Cambria Math" panose="02040503050406030204" pitchFamily="18" charset="0"/>
                            <a:cs typeface="Times New Roman" pitchFamily="18" charset="0"/>
                          </a:rPr>
                          <m:t>|</m:t>
                        </m:r>
                        <m:r>
                          <a:rPr lang="en-US" sz="2000">
                            <a:latin typeface="Cambria Math" panose="02040503050406030204" pitchFamily="18" charset="0"/>
                            <a:cs typeface="Times New Roman" pitchFamily="18" charset="0"/>
                          </a:rPr>
                          <m:t>𝐷</m:t>
                        </m:r>
                        <m:r>
                          <a:rPr lang="en-US" sz="2000">
                            <a:latin typeface="Cambria Math" panose="02040503050406030204" pitchFamily="18" charset="0"/>
                            <a:cs typeface="Times New Roman" pitchFamily="18" charset="0"/>
                          </a:rPr>
                          <m:t>|</m:t>
                        </m:r>
                      </m:den>
                    </m:f>
                  </m:oMath>
                </a14:m>
                <a:endParaRPr lang="en-US" sz="2000" dirty="0">
                  <a:latin typeface="Times New Roman" panose="02020603050405020304" pitchFamily="18" charset="0"/>
                  <a:cs typeface="Times New Roman" panose="02020603050405020304" pitchFamily="18" charset="0"/>
                </a:endParaRPr>
              </a:p>
              <a:p>
                <a:pPr lvl="4" algn="just"/>
                <a:endParaRPr lang="en-US" sz="1600" dirty="0">
                  <a:latin typeface="Times New Roman" panose="02020603050405020304" pitchFamily="18" charset="0"/>
                  <a:cs typeface="Times New Roman" panose="02020603050405020304" pitchFamily="18" charset="0"/>
                </a:endParaRPr>
              </a:p>
              <a:p>
                <a:pPr marL="393192" lvl="1" indent="0" algn="just">
                  <a:buNone/>
                </a:pPr>
                <a:r>
                  <a:rPr lang="en-US" sz="2000" dirty="0">
                    <a:latin typeface="Times New Roman" panose="02020603050405020304" pitchFamily="18" charset="0"/>
                    <a:cs typeface="Times New Roman" panose="02020603050405020304" pitchFamily="18" charset="0"/>
                  </a:rPr>
                  <a:t>If there are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-columns in the frequency table.</a:t>
                </a:r>
              </a:p>
              <a:p>
                <a:pPr marL="393192" lvl="1"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200" b="1" dirty="0">
                    <a:solidFill>
                      <a:srgbClr val="CC3300"/>
                    </a:solidFill>
                    <a:latin typeface="Times New Roman" panose="02020603050405020304" pitchFamily="18" charset="0"/>
                    <a:cs typeface="Times New Roman" panose="02020603050405020304" pitchFamily="18" charset="0"/>
                  </a:rPr>
                  <a:t>Practice: </a:t>
                </a:r>
              </a:p>
              <a:p>
                <a:pPr marL="0" indent="0" algn="just">
                  <a:buNone/>
                </a:pPr>
                <a:r>
                  <a:rPr lang="en-US" sz="2200" dirty="0">
                    <a:solidFill>
                      <a:srgbClr val="CC3300"/>
                    </a:solidFill>
                    <a:latin typeface="Times New Roman" panose="02020603050405020304" pitchFamily="18" charset="0"/>
                    <a:cs typeface="Times New Roman" panose="02020603050405020304" pitchFamily="18" charset="0"/>
                  </a:rPr>
                  <a:t>Using Gain ratio as the measurement of splitting attributes, draw the decision trees for OPTH and EMP data sets. Give calculation of gain ratio at each node.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6" y="1515721"/>
                <a:ext cx="8425339" cy="5057201"/>
              </a:xfrm>
              <a:blipFill>
                <a:blip r:embed="rId3"/>
                <a:stretch>
                  <a:fillRect l="-602" t="-1250"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spTree>
    <p:extLst>
      <p:ext uri="{BB962C8B-B14F-4D97-AF65-F5344CB8AC3E}">
        <p14:creationId xmlns:p14="http://schemas.microsoft.com/office/powerpoint/2010/main" val="3745188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96" y="277272"/>
            <a:ext cx="9157092" cy="522284"/>
          </a:xfrm>
        </p:spPr>
        <p:txBody>
          <a:bodyPr>
            <a:noAutofit/>
          </a:bodyPr>
          <a:lstStyle/>
          <a:p>
            <a:r>
              <a:rPr lang="en-US" sz="2000" dirty="0">
                <a:solidFill>
                  <a:srgbClr val="A50021"/>
                </a:solidFill>
                <a:latin typeface="Times New Roman" pitchFamily="18" charset="0"/>
                <a:cs typeface="Times New Roman" pitchFamily="18" charset="0"/>
              </a:rPr>
              <a:t>Summary of Decision Tree Induction Algorithms</a:t>
            </a:r>
          </a:p>
        </p:txBody>
      </p:sp>
      <p:sp>
        <p:nvSpPr>
          <p:cNvPr id="3" name="Content Placeholder 2"/>
          <p:cNvSpPr>
            <a:spLocks noGrp="1"/>
          </p:cNvSpPr>
          <p:nvPr>
            <p:ph idx="1"/>
          </p:nvPr>
        </p:nvSpPr>
        <p:spPr>
          <a:xfrm>
            <a:off x="385222" y="963948"/>
            <a:ext cx="8734064" cy="4626684"/>
          </a:xfrm>
        </p:spPr>
        <p:txBody>
          <a:bodyPr>
            <a:noAutofit/>
          </a:bodyPr>
          <a:lstStyle/>
          <a:p>
            <a:pPr algn="just"/>
            <a:r>
              <a:rPr lang="en-US" sz="2000" dirty="0">
                <a:latin typeface="Times New Roman" panose="02020603050405020304" pitchFamily="18" charset="0"/>
                <a:cs typeface="Times New Roman" panose="02020603050405020304" pitchFamily="18" charset="0"/>
              </a:rPr>
              <a:t>We have learned the building of a decision tree given a training data. </a:t>
            </a:r>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The decision tree is then used to classify a test data.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a given training data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the important task is to build the decision tree so that:</a:t>
            </a:r>
          </a:p>
          <a:p>
            <a:pPr lvl="1"/>
            <a:r>
              <a:rPr lang="en-US" sz="1800" dirty="0">
                <a:latin typeface="Times New Roman" panose="02020603050405020304" pitchFamily="18" charset="0"/>
                <a:cs typeface="Times New Roman" panose="02020603050405020304" pitchFamily="18" charset="0"/>
              </a:rPr>
              <a:t>All test data can be classified accurately</a:t>
            </a:r>
          </a:p>
          <a:p>
            <a:pPr lvl="8"/>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tree is balanced and with as minimum depth as possible, thus the classification can be done at a faster rate.</a:t>
            </a:r>
          </a:p>
          <a:p>
            <a:pPr lvl="8"/>
            <a:endParaRPr lang="en-US" sz="1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order to build a decision tree, several algorithms have been proposed. These algorithms differ from the chosen splitting criteria, so that they satisfy the above mentioned objectives as well as the decision tree can be induced with minimum time complexity. We have studied three decision tree induction algorithms namely ID3, CART and C4.5. A summary of these three algorithms is presented in the following table.</a:t>
            </a: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spTree>
    <p:extLst>
      <p:ext uri="{BB962C8B-B14F-4D97-AF65-F5344CB8AC3E}">
        <p14:creationId xmlns:p14="http://schemas.microsoft.com/office/powerpoint/2010/main" val="1143009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96" y="340442"/>
            <a:ext cx="8425339" cy="501257"/>
          </a:xfrm>
        </p:spPr>
        <p:txBody>
          <a:bodyPr>
            <a:normAutofit fontScale="90000"/>
          </a:bodyPr>
          <a:lstStyle/>
          <a:p>
            <a:r>
              <a:rPr lang="en-US" sz="3200" dirty="0">
                <a:solidFill>
                  <a:srgbClr val="A50021"/>
                </a:solidFill>
                <a:latin typeface="Times New Roman" pitchFamily="18" charset="0"/>
                <a:cs typeface="Times New Roman" pitchFamily="18" charset="0"/>
              </a:rPr>
              <a:t>Table 20.6</a:t>
            </a:r>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2842172981"/>
                  </p:ext>
                </p:extLst>
              </p:nvPr>
            </p:nvGraphicFramePr>
            <p:xfrm>
              <a:off x="878053" y="1017856"/>
              <a:ext cx="7605423" cy="5388991"/>
            </p:xfrm>
            <a:graphic>
              <a:graphicData uri="http://schemas.openxmlformats.org/drawingml/2006/table">
                <a:tbl>
                  <a:tblPr firstRow="1" bandRow="1">
                    <a:tableStyleId>{2D5ABB26-0587-4C30-8999-92F81FD0307C}</a:tableStyleId>
                  </a:tblPr>
                  <a:tblGrid>
                    <a:gridCol w="1692997">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gridCol w="2826326">
                      <a:extLst>
                        <a:ext uri="{9D8B030D-6E8A-4147-A177-3AD203B41FA5}">
                          <a16:colId xmlns:a16="http://schemas.microsoft.com/office/drawing/2014/main" val="20002"/>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Splitting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dirty="0">
                              <a:solidFill>
                                <a:srgbClr val="0B5ED7"/>
                              </a:solidFill>
                              <a:latin typeface="Times New Roman" panose="02020603050405020304" pitchFamily="18" charset="0"/>
                              <a:cs typeface="Times New Roman" panose="02020603050405020304" pitchFamily="18" charset="0"/>
                            </a:rPr>
                            <a:t>ID3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b="1" u="none" dirty="0">
                              <a:solidFill>
                                <a:srgbClr val="0B5ED7"/>
                              </a:solidFill>
                              <a:latin typeface="Times New Roman" panose="02020603050405020304" pitchFamily="18" charset="0"/>
                              <a:cs typeface="Times New Roman" panose="02020603050405020304" pitchFamily="18" charset="0"/>
                            </a:rPr>
                            <a:t>Information Gain</a:t>
                          </a:r>
                        </a:p>
                        <a:p>
                          <a:pPr marL="0" indent="0">
                            <a:buFont typeface="Arial" panose="020B0604020202020204" pitchFamily="34" charset="0"/>
                            <a:buNone/>
                          </a:pPr>
                          <a14:m>
                            <m:oMath xmlns:m="http://schemas.openxmlformats.org/officeDocument/2006/math">
                              <m:r>
                                <a:rPr lang="en-US" i="1" u="none" smtClean="0">
                                  <a:latin typeface="Cambria Math" panose="02040503050406030204" pitchFamily="18" charset="0"/>
                                  <a:ea typeface="Cambria Math" panose="02040503050406030204" pitchFamily="18" charset="0"/>
                                </a:rPr>
                                <m:t>𝛼</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𝐸</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 </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𝐸</m:t>
                                  </m:r>
                                </m:e>
                                <m:sub>
                                  <m:r>
                                    <a:rPr lang="en-US" b="0" i="1" u="none" smtClean="0">
                                      <a:latin typeface="Cambria Math" panose="02040503050406030204" pitchFamily="18" charset="0"/>
                                      <a:ea typeface="Cambria Math" panose="02040503050406030204" pitchFamily="18" charset="0"/>
                                    </a:rPr>
                                    <m:t>𝐴</m:t>
                                  </m:r>
                                </m:sub>
                              </m:sSub>
                            </m:oMath>
                          </a14:m>
                          <a:r>
                            <a:rPr lang="en-US" u="none" dirty="0">
                              <a:latin typeface="Times New Roman" panose="02020603050405020304" pitchFamily="18" charset="0"/>
                              <a:cs typeface="Times New Roman" panose="02020603050405020304" pitchFamily="18" charset="0"/>
                            </a:rPr>
                            <a:t>(D)</a:t>
                          </a:r>
                        </a:p>
                        <a:p>
                          <a:pPr marL="0" indent="0">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a:t>
                          </a:r>
                        </a:p>
                        <a:p>
                          <a:pPr marL="0" indent="0" algn="just">
                            <a:buFont typeface="Arial" panose="020B0604020202020204" pitchFamily="34" charset="0"/>
                            <a:buNone/>
                          </a:pPr>
                          <a14:m>
                            <m:oMath xmlns:m="http://schemas.openxmlformats.org/officeDocument/2006/math">
                              <m:r>
                                <a:rPr lang="en-US" b="0" i="1" u="none" smtClean="0">
                                  <a:latin typeface="Cambria Math" panose="02040503050406030204" pitchFamily="18" charset="0"/>
                                  <a:ea typeface="Cambria Math" panose="02040503050406030204" pitchFamily="18" charset="0"/>
                                </a:rPr>
                                <m:t>𝐸</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oMath>
                          </a14:m>
                          <a:r>
                            <a:rPr lang="en-US" u="none" dirty="0">
                              <a:latin typeface="Times New Roman" panose="02020603050405020304" pitchFamily="18" charset="0"/>
                              <a:cs typeface="Times New Roman" panose="02020603050405020304" pitchFamily="18" charset="0"/>
                            </a:rPr>
                            <a:t> = Entropy of </a:t>
                          </a:r>
                          <a:r>
                            <a:rPr lang="en-US" i="1" u="none" dirty="0">
                              <a:latin typeface="Times New Roman" panose="02020603050405020304" pitchFamily="18" charset="0"/>
                              <a:cs typeface="Times New Roman" panose="02020603050405020304" pitchFamily="18" charset="0"/>
                            </a:rPr>
                            <a:t>D</a:t>
                          </a:r>
                          <a:r>
                            <a:rPr lang="en-US" u="none" dirty="0">
                              <a:latin typeface="Times New Roman" panose="02020603050405020304" pitchFamily="18" charset="0"/>
                              <a:cs typeface="Times New Roman" panose="02020603050405020304" pitchFamily="18" charset="0"/>
                            </a:rPr>
                            <a:t> (a measure of uncertainty) = </a:t>
                          </a:r>
                          <a14:m>
                            <m:oMath xmlns:m="http://schemas.openxmlformats.org/officeDocument/2006/math">
                              <m:r>
                                <a:rPr lang="en-US" i="1" u="none" smtClean="0">
                                  <a:latin typeface="Cambria Math" panose="02040503050406030204" pitchFamily="18" charset="0"/>
                                  <a:ea typeface="Cambria Math" panose="02040503050406030204" pitchFamily="18" charset="0"/>
                                </a:rPr>
                                <m:t>−</m:t>
                              </m:r>
                              <m:nary>
                                <m:naryPr>
                                  <m:chr m:val="∑"/>
                                  <m:ctrlPr>
                                    <a:rPr lang="en-US" i="1" u="none" smtClean="0">
                                      <a:latin typeface="Cambria Math" panose="02040503050406030204" pitchFamily="18" charset="0"/>
                                    </a:rPr>
                                  </m:ctrlPr>
                                </m:naryPr>
                                <m:sub>
                                  <m:r>
                                    <m:rPr>
                                      <m:brk m:alnAt="23"/>
                                    </m:rPr>
                                    <a:rPr lang="en-US" b="0" i="1" u="none" smtClean="0">
                                      <a:latin typeface="Cambria Math" panose="02040503050406030204" pitchFamily="18" charset="0"/>
                                    </a:rPr>
                                    <m:t>𝑖</m:t>
                                  </m:r>
                                  <m:r>
                                    <a:rPr lang="en-US" b="0" i="1" u="none" smtClean="0">
                                      <a:latin typeface="Cambria Math" panose="02040503050406030204" pitchFamily="18" charset="0"/>
                                    </a:rPr>
                                    <m:t>=1</m:t>
                                  </m:r>
                                </m:sub>
                                <m:sup>
                                  <m:r>
                                    <a:rPr lang="en-US" b="0" i="1" u="none" smtClean="0">
                                      <a:latin typeface="Cambria Math"/>
                                    </a:rPr>
                                    <m:t>𝑘</m:t>
                                  </m:r>
                                </m:sup>
                                <m:e>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e>
                              </m:nary>
                              <m:sSub>
                                <m:sSubPr>
                                  <m:ctrlPr>
                                    <a:rPr lang="en-US" i="1" u="none" smtClean="0">
                                      <a:latin typeface="Cambria Math" panose="02040503050406030204" pitchFamily="18" charset="0"/>
                                    </a:rPr>
                                  </m:ctrlPr>
                                </m:sSubPr>
                                <m:e>
                                  <m:r>
                                    <m:rPr>
                                      <m:nor/>
                                    </m:rPr>
                                    <a:rPr lang="en-US" u="none" dirty="0" smtClean="0">
                                      <a:latin typeface="Times New Roman" panose="02020603050405020304" pitchFamily="18" charset="0"/>
                                      <a:cs typeface="Times New Roman" panose="02020603050405020304" pitchFamily="18" charset="0"/>
                                    </a:rPr>
                                    <m:t>log</m:t>
                                  </m:r>
                                  <m:r>
                                    <m:rPr>
                                      <m:nor/>
                                    </m:rPr>
                                    <a:rPr lang="en-US" u="none" dirty="0" smtClean="0">
                                      <a:latin typeface="Times New Roman" panose="02020603050405020304" pitchFamily="18" charset="0"/>
                                      <a:cs typeface="Times New Roman" panose="02020603050405020304" pitchFamily="18" charset="0"/>
                                    </a:rPr>
                                    <m:t> </m:t>
                                  </m:r>
                                </m:e>
                                <m:sub>
                                  <m:r>
                                    <a:rPr lang="en-US" b="0" i="1" u="none" smtClean="0">
                                      <a:latin typeface="Cambria Math" panose="02040503050406030204" pitchFamily="18" charset="0"/>
                                    </a:rPr>
                                    <m:t>2</m:t>
                                  </m:r>
                                </m:sub>
                              </m:sSub>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oMath>
                          </a14:m>
                          <a:endParaRPr lang="en-US" u="none"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is with set of </a:t>
                          </a:r>
                          <a:r>
                            <a:rPr lang="en-US" i="1" u="none" dirty="0">
                              <a:latin typeface="Times New Roman" panose="02020603050405020304" pitchFamily="18" charset="0"/>
                              <a:cs typeface="Times New Roman" panose="02020603050405020304" pitchFamily="18" charset="0"/>
                            </a:rPr>
                            <a:t>k </a:t>
                          </a:r>
                          <a:r>
                            <a:rPr lang="en-US" i="0" u="none" dirty="0">
                              <a:latin typeface="Times New Roman" panose="02020603050405020304" pitchFamily="18" charset="0"/>
                              <a:cs typeface="Times New Roman" panose="02020603050405020304" pitchFamily="18" charset="0"/>
                            </a:rPr>
                            <a:t>classes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1</m:t>
                                  </m:r>
                                </m:sub>
                              </m:sSub>
                            </m:oMath>
                          </a14:m>
                          <a:r>
                            <a:rPr lang="en-US" i="1" u="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2</m:t>
                                  </m:r>
                                </m:sub>
                              </m:sSub>
                            </m:oMath>
                          </a14:m>
                          <a:r>
                            <a:rPr lang="en-US" i="1" u="none" dirty="0">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𝑘</m:t>
                                  </m:r>
                                </m:sub>
                              </m:sSub>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oMath>
                          </a14:m>
                          <a:r>
                            <a:rPr lang="en-US" i="1"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𝐶</m:t>
                                      </m:r>
                                    </m:e>
                                    <m:sub>
                                      <m:r>
                                        <a:rPr lang="en-US" b="0" i="1" u="none" smtClean="0">
                                          <a:latin typeface="Cambria Math" panose="02040503050406030204" pitchFamily="18" charset="0"/>
                                        </a:rPr>
                                        <m:t>𝑖</m:t>
                                      </m:r>
                                      <m:r>
                                        <a:rPr lang="en-US" b="0" i="1" u="none" smtClean="0">
                                          <a:latin typeface="Cambria Math" panose="02040503050406030204" pitchFamily="18" charset="0"/>
                                        </a:rPr>
                                        <m:t>,</m:t>
                                      </m:r>
                                      <m:r>
                                        <a:rPr lang="en-US" b="0" i="1" u="none" smtClean="0">
                                          <a:latin typeface="Cambria Math" panose="02040503050406030204" pitchFamily="18" charset="0"/>
                                        </a:rPr>
                                        <m:t>𝐷</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a:t>
                          </a:r>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Here,</a:t>
                          </a:r>
                          <a:r>
                            <a:rPr lang="en-US" b="0" u="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𝐶</m:t>
                                  </m:r>
                                </m:e>
                                <m:sub>
                                  <m:r>
                                    <a:rPr lang="en-US" b="0" i="1" u="none" smtClean="0">
                                      <a:latin typeface="Cambria Math" panose="02040503050406030204" pitchFamily="18" charset="0"/>
                                    </a:rPr>
                                    <m:t>𝑖</m:t>
                                  </m:r>
                                  <m:r>
                                    <a:rPr lang="en-US" b="0" i="1" u="none" smtClean="0">
                                      <a:latin typeface="Cambria Math" panose="02040503050406030204" pitchFamily="18" charset="0"/>
                                    </a:rPr>
                                    <m:t>,</m:t>
                                  </m:r>
                                  <m:r>
                                    <a:rPr lang="en-US" b="0" i="1" u="none" smtClean="0">
                                      <a:latin typeface="Cambria Math" panose="02040503050406030204" pitchFamily="18" charset="0"/>
                                    </a:rPr>
                                    <m:t>𝐷</m:t>
                                  </m:r>
                                </m:sub>
                              </m:sSub>
                            </m:oMath>
                          </a14:m>
                          <a:r>
                            <a:rPr lang="en-US" i="0" u="none" dirty="0">
                              <a:latin typeface="Times New Roman" panose="02020603050405020304" pitchFamily="18" charset="0"/>
                              <a:cs typeface="Times New Roman" panose="02020603050405020304" pitchFamily="18" charset="0"/>
                            </a:rPr>
                            <a:t> is the set of tuples with class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𝑖</m:t>
                                  </m:r>
                                </m:sub>
                              </m:sSub>
                            </m:oMath>
                          </a14:m>
                          <a:r>
                            <a:rPr lang="en-US" i="0" u="none" dirty="0">
                              <a:latin typeface="Times New Roman" panose="02020603050405020304" pitchFamily="18" charset="0"/>
                              <a:cs typeface="Times New Roman" panose="02020603050405020304" pitchFamily="18" charset="0"/>
                            </a:rPr>
                            <a:t> in </a:t>
                          </a:r>
                          <a:r>
                            <a:rPr lang="en-US" i="1" u="none" dirty="0">
                              <a:latin typeface="Times New Roman" panose="02020603050405020304" pitchFamily="18" charset="0"/>
                              <a:cs typeface="Times New Roman" panose="02020603050405020304" pitchFamily="18" charset="0"/>
                            </a:rPr>
                            <a:t>D.</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𝐸</m:t>
                                  </m:r>
                                </m:e>
                                <m:sub>
                                  <m:r>
                                    <a:rPr lang="en-US" b="0" i="1" u="none" smtClean="0">
                                      <a:latin typeface="Cambria Math" panose="02040503050406030204" pitchFamily="18" charset="0"/>
                                      <a:ea typeface="Cambria Math" panose="02040503050406030204" pitchFamily="18" charset="0"/>
                                    </a:rPr>
                                    <m:t>𝐴</m:t>
                                  </m:r>
                                </m:sub>
                              </m:sSub>
                            </m:oMath>
                          </a14:m>
                          <a:r>
                            <a:rPr lang="en-US" u="none" dirty="0">
                              <a:latin typeface="Times New Roman" panose="02020603050405020304" pitchFamily="18" charset="0"/>
                              <a:cs typeface="Times New Roman" panose="02020603050405020304" pitchFamily="18" charset="0"/>
                            </a:rPr>
                            <a:t>(D) =  Weighted average entropy when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is partitioned on the values of attribute A = </a:t>
                          </a:r>
                          <a14:m>
                            <m:oMath xmlns:m="http://schemas.openxmlformats.org/officeDocument/2006/math">
                              <m:nary>
                                <m:naryPr>
                                  <m:chr m:val="∑"/>
                                  <m:ctrlPr>
                                    <a:rPr lang="en-US" i="1" u="none" smtClean="0">
                                      <a:latin typeface="Cambria Math" panose="02040503050406030204" pitchFamily="18" charset="0"/>
                                    </a:rPr>
                                  </m:ctrlPr>
                                </m:naryPr>
                                <m:sub>
                                  <m:r>
                                    <a:rPr lang="en-US" b="0" i="1" u="none" smtClean="0">
                                      <a:latin typeface="Cambria Math" panose="02040503050406030204" pitchFamily="18" charset="0"/>
                                    </a:rPr>
                                    <m:t>𝑗</m:t>
                                  </m:r>
                                  <m:r>
                                    <a:rPr lang="en-US" b="0" i="1" u="none" smtClean="0">
                                      <a:latin typeface="Cambria Math" panose="02040503050406030204" pitchFamily="18" charset="0"/>
                                    </a:rPr>
                                    <m:t>=1</m:t>
                                  </m:r>
                                </m:sub>
                                <m:sup>
                                  <m:r>
                                    <a:rPr lang="en-US" b="0" i="1" u="none" smtClean="0">
                                      <a:latin typeface="Cambria Math"/>
                                    </a:rPr>
                                    <m:t>𝑚</m:t>
                                  </m:r>
                                </m:sup>
                                <m:e>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𝑗</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e>
                              </m:nary>
                              <m:r>
                                <a:rPr lang="en-US" b="0" i="1" u="none" smtClean="0">
                                  <a:latin typeface="Cambria Math" panose="02040503050406030204" pitchFamily="18" charset="0"/>
                                  <a:ea typeface="Cambria Math" panose="02040503050406030204" pitchFamily="18" charset="0"/>
                                </a:rPr>
                                <m:t>𝐸</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𝑗</m:t>
                                  </m:r>
                                </m:sub>
                              </m:sSub>
                            </m:oMath>
                          </a14:m>
                          <a:r>
                            <a:rPr lang="en-US" i="0" u="none" dirty="0">
                              <a:latin typeface="Times New Roman" panose="02020603050405020304" pitchFamily="18" charset="0"/>
                              <a:cs typeface="Times New Roman" panose="02020603050405020304" pitchFamily="18" charset="0"/>
                            </a:rPr>
                            <a:t>)</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0" u="none" dirty="0">
                              <a:latin typeface="Times New Roman" panose="02020603050405020304" pitchFamily="18" charset="0"/>
                              <a:cs typeface="Times New Roman" panose="02020603050405020304" pitchFamily="18" charset="0"/>
                            </a:rPr>
                            <a:t>Here, </a:t>
                          </a:r>
                          <a:r>
                            <a:rPr lang="en-US" i="1" u="none" dirty="0">
                              <a:latin typeface="Times New Roman" panose="02020603050405020304" pitchFamily="18" charset="0"/>
                              <a:cs typeface="Times New Roman" panose="02020603050405020304" pitchFamily="18" charset="0"/>
                            </a:rPr>
                            <a:t>m </a:t>
                          </a:r>
                          <a:r>
                            <a:rPr lang="en-US" i="0" u="none" dirty="0">
                              <a:latin typeface="Times New Roman" panose="02020603050405020304" pitchFamily="18" charset="0"/>
                              <a:cs typeface="Times New Roman" panose="02020603050405020304" pitchFamily="18" charset="0"/>
                            </a:rPr>
                            <a:t>denotes</a:t>
                          </a:r>
                          <a:r>
                            <a:rPr lang="en-US" i="0" u="none" baseline="0" dirty="0">
                              <a:latin typeface="Times New Roman" panose="02020603050405020304" pitchFamily="18" charset="0"/>
                              <a:cs typeface="Times New Roman" panose="02020603050405020304" pitchFamily="18" charset="0"/>
                            </a:rPr>
                            <a:t> the distinct values of attribute </a:t>
                          </a:r>
                          <a:r>
                            <a:rPr lang="en-US" i="1" u="none" baseline="0" dirty="0">
                              <a:latin typeface="Times New Roman" panose="02020603050405020304" pitchFamily="18" charset="0"/>
                              <a:cs typeface="Times New Roman" panose="02020603050405020304" pitchFamily="18" charset="0"/>
                            </a:rPr>
                            <a:t>A</a:t>
                          </a:r>
                          <a:r>
                            <a:rPr lang="en-US" i="0" u="none" baseline="0" dirty="0">
                              <a:latin typeface="Times New Roman" panose="02020603050405020304" pitchFamily="18" charset="0"/>
                              <a:cs typeface="Times New Roman" panose="02020603050405020304" pitchFamily="18" charset="0"/>
                            </a:rPr>
                            <a:t>.</a:t>
                          </a:r>
                          <a:endParaRPr lang="en-US" i="1" u="none"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i="1"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a:t>
                          </a:r>
                          <a:r>
                            <a:rPr lang="en-US" baseline="0" dirty="0">
                              <a:latin typeface="Times New Roman" panose="02020603050405020304" pitchFamily="18" charset="0"/>
                              <a:cs typeface="Times New Roman" panose="02020603050405020304" pitchFamily="18" charset="0"/>
                            </a:rPr>
                            <a:t> calculates </a:t>
                          </a:r>
                          <a14:m>
                            <m:oMath xmlns:m="http://schemas.openxmlformats.org/officeDocument/2006/math">
                              <m:r>
                                <a:rPr lang="en-US" i="1" u="none" smtClean="0">
                                  <a:latin typeface="Cambria Math" panose="02040503050406030204" pitchFamily="18" charset="0"/>
                                  <a:ea typeface="Cambria Math" panose="02040503050406030204" pitchFamily="18" charset="0"/>
                                </a:rPr>
                                <m:t>𝛼</m:t>
                              </m:r>
                              <m:sSub>
                                <m:sSubPr>
                                  <m:ctrlPr>
                                    <a:rPr lang="en-US"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𝐴</m:t>
                                  </m:r>
                                </m:e>
                                <m:sub>
                                  <m:r>
                                    <a:rPr lang="en-US" b="0" i="1" u="none" smtClean="0">
                                      <a:latin typeface="Cambria Math" panose="02040503050406030204" pitchFamily="18" charset="0"/>
                                      <a:ea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D</a:t>
                          </a:r>
                          <a:r>
                            <a:rPr lang="en-US" i="0" dirty="0">
                              <a:latin typeface="Times New Roman" panose="02020603050405020304" pitchFamily="18" charset="0"/>
                              <a:cs typeface="Times New Roman" panose="02020603050405020304" pitchFamily="18" charset="0"/>
                            </a:rPr>
                            <a:t>) for all </a:t>
                          </a:r>
                          <a14:m>
                            <m:oMath xmlns:m="http://schemas.openxmlformats.org/officeDocument/2006/math">
                              <m:sSub>
                                <m:sSubPr>
                                  <m:ctrlPr>
                                    <a:rPr lang="en-US"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𝐴</m:t>
                                  </m:r>
                                </m:e>
                                <m:sub>
                                  <m:r>
                                    <a:rPr lang="en-US" b="0" i="1" u="none" smtClean="0">
                                      <a:latin typeface="Cambria Math" panose="02040503050406030204" pitchFamily="18" charset="0"/>
                                      <a:ea typeface="Cambria Math" panose="02040503050406030204" pitchFamily="18" charset="0"/>
                                    </a:rPr>
                                    <m:t>𝑖</m:t>
                                  </m:r>
                                </m:sub>
                              </m:sSub>
                            </m:oMath>
                          </a14:m>
                          <a:r>
                            <a:rPr lang="en-US" i="1" dirty="0">
                              <a:latin typeface="Times New Roman" panose="02020603050405020304" pitchFamily="18" charset="0"/>
                              <a:cs typeface="Times New Roman" panose="02020603050405020304" pitchFamily="18" charset="0"/>
                            </a:rPr>
                            <a:t> in D </a:t>
                          </a:r>
                          <a:r>
                            <a:rPr lang="en-US" i="0" dirty="0">
                              <a:latin typeface="Times New Roman" panose="02020603050405020304" pitchFamily="18" charset="0"/>
                              <a:cs typeface="Times New Roman" panose="02020603050405020304" pitchFamily="18" charset="0"/>
                            </a:rPr>
                            <a:t>and choose that attribute</a:t>
                          </a:r>
                          <a:r>
                            <a:rPr lang="en-US" i="0" baseline="0" dirty="0">
                              <a:latin typeface="Times New Roman" panose="02020603050405020304" pitchFamily="18" charset="0"/>
                              <a:cs typeface="Times New Roman" panose="02020603050405020304" pitchFamily="18" charset="0"/>
                            </a:rPr>
                            <a:t> which has </a:t>
                          </a:r>
                          <a:r>
                            <a:rPr lang="en-US" b="1" i="0" u="none" baseline="0" dirty="0">
                              <a:solidFill>
                                <a:srgbClr val="0B5ED7"/>
                              </a:solidFill>
                              <a:latin typeface="Times New Roman" panose="02020603050405020304" pitchFamily="18" charset="0"/>
                              <a:cs typeface="Times New Roman" panose="02020603050405020304" pitchFamily="18" charset="0"/>
                            </a:rPr>
                            <a:t>maximum</a:t>
                          </a:r>
                          <a:r>
                            <a:rPr lang="en-US" i="0" u="sng" baseline="0" dirty="0">
                              <a:latin typeface="Times New Roman" panose="02020603050405020304" pitchFamily="18" charset="0"/>
                              <a:cs typeface="Times New Roman" panose="02020603050405020304" pitchFamily="18" charset="0"/>
                            </a:rPr>
                            <a:t> </a:t>
                          </a:r>
                          <a14:m>
                            <m:oMath xmlns:m="http://schemas.openxmlformats.org/officeDocument/2006/math">
                              <m:r>
                                <a:rPr lang="en-US" i="1" u="none" smtClean="0">
                                  <a:latin typeface="Cambria Math" panose="02040503050406030204" pitchFamily="18" charset="0"/>
                                  <a:ea typeface="Cambria Math" panose="02040503050406030204" pitchFamily="18" charset="0"/>
                                </a:rPr>
                                <m:t>𝛼</m:t>
                              </m:r>
                              <m:sSub>
                                <m:sSubPr>
                                  <m:ctrlPr>
                                    <a:rPr lang="en-US"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𝐴</m:t>
                                  </m:r>
                                </m:e>
                                <m:sub>
                                  <m:r>
                                    <a:rPr lang="en-US" b="0" i="1" u="none" smtClean="0">
                                      <a:latin typeface="Cambria Math" panose="02040503050406030204" pitchFamily="18" charset="0"/>
                                      <a:ea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D</a:t>
                          </a:r>
                          <a:r>
                            <a:rPr lang="en-US" i="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i="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i="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The algorithm</a:t>
                          </a:r>
                          <a:r>
                            <a:rPr lang="en-US" i="0" baseline="0" dirty="0">
                              <a:latin typeface="Times New Roman" panose="02020603050405020304" pitchFamily="18" charset="0"/>
                              <a:cs typeface="Times New Roman" panose="02020603050405020304" pitchFamily="18" charset="0"/>
                            </a:rPr>
                            <a:t> can </a:t>
                          </a:r>
                          <a:r>
                            <a:rPr lang="en-US" i="0" baseline="0" dirty="0">
                              <a:solidFill>
                                <a:srgbClr val="0B5ED7"/>
                              </a:solidFill>
                              <a:latin typeface="Times New Roman" panose="02020603050405020304" pitchFamily="18" charset="0"/>
                              <a:cs typeface="Times New Roman" panose="02020603050405020304" pitchFamily="18" charset="0"/>
                            </a:rPr>
                            <a:t>handle both categorical and numerical attributes</a:t>
                          </a:r>
                          <a:r>
                            <a:rPr lang="en-US" i="0" baseline="0" dirty="0">
                              <a:latin typeface="Times New Roman" panose="02020603050405020304" pitchFamily="18" charset="0"/>
                              <a:cs typeface="Times New Roman" panose="02020603050405020304" pitchFamily="18" charset="0"/>
                            </a:rPr>
                            <a:t>.</a:t>
                          </a:r>
                          <a:endParaRPr lang="en-IN" i="0"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i="0" baseline="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i="0"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baseline="0" dirty="0">
                              <a:latin typeface="Times New Roman" panose="02020603050405020304" pitchFamily="18" charset="0"/>
                              <a:cs typeface="Times New Roman" panose="02020603050405020304" pitchFamily="18" charset="0"/>
                            </a:rPr>
                            <a:t>It </a:t>
                          </a:r>
                          <a:r>
                            <a:rPr lang="en-US" i="0" baseline="0" dirty="0">
                              <a:solidFill>
                                <a:srgbClr val="0B5ED7"/>
                              </a:solidFill>
                              <a:latin typeface="Times New Roman" panose="02020603050405020304" pitchFamily="18" charset="0"/>
                              <a:cs typeface="Times New Roman" panose="02020603050405020304" pitchFamily="18" charset="0"/>
                            </a:rPr>
                            <a:t>favors splitting </a:t>
                          </a:r>
                          <a:r>
                            <a:rPr lang="en-US" i="0" baseline="0" dirty="0">
                              <a:latin typeface="Times New Roman" panose="02020603050405020304" pitchFamily="18" charset="0"/>
                              <a:cs typeface="Times New Roman" panose="02020603050405020304" pitchFamily="18" charset="0"/>
                            </a:rPr>
                            <a:t>those attributes, which </a:t>
                          </a:r>
                          <a:r>
                            <a:rPr lang="en-US" i="0" baseline="0" dirty="0">
                              <a:solidFill>
                                <a:srgbClr val="0B5ED7"/>
                              </a:solidFill>
                              <a:latin typeface="Times New Roman" panose="02020603050405020304" pitchFamily="18" charset="0"/>
                              <a:cs typeface="Times New Roman" panose="02020603050405020304" pitchFamily="18" charset="0"/>
                            </a:rPr>
                            <a:t>has a large number of distinct</a:t>
                          </a:r>
                          <a:r>
                            <a:rPr lang="en-US" i="0" baseline="0" dirty="0">
                              <a:latin typeface="Times New Roman" panose="02020603050405020304" pitchFamily="18" charset="0"/>
                              <a:cs typeface="Times New Roman" panose="02020603050405020304" pitchFamily="18" charset="0"/>
                            </a:rPr>
                            <a:t> values.</a:t>
                          </a:r>
                          <a:r>
                            <a:rPr lang="en-US" i="0" dirty="0">
                              <a:latin typeface="Times New Roman" panose="02020603050405020304" pitchFamily="18" charset="0"/>
                              <a:cs typeface="Times New Roman" panose="02020603050405020304" pitchFamily="18" charset="0"/>
                            </a:rPr>
                            <a:t> </a:t>
                          </a:r>
                          <a:endParaRPr lang="en-US" i="1" u="sng"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2842172981"/>
                  </p:ext>
                </p:extLst>
              </p:nvPr>
            </p:nvGraphicFramePr>
            <p:xfrm>
              <a:off x="878035" y="1017848"/>
              <a:ext cx="7605423" cy="5532819"/>
            </p:xfrm>
            <a:graphic>
              <a:graphicData uri="http://schemas.openxmlformats.org/drawingml/2006/table">
                <a:tbl>
                  <a:tblPr firstRow="1" bandRow="1">
                    <a:tableStyleId>{2D5ABB26-0587-4C30-8999-92F81FD0307C}</a:tableStyleId>
                  </a:tblPr>
                  <a:tblGrid>
                    <a:gridCol w="1692997">
                      <a:extLst>
                        <a:ext uri="{9D8B030D-6E8A-4147-A177-3AD203B41FA5}">
                          <a16:colId xmlns="" xmlns:a16="http://schemas.microsoft.com/office/drawing/2014/main" xmlns:a14="http://schemas.microsoft.com/office/drawing/2010/main" val="20000"/>
                        </a:ext>
                      </a:extLst>
                    </a:gridCol>
                    <a:gridCol w="3086100">
                      <a:extLst>
                        <a:ext uri="{9D8B030D-6E8A-4147-A177-3AD203B41FA5}">
                          <a16:colId xmlns="" xmlns:a16="http://schemas.microsoft.com/office/drawing/2014/main" xmlns:a14="http://schemas.microsoft.com/office/drawing/2010/main" val="20001"/>
                        </a:ext>
                      </a:extLst>
                    </a:gridCol>
                    <a:gridCol w="2826326">
                      <a:extLst>
                        <a:ext uri="{9D8B030D-6E8A-4147-A177-3AD203B41FA5}">
                          <a16:colId xmlns="" xmlns:a16="http://schemas.microsoft.com/office/drawing/2014/main" xmlns:a14="http://schemas.microsoft.com/office/drawing/2010/main" val="20002"/>
                        </a:ext>
                      </a:extLst>
                    </a:gridCol>
                  </a:tblGrid>
                  <a:tr h="370840">
                    <a:tc>
                      <a:txBody>
                        <a:bodyPr/>
                        <a:lstStyle/>
                        <a:p>
                          <a:pPr algn="ctr"/>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Splitting Criteria</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Remark</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0"/>
                      </a:ext>
                    </a:extLst>
                  </a:tr>
                  <a:tr h="5161979">
                    <a:tc>
                      <a:txBody>
                        <a:bodyPr/>
                        <a:lstStyle/>
                        <a:p>
                          <a:pPr algn="ctr"/>
                          <a:r>
                            <a:rPr lang="en-US" b="1" dirty="0" smtClean="0">
                              <a:solidFill>
                                <a:srgbClr val="0B5ED7"/>
                              </a:solidFill>
                              <a:latin typeface="Times New Roman" panose="02020603050405020304" pitchFamily="18" charset="0"/>
                              <a:cs typeface="Times New Roman" panose="02020603050405020304" pitchFamily="18" charset="0"/>
                            </a:rPr>
                            <a:t>ID3</a:t>
                          </a:r>
                          <a:endParaRPr lang="en-US" b="1" dirty="0">
                            <a:solidFill>
                              <a:srgbClr val="0B5ED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5336" t="-7783" r="-92095"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69397" t="-7783" r="-431" b="-236"/>
                          </a:stretch>
                        </a:blipFill>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spTree>
    <p:extLst>
      <p:ext uri="{BB962C8B-B14F-4D97-AF65-F5344CB8AC3E}">
        <p14:creationId xmlns:p14="http://schemas.microsoft.com/office/powerpoint/2010/main" val="1932102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solidFill>
                  <a:srgbClr val="04617B">
                    <a:shade val="90000"/>
                  </a:srgbClr>
                </a:solidFill>
              </a:rPr>
              <a:t>IIITS: Data Analytics</a:t>
            </a:r>
          </a:p>
        </p:txBody>
      </p:sp>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4" name="Content Placeholder 5"/>
              <p:cNvGraphicFramePr>
                <a:graphicFrameLocks/>
              </p:cNvGraphicFramePr>
              <p:nvPr>
                <p:extLst>
                  <p:ext uri="{D42A27DB-BD31-4B8C-83A1-F6EECF244321}">
                    <p14:modId xmlns:p14="http://schemas.microsoft.com/office/powerpoint/2010/main" val="473835192"/>
                  </p:ext>
                </p:extLst>
              </p:nvPr>
            </p:nvGraphicFramePr>
            <p:xfrm>
              <a:off x="722190" y="1043104"/>
              <a:ext cx="7605423" cy="4916632"/>
            </p:xfrm>
            <a:graphic>
              <a:graphicData uri="http://schemas.openxmlformats.org/drawingml/2006/table">
                <a:tbl>
                  <a:tblPr firstRow="1" bandRow="1">
                    <a:tableStyleId>{2D5ABB26-0587-4C30-8999-92F81FD0307C}</a:tableStyleId>
                  </a:tblPr>
                  <a:tblGrid>
                    <a:gridCol w="1536934">
                      <a:extLst>
                        <a:ext uri="{9D8B030D-6E8A-4147-A177-3AD203B41FA5}">
                          <a16:colId xmlns:a16="http://schemas.microsoft.com/office/drawing/2014/main" val="20000"/>
                        </a:ext>
                      </a:extLst>
                    </a:gridCol>
                    <a:gridCol w="3242163">
                      <a:extLst>
                        <a:ext uri="{9D8B030D-6E8A-4147-A177-3AD203B41FA5}">
                          <a16:colId xmlns:a16="http://schemas.microsoft.com/office/drawing/2014/main" val="20001"/>
                        </a:ext>
                      </a:extLst>
                    </a:gridCol>
                    <a:gridCol w="2826326">
                      <a:extLst>
                        <a:ext uri="{9D8B030D-6E8A-4147-A177-3AD203B41FA5}">
                          <a16:colId xmlns:a16="http://schemas.microsoft.com/office/drawing/2014/main" val="20002"/>
                        </a:ext>
                      </a:extLst>
                    </a:gridCol>
                  </a:tblGrid>
                  <a:tr h="416844">
                    <a:tc>
                      <a:txBody>
                        <a:bodyPr/>
                        <a:lstStyle/>
                        <a:p>
                          <a:pPr algn="ctr"/>
                          <a:r>
                            <a:rPr lang="en-US" b="1" dirty="0">
                              <a:latin typeface="Times New Roman" panose="02020603050405020304" pitchFamily="18" charset="0"/>
                              <a:cs typeface="Times New Roman" panose="02020603050405020304" pitchFamily="18"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Splitting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99788">
                    <a:tc>
                      <a:txBody>
                        <a:bodyPr/>
                        <a:lstStyle/>
                        <a:p>
                          <a:pPr algn="ctr"/>
                          <a:r>
                            <a:rPr lang="en-US" b="1" dirty="0">
                              <a:solidFill>
                                <a:srgbClr val="0B5ED7"/>
                              </a:solidFill>
                              <a:latin typeface="Times New Roman" panose="02020603050405020304" pitchFamily="18" charset="0"/>
                              <a:cs typeface="Times New Roman" panose="02020603050405020304" pitchFamily="18" charset="0"/>
                            </a:rPr>
                            <a:t>CART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b="1" u="none" dirty="0">
                              <a:solidFill>
                                <a:srgbClr val="0B5ED7"/>
                              </a:solidFill>
                              <a:latin typeface="Times New Roman" panose="02020603050405020304" pitchFamily="18" charset="0"/>
                              <a:cs typeface="Times New Roman" panose="02020603050405020304" pitchFamily="18" charset="0"/>
                            </a:rPr>
                            <a:t>Gini Index</a:t>
                          </a:r>
                        </a:p>
                        <a:p>
                          <a:pPr marL="0" indent="0">
                            <a:buFont typeface="Arial" panose="020B0604020202020204" pitchFamily="34" charset="0"/>
                            <a:buNone/>
                          </a:pPr>
                          <a14:m>
                            <m:oMath xmlns:m="http://schemas.openxmlformats.org/officeDocument/2006/math">
                              <m:r>
                                <a:rPr lang="en-US" i="1" u="none" dirty="0" smtClean="0">
                                  <a:latin typeface="Cambria Math" panose="02040503050406030204" pitchFamily="18" charset="0"/>
                                  <a:ea typeface="Cambria Math" panose="02040503050406030204" pitchFamily="18" charset="0"/>
                                </a:rPr>
                                <m:t>𝛾</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𝐺</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 </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𝐺</m:t>
                                  </m:r>
                                </m:e>
                                <m:sub>
                                  <m:r>
                                    <a:rPr lang="en-US" b="0" i="1" u="none" smtClean="0">
                                      <a:latin typeface="Cambria Math" panose="02040503050406030204" pitchFamily="18" charset="0"/>
                                      <a:ea typeface="Cambria Math" panose="02040503050406030204" pitchFamily="18" charset="0"/>
                                    </a:rPr>
                                    <m:t>𝐴</m:t>
                                  </m:r>
                                </m:sub>
                              </m:sSub>
                            </m:oMath>
                          </a14:m>
                          <a:r>
                            <a:rPr lang="en-US" u="none" dirty="0">
                              <a:latin typeface="Times New Roman" panose="02020603050405020304" pitchFamily="18" charset="0"/>
                              <a:cs typeface="Times New Roman" panose="02020603050405020304" pitchFamily="18" charset="0"/>
                            </a:rPr>
                            <a:t>(D)</a:t>
                          </a:r>
                        </a:p>
                        <a:p>
                          <a:pPr marL="0" indent="0">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a:t>
                          </a:r>
                        </a:p>
                        <a:p>
                          <a:pPr marL="0" indent="0" algn="just">
                            <a:buFont typeface="Arial" panose="020B0604020202020204" pitchFamily="34" charset="0"/>
                            <a:buNone/>
                          </a:pPr>
                          <a14:m>
                            <m:oMath xmlns:m="http://schemas.openxmlformats.org/officeDocument/2006/math">
                              <m:r>
                                <a:rPr lang="en-US" b="0" i="1" u="none" smtClean="0">
                                  <a:latin typeface="Cambria Math" panose="02040503050406030204" pitchFamily="18" charset="0"/>
                                  <a:ea typeface="Cambria Math" panose="02040503050406030204" pitchFamily="18" charset="0"/>
                                </a:rPr>
                                <m:t>𝐺</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oMath>
                          </a14:m>
                          <a:r>
                            <a:rPr lang="en-US" u="none" dirty="0">
                              <a:latin typeface="Times New Roman" panose="02020603050405020304" pitchFamily="18" charset="0"/>
                              <a:cs typeface="Times New Roman" panose="02020603050405020304" pitchFamily="18" charset="0"/>
                            </a:rPr>
                            <a:t> = </a:t>
                          </a:r>
                          <a:r>
                            <a:rPr lang="en-US" u="none" dirty="0" err="1">
                              <a:latin typeface="Times New Roman" panose="02020603050405020304" pitchFamily="18" charset="0"/>
                              <a:cs typeface="Times New Roman" panose="02020603050405020304" pitchFamily="18" charset="0"/>
                            </a:rPr>
                            <a:t>Gini</a:t>
                          </a:r>
                          <a:r>
                            <a:rPr lang="en-US" u="none" dirty="0">
                              <a:latin typeface="Times New Roman" panose="02020603050405020304" pitchFamily="18" charset="0"/>
                              <a:cs typeface="Times New Roman" panose="02020603050405020304" pitchFamily="18" charset="0"/>
                            </a:rPr>
                            <a:t> index (a measure of impurity) </a:t>
                          </a:r>
                        </a:p>
                        <a:p>
                          <a:pPr marL="0" indent="0" algn="just">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               = </a:t>
                          </a:r>
                          <a14:m>
                            <m:oMath xmlns:m="http://schemas.openxmlformats.org/officeDocument/2006/math">
                              <m:r>
                                <a:rPr lang="en-US" b="0" i="0" u="none" smtClean="0">
                                  <a:latin typeface="Cambria Math" panose="02040503050406030204" pitchFamily="18" charset="0"/>
                                  <a:ea typeface="Cambria Math" panose="02040503050406030204" pitchFamily="18" charset="0"/>
                                </a:rPr>
                                <m:t>1</m:t>
                              </m:r>
                              <m:r>
                                <a:rPr lang="en-US" i="1" u="none" smtClean="0">
                                  <a:latin typeface="Cambria Math" panose="02040503050406030204" pitchFamily="18" charset="0"/>
                                  <a:ea typeface="Cambria Math" panose="02040503050406030204" pitchFamily="18" charset="0"/>
                                </a:rPr>
                                <m:t>−</m:t>
                              </m:r>
                              <m:nary>
                                <m:naryPr>
                                  <m:chr m:val="∑"/>
                                  <m:ctrlPr>
                                    <a:rPr lang="en-US" i="1" u="none" smtClean="0">
                                      <a:latin typeface="Cambria Math" panose="02040503050406030204" pitchFamily="18" charset="0"/>
                                    </a:rPr>
                                  </m:ctrlPr>
                                </m:naryPr>
                                <m:sub>
                                  <m:r>
                                    <m:rPr>
                                      <m:brk m:alnAt="23"/>
                                    </m:rPr>
                                    <a:rPr lang="en-US" b="0" i="1" u="none" smtClean="0">
                                      <a:latin typeface="Cambria Math" panose="02040503050406030204" pitchFamily="18" charset="0"/>
                                    </a:rPr>
                                    <m:t>𝑖</m:t>
                                  </m:r>
                                  <m:r>
                                    <a:rPr lang="en-US" b="0" i="1" u="none" smtClean="0">
                                      <a:latin typeface="Cambria Math" panose="02040503050406030204" pitchFamily="18" charset="0"/>
                                    </a:rPr>
                                    <m:t>=1</m:t>
                                  </m:r>
                                </m:sub>
                                <m:sup>
                                  <m:r>
                                    <a:rPr lang="en-US" b="0" i="1" u="none" smtClean="0">
                                      <a:latin typeface="Cambria Math"/>
                                    </a:rPr>
                                    <m:t>𝑘</m:t>
                                  </m:r>
                                </m:sup>
                                <m:e>
                                  <m:sSup>
                                    <m:sSupPr>
                                      <m:ctrlPr>
                                        <a:rPr lang="en-US" i="1" u="none" smtClean="0">
                                          <a:latin typeface="Cambria Math" panose="02040503050406030204" pitchFamily="18" charset="0"/>
                                        </a:rPr>
                                      </m:ctrlPr>
                                    </m:sSupPr>
                                    <m:e>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e>
                                    <m:sup>
                                      <m:r>
                                        <a:rPr lang="en-US" b="0" i="1" u="none" smtClean="0">
                                          <a:latin typeface="Cambria Math" panose="02040503050406030204" pitchFamily="18" charset="0"/>
                                        </a:rPr>
                                        <m:t>2</m:t>
                                      </m:r>
                                    </m:sup>
                                  </m:sSup>
                                </m:e>
                              </m:nary>
                            </m:oMath>
                          </a14:m>
                          <a:endParaRPr lang="en-US" u="none"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800" u="none" dirty="0">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u="none"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oMath>
                          </a14:m>
                          <a:r>
                            <a:rPr lang="en-US" i="1"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𝐶</m:t>
                                      </m:r>
                                    </m:e>
                                    <m:sub>
                                      <m:r>
                                        <a:rPr lang="en-US" b="0" i="1" u="none" smtClean="0">
                                          <a:latin typeface="Cambria Math" panose="02040503050406030204" pitchFamily="18" charset="0"/>
                                        </a:rPr>
                                        <m:t>𝑖</m:t>
                                      </m:r>
                                      <m:r>
                                        <a:rPr lang="en-US" b="0" i="1" u="none" smtClean="0">
                                          <a:latin typeface="Cambria Math" panose="02040503050406030204" pitchFamily="18" charset="0"/>
                                        </a:rPr>
                                        <m:t>,</m:t>
                                      </m:r>
                                      <m:r>
                                        <a:rPr lang="en-US" b="0" i="1" u="none" smtClean="0">
                                          <a:latin typeface="Cambria Math" panose="02040503050406030204" pitchFamily="18" charset="0"/>
                                        </a:rPr>
                                        <m:t>𝐷</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and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is with  </a:t>
                          </a:r>
                          <a:r>
                            <a:rPr lang="en-US" i="1" u="none" dirty="0">
                              <a:latin typeface="Times New Roman" panose="02020603050405020304" pitchFamily="18" charset="0"/>
                              <a:cs typeface="Times New Roman" panose="02020603050405020304" pitchFamily="18" charset="0"/>
                            </a:rPr>
                            <a:t>k </a:t>
                          </a:r>
                          <a:r>
                            <a:rPr lang="en-US" i="0" u="none" dirty="0">
                              <a:latin typeface="Times New Roman" panose="02020603050405020304" pitchFamily="18" charset="0"/>
                              <a:cs typeface="Times New Roman" panose="02020603050405020304" pitchFamily="18" charset="0"/>
                            </a:rPr>
                            <a:t>number of</a:t>
                          </a:r>
                          <a:r>
                            <a:rPr lang="en-US" i="0" u="none" baseline="0" dirty="0">
                              <a:latin typeface="Times New Roman" panose="02020603050405020304" pitchFamily="18" charset="0"/>
                              <a:cs typeface="Times New Roman" panose="02020603050405020304" pitchFamily="18" charset="0"/>
                            </a:rPr>
                            <a:t> classes </a:t>
                          </a:r>
                          <a14:m>
                            <m:oMath xmlns:m="http://schemas.openxmlformats.org/officeDocument/2006/math">
                              <m:r>
                                <m:rPr>
                                  <m:sty m:val="p"/>
                                </m:rPr>
                                <a:rPr lang="en-US" b="0" i="0" u="none" smtClean="0">
                                  <a:latin typeface="Cambria Math" panose="02040503050406030204" pitchFamily="18" charset="0"/>
                                  <a:ea typeface="Cambria Math" panose="02040503050406030204" pitchFamily="18" charset="0"/>
                                </a:rPr>
                                <m:t>and</m:t>
                              </m:r>
                            </m:oMath>
                          </a14:m>
                          <a:r>
                            <a:rPr lang="en-US" i="0" u="none" baseline="0" dirty="0">
                              <a:latin typeface="Times New Roman" panose="02020603050405020304" pitchFamily="18" charset="0"/>
                              <a:cs typeface="Times New Roman" panose="02020603050405020304" pitchFamily="18" charset="0"/>
                            </a:rPr>
                            <a:t> </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0" u="none" baseline="0" dirty="0">
                              <a:latin typeface="Times New Roman" panose="02020603050405020304" pitchFamily="18" charset="0"/>
                              <a:cs typeface="Times New Roman" panose="02020603050405020304" pitchFamily="18" charset="0"/>
                            </a:rPr>
                            <a:t> </a:t>
                          </a:r>
                          <a14:m>
                            <m:oMath xmlns:m="http://schemas.openxmlformats.org/officeDocument/2006/math">
                              <m:r>
                                <a:rPr lang="en-US" b="0" i="1" u="none" smtClean="0">
                                  <a:latin typeface="Cambria Math"/>
                                  <a:ea typeface="Cambria Math" panose="02040503050406030204" pitchFamily="18" charset="0"/>
                                </a:rPr>
                                <m:t> </m:t>
                              </m:r>
                            </m:oMath>
                          </a14:m>
                          <a:r>
                            <a:rPr lang="en-US" i="1" u="none" dirty="0">
                              <a:latin typeface="Times New Roman" panose="02020603050405020304" pitchFamily="18" charset="0"/>
                              <a:cs typeface="Times New Roman" panose="02020603050405020304" pitchFamily="18" charset="0"/>
                            </a:rPr>
                            <a:t>G</a:t>
                          </a:r>
                          <a:r>
                            <a:rPr lang="en-US" i="1" u="none" baseline="-25000" dirty="0">
                              <a:latin typeface="Times New Roman" panose="02020603050405020304" pitchFamily="18" charset="0"/>
                              <a:cs typeface="Times New Roman" panose="02020603050405020304" pitchFamily="18" charset="0"/>
                            </a:rPr>
                            <a:t>A</a:t>
                          </a:r>
                          <a:r>
                            <a:rPr lang="en-US" u="none" dirty="0">
                              <a:latin typeface="Times New Roman" panose="02020603050405020304" pitchFamily="18" charset="0"/>
                              <a:cs typeface="Times New Roman" panose="02020603050405020304" pitchFamily="18" charset="0"/>
                            </a:rPr>
                            <a:t>(</a:t>
                          </a:r>
                          <a:r>
                            <a:rPr lang="en-US" i="1" u="none" dirty="0">
                              <a:latin typeface="Times New Roman" panose="02020603050405020304" pitchFamily="18" charset="0"/>
                              <a:cs typeface="Times New Roman" panose="02020603050405020304" pitchFamily="18" charset="0"/>
                            </a:rPr>
                            <a:t>D</a:t>
                          </a:r>
                          <a:r>
                            <a:rPr lang="en-US"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r>
                                <a:rPr lang="en-US" b="0" i="1" u="none" smtClean="0">
                                  <a:latin typeface="Cambria Math" panose="02040503050406030204" pitchFamily="18" charset="0"/>
                                  <a:ea typeface="Cambria Math" panose="02040503050406030204" pitchFamily="18" charset="0"/>
                                </a:rPr>
                                <m:t>𝐺</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1</m:t>
                                  </m:r>
                                </m:sub>
                              </m:sSub>
                            </m:oMath>
                          </a14:m>
                          <a:r>
                            <a:rPr lang="en-US" i="0"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r>
                                <a:rPr lang="en-US" b="0" i="1" u="none" smtClean="0">
                                  <a:latin typeface="Cambria Math" panose="02040503050406030204" pitchFamily="18" charset="0"/>
                                  <a:ea typeface="Cambria Math" panose="02040503050406030204" pitchFamily="18" charset="0"/>
                                </a:rPr>
                                <m:t>𝐺</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2</m:t>
                                  </m:r>
                                </m:sub>
                              </m:sSub>
                            </m:oMath>
                          </a14:m>
                          <a:r>
                            <a:rPr lang="en-US" i="0" u="none" dirty="0">
                              <a:latin typeface="Times New Roman" panose="02020603050405020304" pitchFamily="18" charset="0"/>
                              <a:cs typeface="Times New Roman" panose="02020603050405020304" pitchFamily="18" charset="0"/>
                            </a:rPr>
                            <a:t>), </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0" u="none" dirty="0">
                              <a:latin typeface="Times New Roman" panose="02020603050405020304" pitchFamily="18" charset="0"/>
                              <a:cs typeface="Times New Roman" panose="02020603050405020304" pitchFamily="18" charset="0"/>
                            </a:rPr>
                            <a:t>when</a:t>
                          </a:r>
                          <a:r>
                            <a:rPr lang="en-US" i="0" u="none" baseline="0" dirty="0">
                              <a:latin typeface="Times New Roman" panose="02020603050405020304" pitchFamily="18" charset="0"/>
                              <a:cs typeface="Times New Roman" panose="02020603050405020304" pitchFamily="18" charset="0"/>
                            </a:rPr>
                            <a:t> </a:t>
                          </a:r>
                          <a:r>
                            <a:rPr lang="en-US" i="1" u="none" baseline="0" dirty="0">
                              <a:latin typeface="Times New Roman" panose="02020603050405020304" pitchFamily="18" charset="0"/>
                              <a:cs typeface="Times New Roman" panose="02020603050405020304" pitchFamily="18" charset="0"/>
                            </a:rPr>
                            <a:t>D </a:t>
                          </a:r>
                          <a:r>
                            <a:rPr lang="en-US" i="0" u="none" baseline="0" dirty="0">
                              <a:latin typeface="Times New Roman" panose="02020603050405020304" pitchFamily="18" charset="0"/>
                              <a:cs typeface="Times New Roman" panose="02020603050405020304" pitchFamily="18" charset="0"/>
                            </a:rPr>
                            <a:t>is partitioned into two data sets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1</m:t>
                                  </m:r>
                                </m:sub>
                              </m:sSub>
                            </m:oMath>
                          </a14:m>
                          <a:r>
                            <a:rPr lang="en-US" i="0" u="none" baseline="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2</m:t>
                                  </m:r>
                                </m:sub>
                              </m:sSub>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based on some values of attribute </a:t>
                          </a:r>
                          <a:r>
                            <a:rPr lang="en-US" i="1" u="none" dirty="0">
                              <a:latin typeface="Times New Roman" panose="02020603050405020304" pitchFamily="18" charset="0"/>
                              <a:cs typeface="Times New Roman" panose="02020603050405020304" pitchFamily="18" charset="0"/>
                            </a:rPr>
                            <a:t>A</a:t>
                          </a:r>
                          <a:r>
                            <a:rPr lang="en-US" i="0" u="none"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a:t>
                          </a:r>
                          <a:r>
                            <a:rPr lang="en-US" baseline="0" dirty="0">
                              <a:latin typeface="Times New Roman" panose="02020603050405020304" pitchFamily="18" charset="0"/>
                              <a:cs typeface="Times New Roman" panose="02020603050405020304" pitchFamily="18" charset="0"/>
                            </a:rPr>
                            <a:t> calculates all binary partitions for all possible values of attribute </a:t>
                          </a:r>
                          <a:r>
                            <a:rPr lang="en-US" i="1" baseline="0" dirty="0">
                              <a:latin typeface="Times New Roman" panose="02020603050405020304" pitchFamily="18" charset="0"/>
                              <a:cs typeface="Times New Roman" panose="02020603050405020304" pitchFamily="18" charset="0"/>
                            </a:rPr>
                            <a:t>A</a:t>
                          </a:r>
                          <a:r>
                            <a:rPr lang="en-US" baseline="0" dirty="0">
                              <a:latin typeface="Times New Roman" panose="02020603050405020304" pitchFamily="18" charset="0"/>
                              <a:cs typeface="Times New Roman" panose="02020603050405020304" pitchFamily="18" charset="0"/>
                            </a:rPr>
                            <a:t> and choose that binary partition which has the </a:t>
                          </a:r>
                          <a:r>
                            <a:rPr lang="en-US" b="1" i="0" baseline="0" dirty="0">
                              <a:solidFill>
                                <a:srgbClr val="0B5ED7"/>
                              </a:solidFill>
                              <a:latin typeface="Times New Roman" panose="02020603050405020304" pitchFamily="18" charset="0"/>
                              <a:cs typeface="Times New Roman" panose="02020603050405020304" pitchFamily="18" charset="0"/>
                            </a:rPr>
                            <a:t>maximum </a:t>
                          </a:r>
                          <a14:m>
                            <m:oMath xmlns:m="http://schemas.openxmlformats.org/officeDocument/2006/math">
                              <m:r>
                                <a:rPr lang="en-US" i="1" u="none" dirty="0" smtClean="0">
                                  <a:latin typeface="Cambria Math" panose="02040503050406030204" pitchFamily="18" charset="0"/>
                                  <a:ea typeface="Cambria Math" panose="02040503050406030204" pitchFamily="18" charset="0"/>
                                </a:rPr>
                                <m:t>𝛾</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oMath>
                          </a14:m>
                          <a:endParaRPr lang="en-US" i="1"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i="1"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u="none" dirty="0">
                              <a:latin typeface="Times New Roman" panose="02020603050405020304" pitchFamily="18" charset="0"/>
                              <a:cs typeface="Times New Roman" panose="02020603050405020304" pitchFamily="18" charset="0"/>
                            </a:rPr>
                            <a:t>The algorithm is </a:t>
                          </a:r>
                          <a:r>
                            <a:rPr lang="en-US" i="0" u="none" dirty="0">
                              <a:solidFill>
                                <a:srgbClr val="0B5ED7"/>
                              </a:solidFill>
                              <a:latin typeface="Times New Roman" panose="02020603050405020304" pitchFamily="18" charset="0"/>
                              <a:cs typeface="Times New Roman" panose="02020603050405020304" pitchFamily="18" charset="0"/>
                            </a:rPr>
                            <a:t>computationally</a:t>
                          </a:r>
                          <a:r>
                            <a:rPr lang="en-US" i="0" u="none" baseline="0" dirty="0">
                              <a:solidFill>
                                <a:srgbClr val="0B5ED7"/>
                              </a:solidFill>
                              <a:latin typeface="Times New Roman" panose="02020603050405020304" pitchFamily="18" charset="0"/>
                              <a:cs typeface="Times New Roman" panose="02020603050405020304" pitchFamily="18" charset="0"/>
                            </a:rPr>
                            <a:t> very expensive </a:t>
                          </a:r>
                          <a:r>
                            <a:rPr lang="en-US" i="0" u="none" baseline="0" dirty="0">
                              <a:latin typeface="Times New Roman" panose="02020603050405020304" pitchFamily="18" charset="0"/>
                              <a:cs typeface="Times New Roman" panose="02020603050405020304" pitchFamily="18" charset="0"/>
                            </a:rPr>
                            <a:t>when the attribute </a:t>
                          </a:r>
                          <a:r>
                            <a:rPr lang="en-US" i="1" u="none" baseline="0" dirty="0">
                              <a:latin typeface="Times New Roman" panose="02020603050405020304" pitchFamily="18" charset="0"/>
                              <a:cs typeface="Times New Roman" panose="02020603050405020304" pitchFamily="18" charset="0"/>
                            </a:rPr>
                            <a:t>A</a:t>
                          </a:r>
                          <a:r>
                            <a:rPr lang="en-US" i="0" u="none" baseline="0" dirty="0">
                              <a:latin typeface="Times New Roman" panose="02020603050405020304" pitchFamily="18" charset="0"/>
                              <a:cs typeface="Times New Roman" panose="02020603050405020304" pitchFamily="18" charset="0"/>
                            </a:rPr>
                            <a:t> has a large number of values.</a:t>
                          </a:r>
                          <a:endParaRPr lang="en-US" i="0"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4" name="Content Placeholder 5"/>
              <p:cNvGraphicFramePr>
                <a:graphicFrameLocks/>
              </p:cNvGraphicFramePr>
              <p:nvPr>
                <p:extLst>
                  <p:ext uri="{D42A27DB-BD31-4B8C-83A1-F6EECF244321}">
                    <p14:modId xmlns:p14="http://schemas.microsoft.com/office/powerpoint/2010/main" val="473835192"/>
                  </p:ext>
                </p:extLst>
              </p:nvPr>
            </p:nvGraphicFramePr>
            <p:xfrm>
              <a:off x="722172" y="1043104"/>
              <a:ext cx="7605423" cy="4916632"/>
            </p:xfrm>
            <a:graphic>
              <a:graphicData uri="http://schemas.openxmlformats.org/drawingml/2006/table">
                <a:tbl>
                  <a:tblPr firstRow="1" bandRow="1">
                    <a:tableStyleId>{2D5ABB26-0587-4C30-8999-92F81FD0307C}</a:tableStyleId>
                  </a:tblPr>
                  <a:tblGrid>
                    <a:gridCol w="1536934">
                      <a:extLst>
                        <a:ext uri="{9D8B030D-6E8A-4147-A177-3AD203B41FA5}">
                          <a16:colId xmlns:a16="http://schemas.microsoft.com/office/drawing/2014/main" xmlns="" xmlns:a14="http://schemas.microsoft.com/office/drawing/2010/main" val="20000"/>
                        </a:ext>
                      </a:extLst>
                    </a:gridCol>
                    <a:gridCol w="3242163">
                      <a:extLst>
                        <a:ext uri="{9D8B030D-6E8A-4147-A177-3AD203B41FA5}">
                          <a16:colId xmlns:a16="http://schemas.microsoft.com/office/drawing/2014/main" xmlns="" xmlns:a14="http://schemas.microsoft.com/office/drawing/2010/main" val="20001"/>
                        </a:ext>
                      </a:extLst>
                    </a:gridCol>
                    <a:gridCol w="2826326">
                      <a:extLst>
                        <a:ext uri="{9D8B030D-6E8A-4147-A177-3AD203B41FA5}">
                          <a16:colId xmlns:a16="http://schemas.microsoft.com/office/drawing/2014/main" xmlns="" xmlns:a14="http://schemas.microsoft.com/office/drawing/2010/main" val="20002"/>
                        </a:ext>
                      </a:extLst>
                    </a:gridCol>
                  </a:tblGrid>
                  <a:tr h="416844">
                    <a:tc>
                      <a:txBody>
                        <a:bodyPr/>
                        <a:lstStyle/>
                        <a:p>
                          <a:pPr algn="ctr"/>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Splitting Criteria</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Remark</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0"/>
                      </a:ext>
                    </a:extLst>
                  </a:tr>
                  <a:tr h="4499788">
                    <a:tc>
                      <a:txBody>
                        <a:bodyPr/>
                        <a:lstStyle/>
                        <a:p>
                          <a:pPr algn="ctr"/>
                          <a:r>
                            <a:rPr lang="en-US" b="1" dirty="0" smtClean="0">
                              <a:solidFill>
                                <a:srgbClr val="0B5ED7"/>
                              </a:solidFill>
                              <a:latin typeface="Times New Roman" panose="02020603050405020304" pitchFamily="18" charset="0"/>
                              <a:cs typeface="Times New Roman" panose="02020603050405020304" pitchFamily="18" charset="0"/>
                            </a:rPr>
                            <a:t>CART</a:t>
                          </a:r>
                          <a:endParaRPr lang="en-US" b="1" dirty="0">
                            <a:solidFill>
                              <a:srgbClr val="0B5ED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7368" t="-9878" r="-874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168966" t="-9878" r="-216"/>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Tree>
    <p:extLst>
      <p:ext uri="{BB962C8B-B14F-4D97-AF65-F5344CB8AC3E}">
        <p14:creationId xmlns:p14="http://schemas.microsoft.com/office/powerpoint/2010/main" val="3354319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solidFill>
                  <a:srgbClr val="04617B">
                    <a:shade val="90000"/>
                  </a:srgbClr>
                </a:solidFill>
              </a:rPr>
              <a:t>IIITS: Data Analytics</a:t>
            </a:r>
          </a:p>
        </p:txBody>
      </p:sp>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4" name="Content Placeholder 5"/>
              <p:cNvGraphicFramePr>
                <a:graphicFrameLocks/>
              </p:cNvGraphicFramePr>
              <p:nvPr>
                <p:extLst>
                  <p:ext uri="{D42A27DB-BD31-4B8C-83A1-F6EECF244321}">
                    <p14:modId xmlns:p14="http://schemas.microsoft.com/office/powerpoint/2010/main" val="2451979750"/>
                  </p:ext>
                </p:extLst>
              </p:nvPr>
            </p:nvGraphicFramePr>
            <p:xfrm>
              <a:off x="815692" y="815478"/>
              <a:ext cx="7600945" cy="4229857"/>
            </p:xfrm>
            <a:graphic>
              <a:graphicData uri="http://schemas.openxmlformats.org/drawingml/2006/table">
                <a:tbl>
                  <a:tblPr firstRow="1" bandRow="1">
                    <a:tableStyleId>{2D5ABB26-0587-4C30-8999-92F81FD0307C}</a:tableStyleId>
                  </a:tblPr>
                  <a:tblGrid>
                    <a:gridCol w="1692000">
                      <a:extLst>
                        <a:ext uri="{9D8B030D-6E8A-4147-A177-3AD203B41FA5}">
                          <a16:colId xmlns:a16="http://schemas.microsoft.com/office/drawing/2014/main" val="20000"/>
                        </a:ext>
                      </a:extLst>
                    </a:gridCol>
                    <a:gridCol w="3084283">
                      <a:extLst>
                        <a:ext uri="{9D8B030D-6E8A-4147-A177-3AD203B41FA5}">
                          <a16:colId xmlns:a16="http://schemas.microsoft.com/office/drawing/2014/main" val="20001"/>
                        </a:ext>
                      </a:extLst>
                    </a:gridCol>
                    <a:gridCol w="2824662">
                      <a:extLst>
                        <a:ext uri="{9D8B030D-6E8A-4147-A177-3AD203B41FA5}">
                          <a16:colId xmlns:a16="http://schemas.microsoft.com/office/drawing/2014/main" val="20002"/>
                        </a:ext>
                      </a:extLst>
                    </a:gridCol>
                  </a:tblGrid>
                  <a:tr h="384532">
                    <a:tc>
                      <a:txBody>
                        <a:bodyPr/>
                        <a:lstStyle/>
                        <a:p>
                          <a:pPr algn="ctr"/>
                          <a:r>
                            <a:rPr lang="en-US" b="1" dirty="0">
                              <a:latin typeface="Times New Roman" panose="02020603050405020304" pitchFamily="18" charset="0"/>
                              <a:cs typeface="Times New Roman" panose="02020603050405020304" pitchFamily="18"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Splitting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45325">
                    <a:tc>
                      <a:txBody>
                        <a:bodyPr/>
                        <a:lstStyle/>
                        <a:p>
                          <a:pPr algn="ctr"/>
                          <a:r>
                            <a:rPr lang="en-US" b="1" dirty="0">
                              <a:solidFill>
                                <a:srgbClr val="0B5ED7"/>
                              </a:solidFill>
                              <a:latin typeface="Times New Roman" panose="02020603050405020304" pitchFamily="18" charset="0"/>
                              <a:cs typeface="Times New Roman" panose="02020603050405020304" pitchFamily="18" charset="0"/>
                            </a:rPr>
                            <a:t>C4.5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b="1" u="none" dirty="0">
                              <a:solidFill>
                                <a:srgbClr val="0B5ED7"/>
                              </a:solidFill>
                              <a:latin typeface="Times New Roman" panose="02020603050405020304" pitchFamily="18" charset="0"/>
                              <a:cs typeface="Times New Roman" panose="02020603050405020304" pitchFamily="18" charset="0"/>
                            </a:rPr>
                            <a:t>Gain Ratio</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u="none" dirty="0" smtClean="0">
                                    <a:latin typeface="Cambria Math" panose="02040503050406030204" pitchFamily="18" charset="0"/>
                                    <a:ea typeface="Cambria Math" panose="02040503050406030204" pitchFamily="18" charset="0"/>
                                  </a:rPr>
                                  <m:t>𝛽</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f>
                                  <m:fPr>
                                    <m:ctrlPr>
                                      <a:rPr lang="en-US" b="0" i="1" u="none" smtClean="0">
                                        <a:latin typeface="Cambria Math" panose="02040503050406030204" pitchFamily="18" charset="0"/>
                                        <a:ea typeface="Cambria Math" panose="02040503050406030204" pitchFamily="18" charset="0"/>
                                      </a:rPr>
                                    </m:ctrlPr>
                                  </m:fPr>
                                  <m:num>
                                    <m:r>
                                      <a:rPr lang="en-US" i="1" u="none" smtClean="0">
                                        <a:latin typeface="Cambria Math" panose="02040503050406030204" pitchFamily="18" charset="0"/>
                                        <a:ea typeface="Cambria Math" panose="02040503050406030204" pitchFamily="18" charset="0"/>
                                      </a:rPr>
                                      <m:t>𝛼</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num>
                                  <m:den>
                                    <m:sSubSup>
                                      <m:sSubSupPr>
                                        <m:ctrlPr>
                                          <a:rPr lang="en-US" i="1" smtClean="0">
                                            <a:solidFill>
                                              <a:schemeClr val="tx1"/>
                                            </a:solidFill>
                                            <a:latin typeface="Cambria Math" panose="02040503050406030204" pitchFamily="18" charset="0"/>
                                            <a:cs typeface="Times New Roman" pitchFamily="18" charset="0"/>
                                          </a:rPr>
                                        </m:ctrlPr>
                                      </m:sSubSupPr>
                                      <m:e>
                                        <m:r>
                                          <a:rPr lang="en-US" i="1">
                                            <a:solidFill>
                                              <a:schemeClr val="tx1"/>
                                            </a:solidFill>
                                            <a:latin typeface="Cambria Math" panose="02040503050406030204" pitchFamily="18" charset="0"/>
                                            <a:cs typeface="Times New Roman" pitchFamily="18" charset="0"/>
                                          </a:rPr>
                                          <m:t>𝐸</m:t>
                                        </m:r>
                                      </m:e>
                                      <m:sub>
                                        <m:r>
                                          <a:rPr lang="en-US" i="1">
                                            <a:solidFill>
                                              <a:schemeClr val="tx1"/>
                                            </a:solidFill>
                                            <a:latin typeface="Cambria Math" panose="02040503050406030204" pitchFamily="18" charset="0"/>
                                            <a:cs typeface="Times New Roman" pitchFamily="18" charset="0"/>
                                          </a:rPr>
                                          <m:t>𝐴</m:t>
                                        </m:r>
                                      </m:sub>
                                      <m:sup>
                                        <m:r>
                                          <a:rPr lang="en-US" i="1">
                                            <a:solidFill>
                                              <a:schemeClr val="tx1"/>
                                            </a:solidFill>
                                            <a:latin typeface="Cambria Math" panose="02040503050406030204" pitchFamily="18" charset="0"/>
                                            <a:cs typeface="Times New Roman" pitchFamily="18" charset="0"/>
                                          </a:rPr>
                                          <m:t>∗</m:t>
                                        </m:r>
                                      </m:sup>
                                    </m:sSubSup>
                                    <m:r>
                                      <m:rPr>
                                        <m:nor/>
                                      </m:rPr>
                                      <a:rPr lang="en-IN" dirty="0">
                                        <a:solidFill>
                                          <a:schemeClr val="tx1"/>
                                        </a:solidFill>
                                        <a:latin typeface="Times New Roman" pitchFamily="18" charset="0"/>
                                        <a:cs typeface="Times New Roman" pitchFamily="18" charset="0"/>
                                      </a:rPr>
                                      <m:t>(</m:t>
                                    </m:r>
                                    <m:r>
                                      <m:rPr>
                                        <m:nor/>
                                      </m:rPr>
                                      <a:rPr lang="en-IN" dirty="0">
                                        <a:solidFill>
                                          <a:schemeClr val="tx1"/>
                                        </a:solidFill>
                                        <a:latin typeface="Times New Roman" pitchFamily="18" charset="0"/>
                                        <a:cs typeface="Times New Roman" pitchFamily="18" charset="0"/>
                                      </a:rPr>
                                      <m:t>D</m:t>
                                    </m:r>
                                    <m:r>
                                      <m:rPr>
                                        <m:nor/>
                                      </m:rPr>
                                      <a:rPr lang="en-IN" dirty="0" smtClean="0">
                                        <a:solidFill>
                                          <a:schemeClr val="tx1"/>
                                        </a:solidFill>
                                        <a:latin typeface="Times New Roman" pitchFamily="18" charset="0"/>
                                        <a:cs typeface="Times New Roman" pitchFamily="18" charset="0"/>
                                      </a:rPr>
                                      <m:t>)</m:t>
                                    </m:r>
                                  </m:den>
                                </m:f>
                              </m:oMath>
                            </m:oMathPara>
                          </a14:m>
                          <a:endParaRPr lang="en-US" u="none"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a:t>
                          </a:r>
                        </a:p>
                        <a:p>
                          <a:pPr marL="0" indent="0">
                            <a:buFont typeface="Arial" panose="020B0604020202020204" pitchFamily="34" charset="0"/>
                            <a:buNone/>
                          </a:pPr>
                          <a14:m>
                            <m:oMath xmlns:m="http://schemas.openxmlformats.org/officeDocument/2006/math">
                              <m:r>
                                <a:rPr lang="en-US" i="1" u="none" smtClean="0">
                                  <a:latin typeface="Cambria Math" panose="02040503050406030204" pitchFamily="18" charset="0"/>
                                  <a:ea typeface="Cambria Math" panose="02040503050406030204" pitchFamily="18" charset="0"/>
                                </a:rPr>
                                <m:t>𝛼</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oMath>
                          </a14:m>
                          <a:r>
                            <a:rPr lang="en-US" u="none" dirty="0">
                              <a:latin typeface="Times New Roman" panose="02020603050405020304" pitchFamily="18" charset="0"/>
                              <a:cs typeface="Times New Roman" panose="02020603050405020304" pitchFamily="18" charset="0"/>
                            </a:rPr>
                            <a:t> = Information gain of</a:t>
                          </a:r>
                          <a:r>
                            <a:rPr lang="en-US" u="none" baseline="0" dirty="0">
                              <a:latin typeface="Times New Roman" panose="02020603050405020304" pitchFamily="18" charset="0"/>
                              <a:cs typeface="Times New Roman" panose="02020603050405020304" pitchFamily="18" charset="0"/>
                            </a:rPr>
                            <a:t> </a:t>
                          </a:r>
                          <a:r>
                            <a:rPr lang="en-US" i="1" u="none" baseline="0" dirty="0">
                              <a:latin typeface="Times New Roman" panose="02020603050405020304" pitchFamily="18" charset="0"/>
                              <a:cs typeface="Times New Roman" panose="02020603050405020304" pitchFamily="18" charset="0"/>
                            </a:rPr>
                            <a:t>D </a:t>
                          </a:r>
                          <a:r>
                            <a:rPr lang="en-US" i="0" u="none" baseline="0" dirty="0">
                              <a:latin typeface="Times New Roman" panose="02020603050405020304" pitchFamily="18" charset="0"/>
                              <a:cs typeface="Times New Roman" panose="02020603050405020304" pitchFamily="18" charset="0"/>
                            </a:rPr>
                            <a:t>(same as in ID3, and </a:t>
                          </a:r>
                        </a:p>
                        <a:p>
                          <a:pPr marL="0" indent="0">
                            <a:buFont typeface="Arial" panose="020B0604020202020204" pitchFamily="34" charset="0"/>
                            <a:buNone/>
                          </a:pPr>
                          <a14:m>
                            <m:oMath xmlns:m="http://schemas.openxmlformats.org/officeDocument/2006/math">
                              <m:sSubSup>
                                <m:sSubSupPr>
                                  <m:ctrlPr>
                                    <a:rPr lang="en-US" i="1" smtClean="0">
                                      <a:solidFill>
                                        <a:schemeClr val="tx1"/>
                                      </a:solidFill>
                                      <a:latin typeface="Cambria Math" panose="02040503050406030204" pitchFamily="18" charset="0"/>
                                      <a:cs typeface="Times New Roman" pitchFamily="18" charset="0"/>
                                    </a:rPr>
                                  </m:ctrlPr>
                                </m:sSubSupPr>
                                <m:e>
                                  <m:r>
                                    <a:rPr lang="en-US" i="1">
                                      <a:solidFill>
                                        <a:schemeClr val="tx1"/>
                                      </a:solidFill>
                                      <a:latin typeface="Cambria Math" panose="02040503050406030204" pitchFamily="18" charset="0"/>
                                      <a:cs typeface="Times New Roman" pitchFamily="18" charset="0"/>
                                    </a:rPr>
                                    <m:t>𝐸</m:t>
                                  </m:r>
                                </m:e>
                                <m:sub>
                                  <m:r>
                                    <a:rPr lang="en-US" i="1">
                                      <a:solidFill>
                                        <a:schemeClr val="tx1"/>
                                      </a:solidFill>
                                      <a:latin typeface="Cambria Math" panose="02040503050406030204" pitchFamily="18" charset="0"/>
                                      <a:cs typeface="Times New Roman" pitchFamily="18" charset="0"/>
                                    </a:rPr>
                                    <m:t>𝐴</m:t>
                                  </m:r>
                                </m:sub>
                                <m:sup>
                                  <m:r>
                                    <a:rPr lang="en-US" i="1">
                                      <a:solidFill>
                                        <a:schemeClr val="tx1"/>
                                      </a:solidFill>
                                      <a:latin typeface="Cambria Math" panose="02040503050406030204" pitchFamily="18" charset="0"/>
                                      <a:cs typeface="Times New Roman" pitchFamily="18" charset="0"/>
                                    </a:rPr>
                                    <m:t>∗</m:t>
                                  </m:r>
                                </m:sup>
                              </m:sSubSup>
                              <m:r>
                                <m:rPr>
                                  <m:nor/>
                                </m:rPr>
                                <a:rPr lang="en-IN" dirty="0">
                                  <a:solidFill>
                                    <a:schemeClr val="tx1"/>
                                  </a:solidFill>
                                  <a:latin typeface="Times New Roman" pitchFamily="18" charset="0"/>
                                  <a:cs typeface="Times New Roman" pitchFamily="18" charset="0"/>
                                </a:rPr>
                                <m:t>(</m:t>
                              </m:r>
                              <m:r>
                                <m:rPr>
                                  <m:nor/>
                                </m:rPr>
                                <a:rPr lang="en-IN" dirty="0">
                                  <a:solidFill>
                                    <a:schemeClr val="tx1"/>
                                  </a:solidFill>
                                  <a:latin typeface="Times New Roman" pitchFamily="18" charset="0"/>
                                  <a:cs typeface="Times New Roman" pitchFamily="18" charset="0"/>
                                </a:rPr>
                                <m:t>D</m:t>
                              </m:r>
                              <m:r>
                                <m:rPr>
                                  <m:nor/>
                                </m:rPr>
                                <a:rPr lang="en-IN" dirty="0" smtClean="0">
                                  <a:solidFill>
                                    <a:schemeClr val="tx1"/>
                                  </a:solidFill>
                                  <a:latin typeface="Times New Roman" pitchFamily="18" charset="0"/>
                                  <a:cs typeface="Times New Roman" pitchFamily="18" charset="0"/>
                                </a:rPr>
                                <m:t>)</m:t>
                              </m:r>
                            </m:oMath>
                          </a14:m>
                          <a:r>
                            <a:rPr lang="en-US" i="1" u="none" dirty="0">
                              <a:latin typeface="Times New Roman" panose="02020603050405020304" pitchFamily="18" charset="0"/>
                              <a:cs typeface="Times New Roman" panose="02020603050405020304" pitchFamily="18" charset="0"/>
                            </a:rPr>
                            <a:t> =</a:t>
                          </a:r>
                          <a:r>
                            <a:rPr lang="en-US" i="1" u="none" baseline="0" dirty="0">
                              <a:latin typeface="Times New Roman" panose="02020603050405020304" pitchFamily="18" charset="0"/>
                              <a:cs typeface="Times New Roman" panose="02020603050405020304" pitchFamily="18" charset="0"/>
                            </a:rPr>
                            <a:t> </a:t>
                          </a:r>
                          <a:r>
                            <a:rPr lang="en-US" i="0" u="none" baseline="0" dirty="0">
                              <a:latin typeface="Times New Roman" panose="02020603050405020304" pitchFamily="18" charset="0"/>
                              <a:cs typeface="Times New Roman" panose="02020603050405020304" pitchFamily="18" charset="0"/>
                            </a:rPr>
                            <a:t>splitting information</a:t>
                          </a:r>
                        </a:p>
                        <a:p>
                          <a:pPr marL="0" indent="0">
                            <a:buFont typeface="Arial" panose="020B0604020202020204" pitchFamily="34" charset="0"/>
                            <a:buNone/>
                          </a:pPr>
                          <a:r>
                            <a:rPr lang="en-US" i="0" u="none" baseline="0" dirty="0">
                              <a:latin typeface="Times New Roman" panose="02020603050405020304" pitchFamily="18" charset="0"/>
                              <a:cs typeface="Times New Roman" panose="02020603050405020304" pitchFamily="18" charset="0"/>
                            </a:rPr>
                            <a:t>=  </a:t>
                          </a:r>
                          <a14:m>
                            <m:oMath xmlns:m="http://schemas.openxmlformats.org/officeDocument/2006/math">
                              <m:r>
                                <a:rPr lang="en-US" i="1" u="none" smtClean="0">
                                  <a:latin typeface="Cambria Math" panose="02040503050406030204" pitchFamily="18" charset="0"/>
                                  <a:ea typeface="Cambria Math" panose="02040503050406030204" pitchFamily="18" charset="0"/>
                                </a:rPr>
                                <m:t>−</m:t>
                              </m:r>
                              <m:nary>
                                <m:naryPr>
                                  <m:chr m:val="∑"/>
                                  <m:ctrlPr>
                                    <a:rPr lang="en-US" i="1" u="none" smtClean="0">
                                      <a:latin typeface="Cambria Math" panose="02040503050406030204" pitchFamily="18" charset="0"/>
                                    </a:rPr>
                                  </m:ctrlPr>
                                </m:naryPr>
                                <m:sub>
                                  <m:r>
                                    <m:rPr>
                                      <m:brk m:alnAt="23"/>
                                    </m:rPr>
                                    <a:rPr lang="en-US" b="0" i="1" u="none" smtClean="0">
                                      <a:latin typeface="Cambria Math" panose="02040503050406030204" pitchFamily="18" charset="0"/>
                                    </a:rPr>
                                    <m:t>𝑗</m:t>
                                  </m:r>
                                  <m:r>
                                    <a:rPr lang="en-US" b="0" i="1" u="none" smtClean="0">
                                      <a:latin typeface="Cambria Math" panose="02040503050406030204" pitchFamily="18" charset="0"/>
                                    </a:rPr>
                                    <m:t>=1</m:t>
                                  </m:r>
                                </m:sub>
                                <m:sup>
                                  <m:r>
                                    <a:rPr lang="en-US" b="0" i="1" u="none" smtClean="0">
                                      <a:latin typeface="Cambria Math"/>
                                    </a:rPr>
                                    <m:t>𝑚</m:t>
                                  </m:r>
                                </m:sup>
                                <m:e>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𝑗</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e>
                              </m:nary>
                              <m:sSub>
                                <m:sSubPr>
                                  <m:ctrlPr>
                                    <a:rPr lang="en-US" sz="1800" i="1" smtClean="0">
                                      <a:latin typeface="Cambria Math" panose="02040503050406030204" pitchFamily="18" charset="0"/>
                                      <a:cs typeface="Times New Roman" pitchFamily="18" charset="0"/>
                                    </a:rPr>
                                  </m:ctrlPr>
                                </m:sSubPr>
                                <m:e>
                                  <m:r>
                                    <a:rPr lang="en-US" sz="1800">
                                      <a:latin typeface="Cambria Math" panose="02040503050406030204" pitchFamily="18" charset="0"/>
                                      <a:cs typeface="Times New Roman" pitchFamily="18" charset="0"/>
                                    </a:rPr>
                                    <m:t>𝑙𝑜𝑔</m:t>
                                  </m:r>
                                </m:e>
                                <m:sub>
                                  <m:r>
                                    <a:rPr lang="en-US" sz="1800">
                                      <a:latin typeface="Cambria Math" panose="02040503050406030204" pitchFamily="18" charset="0"/>
                                      <a:cs typeface="Times New Roman" pitchFamily="18" charset="0"/>
                                    </a:rPr>
                                    <m:t>2</m:t>
                                  </m:r>
                                </m:sub>
                              </m:sSub>
                              <m:f>
                                <m:fPr>
                                  <m:ctrlPr>
                                    <a:rPr lang="en-US" sz="1800" i="1">
                                      <a:latin typeface="Cambria Math" panose="02040503050406030204" pitchFamily="18" charset="0"/>
                                      <a:cs typeface="Times New Roman" pitchFamily="18" charset="0"/>
                                    </a:rPr>
                                  </m:ctrlPr>
                                </m:fPr>
                                <m:num>
                                  <m:r>
                                    <a:rPr lang="en-US" sz="1800" b="0" i="1" smtClean="0">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𝐷</m:t>
                                      </m:r>
                                    </m:e>
                                    <m:sub>
                                      <m:r>
                                        <a:rPr lang="en-US" sz="1800">
                                          <a:latin typeface="Cambria Math" panose="02040503050406030204" pitchFamily="18" charset="0"/>
                                          <a:cs typeface="Times New Roman" pitchFamily="18" charset="0"/>
                                        </a:rPr>
                                        <m:t>𝑗</m:t>
                                      </m:r>
                                    </m:sub>
                                  </m:sSub>
                                  <m:r>
                                    <a:rPr lang="en-US" sz="1800" b="0" i="1" smtClean="0">
                                      <a:latin typeface="Cambria Math" panose="02040503050406030204" pitchFamily="18" charset="0"/>
                                      <a:cs typeface="Times New Roman" pitchFamily="18" charset="0"/>
                                    </a:rPr>
                                    <m:t>|</m:t>
                                  </m:r>
                                </m:num>
                                <m:den>
                                  <m:r>
                                    <a:rPr lang="en-US" sz="1800">
                                      <a:latin typeface="Cambria Math" panose="02040503050406030204" pitchFamily="18" charset="0"/>
                                      <a:cs typeface="Times New Roman" pitchFamily="18" charset="0"/>
                                    </a:rPr>
                                    <m:t>|</m:t>
                                  </m:r>
                                  <m:r>
                                    <a:rPr lang="en-US" sz="1800">
                                      <a:latin typeface="Cambria Math" panose="02040503050406030204" pitchFamily="18" charset="0"/>
                                      <a:cs typeface="Times New Roman" pitchFamily="18" charset="0"/>
                                    </a:rPr>
                                    <m:t>𝐷</m:t>
                                  </m:r>
                                  <m:r>
                                    <a:rPr lang="en-US" sz="1800">
                                      <a:latin typeface="Cambria Math" panose="02040503050406030204" pitchFamily="18" charset="0"/>
                                      <a:cs typeface="Times New Roman" pitchFamily="18" charset="0"/>
                                    </a:rPr>
                                    <m:t>|</m:t>
                                  </m:r>
                                </m:den>
                              </m:f>
                            </m:oMath>
                          </a14:m>
                          <a:endParaRPr lang="en-US" u="none"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u="none" dirty="0">
                              <a:latin typeface="Times New Roman" panose="02020603050405020304" pitchFamily="18" charset="0"/>
                              <a:cs typeface="Times New Roman" panose="02020603050405020304" pitchFamily="18" charset="0"/>
                            </a:rPr>
                            <a:t>when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 is partitioned into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1</m:t>
                                  </m:r>
                                </m:sub>
                              </m:sSub>
                            </m:oMath>
                          </a14:m>
                          <a:r>
                            <a:rPr lang="en-US" i="1" u="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2</m:t>
                                  </m:r>
                                </m:sub>
                              </m:sSub>
                            </m:oMath>
                          </a14:m>
                          <a:r>
                            <a:rPr lang="en-US" i="1" u="none" dirty="0">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a:ea typeface="Cambria Math" panose="02040503050406030204" pitchFamily="18" charset="0"/>
                                    </a:rPr>
                                    <m:t>𝑚</m:t>
                                  </m:r>
                                </m:sub>
                              </m:sSub>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partitions corresponding to </a:t>
                          </a:r>
                          <a:r>
                            <a:rPr lang="en-US" i="1" u="none" dirty="0">
                              <a:latin typeface="Times New Roman" panose="02020603050405020304" pitchFamily="18" charset="0"/>
                              <a:cs typeface="Times New Roman" panose="02020603050405020304" pitchFamily="18" charset="0"/>
                            </a:rPr>
                            <a:t>m </a:t>
                          </a:r>
                          <a:r>
                            <a:rPr lang="en-US" i="0" u="none" dirty="0">
                              <a:latin typeface="Times New Roman" panose="02020603050405020304" pitchFamily="18" charset="0"/>
                              <a:cs typeface="Times New Roman" panose="02020603050405020304" pitchFamily="18" charset="0"/>
                            </a:rPr>
                            <a:t>distinct attribute values of </a:t>
                          </a:r>
                          <a:r>
                            <a:rPr lang="en-US" i="1" u="none" dirty="0">
                              <a:latin typeface="Times New Roman" panose="02020603050405020304" pitchFamily="18" charset="0"/>
                              <a:cs typeface="Times New Roman" panose="02020603050405020304" pitchFamily="18" charset="0"/>
                            </a:rPr>
                            <a:t>A.</a:t>
                          </a:r>
                          <a:endParaRPr lang="en-US" i="0"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attribute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with </a:t>
                          </a:r>
                          <a:r>
                            <a:rPr lang="en-US" b="1" dirty="0">
                              <a:solidFill>
                                <a:srgbClr val="0B5ED7"/>
                              </a:solidFill>
                              <a:latin typeface="Times New Roman" panose="02020603050405020304" pitchFamily="18" charset="0"/>
                              <a:cs typeface="Times New Roman" panose="02020603050405020304" pitchFamily="18" charset="0"/>
                            </a:rPr>
                            <a:t>maximum</a:t>
                          </a:r>
                          <a:r>
                            <a:rPr lang="en-US" dirty="0">
                              <a:latin typeface="Times New Roman" panose="02020603050405020304" pitchFamily="18" charset="0"/>
                              <a:cs typeface="Times New Roman" panose="02020603050405020304" pitchFamily="18" charset="0"/>
                            </a:rPr>
                            <a:t> value of </a:t>
                          </a:r>
                          <a14:m>
                            <m:oMath xmlns:m="http://schemas.openxmlformats.org/officeDocument/2006/math">
                              <m:r>
                                <a:rPr lang="en-US" i="1" u="none" dirty="0" smtClean="0">
                                  <a:latin typeface="Cambria Math" panose="02040503050406030204" pitchFamily="18" charset="0"/>
                                  <a:ea typeface="Cambria Math" panose="02040503050406030204" pitchFamily="18" charset="0"/>
                                </a:rPr>
                                <m:t>𝛽</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oMath>
                          </a14:m>
                          <a:r>
                            <a:rPr lang="en-US" i="0" u="none" dirty="0">
                              <a:latin typeface="Times New Roman" panose="02020603050405020304" pitchFamily="18" charset="0"/>
                              <a:cs typeface="Times New Roman" panose="02020603050405020304" pitchFamily="18" charset="0"/>
                            </a:rPr>
                            <a:t> is selected for splitting.</a:t>
                          </a:r>
                        </a:p>
                        <a:p>
                          <a:pPr marL="285750" indent="-285750" algn="just">
                            <a:buFont typeface="Arial" panose="020B0604020202020204" pitchFamily="34" charset="0"/>
                            <a:buChar char="•"/>
                          </a:pPr>
                          <a:endParaRPr lang="en-US" i="0" u="none"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u="none" dirty="0">
                              <a:latin typeface="Times New Roman" panose="02020603050405020304" pitchFamily="18" charset="0"/>
                              <a:cs typeface="Times New Roman" panose="02020603050405020304" pitchFamily="18" charset="0"/>
                            </a:rPr>
                            <a:t>Splitting information is a kind of normalization,</a:t>
                          </a:r>
                          <a:r>
                            <a:rPr lang="en-US" i="0" u="none" baseline="0" dirty="0">
                              <a:latin typeface="Times New Roman" panose="02020603050405020304" pitchFamily="18" charset="0"/>
                              <a:cs typeface="Times New Roman" panose="02020603050405020304" pitchFamily="18" charset="0"/>
                            </a:rPr>
                            <a:t> so that it can check the biasness of information gain towards the choosing attributes with a large number of distinct values.</a:t>
                          </a:r>
                        </a:p>
                        <a:p>
                          <a:pPr marL="285750" indent="-285750" algn="just">
                            <a:buFont typeface="Arial" panose="020B0604020202020204" pitchFamily="34" charset="0"/>
                            <a:buChar char="•"/>
                          </a:pPr>
                          <a:endParaRPr lang="en-US" i="0"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4" name="Content Placeholder 5"/>
              <p:cNvGraphicFramePr>
                <a:graphicFrameLocks/>
              </p:cNvGraphicFramePr>
              <p:nvPr>
                <p:extLst>
                  <p:ext uri="{D42A27DB-BD31-4B8C-83A1-F6EECF244321}">
                    <p14:modId xmlns:p14="http://schemas.microsoft.com/office/powerpoint/2010/main" val="2451979750"/>
                  </p:ext>
                </p:extLst>
              </p:nvPr>
            </p:nvGraphicFramePr>
            <p:xfrm>
              <a:off x="815692" y="815478"/>
              <a:ext cx="7600945" cy="4316452"/>
            </p:xfrm>
            <a:graphic>
              <a:graphicData uri="http://schemas.openxmlformats.org/drawingml/2006/table">
                <a:tbl>
                  <a:tblPr firstRow="1" bandRow="1">
                    <a:tableStyleId>{2D5ABB26-0587-4C30-8999-92F81FD0307C}</a:tableStyleId>
                  </a:tblPr>
                  <a:tblGrid>
                    <a:gridCol w="1692000">
                      <a:extLst>
                        <a:ext uri="{9D8B030D-6E8A-4147-A177-3AD203B41FA5}">
                          <a16:colId xmlns:a16="http://schemas.microsoft.com/office/drawing/2014/main" xmlns="" xmlns:a14="http://schemas.microsoft.com/office/drawing/2010/main" val="20000"/>
                        </a:ext>
                      </a:extLst>
                    </a:gridCol>
                    <a:gridCol w="3084283">
                      <a:extLst>
                        <a:ext uri="{9D8B030D-6E8A-4147-A177-3AD203B41FA5}">
                          <a16:colId xmlns:a16="http://schemas.microsoft.com/office/drawing/2014/main" xmlns="" xmlns:a14="http://schemas.microsoft.com/office/drawing/2010/main" val="20001"/>
                        </a:ext>
                      </a:extLst>
                    </a:gridCol>
                    <a:gridCol w="2824662">
                      <a:extLst>
                        <a:ext uri="{9D8B030D-6E8A-4147-A177-3AD203B41FA5}">
                          <a16:colId xmlns:a16="http://schemas.microsoft.com/office/drawing/2014/main" xmlns="" xmlns:a14="http://schemas.microsoft.com/office/drawing/2010/main" val="20002"/>
                        </a:ext>
                      </a:extLst>
                    </a:gridCol>
                  </a:tblGrid>
                  <a:tr h="384532">
                    <a:tc>
                      <a:txBody>
                        <a:bodyPr/>
                        <a:lstStyle/>
                        <a:p>
                          <a:pPr algn="ctr"/>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Splitting Criteria</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Remark</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0"/>
                      </a:ext>
                    </a:extLst>
                  </a:tr>
                  <a:tr h="3931920">
                    <a:tc>
                      <a:txBody>
                        <a:bodyPr/>
                        <a:lstStyle/>
                        <a:p>
                          <a:pPr algn="ctr"/>
                          <a:r>
                            <a:rPr lang="en-US" b="1" dirty="0" smtClean="0">
                              <a:solidFill>
                                <a:srgbClr val="0B5ED7"/>
                              </a:solidFill>
                              <a:latin typeface="Times New Roman" panose="02020603050405020304" pitchFamily="18" charset="0"/>
                              <a:cs typeface="Times New Roman" panose="02020603050405020304" pitchFamily="18" charset="0"/>
                            </a:rPr>
                            <a:t>C4.5</a:t>
                          </a:r>
                          <a:endParaRPr lang="en-US" b="1" dirty="0">
                            <a:solidFill>
                              <a:srgbClr val="0B5ED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5138" t="-10543" r="-9150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169546" t="-10543"/>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7" name="Content Placeholder 2"/>
          <p:cNvSpPr txBox="1">
            <a:spLocks/>
          </p:cNvSpPr>
          <p:nvPr/>
        </p:nvSpPr>
        <p:spPr>
          <a:xfrm>
            <a:off x="774569" y="5432122"/>
            <a:ext cx="7728801" cy="1046018"/>
          </a:xfrm>
          <a:prstGeom prst="rect">
            <a:avLst/>
          </a:prstGeom>
        </p:spPr>
        <p:txBody>
          <a:bodyPr>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667512" lvl="2" indent="0">
              <a:buNone/>
            </a:pPr>
            <a:r>
              <a:rPr lang="en-US" sz="2000" dirty="0">
                <a:solidFill>
                  <a:srgbClr val="0B5ED7"/>
                </a:solidFill>
                <a:latin typeface="Times New Roman" panose="02020603050405020304" pitchFamily="18" charset="0"/>
                <a:cs typeface="Times New Roman" panose="02020603050405020304" pitchFamily="18" charset="0"/>
              </a:rPr>
              <a:t>In addition to this, we also highlight few important characteristics of decision tree induction algorithms in the following.</a:t>
            </a:r>
          </a:p>
          <a:p>
            <a:pPr marL="667512" lvl="2"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84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Gini Index of Diversity</a:t>
            </a:r>
            <a:endParaRPr lang="en-IN" sz="3600" b="1"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672928" y="1656977"/>
                <a:ext cx="7734300" cy="4410336"/>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prstClr val="black"/>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Suppose,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a training set with size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𝐶</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𝑘</m:t>
                            </m:r>
                          </m:sub>
                        </m:sSub>
                      </m:e>
                    </m:d>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be the set of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classifications and </a:t>
                </a:r>
                <a14:m>
                  <m:oMath xmlns:m="http://schemas.openxmlformats.org/officeDocument/2006/math">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𝑎</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𝑎</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𝑎</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𝑚</m:t>
                            </m:r>
                          </m:sub>
                        </m:sSub>
                      </m:e>
                    </m:d>
                  </m:oMath>
                </a14:m>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be any attribute with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different values of it. Like entropy measure in ID3, CART proposes Gini Index (denoted by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G</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as the measure of impurity of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It can be defined as follows.</a:t>
                </a:r>
              </a:p>
              <a:p>
                <a:pPr algn="just"/>
                <a14:m>
                  <m:oMathPara xmlns:m="http://schemas.openxmlformats.org/officeDocument/2006/math">
                    <m:oMathParaPr>
                      <m:jc m:val="centerGroup"/>
                    </m:oMathParaPr>
                    <m:oMath xmlns:m="http://schemas.openxmlformats.org/officeDocument/2006/math">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nary>
                        <m:naryPr>
                          <m: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𝑘</m:t>
                          </m:r>
                        </m:sup>
                        <m:e>
                          <m:sSubSup>
                            <m:sSubSup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p>
                          </m:sSubSup>
                        </m:e>
                      </m:nary>
                    </m:oMath>
                  </m:oMathPara>
                </a14:m>
                <a:endPar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the probability that a tuple in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belongs to class </a:t>
                </a:r>
                <a14:m>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can be estimated as</a:t>
                </a:r>
              </a:p>
              <a:p>
                <a:pPr algn="just"/>
                <a14:m>
                  <m:oMathPara xmlns:m="http://schemas.openxmlformats.org/officeDocument/2006/math">
                    <m:oMathParaPr>
                      <m:jc m:val="centerGroup"/>
                    </m:oMathParaPr>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𝐶</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baseline="-25000"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num>
                        <m:den>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den>
                      </m:f>
                    </m:oMath>
                  </m:oMathPara>
                </a14:m>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𝐶</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baseline="-25000"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denotes the number of tuples in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with class </a:t>
                </a:r>
                <a14:m>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US" b="0" i="1" dirty="0" smtClean="0">
                            <a:solidFill>
                              <a:schemeClr val="tx1"/>
                            </a:solidFill>
                            <a:latin typeface="Cambria Math"/>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7" name="Rectangle 6"/>
              <p:cNvSpPr>
                <a:spLocks noRot="1" noChangeAspect="1" noMove="1" noResize="1" noEditPoints="1" noAdjustHandles="1" noChangeArrowheads="1" noChangeShapeType="1" noTextEdit="1"/>
              </p:cNvSpPr>
              <p:nvPr/>
            </p:nvSpPr>
            <p:spPr>
              <a:xfrm>
                <a:off x="672911" y="1656977"/>
                <a:ext cx="7734300" cy="4410336"/>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672928" y="1656978"/>
            <a:ext cx="7734300" cy="50136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20.1: </a:t>
            </a:r>
            <a:r>
              <a:rPr lang="en-US" sz="2000" b="1" dirty="0">
                <a:solidFill>
                  <a:prstClr val="black"/>
                </a:solidFill>
                <a:latin typeface="Times New Roman" pitchFamily="18" charset="0"/>
                <a:cs typeface="Times New Roman" pitchFamily="18" charset="0"/>
              </a:rPr>
              <a:t>Gini Index</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65673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96" y="180592"/>
            <a:ext cx="8425339" cy="820305"/>
          </a:xfrm>
        </p:spPr>
        <p:txBody>
          <a:bodyPr>
            <a:noAutofit/>
          </a:bodyPr>
          <a:lstStyle/>
          <a:p>
            <a:pPr algn="just"/>
            <a:r>
              <a:rPr lang="en-US" sz="2400" dirty="0">
                <a:solidFill>
                  <a:srgbClr val="A50021"/>
                </a:solidFill>
                <a:latin typeface="Times New Roman" pitchFamily="18" charset="0"/>
                <a:cs typeface="Times New Roman" pitchFamily="18" charset="0"/>
              </a:rPr>
              <a:t>Notes on Decision Tree Induction algorithms</a:t>
            </a:r>
          </a:p>
        </p:txBody>
      </p:sp>
      <p:sp>
        <p:nvSpPr>
          <p:cNvPr id="3" name="Content Placeholder 2"/>
          <p:cNvSpPr>
            <a:spLocks noGrp="1"/>
          </p:cNvSpPr>
          <p:nvPr>
            <p:ph idx="1"/>
          </p:nvPr>
        </p:nvSpPr>
        <p:spPr>
          <a:xfrm>
            <a:off x="468095" y="1226991"/>
            <a:ext cx="8425339" cy="5335793"/>
          </a:xfrm>
        </p:spPr>
        <p:txBody>
          <a:bodyPr>
            <a:normAutofit fontScale="92500" lnSpcReduction="10000"/>
          </a:bodyPr>
          <a:lstStyle/>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Optimal Decision Tree: </a:t>
            </a:r>
            <a:r>
              <a:rPr lang="en-US" sz="2000" dirty="0">
                <a:latin typeface="Times New Roman" panose="02020603050405020304" pitchFamily="18" charset="0"/>
                <a:cs typeface="Times New Roman" panose="02020603050405020304" pitchFamily="18" charset="0"/>
              </a:rPr>
              <a:t>Finding an optimal decision tree is an NP-complete problem. Hence, decision tree induction algorithms </a:t>
            </a:r>
            <a:r>
              <a:rPr lang="en-US" sz="2000" dirty="0">
                <a:solidFill>
                  <a:srgbClr val="C00000"/>
                </a:solidFill>
                <a:latin typeface="Times New Roman" panose="02020603050405020304" pitchFamily="18" charset="0"/>
                <a:cs typeface="Times New Roman" panose="02020603050405020304" pitchFamily="18" charset="0"/>
              </a:rPr>
              <a:t>employ a heuristic based approach</a:t>
            </a:r>
            <a:r>
              <a:rPr lang="en-US" sz="2000" dirty="0">
                <a:latin typeface="Times New Roman" panose="02020603050405020304" pitchFamily="18" charset="0"/>
                <a:cs typeface="Times New Roman" panose="02020603050405020304" pitchFamily="18" charset="0"/>
              </a:rPr>
              <a:t> to search for the best in a large search space. Majority of the algorithms follow a greedy, top-down recursive divide-and-conquer strategy to build decision trees.</a:t>
            </a:r>
          </a:p>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Missing data and noise: </a:t>
            </a:r>
            <a:r>
              <a:rPr lang="en-US" sz="2000" dirty="0">
                <a:latin typeface="Times New Roman" panose="02020603050405020304" pitchFamily="18" charset="0"/>
                <a:cs typeface="Times New Roman" panose="02020603050405020304" pitchFamily="18" charset="0"/>
              </a:rPr>
              <a:t>Decision tree induction algorithms are quite robust to the data set with missing values and presence of noise. However, proper data pre-processing can be followed to nullify these discrepancies.</a:t>
            </a:r>
          </a:p>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Redundant Attributes: </a:t>
            </a:r>
            <a:r>
              <a:rPr lang="en-US" sz="2000" dirty="0">
                <a:latin typeface="Times New Roman" panose="02020603050405020304" pitchFamily="18" charset="0"/>
                <a:cs typeface="Times New Roman" panose="02020603050405020304" pitchFamily="18" charset="0"/>
              </a:rPr>
              <a:t>The presence of redundant attributes does not adversely affect the accuracy of decision trees. It is observed that if an attribute is chosen for splitting, then another attribute which is redundant is unlikely to chosen for splitting.</a:t>
            </a:r>
          </a:p>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Computational complexity: </a:t>
            </a:r>
            <a:r>
              <a:rPr lang="en-US" sz="2000" dirty="0">
                <a:latin typeface="Times New Roman" panose="02020603050405020304" pitchFamily="18" charset="0"/>
                <a:cs typeface="Times New Roman" panose="02020603050405020304" pitchFamily="18" charset="0"/>
              </a:rPr>
              <a:t>Decision tree induction algorithms are computationally inexpensive, in particular, when the sizes of training sets are large, Moreover, once a decision tree is known, classifying a test record is extremely fast, with a worst-case time complexity of O(</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where </a:t>
            </a:r>
            <a:r>
              <a:rPr lang="en-US" sz="2000" i="1" dirty="0">
                <a:latin typeface="Times New Roman" panose="02020603050405020304" pitchFamily="18" charset="0"/>
                <a:cs typeface="Times New Roman" panose="02020603050405020304" pitchFamily="18" charset="0"/>
              </a:rPr>
              <a:t>d </a:t>
            </a:r>
            <a:r>
              <a:rPr lang="en-US" sz="2000" dirty="0">
                <a:latin typeface="Times New Roman" panose="02020603050405020304" pitchFamily="18" charset="0"/>
                <a:cs typeface="Times New Roman" panose="02020603050405020304" pitchFamily="18" charset="0"/>
              </a:rPr>
              <a:t>is the maximum depth of the tree.</a:t>
            </a:r>
          </a:p>
          <a:p>
            <a:pPr marL="342900" indent="-342900" algn="just">
              <a:buFont typeface="+mj-lt"/>
              <a:buAutoNum type="arabicPeriod"/>
            </a:pPr>
            <a:endParaRPr lang="en-US" sz="2000" i="1" u="sng" dirty="0">
              <a:latin typeface="Times New Roman" panose="02020603050405020304" pitchFamily="18" charset="0"/>
              <a:cs typeface="Times New Roman" panose="02020603050405020304" pitchFamily="18" charset="0"/>
            </a:endParaRPr>
          </a:p>
          <a:p>
            <a:pPr algn="just"/>
            <a:endParaRPr lang="en-US" sz="18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spTree>
    <p:extLst>
      <p:ext uri="{BB962C8B-B14F-4D97-AF65-F5344CB8AC3E}">
        <p14:creationId xmlns:p14="http://schemas.microsoft.com/office/powerpoint/2010/main" val="2523717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solidFill>
                  <a:srgbClr val="04617B">
                    <a:shade val="90000"/>
                  </a:srgbClr>
                </a:solidFill>
              </a:rPr>
              <a:t>IIITS: Data Analytics</a:t>
            </a:r>
          </a:p>
        </p:txBody>
      </p:sp>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a:solidFill>
                <a:srgbClr val="04617B">
                  <a:shade val="90000"/>
                </a:srgbClr>
              </a:solidFill>
            </a:endParaRPr>
          </a:p>
        </p:txBody>
      </p:sp>
      <p:sp>
        <p:nvSpPr>
          <p:cNvPr id="4" name="Content Placeholder 2"/>
          <p:cNvSpPr txBox="1">
            <a:spLocks/>
          </p:cNvSpPr>
          <p:nvPr/>
        </p:nvSpPr>
        <p:spPr>
          <a:xfrm>
            <a:off x="468096" y="1201246"/>
            <a:ext cx="8425339" cy="5327661"/>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Font typeface="+mj-lt"/>
              <a:buAutoNum type="arabicPeriod" startAt="5"/>
            </a:pPr>
            <a:r>
              <a:rPr lang="en-US" sz="2000" b="1" dirty="0">
                <a:solidFill>
                  <a:srgbClr val="0B5ED7"/>
                </a:solidFill>
                <a:latin typeface="Times New Roman" panose="02020603050405020304" pitchFamily="18" charset="0"/>
                <a:cs typeface="Times New Roman" panose="02020603050405020304" pitchFamily="18" charset="0"/>
              </a:rPr>
              <a:t>Data Fragmentation Problem: </a:t>
            </a:r>
            <a:r>
              <a:rPr lang="en-US" sz="2000" dirty="0">
                <a:latin typeface="Times New Roman" panose="02020603050405020304" pitchFamily="18" charset="0"/>
                <a:cs typeface="Times New Roman" panose="02020603050405020304" pitchFamily="18" charset="0"/>
              </a:rPr>
              <a:t>Since the decision tree induction algorithms employ a top-down, recursive partitioning approach, the number of tuples becomes smaller as we traverse down the tree. At a time, the number of tuples may be too small to make a decision about the class representation, </a:t>
            </a:r>
            <a:r>
              <a:rPr lang="en-US" sz="2000" dirty="0">
                <a:solidFill>
                  <a:srgbClr val="A50021"/>
                </a:solidFill>
                <a:latin typeface="Times New Roman" panose="02020603050405020304" pitchFamily="18" charset="0"/>
                <a:cs typeface="Times New Roman" panose="02020603050405020304" pitchFamily="18" charset="0"/>
              </a:rPr>
              <a:t>such a problem is known as the data fragmentation</a:t>
            </a:r>
            <a:r>
              <a:rPr lang="en-US" sz="2000" dirty="0">
                <a:latin typeface="Times New Roman" panose="02020603050405020304" pitchFamily="18" charset="0"/>
                <a:cs typeface="Times New Roman" panose="02020603050405020304" pitchFamily="18" charset="0"/>
              </a:rPr>
              <a:t>. To deal with this problem, further splitting can be stopped when the number of records falls below a certain threshold.</a:t>
            </a:r>
          </a:p>
          <a:p>
            <a:pPr marL="342900" indent="-3429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US" sz="2000" b="1" dirty="0">
                <a:solidFill>
                  <a:srgbClr val="0B5ED7"/>
                </a:solidFill>
                <a:latin typeface="Times New Roman" panose="02020603050405020304" pitchFamily="18" charset="0"/>
                <a:cs typeface="Times New Roman" panose="02020603050405020304" pitchFamily="18" charset="0"/>
              </a:rPr>
              <a:t>Tree Pruning: </a:t>
            </a:r>
            <a:r>
              <a:rPr lang="en-US" sz="2000" dirty="0">
                <a:latin typeface="Times New Roman" panose="02020603050405020304" pitchFamily="18" charset="0"/>
                <a:cs typeface="Times New Roman" panose="02020603050405020304" pitchFamily="18" charset="0"/>
              </a:rPr>
              <a:t>A sub-tree can replicate two or more times in a decision tree (see figure below). This makes a decision tree unambiguous to classify a test record. To avoid such a sub-tree replication problem, all sub-trees except one can be pruned from the tree.</a:t>
            </a:r>
            <a:endParaRPr lang="en-US" sz="2000" u="sng" dirty="0">
              <a:latin typeface="Times New Roman" panose="02020603050405020304" pitchFamily="18" charset="0"/>
              <a:cs typeface="Times New Roman" panose="02020603050405020304" pitchFamily="18" charset="0"/>
            </a:endParaRPr>
          </a:p>
          <a:p>
            <a:pPr algn="just"/>
            <a:endParaRPr lang="en-US" sz="1800" u="sng" dirty="0">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4578932" y="4892010"/>
            <a:ext cx="3523072" cy="1875034"/>
            <a:chOff x="4400828" y="4127717"/>
            <a:chExt cx="4213236" cy="2491292"/>
          </a:xfrm>
        </p:grpSpPr>
        <p:sp>
          <p:nvSpPr>
            <p:cNvPr id="71" name="Freeform 70"/>
            <p:cNvSpPr/>
            <p:nvPr/>
          </p:nvSpPr>
          <p:spPr>
            <a:xfrm>
              <a:off x="6234545" y="4790209"/>
              <a:ext cx="2379519" cy="1828800"/>
            </a:xfrm>
            <a:custGeom>
              <a:avLst/>
              <a:gdLst>
                <a:gd name="connsiteX0" fmla="*/ 1569028 w 2379519"/>
                <a:gd name="connsiteY0" fmla="*/ 0 h 1828800"/>
                <a:gd name="connsiteX1" fmla="*/ 1506682 w 2379519"/>
                <a:gd name="connsiteY1" fmla="*/ 20782 h 1828800"/>
                <a:gd name="connsiteX2" fmla="*/ 1444337 w 2379519"/>
                <a:gd name="connsiteY2" fmla="*/ 83127 h 1828800"/>
                <a:gd name="connsiteX3" fmla="*/ 1402773 w 2379519"/>
                <a:gd name="connsiteY3" fmla="*/ 114300 h 1828800"/>
                <a:gd name="connsiteX4" fmla="*/ 1361210 w 2379519"/>
                <a:gd name="connsiteY4" fmla="*/ 166255 h 1828800"/>
                <a:gd name="connsiteX5" fmla="*/ 1298864 w 2379519"/>
                <a:gd name="connsiteY5" fmla="*/ 228600 h 1828800"/>
                <a:gd name="connsiteX6" fmla="*/ 1267691 w 2379519"/>
                <a:gd name="connsiteY6" fmla="*/ 249382 h 1828800"/>
                <a:gd name="connsiteX7" fmla="*/ 1194955 w 2379519"/>
                <a:gd name="connsiteY7" fmla="*/ 311727 h 1828800"/>
                <a:gd name="connsiteX8" fmla="*/ 1163782 w 2379519"/>
                <a:gd name="connsiteY8" fmla="*/ 322118 h 1828800"/>
                <a:gd name="connsiteX9" fmla="*/ 1132610 w 2379519"/>
                <a:gd name="connsiteY9" fmla="*/ 342900 h 1828800"/>
                <a:gd name="connsiteX10" fmla="*/ 1101437 w 2379519"/>
                <a:gd name="connsiteY10" fmla="*/ 353291 h 1828800"/>
                <a:gd name="connsiteX11" fmla="*/ 1039091 w 2379519"/>
                <a:gd name="connsiteY11" fmla="*/ 394855 h 1828800"/>
                <a:gd name="connsiteX12" fmla="*/ 955964 w 2379519"/>
                <a:gd name="connsiteY12" fmla="*/ 415636 h 1828800"/>
                <a:gd name="connsiteX13" fmla="*/ 924791 w 2379519"/>
                <a:gd name="connsiteY13" fmla="*/ 446809 h 1828800"/>
                <a:gd name="connsiteX14" fmla="*/ 883228 w 2379519"/>
                <a:gd name="connsiteY14" fmla="*/ 467591 h 1828800"/>
                <a:gd name="connsiteX15" fmla="*/ 820882 w 2379519"/>
                <a:gd name="connsiteY15" fmla="*/ 509155 h 1828800"/>
                <a:gd name="connsiteX16" fmla="*/ 779319 w 2379519"/>
                <a:gd name="connsiteY16" fmla="*/ 529936 h 1828800"/>
                <a:gd name="connsiteX17" fmla="*/ 716973 w 2379519"/>
                <a:gd name="connsiteY17" fmla="*/ 571500 h 1828800"/>
                <a:gd name="connsiteX18" fmla="*/ 675410 w 2379519"/>
                <a:gd name="connsiteY18" fmla="*/ 592282 h 1828800"/>
                <a:gd name="connsiteX19" fmla="*/ 644237 w 2379519"/>
                <a:gd name="connsiteY19" fmla="*/ 613064 h 1828800"/>
                <a:gd name="connsiteX20" fmla="*/ 602673 w 2379519"/>
                <a:gd name="connsiteY20" fmla="*/ 623455 h 1828800"/>
                <a:gd name="connsiteX21" fmla="*/ 488373 w 2379519"/>
                <a:gd name="connsiteY21" fmla="*/ 706582 h 1828800"/>
                <a:gd name="connsiteX22" fmla="*/ 405246 w 2379519"/>
                <a:gd name="connsiteY22" fmla="*/ 800100 h 1828800"/>
                <a:gd name="connsiteX23" fmla="*/ 374073 w 2379519"/>
                <a:gd name="connsiteY23" fmla="*/ 820882 h 1828800"/>
                <a:gd name="connsiteX24" fmla="*/ 311728 w 2379519"/>
                <a:gd name="connsiteY24" fmla="*/ 872836 h 1828800"/>
                <a:gd name="connsiteX25" fmla="*/ 238991 w 2379519"/>
                <a:gd name="connsiteY25" fmla="*/ 966355 h 1828800"/>
                <a:gd name="connsiteX26" fmla="*/ 197428 w 2379519"/>
                <a:gd name="connsiteY26" fmla="*/ 997527 h 1828800"/>
                <a:gd name="connsiteX27" fmla="*/ 124691 w 2379519"/>
                <a:gd name="connsiteY27" fmla="*/ 1080655 h 1828800"/>
                <a:gd name="connsiteX28" fmla="*/ 103910 w 2379519"/>
                <a:gd name="connsiteY28" fmla="*/ 1122218 h 1828800"/>
                <a:gd name="connsiteX29" fmla="*/ 72737 w 2379519"/>
                <a:gd name="connsiteY29" fmla="*/ 1153391 h 1828800"/>
                <a:gd name="connsiteX30" fmla="*/ 31173 w 2379519"/>
                <a:gd name="connsiteY30" fmla="*/ 1205346 h 1828800"/>
                <a:gd name="connsiteX31" fmla="*/ 20782 w 2379519"/>
                <a:gd name="connsiteY31" fmla="*/ 1236518 h 1828800"/>
                <a:gd name="connsiteX32" fmla="*/ 0 w 2379519"/>
                <a:gd name="connsiteY32" fmla="*/ 1309255 h 1828800"/>
                <a:gd name="connsiteX33" fmla="*/ 10391 w 2379519"/>
                <a:gd name="connsiteY33" fmla="*/ 1548246 h 1828800"/>
                <a:gd name="connsiteX34" fmla="*/ 20782 w 2379519"/>
                <a:gd name="connsiteY34" fmla="*/ 1579418 h 1828800"/>
                <a:gd name="connsiteX35" fmla="*/ 41564 w 2379519"/>
                <a:gd name="connsiteY35" fmla="*/ 1610591 h 1828800"/>
                <a:gd name="connsiteX36" fmla="*/ 72737 w 2379519"/>
                <a:gd name="connsiteY36" fmla="*/ 1631373 h 1828800"/>
                <a:gd name="connsiteX37" fmla="*/ 83128 w 2379519"/>
                <a:gd name="connsiteY37" fmla="*/ 1662546 h 1828800"/>
                <a:gd name="connsiteX38" fmla="*/ 114300 w 2379519"/>
                <a:gd name="connsiteY38" fmla="*/ 1672936 h 1828800"/>
                <a:gd name="connsiteX39" fmla="*/ 155864 w 2379519"/>
                <a:gd name="connsiteY39" fmla="*/ 1704109 h 1828800"/>
                <a:gd name="connsiteX40" fmla="*/ 197428 w 2379519"/>
                <a:gd name="connsiteY40" fmla="*/ 1724891 h 1828800"/>
                <a:gd name="connsiteX41" fmla="*/ 259773 w 2379519"/>
                <a:gd name="connsiteY41" fmla="*/ 1766455 h 1828800"/>
                <a:gd name="connsiteX42" fmla="*/ 301337 w 2379519"/>
                <a:gd name="connsiteY42" fmla="*/ 1776846 h 1828800"/>
                <a:gd name="connsiteX43" fmla="*/ 353291 w 2379519"/>
                <a:gd name="connsiteY43" fmla="*/ 1797627 h 1828800"/>
                <a:gd name="connsiteX44" fmla="*/ 436419 w 2379519"/>
                <a:gd name="connsiteY44" fmla="*/ 1808018 h 1828800"/>
                <a:gd name="connsiteX45" fmla="*/ 633846 w 2379519"/>
                <a:gd name="connsiteY45" fmla="*/ 1828800 h 1828800"/>
                <a:gd name="connsiteX46" fmla="*/ 1298864 w 2379519"/>
                <a:gd name="connsiteY46" fmla="*/ 1818409 h 1828800"/>
                <a:gd name="connsiteX47" fmla="*/ 1330037 w 2379519"/>
                <a:gd name="connsiteY47" fmla="*/ 1808018 h 1828800"/>
                <a:gd name="connsiteX48" fmla="*/ 1371600 w 2379519"/>
                <a:gd name="connsiteY48" fmla="*/ 1787236 h 1828800"/>
                <a:gd name="connsiteX49" fmla="*/ 1454728 w 2379519"/>
                <a:gd name="connsiteY49" fmla="*/ 1766455 h 1828800"/>
                <a:gd name="connsiteX50" fmla="*/ 1558637 w 2379519"/>
                <a:gd name="connsiteY50" fmla="*/ 1704109 h 1828800"/>
                <a:gd name="connsiteX51" fmla="*/ 1589810 w 2379519"/>
                <a:gd name="connsiteY51" fmla="*/ 1683327 h 1828800"/>
                <a:gd name="connsiteX52" fmla="*/ 1672937 w 2379519"/>
                <a:gd name="connsiteY52" fmla="*/ 1662546 h 1828800"/>
                <a:gd name="connsiteX53" fmla="*/ 1756064 w 2379519"/>
                <a:gd name="connsiteY53" fmla="*/ 1631373 h 1828800"/>
                <a:gd name="connsiteX54" fmla="*/ 1787237 w 2379519"/>
                <a:gd name="connsiteY54" fmla="*/ 1610591 h 1828800"/>
                <a:gd name="connsiteX55" fmla="*/ 1849582 w 2379519"/>
                <a:gd name="connsiteY55" fmla="*/ 1589809 h 1828800"/>
                <a:gd name="connsiteX56" fmla="*/ 1922319 w 2379519"/>
                <a:gd name="connsiteY56" fmla="*/ 1569027 h 1828800"/>
                <a:gd name="connsiteX57" fmla="*/ 1963882 w 2379519"/>
                <a:gd name="connsiteY57" fmla="*/ 1548246 h 1828800"/>
                <a:gd name="connsiteX58" fmla="*/ 2047010 w 2379519"/>
                <a:gd name="connsiteY58" fmla="*/ 1527464 h 1828800"/>
                <a:gd name="connsiteX59" fmla="*/ 2119746 w 2379519"/>
                <a:gd name="connsiteY59" fmla="*/ 1496291 h 1828800"/>
                <a:gd name="connsiteX60" fmla="*/ 2140528 w 2379519"/>
                <a:gd name="connsiteY60" fmla="*/ 1465118 h 1828800"/>
                <a:gd name="connsiteX61" fmla="*/ 2202873 w 2379519"/>
                <a:gd name="connsiteY61" fmla="*/ 1413164 h 1828800"/>
                <a:gd name="connsiteX62" fmla="*/ 2223655 w 2379519"/>
                <a:gd name="connsiteY62" fmla="*/ 1371600 h 1828800"/>
                <a:gd name="connsiteX63" fmla="*/ 2254828 w 2379519"/>
                <a:gd name="connsiteY63" fmla="*/ 1330036 h 1828800"/>
                <a:gd name="connsiteX64" fmla="*/ 2275610 w 2379519"/>
                <a:gd name="connsiteY64" fmla="*/ 1298864 h 1828800"/>
                <a:gd name="connsiteX65" fmla="*/ 2306782 w 2379519"/>
                <a:gd name="connsiteY65" fmla="*/ 1236518 h 1828800"/>
                <a:gd name="connsiteX66" fmla="*/ 2317173 w 2379519"/>
                <a:gd name="connsiteY66" fmla="*/ 1205346 h 1828800"/>
                <a:gd name="connsiteX67" fmla="*/ 2337955 w 2379519"/>
                <a:gd name="connsiteY67" fmla="*/ 1174173 h 1828800"/>
                <a:gd name="connsiteX68" fmla="*/ 2358737 w 2379519"/>
                <a:gd name="connsiteY68" fmla="*/ 1111827 h 1828800"/>
                <a:gd name="connsiteX69" fmla="*/ 2379519 w 2379519"/>
                <a:gd name="connsiteY69" fmla="*/ 1049482 h 1828800"/>
                <a:gd name="connsiteX70" fmla="*/ 2369128 w 2379519"/>
                <a:gd name="connsiteY70" fmla="*/ 696191 h 1828800"/>
                <a:gd name="connsiteX71" fmla="*/ 2348346 w 2379519"/>
                <a:gd name="connsiteY71" fmla="*/ 665018 h 1828800"/>
                <a:gd name="connsiteX72" fmla="*/ 2327564 w 2379519"/>
                <a:gd name="connsiteY72" fmla="*/ 623455 h 1828800"/>
                <a:gd name="connsiteX73" fmla="*/ 2254828 w 2379519"/>
                <a:gd name="connsiteY73" fmla="*/ 519546 h 1828800"/>
                <a:gd name="connsiteX74" fmla="*/ 2244437 w 2379519"/>
                <a:gd name="connsiteY74" fmla="*/ 488373 h 1828800"/>
                <a:gd name="connsiteX75" fmla="*/ 2182091 w 2379519"/>
                <a:gd name="connsiteY75" fmla="*/ 415636 h 1828800"/>
                <a:gd name="connsiteX76" fmla="*/ 2140528 w 2379519"/>
                <a:gd name="connsiteY76" fmla="*/ 342900 h 1828800"/>
                <a:gd name="connsiteX77" fmla="*/ 2067791 w 2379519"/>
                <a:gd name="connsiteY77" fmla="*/ 280555 h 1828800"/>
                <a:gd name="connsiteX78" fmla="*/ 2005446 w 2379519"/>
                <a:gd name="connsiteY78" fmla="*/ 218209 h 1828800"/>
                <a:gd name="connsiteX79" fmla="*/ 1984664 w 2379519"/>
                <a:gd name="connsiteY79" fmla="*/ 187036 h 1828800"/>
                <a:gd name="connsiteX80" fmla="*/ 1901537 w 2379519"/>
                <a:gd name="connsiteY80" fmla="*/ 135082 h 1828800"/>
                <a:gd name="connsiteX81" fmla="*/ 1839191 w 2379519"/>
                <a:gd name="connsiteY81" fmla="*/ 93518 h 1828800"/>
                <a:gd name="connsiteX82" fmla="*/ 1808019 w 2379519"/>
                <a:gd name="connsiteY82" fmla="*/ 72736 h 1828800"/>
                <a:gd name="connsiteX83" fmla="*/ 1766455 w 2379519"/>
                <a:gd name="connsiteY83" fmla="*/ 51955 h 1828800"/>
                <a:gd name="connsiteX84" fmla="*/ 1641764 w 2379519"/>
                <a:gd name="connsiteY84" fmla="*/ 0 h 1828800"/>
                <a:gd name="connsiteX85" fmla="*/ 1569028 w 2379519"/>
                <a:gd name="connsiteY85"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379519" h="1828800">
                  <a:moveTo>
                    <a:pt x="1569028" y="0"/>
                  </a:moveTo>
                  <a:cubicBezTo>
                    <a:pt x="1548246" y="6927"/>
                    <a:pt x="1524909" y="8631"/>
                    <a:pt x="1506682" y="20782"/>
                  </a:cubicBezTo>
                  <a:cubicBezTo>
                    <a:pt x="1482228" y="37084"/>
                    <a:pt x="1467849" y="65493"/>
                    <a:pt x="1444337" y="83127"/>
                  </a:cubicBezTo>
                  <a:lnTo>
                    <a:pt x="1402773" y="114300"/>
                  </a:lnTo>
                  <a:cubicBezTo>
                    <a:pt x="1384714" y="168477"/>
                    <a:pt x="1405736" y="126677"/>
                    <a:pt x="1361210" y="166255"/>
                  </a:cubicBezTo>
                  <a:cubicBezTo>
                    <a:pt x="1339244" y="185781"/>
                    <a:pt x="1323318" y="212297"/>
                    <a:pt x="1298864" y="228600"/>
                  </a:cubicBezTo>
                  <a:cubicBezTo>
                    <a:pt x="1288473" y="235527"/>
                    <a:pt x="1277285" y="241387"/>
                    <a:pt x="1267691" y="249382"/>
                  </a:cubicBezTo>
                  <a:cubicBezTo>
                    <a:pt x="1227487" y="282886"/>
                    <a:pt x="1244488" y="283423"/>
                    <a:pt x="1194955" y="311727"/>
                  </a:cubicBezTo>
                  <a:cubicBezTo>
                    <a:pt x="1185445" y="317161"/>
                    <a:pt x="1174173" y="318654"/>
                    <a:pt x="1163782" y="322118"/>
                  </a:cubicBezTo>
                  <a:cubicBezTo>
                    <a:pt x="1153391" y="329045"/>
                    <a:pt x="1143780" y="337315"/>
                    <a:pt x="1132610" y="342900"/>
                  </a:cubicBezTo>
                  <a:cubicBezTo>
                    <a:pt x="1122813" y="347798"/>
                    <a:pt x="1111012" y="347972"/>
                    <a:pt x="1101437" y="353291"/>
                  </a:cubicBezTo>
                  <a:cubicBezTo>
                    <a:pt x="1079603" y="365421"/>
                    <a:pt x="1063322" y="388797"/>
                    <a:pt x="1039091" y="394855"/>
                  </a:cubicBezTo>
                  <a:lnTo>
                    <a:pt x="955964" y="415636"/>
                  </a:lnTo>
                  <a:cubicBezTo>
                    <a:pt x="945573" y="426027"/>
                    <a:pt x="936749" y="438268"/>
                    <a:pt x="924791" y="446809"/>
                  </a:cubicBezTo>
                  <a:cubicBezTo>
                    <a:pt x="912187" y="455812"/>
                    <a:pt x="896510" y="459622"/>
                    <a:pt x="883228" y="467591"/>
                  </a:cubicBezTo>
                  <a:cubicBezTo>
                    <a:pt x="861811" y="480442"/>
                    <a:pt x="843222" y="497985"/>
                    <a:pt x="820882" y="509155"/>
                  </a:cubicBezTo>
                  <a:cubicBezTo>
                    <a:pt x="807028" y="516082"/>
                    <a:pt x="792601" y="521967"/>
                    <a:pt x="779319" y="529936"/>
                  </a:cubicBezTo>
                  <a:cubicBezTo>
                    <a:pt x="757901" y="542786"/>
                    <a:pt x="739313" y="560330"/>
                    <a:pt x="716973" y="571500"/>
                  </a:cubicBezTo>
                  <a:cubicBezTo>
                    <a:pt x="703119" y="578427"/>
                    <a:pt x="688859" y="584597"/>
                    <a:pt x="675410" y="592282"/>
                  </a:cubicBezTo>
                  <a:cubicBezTo>
                    <a:pt x="664567" y="598478"/>
                    <a:pt x="655716" y="608145"/>
                    <a:pt x="644237" y="613064"/>
                  </a:cubicBezTo>
                  <a:cubicBezTo>
                    <a:pt x="631111" y="618690"/>
                    <a:pt x="616528" y="619991"/>
                    <a:pt x="602673" y="623455"/>
                  </a:cubicBezTo>
                  <a:cubicBezTo>
                    <a:pt x="572895" y="643306"/>
                    <a:pt x="497689" y="692608"/>
                    <a:pt x="488373" y="706582"/>
                  </a:cubicBezTo>
                  <a:cubicBezTo>
                    <a:pt x="463386" y="744062"/>
                    <a:pt x="447951" y="771630"/>
                    <a:pt x="405246" y="800100"/>
                  </a:cubicBezTo>
                  <a:cubicBezTo>
                    <a:pt x="394855" y="807027"/>
                    <a:pt x="383667" y="812887"/>
                    <a:pt x="374073" y="820882"/>
                  </a:cubicBezTo>
                  <a:cubicBezTo>
                    <a:pt x="294069" y="887552"/>
                    <a:pt x="389120" y="821242"/>
                    <a:pt x="311728" y="872836"/>
                  </a:cubicBezTo>
                  <a:cubicBezTo>
                    <a:pt x="280458" y="919741"/>
                    <a:pt x="276973" y="933799"/>
                    <a:pt x="238991" y="966355"/>
                  </a:cubicBezTo>
                  <a:cubicBezTo>
                    <a:pt x="225842" y="977625"/>
                    <a:pt x="211282" y="987136"/>
                    <a:pt x="197428" y="997527"/>
                  </a:cubicBezTo>
                  <a:cubicBezTo>
                    <a:pt x="148937" y="1070264"/>
                    <a:pt x="176646" y="1046018"/>
                    <a:pt x="124691" y="1080655"/>
                  </a:cubicBezTo>
                  <a:cubicBezTo>
                    <a:pt x="117764" y="1094509"/>
                    <a:pt x="112913" y="1109614"/>
                    <a:pt x="103910" y="1122218"/>
                  </a:cubicBezTo>
                  <a:cubicBezTo>
                    <a:pt x="95369" y="1134176"/>
                    <a:pt x="80888" y="1141164"/>
                    <a:pt x="72737" y="1153391"/>
                  </a:cubicBezTo>
                  <a:cubicBezTo>
                    <a:pt x="32584" y="1213620"/>
                    <a:pt x="100890" y="1158868"/>
                    <a:pt x="31173" y="1205346"/>
                  </a:cubicBezTo>
                  <a:cubicBezTo>
                    <a:pt x="27709" y="1215737"/>
                    <a:pt x="23791" y="1225987"/>
                    <a:pt x="20782" y="1236518"/>
                  </a:cubicBezTo>
                  <a:cubicBezTo>
                    <a:pt x="-5316" y="1327858"/>
                    <a:pt x="24916" y="1234507"/>
                    <a:pt x="0" y="1309255"/>
                  </a:cubicBezTo>
                  <a:cubicBezTo>
                    <a:pt x="3464" y="1388919"/>
                    <a:pt x="4275" y="1468742"/>
                    <a:pt x="10391" y="1548246"/>
                  </a:cubicBezTo>
                  <a:cubicBezTo>
                    <a:pt x="11231" y="1559166"/>
                    <a:pt x="15884" y="1569622"/>
                    <a:pt x="20782" y="1579418"/>
                  </a:cubicBezTo>
                  <a:cubicBezTo>
                    <a:pt x="26367" y="1590588"/>
                    <a:pt x="32733" y="1601760"/>
                    <a:pt x="41564" y="1610591"/>
                  </a:cubicBezTo>
                  <a:cubicBezTo>
                    <a:pt x="50395" y="1619422"/>
                    <a:pt x="62346" y="1624446"/>
                    <a:pt x="72737" y="1631373"/>
                  </a:cubicBezTo>
                  <a:cubicBezTo>
                    <a:pt x="76201" y="1641764"/>
                    <a:pt x="75383" y="1654801"/>
                    <a:pt x="83128" y="1662546"/>
                  </a:cubicBezTo>
                  <a:cubicBezTo>
                    <a:pt x="90873" y="1670291"/>
                    <a:pt x="104790" y="1667502"/>
                    <a:pt x="114300" y="1672936"/>
                  </a:cubicBezTo>
                  <a:cubicBezTo>
                    <a:pt x="129337" y="1681528"/>
                    <a:pt x="141178" y="1694930"/>
                    <a:pt x="155864" y="1704109"/>
                  </a:cubicBezTo>
                  <a:cubicBezTo>
                    <a:pt x="168999" y="1712319"/>
                    <a:pt x="184145" y="1716921"/>
                    <a:pt x="197428" y="1724891"/>
                  </a:cubicBezTo>
                  <a:cubicBezTo>
                    <a:pt x="218845" y="1737741"/>
                    <a:pt x="235542" y="1760397"/>
                    <a:pt x="259773" y="1766455"/>
                  </a:cubicBezTo>
                  <a:cubicBezTo>
                    <a:pt x="273628" y="1769919"/>
                    <a:pt x="287789" y="1772330"/>
                    <a:pt x="301337" y="1776846"/>
                  </a:cubicBezTo>
                  <a:cubicBezTo>
                    <a:pt x="319032" y="1782744"/>
                    <a:pt x="335117" y="1793433"/>
                    <a:pt x="353291" y="1797627"/>
                  </a:cubicBezTo>
                  <a:cubicBezTo>
                    <a:pt x="380501" y="1803906"/>
                    <a:pt x="408710" y="1804554"/>
                    <a:pt x="436419" y="1808018"/>
                  </a:cubicBezTo>
                  <a:cubicBezTo>
                    <a:pt x="516056" y="1827928"/>
                    <a:pt x="509096" y="1828800"/>
                    <a:pt x="633846" y="1828800"/>
                  </a:cubicBezTo>
                  <a:cubicBezTo>
                    <a:pt x="855546" y="1828800"/>
                    <a:pt x="1077191" y="1821873"/>
                    <a:pt x="1298864" y="1818409"/>
                  </a:cubicBezTo>
                  <a:cubicBezTo>
                    <a:pt x="1309255" y="1814945"/>
                    <a:pt x="1319970" y="1812333"/>
                    <a:pt x="1330037" y="1808018"/>
                  </a:cubicBezTo>
                  <a:cubicBezTo>
                    <a:pt x="1344274" y="1801916"/>
                    <a:pt x="1356905" y="1792134"/>
                    <a:pt x="1371600" y="1787236"/>
                  </a:cubicBezTo>
                  <a:cubicBezTo>
                    <a:pt x="1398696" y="1778204"/>
                    <a:pt x="1454728" y="1766455"/>
                    <a:pt x="1454728" y="1766455"/>
                  </a:cubicBezTo>
                  <a:cubicBezTo>
                    <a:pt x="1607233" y="1664783"/>
                    <a:pt x="1446811" y="1768010"/>
                    <a:pt x="1558637" y="1704109"/>
                  </a:cubicBezTo>
                  <a:cubicBezTo>
                    <a:pt x="1569480" y="1697913"/>
                    <a:pt x="1578640" y="1688912"/>
                    <a:pt x="1589810" y="1683327"/>
                  </a:cubicBezTo>
                  <a:cubicBezTo>
                    <a:pt x="1611114" y="1672675"/>
                    <a:pt x="1653172" y="1666499"/>
                    <a:pt x="1672937" y="1662546"/>
                  </a:cubicBezTo>
                  <a:cubicBezTo>
                    <a:pt x="1746044" y="1613808"/>
                    <a:pt x="1653343" y="1669894"/>
                    <a:pt x="1756064" y="1631373"/>
                  </a:cubicBezTo>
                  <a:cubicBezTo>
                    <a:pt x="1767757" y="1626988"/>
                    <a:pt x="1775825" y="1615663"/>
                    <a:pt x="1787237" y="1610591"/>
                  </a:cubicBezTo>
                  <a:cubicBezTo>
                    <a:pt x="1807255" y="1601694"/>
                    <a:pt x="1828330" y="1595122"/>
                    <a:pt x="1849582" y="1589809"/>
                  </a:cubicBezTo>
                  <a:cubicBezTo>
                    <a:pt x="1870675" y="1584536"/>
                    <a:pt x="1901448" y="1577971"/>
                    <a:pt x="1922319" y="1569027"/>
                  </a:cubicBezTo>
                  <a:cubicBezTo>
                    <a:pt x="1936556" y="1562925"/>
                    <a:pt x="1949187" y="1553144"/>
                    <a:pt x="1963882" y="1548246"/>
                  </a:cubicBezTo>
                  <a:cubicBezTo>
                    <a:pt x="2037058" y="1523854"/>
                    <a:pt x="1992582" y="1550791"/>
                    <a:pt x="2047010" y="1527464"/>
                  </a:cubicBezTo>
                  <a:cubicBezTo>
                    <a:pt x="2136890" y="1488943"/>
                    <a:pt x="2046639" y="1520660"/>
                    <a:pt x="2119746" y="1496291"/>
                  </a:cubicBezTo>
                  <a:cubicBezTo>
                    <a:pt x="2126673" y="1485900"/>
                    <a:pt x="2132533" y="1474712"/>
                    <a:pt x="2140528" y="1465118"/>
                  </a:cubicBezTo>
                  <a:cubicBezTo>
                    <a:pt x="2165529" y="1435116"/>
                    <a:pt x="2172222" y="1433598"/>
                    <a:pt x="2202873" y="1413164"/>
                  </a:cubicBezTo>
                  <a:cubicBezTo>
                    <a:pt x="2209800" y="1399309"/>
                    <a:pt x="2215445" y="1384735"/>
                    <a:pt x="2223655" y="1371600"/>
                  </a:cubicBezTo>
                  <a:cubicBezTo>
                    <a:pt x="2232834" y="1356914"/>
                    <a:pt x="2244762" y="1344128"/>
                    <a:pt x="2254828" y="1330036"/>
                  </a:cubicBezTo>
                  <a:cubicBezTo>
                    <a:pt x="2262087" y="1319874"/>
                    <a:pt x="2268683" y="1309255"/>
                    <a:pt x="2275610" y="1298864"/>
                  </a:cubicBezTo>
                  <a:cubicBezTo>
                    <a:pt x="2301722" y="1220520"/>
                    <a:pt x="2266501" y="1317079"/>
                    <a:pt x="2306782" y="1236518"/>
                  </a:cubicBezTo>
                  <a:cubicBezTo>
                    <a:pt x="2311680" y="1226722"/>
                    <a:pt x="2312275" y="1215142"/>
                    <a:pt x="2317173" y="1205346"/>
                  </a:cubicBezTo>
                  <a:cubicBezTo>
                    <a:pt x="2322758" y="1194176"/>
                    <a:pt x="2332883" y="1185585"/>
                    <a:pt x="2337955" y="1174173"/>
                  </a:cubicBezTo>
                  <a:cubicBezTo>
                    <a:pt x="2346852" y="1154155"/>
                    <a:pt x="2351810" y="1132609"/>
                    <a:pt x="2358737" y="1111827"/>
                  </a:cubicBezTo>
                  <a:lnTo>
                    <a:pt x="2379519" y="1049482"/>
                  </a:lnTo>
                  <a:cubicBezTo>
                    <a:pt x="2376055" y="931718"/>
                    <a:pt x="2378649" y="813620"/>
                    <a:pt x="2369128" y="696191"/>
                  </a:cubicBezTo>
                  <a:cubicBezTo>
                    <a:pt x="2368119" y="683743"/>
                    <a:pt x="2354542" y="675861"/>
                    <a:pt x="2348346" y="665018"/>
                  </a:cubicBezTo>
                  <a:cubicBezTo>
                    <a:pt x="2340661" y="651569"/>
                    <a:pt x="2335940" y="636485"/>
                    <a:pt x="2327564" y="623455"/>
                  </a:cubicBezTo>
                  <a:cubicBezTo>
                    <a:pt x="2304701" y="587891"/>
                    <a:pt x="2254828" y="519546"/>
                    <a:pt x="2254828" y="519546"/>
                  </a:cubicBezTo>
                  <a:cubicBezTo>
                    <a:pt x="2251364" y="509155"/>
                    <a:pt x="2249871" y="497883"/>
                    <a:pt x="2244437" y="488373"/>
                  </a:cubicBezTo>
                  <a:cubicBezTo>
                    <a:pt x="2226664" y="457270"/>
                    <a:pt x="2206658" y="440203"/>
                    <a:pt x="2182091" y="415636"/>
                  </a:cubicBezTo>
                  <a:cubicBezTo>
                    <a:pt x="2169387" y="390227"/>
                    <a:pt x="2158887" y="364931"/>
                    <a:pt x="2140528" y="342900"/>
                  </a:cubicBezTo>
                  <a:cubicBezTo>
                    <a:pt x="2103429" y="298382"/>
                    <a:pt x="2113663" y="321840"/>
                    <a:pt x="2067791" y="280555"/>
                  </a:cubicBezTo>
                  <a:cubicBezTo>
                    <a:pt x="2045946" y="260894"/>
                    <a:pt x="2021749" y="242663"/>
                    <a:pt x="2005446" y="218209"/>
                  </a:cubicBezTo>
                  <a:cubicBezTo>
                    <a:pt x="1998519" y="207818"/>
                    <a:pt x="1994416" y="194837"/>
                    <a:pt x="1984664" y="187036"/>
                  </a:cubicBezTo>
                  <a:cubicBezTo>
                    <a:pt x="1959149" y="166624"/>
                    <a:pt x="1928725" y="153207"/>
                    <a:pt x="1901537" y="135082"/>
                  </a:cubicBezTo>
                  <a:lnTo>
                    <a:pt x="1839191" y="93518"/>
                  </a:lnTo>
                  <a:cubicBezTo>
                    <a:pt x="1828800" y="86591"/>
                    <a:pt x="1819189" y="78321"/>
                    <a:pt x="1808019" y="72736"/>
                  </a:cubicBezTo>
                  <a:cubicBezTo>
                    <a:pt x="1794164" y="65809"/>
                    <a:pt x="1779904" y="59640"/>
                    <a:pt x="1766455" y="51955"/>
                  </a:cubicBezTo>
                  <a:cubicBezTo>
                    <a:pt x="1721549" y="26295"/>
                    <a:pt x="1711328" y="0"/>
                    <a:pt x="1641764" y="0"/>
                  </a:cubicBezTo>
                  <a:lnTo>
                    <a:pt x="1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4400828" y="4127717"/>
              <a:ext cx="4213236" cy="2339047"/>
              <a:chOff x="4343400" y="4083627"/>
              <a:chExt cx="4213236" cy="2339047"/>
            </a:xfrm>
          </p:grpSpPr>
          <p:sp>
            <p:nvSpPr>
              <p:cNvPr id="5" name="Oval 4"/>
              <p:cNvSpPr/>
              <p:nvPr/>
            </p:nvSpPr>
            <p:spPr>
              <a:xfrm>
                <a:off x="6130636" y="4083627"/>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823362" y="4596732"/>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79469" y="4605148"/>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21817" y="5089083"/>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439887" y="5108619"/>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896096" y="5544537"/>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68734" y="4083627"/>
                <a:ext cx="401782" cy="408933"/>
              </a:xfrm>
              <a:prstGeom prst="rect">
                <a:avLst/>
              </a:prstGeom>
              <a:noFill/>
              <a:ln>
                <a:noFill/>
              </a:ln>
            </p:spPr>
            <p:txBody>
              <a:bodyPr wrap="square" rtlCol="0">
                <a:spAutoFit/>
              </a:bodyPr>
              <a:lstStyle/>
              <a:p>
                <a:r>
                  <a:rPr lang="en-US" sz="1400" dirty="0"/>
                  <a:t>A</a:t>
                </a:r>
              </a:p>
            </p:txBody>
          </p:sp>
          <p:sp>
            <p:nvSpPr>
              <p:cNvPr id="12" name="TextBox 11"/>
              <p:cNvSpPr txBox="1"/>
              <p:nvPr/>
            </p:nvSpPr>
            <p:spPr>
              <a:xfrm>
                <a:off x="6882243" y="4629392"/>
                <a:ext cx="401782" cy="408933"/>
              </a:xfrm>
              <a:prstGeom prst="rect">
                <a:avLst/>
              </a:prstGeom>
              <a:noFill/>
              <a:ln>
                <a:noFill/>
              </a:ln>
            </p:spPr>
            <p:txBody>
              <a:bodyPr wrap="square" rtlCol="0">
                <a:spAutoFit/>
              </a:bodyPr>
              <a:lstStyle/>
              <a:p>
                <a:r>
                  <a:rPr lang="en-US" sz="1400" dirty="0"/>
                  <a:t>B</a:t>
                </a:r>
              </a:p>
            </p:txBody>
          </p:sp>
          <p:sp>
            <p:nvSpPr>
              <p:cNvPr id="13" name="TextBox 12"/>
              <p:cNvSpPr txBox="1"/>
              <p:nvPr/>
            </p:nvSpPr>
            <p:spPr>
              <a:xfrm>
                <a:off x="5517565" y="4633101"/>
                <a:ext cx="401782" cy="408933"/>
              </a:xfrm>
              <a:prstGeom prst="rect">
                <a:avLst/>
              </a:prstGeom>
              <a:noFill/>
              <a:ln>
                <a:noFill/>
              </a:ln>
            </p:spPr>
            <p:txBody>
              <a:bodyPr wrap="square" rtlCol="0">
                <a:spAutoFit/>
              </a:bodyPr>
              <a:lstStyle/>
              <a:p>
                <a:r>
                  <a:rPr lang="en-US" sz="1400" dirty="0"/>
                  <a:t>C</a:t>
                </a:r>
              </a:p>
            </p:txBody>
          </p:sp>
          <p:sp>
            <p:nvSpPr>
              <p:cNvPr id="14" name="TextBox 13"/>
              <p:cNvSpPr txBox="1"/>
              <p:nvPr/>
            </p:nvSpPr>
            <p:spPr>
              <a:xfrm>
                <a:off x="7471060" y="5140277"/>
                <a:ext cx="401782" cy="408933"/>
              </a:xfrm>
              <a:prstGeom prst="rect">
                <a:avLst/>
              </a:prstGeom>
              <a:noFill/>
              <a:ln>
                <a:noFill/>
              </a:ln>
            </p:spPr>
            <p:txBody>
              <a:bodyPr wrap="square" rtlCol="0">
                <a:spAutoFit/>
              </a:bodyPr>
              <a:lstStyle/>
              <a:p>
                <a:r>
                  <a:rPr lang="en-US" sz="1400" dirty="0"/>
                  <a:t>C</a:t>
                </a:r>
              </a:p>
            </p:txBody>
          </p:sp>
          <p:sp>
            <p:nvSpPr>
              <p:cNvPr id="15" name="TextBox 14"/>
              <p:cNvSpPr txBox="1"/>
              <p:nvPr/>
            </p:nvSpPr>
            <p:spPr>
              <a:xfrm>
                <a:off x="6944591" y="5572490"/>
                <a:ext cx="401782" cy="408933"/>
              </a:xfrm>
              <a:prstGeom prst="rect">
                <a:avLst/>
              </a:prstGeom>
              <a:noFill/>
              <a:ln>
                <a:noFill/>
              </a:ln>
            </p:spPr>
            <p:txBody>
              <a:bodyPr wrap="square" rtlCol="0">
                <a:spAutoFit/>
              </a:bodyPr>
              <a:lstStyle/>
              <a:p>
                <a:r>
                  <a:rPr lang="en-US" sz="1400" dirty="0"/>
                  <a:t>D</a:t>
                </a:r>
              </a:p>
            </p:txBody>
          </p:sp>
          <p:sp>
            <p:nvSpPr>
              <p:cNvPr id="16" name="Rectangle 15"/>
              <p:cNvSpPr/>
              <p:nvPr/>
            </p:nvSpPr>
            <p:spPr>
              <a:xfrm>
                <a:off x="5900290" y="5046676"/>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973772" y="5133974"/>
                <a:ext cx="401782" cy="408933"/>
              </a:xfrm>
              <a:prstGeom prst="rect">
                <a:avLst/>
              </a:prstGeom>
              <a:noFill/>
              <a:ln>
                <a:noFill/>
              </a:ln>
            </p:spPr>
            <p:txBody>
              <a:bodyPr wrap="square" rtlCol="0">
                <a:spAutoFit/>
              </a:bodyPr>
              <a:lstStyle/>
              <a:p>
                <a:r>
                  <a:rPr lang="en-US" sz="1400" dirty="0"/>
                  <a:t>D</a:t>
                </a:r>
              </a:p>
            </p:txBody>
          </p:sp>
          <p:sp>
            <p:nvSpPr>
              <p:cNvPr id="18" name="TextBox 17"/>
              <p:cNvSpPr txBox="1"/>
              <p:nvPr/>
            </p:nvSpPr>
            <p:spPr>
              <a:xfrm>
                <a:off x="5958648" y="5000888"/>
                <a:ext cx="401782" cy="408933"/>
              </a:xfrm>
              <a:prstGeom prst="rect">
                <a:avLst/>
              </a:prstGeom>
              <a:noFill/>
              <a:ln>
                <a:noFill/>
              </a:ln>
            </p:spPr>
            <p:txBody>
              <a:bodyPr wrap="square" rtlCol="0">
                <a:spAutoFit/>
              </a:bodyPr>
              <a:lstStyle/>
              <a:p>
                <a:r>
                  <a:rPr lang="en-US" sz="1400" dirty="0"/>
                  <a:t>1</a:t>
                </a:r>
              </a:p>
            </p:txBody>
          </p:sp>
          <p:sp>
            <p:nvSpPr>
              <p:cNvPr id="19" name="Rectangle 18"/>
              <p:cNvSpPr/>
              <p:nvPr/>
            </p:nvSpPr>
            <p:spPr>
              <a:xfrm>
                <a:off x="6450485" y="5044322"/>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12760" y="5572490"/>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97545" y="5574311"/>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402530" y="6057174"/>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7987" y="6057174"/>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096774" y="5594206"/>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50552" y="5547066"/>
                <a:ext cx="401782" cy="408933"/>
              </a:xfrm>
              <a:prstGeom prst="rect">
                <a:avLst/>
              </a:prstGeom>
              <a:noFill/>
              <a:ln>
                <a:noFill/>
              </a:ln>
            </p:spPr>
            <p:txBody>
              <a:bodyPr wrap="square" rtlCol="0">
                <a:spAutoFit/>
              </a:bodyPr>
              <a:lstStyle/>
              <a:p>
                <a:r>
                  <a:rPr lang="en-US" sz="1400" dirty="0"/>
                  <a:t>1</a:t>
                </a:r>
              </a:p>
            </p:txBody>
          </p:sp>
          <p:sp>
            <p:nvSpPr>
              <p:cNvPr id="26" name="TextBox 25"/>
              <p:cNvSpPr txBox="1"/>
              <p:nvPr/>
            </p:nvSpPr>
            <p:spPr>
              <a:xfrm>
                <a:off x="8154854" y="5568473"/>
                <a:ext cx="401782" cy="408933"/>
              </a:xfrm>
              <a:prstGeom prst="rect">
                <a:avLst/>
              </a:prstGeom>
              <a:noFill/>
              <a:ln>
                <a:noFill/>
              </a:ln>
            </p:spPr>
            <p:txBody>
              <a:bodyPr wrap="square" rtlCol="0">
                <a:spAutoFit/>
              </a:bodyPr>
              <a:lstStyle/>
              <a:p>
                <a:r>
                  <a:rPr lang="en-US" sz="1400" dirty="0"/>
                  <a:t>1</a:t>
                </a:r>
              </a:p>
            </p:txBody>
          </p:sp>
          <p:sp>
            <p:nvSpPr>
              <p:cNvPr id="27" name="TextBox 26"/>
              <p:cNvSpPr txBox="1"/>
              <p:nvPr/>
            </p:nvSpPr>
            <p:spPr>
              <a:xfrm>
                <a:off x="7521280" y="6013741"/>
                <a:ext cx="401782" cy="408933"/>
              </a:xfrm>
              <a:prstGeom prst="rect">
                <a:avLst/>
              </a:prstGeom>
              <a:noFill/>
              <a:ln>
                <a:noFill/>
              </a:ln>
            </p:spPr>
            <p:txBody>
              <a:bodyPr wrap="square" rtlCol="0">
                <a:spAutoFit/>
              </a:bodyPr>
              <a:lstStyle/>
              <a:p>
                <a:r>
                  <a:rPr lang="en-US" sz="1400" dirty="0"/>
                  <a:t>1</a:t>
                </a:r>
              </a:p>
            </p:txBody>
          </p:sp>
          <p:sp>
            <p:nvSpPr>
              <p:cNvPr id="28" name="TextBox 27"/>
              <p:cNvSpPr txBox="1"/>
              <p:nvPr/>
            </p:nvSpPr>
            <p:spPr>
              <a:xfrm>
                <a:off x="6450484" y="6004215"/>
                <a:ext cx="401782" cy="408933"/>
              </a:xfrm>
              <a:prstGeom prst="rect">
                <a:avLst/>
              </a:prstGeom>
              <a:noFill/>
              <a:ln>
                <a:noFill/>
              </a:ln>
            </p:spPr>
            <p:txBody>
              <a:bodyPr wrap="square" rtlCol="0">
                <a:spAutoFit/>
              </a:bodyPr>
              <a:lstStyle/>
              <a:p>
                <a:r>
                  <a:rPr lang="en-US" sz="1400" dirty="0"/>
                  <a:t>0</a:t>
                </a:r>
              </a:p>
            </p:txBody>
          </p:sp>
          <p:sp>
            <p:nvSpPr>
              <p:cNvPr id="29" name="TextBox 28"/>
              <p:cNvSpPr txBox="1"/>
              <p:nvPr/>
            </p:nvSpPr>
            <p:spPr>
              <a:xfrm>
                <a:off x="6476193" y="5000889"/>
                <a:ext cx="401782" cy="408933"/>
              </a:xfrm>
              <a:prstGeom prst="rect">
                <a:avLst/>
              </a:prstGeom>
              <a:noFill/>
              <a:ln>
                <a:noFill/>
              </a:ln>
            </p:spPr>
            <p:txBody>
              <a:bodyPr wrap="square" rtlCol="0">
                <a:spAutoFit/>
              </a:bodyPr>
              <a:lstStyle/>
              <a:p>
                <a:r>
                  <a:rPr lang="en-US" sz="1400" dirty="0"/>
                  <a:t>0</a:t>
                </a:r>
              </a:p>
            </p:txBody>
          </p:sp>
          <p:sp>
            <p:nvSpPr>
              <p:cNvPr id="30" name="TextBox 29"/>
              <p:cNvSpPr txBox="1"/>
              <p:nvPr/>
            </p:nvSpPr>
            <p:spPr>
              <a:xfrm>
                <a:off x="4553421" y="5547065"/>
                <a:ext cx="401782" cy="408933"/>
              </a:xfrm>
              <a:prstGeom prst="rect">
                <a:avLst/>
              </a:prstGeom>
              <a:noFill/>
              <a:ln>
                <a:noFill/>
              </a:ln>
            </p:spPr>
            <p:txBody>
              <a:bodyPr wrap="square" rtlCol="0">
                <a:spAutoFit/>
              </a:bodyPr>
              <a:lstStyle/>
              <a:p>
                <a:r>
                  <a:rPr lang="en-US" sz="1400" dirty="0"/>
                  <a:t>0</a:t>
                </a:r>
              </a:p>
            </p:txBody>
          </p:sp>
          <p:cxnSp>
            <p:nvCxnSpPr>
              <p:cNvPr id="32" name="Straight Connector 31"/>
              <p:cNvCxnSpPr>
                <a:stCxn id="5" idx="3"/>
              </p:cNvCxnSpPr>
              <p:nvPr/>
            </p:nvCxnSpPr>
            <p:spPr>
              <a:xfrm flipH="1">
                <a:off x="5843137" y="4394049"/>
                <a:ext cx="342281" cy="30209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7" idx="3"/>
                <a:endCxn id="8" idx="7"/>
              </p:cNvCxnSpPr>
              <p:nvPr/>
            </p:nvCxnSpPr>
            <p:spPr>
              <a:xfrm flipH="1">
                <a:off x="5241108" y="4915570"/>
                <a:ext cx="293143" cy="22677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8" idx="3"/>
                <a:endCxn id="30" idx="0"/>
              </p:cNvCxnSpPr>
              <p:nvPr/>
            </p:nvCxnSpPr>
            <p:spPr>
              <a:xfrm flipH="1">
                <a:off x="4754313" y="5399506"/>
                <a:ext cx="222287" cy="14755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5239159" y="5400263"/>
                <a:ext cx="188350" cy="142292"/>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5816039" y="4861437"/>
                <a:ext cx="162190" cy="182885"/>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endCxn id="6" idx="1"/>
              </p:cNvCxnSpPr>
              <p:nvPr/>
            </p:nvCxnSpPr>
            <p:spPr>
              <a:xfrm>
                <a:off x="6491486" y="4348773"/>
                <a:ext cx="386658" cy="30121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6786458" y="4915570"/>
                <a:ext cx="91517" cy="12566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12" idx="2"/>
                <a:endCxn id="9" idx="1"/>
              </p:cNvCxnSpPr>
              <p:nvPr/>
            </p:nvCxnSpPr>
            <p:spPr>
              <a:xfrm>
                <a:off x="7083135" y="5038325"/>
                <a:ext cx="411535" cy="12355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7782527" y="5399505"/>
                <a:ext cx="394835" cy="1947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9" idx="3"/>
              </p:cNvCxnSpPr>
              <p:nvPr/>
            </p:nvCxnSpPr>
            <p:spPr>
              <a:xfrm flipH="1">
                <a:off x="7258056" y="5419041"/>
                <a:ext cx="236613" cy="204913"/>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7236783" y="5807304"/>
                <a:ext cx="319320" cy="21811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H="1">
                <a:off x="6725198" y="5832817"/>
                <a:ext cx="196327" cy="206709"/>
              </a:xfrm>
              <a:prstGeom prst="line">
                <a:avLst/>
              </a:prstGeom>
            </p:spPr>
            <p:style>
              <a:lnRef idx="1">
                <a:schemeClr val="dk1"/>
              </a:lnRef>
              <a:fillRef idx="0">
                <a:schemeClr val="dk1"/>
              </a:fillRef>
              <a:effectRef idx="0">
                <a:schemeClr val="dk1"/>
              </a:effectRef>
              <a:fontRef idx="minor">
                <a:schemeClr val="tx1"/>
              </a:fontRef>
            </p:style>
          </p:cxnSp>
          <p:sp>
            <p:nvSpPr>
              <p:cNvPr id="72" name="Freeform 71"/>
              <p:cNvSpPr/>
              <p:nvPr/>
            </p:nvSpPr>
            <p:spPr>
              <a:xfrm>
                <a:off x="4343400" y="4379208"/>
                <a:ext cx="1984664" cy="1865728"/>
              </a:xfrm>
              <a:custGeom>
                <a:avLst/>
                <a:gdLst>
                  <a:gd name="connsiteX0" fmla="*/ 1579418 w 1984664"/>
                  <a:gd name="connsiteY0" fmla="*/ 47319 h 1865728"/>
                  <a:gd name="connsiteX1" fmla="*/ 1527464 w 1984664"/>
                  <a:gd name="connsiteY1" fmla="*/ 16147 h 1865728"/>
                  <a:gd name="connsiteX2" fmla="*/ 1226127 w 1984664"/>
                  <a:gd name="connsiteY2" fmla="*/ 26537 h 1865728"/>
                  <a:gd name="connsiteX3" fmla="*/ 1163782 w 1984664"/>
                  <a:gd name="connsiteY3" fmla="*/ 57710 h 1865728"/>
                  <a:gd name="connsiteX4" fmla="*/ 1039091 w 1984664"/>
                  <a:gd name="connsiteY4" fmla="*/ 109665 h 1865728"/>
                  <a:gd name="connsiteX5" fmla="*/ 1007918 w 1984664"/>
                  <a:gd name="connsiteY5" fmla="*/ 130447 h 1865728"/>
                  <a:gd name="connsiteX6" fmla="*/ 914400 w 1984664"/>
                  <a:gd name="connsiteY6" fmla="*/ 203183 h 1865728"/>
                  <a:gd name="connsiteX7" fmla="*/ 841664 w 1984664"/>
                  <a:gd name="connsiteY7" fmla="*/ 234356 h 1865728"/>
                  <a:gd name="connsiteX8" fmla="*/ 779318 w 1984664"/>
                  <a:gd name="connsiteY8" fmla="*/ 275919 h 1865728"/>
                  <a:gd name="connsiteX9" fmla="*/ 737755 w 1984664"/>
                  <a:gd name="connsiteY9" fmla="*/ 307092 h 1865728"/>
                  <a:gd name="connsiteX10" fmla="*/ 706582 w 1984664"/>
                  <a:gd name="connsiteY10" fmla="*/ 317483 h 1865728"/>
                  <a:gd name="connsiteX11" fmla="*/ 644236 w 1984664"/>
                  <a:gd name="connsiteY11" fmla="*/ 348656 h 1865728"/>
                  <a:gd name="connsiteX12" fmla="*/ 581891 w 1984664"/>
                  <a:gd name="connsiteY12" fmla="*/ 390219 h 1865728"/>
                  <a:gd name="connsiteX13" fmla="*/ 550718 w 1984664"/>
                  <a:gd name="connsiteY13" fmla="*/ 421392 h 1865728"/>
                  <a:gd name="connsiteX14" fmla="*/ 509155 w 1984664"/>
                  <a:gd name="connsiteY14" fmla="*/ 452565 h 1865728"/>
                  <a:gd name="connsiteX15" fmla="*/ 477982 w 1984664"/>
                  <a:gd name="connsiteY15" fmla="*/ 473347 h 1865728"/>
                  <a:gd name="connsiteX16" fmla="*/ 405245 w 1984664"/>
                  <a:gd name="connsiteY16" fmla="*/ 525301 h 1865728"/>
                  <a:gd name="connsiteX17" fmla="*/ 384464 w 1984664"/>
                  <a:gd name="connsiteY17" fmla="*/ 556474 h 1865728"/>
                  <a:gd name="connsiteX18" fmla="*/ 374073 w 1984664"/>
                  <a:gd name="connsiteY18" fmla="*/ 587647 h 1865728"/>
                  <a:gd name="connsiteX19" fmla="*/ 342900 w 1984664"/>
                  <a:gd name="connsiteY19" fmla="*/ 618819 h 1865728"/>
                  <a:gd name="connsiteX20" fmla="*/ 290945 w 1984664"/>
                  <a:gd name="connsiteY20" fmla="*/ 670774 h 1865728"/>
                  <a:gd name="connsiteX21" fmla="*/ 280555 w 1984664"/>
                  <a:gd name="connsiteY21" fmla="*/ 701947 h 1865728"/>
                  <a:gd name="connsiteX22" fmla="*/ 228600 w 1984664"/>
                  <a:gd name="connsiteY22" fmla="*/ 764292 h 1865728"/>
                  <a:gd name="connsiteX23" fmla="*/ 197427 w 1984664"/>
                  <a:gd name="connsiteY23" fmla="*/ 826637 h 1865728"/>
                  <a:gd name="connsiteX24" fmla="*/ 145473 w 1984664"/>
                  <a:gd name="connsiteY24" fmla="*/ 920156 h 1865728"/>
                  <a:gd name="connsiteX25" fmla="*/ 124691 w 1984664"/>
                  <a:gd name="connsiteY25" fmla="*/ 961719 h 1865728"/>
                  <a:gd name="connsiteX26" fmla="*/ 114300 w 1984664"/>
                  <a:gd name="connsiteY26" fmla="*/ 992892 h 1865728"/>
                  <a:gd name="connsiteX27" fmla="*/ 83127 w 1984664"/>
                  <a:gd name="connsiteY27" fmla="*/ 1024065 h 1865728"/>
                  <a:gd name="connsiteX28" fmla="*/ 62345 w 1984664"/>
                  <a:gd name="connsiteY28" fmla="*/ 1055237 h 1865728"/>
                  <a:gd name="connsiteX29" fmla="*/ 51955 w 1984664"/>
                  <a:gd name="connsiteY29" fmla="*/ 1086410 h 1865728"/>
                  <a:gd name="connsiteX30" fmla="*/ 31173 w 1984664"/>
                  <a:gd name="connsiteY30" fmla="*/ 1117583 h 1865728"/>
                  <a:gd name="connsiteX31" fmla="*/ 20782 w 1984664"/>
                  <a:gd name="connsiteY31" fmla="*/ 1179928 h 1865728"/>
                  <a:gd name="connsiteX32" fmla="*/ 0 w 1984664"/>
                  <a:gd name="connsiteY32" fmla="*/ 1252665 h 1865728"/>
                  <a:gd name="connsiteX33" fmla="*/ 20782 w 1984664"/>
                  <a:gd name="connsiteY33" fmla="*/ 1439701 h 1865728"/>
                  <a:gd name="connsiteX34" fmla="*/ 31173 w 1984664"/>
                  <a:gd name="connsiteY34" fmla="*/ 1481265 h 1865728"/>
                  <a:gd name="connsiteX35" fmla="*/ 62345 w 1984664"/>
                  <a:gd name="connsiteY35" fmla="*/ 1502047 h 1865728"/>
                  <a:gd name="connsiteX36" fmla="*/ 93518 w 1984664"/>
                  <a:gd name="connsiteY36" fmla="*/ 1585174 h 1865728"/>
                  <a:gd name="connsiteX37" fmla="*/ 103909 w 1984664"/>
                  <a:gd name="connsiteY37" fmla="*/ 1616347 h 1865728"/>
                  <a:gd name="connsiteX38" fmla="*/ 114300 w 1984664"/>
                  <a:gd name="connsiteY38" fmla="*/ 1657910 h 1865728"/>
                  <a:gd name="connsiteX39" fmla="*/ 145473 w 1984664"/>
                  <a:gd name="connsiteY39" fmla="*/ 1689083 h 1865728"/>
                  <a:gd name="connsiteX40" fmla="*/ 249382 w 1984664"/>
                  <a:gd name="connsiteY40" fmla="*/ 1751428 h 1865728"/>
                  <a:gd name="connsiteX41" fmla="*/ 280555 w 1984664"/>
                  <a:gd name="connsiteY41" fmla="*/ 1761819 h 1865728"/>
                  <a:gd name="connsiteX42" fmla="*/ 342900 w 1984664"/>
                  <a:gd name="connsiteY42" fmla="*/ 1772210 h 1865728"/>
                  <a:gd name="connsiteX43" fmla="*/ 405245 w 1984664"/>
                  <a:gd name="connsiteY43" fmla="*/ 1792992 h 1865728"/>
                  <a:gd name="connsiteX44" fmla="*/ 436418 w 1984664"/>
                  <a:gd name="connsiteY44" fmla="*/ 1813774 h 1865728"/>
                  <a:gd name="connsiteX45" fmla="*/ 529936 w 1984664"/>
                  <a:gd name="connsiteY45" fmla="*/ 1824165 h 1865728"/>
                  <a:gd name="connsiteX46" fmla="*/ 571500 w 1984664"/>
                  <a:gd name="connsiteY46" fmla="*/ 1834556 h 1865728"/>
                  <a:gd name="connsiteX47" fmla="*/ 633845 w 1984664"/>
                  <a:gd name="connsiteY47" fmla="*/ 1855337 h 1865728"/>
                  <a:gd name="connsiteX48" fmla="*/ 685800 w 1984664"/>
                  <a:gd name="connsiteY48" fmla="*/ 1865728 h 1865728"/>
                  <a:gd name="connsiteX49" fmla="*/ 789709 w 1984664"/>
                  <a:gd name="connsiteY49" fmla="*/ 1855337 h 1865728"/>
                  <a:gd name="connsiteX50" fmla="*/ 883227 w 1984664"/>
                  <a:gd name="connsiteY50" fmla="*/ 1824165 h 1865728"/>
                  <a:gd name="connsiteX51" fmla="*/ 966355 w 1984664"/>
                  <a:gd name="connsiteY51" fmla="*/ 1803383 h 1865728"/>
                  <a:gd name="connsiteX52" fmla="*/ 1101436 w 1984664"/>
                  <a:gd name="connsiteY52" fmla="*/ 1772210 h 1865728"/>
                  <a:gd name="connsiteX53" fmla="*/ 1163782 w 1984664"/>
                  <a:gd name="connsiteY53" fmla="*/ 1751428 h 1865728"/>
                  <a:gd name="connsiteX54" fmla="*/ 1246909 w 1984664"/>
                  <a:gd name="connsiteY54" fmla="*/ 1699474 h 1865728"/>
                  <a:gd name="connsiteX55" fmla="*/ 1350818 w 1984664"/>
                  <a:gd name="connsiteY55" fmla="*/ 1657910 h 1865728"/>
                  <a:gd name="connsiteX56" fmla="*/ 1433945 w 1984664"/>
                  <a:gd name="connsiteY56" fmla="*/ 1605956 h 1865728"/>
                  <a:gd name="connsiteX57" fmla="*/ 1496291 w 1984664"/>
                  <a:gd name="connsiteY57" fmla="*/ 1564392 h 1865728"/>
                  <a:gd name="connsiteX58" fmla="*/ 1548245 w 1984664"/>
                  <a:gd name="connsiteY58" fmla="*/ 1512437 h 1865728"/>
                  <a:gd name="connsiteX59" fmla="*/ 1610591 w 1984664"/>
                  <a:gd name="connsiteY59" fmla="*/ 1460483 h 1865728"/>
                  <a:gd name="connsiteX60" fmla="*/ 1652155 w 1984664"/>
                  <a:gd name="connsiteY60" fmla="*/ 1398137 h 1865728"/>
                  <a:gd name="connsiteX61" fmla="*/ 1683327 w 1984664"/>
                  <a:gd name="connsiteY61" fmla="*/ 1366965 h 1865728"/>
                  <a:gd name="connsiteX62" fmla="*/ 1724891 w 1984664"/>
                  <a:gd name="connsiteY62" fmla="*/ 1304619 h 1865728"/>
                  <a:gd name="connsiteX63" fmla="*/ 1735282 w 1984664"/>
                  <a:gd name="connsiteY63" fmla="*/ 1273447 h 1865728"/>
                  <a:gd name="connsiteX64" fmla="*/ 1797627 w 1984664"/>
                  <a:gd name="connsiteY64" fmla="*/ 1221492 h 1865728"/>
                  <a:gd name="connsiteX65" fmla="*/ 1818409 w 1984664"/>
                  <a:gd name="connsiteY65" fmla="*/ 1190319 h 1865728"/>
                  <a:gd name="connsiteX66" fmla="*/ 1891145 w 1984664"/>
                  <a:gd name="connsiteY66" fmla="*/ 1127974 h 1865728"/>
                  <a:gd name="connsiteX67" fmla="*/ 1932709 w 1984664"/>
                  <a:gd name="connsiteY67" fmla="*/ 1065628 h 1865728"/>
                  <a:gd name="connsiteX68" fmla="*/ 1943100 w 1984664"/>
                  <a:gd name="connsiteY68" fmla="*/ 1034456 h 1865728"/>
                  <a:gd name="connsiteX69" fmla="*/ 1963882 w 1984664"/>
                  <a:gd name="connsiteY69" fmla="*/ 961719 h 1865728"/>
                  <a:gd name="connsiteX70" fmla="*/ 1974273 w 1984664"/>
                  <a:gd name="connsiteY70" fmla="*/ 868201 h 1865728"/>
                  <a:gd name="connsiteX71" fmla="*/ 1984664 w 1984664"/>
                  <a:gd name="connsiteY71" fmla="*/ 837028 h 1865728"/>
                  <a:gd name="connsiteX72" fmla="*/ 1974273 w 1984664"/>
                  <a:gd name="connsiteY72" fmla="*/ 546083 h 1865728"/>
                  <a:gd name="connsiteX73" fmla="*/ 1922318 w 1984664"/>
                  <a:gd name="connsiteY73" fmla="*/ 452565 h 1865728"/>
                  <a:gd name="connsiteX74" fmla="*/ 1880755 w 1984664"/>
                  <a:gd name="connsiteY74" fmla="*/ 390219 h 1865728"/>
                  <a:gd name="connsiteX75" fmla="*/ 1839191 w 1984664"/>
                  <a:gd name="connsiteY75" fmla="*/ 327874 h 1865728"/>
                  <a:gd name="connsiteX76" fmla="*/ 1818409 w 1984664"/>
                  <a:gd name="connsiteY76" fmla="*/ 296701 h 1865728"/>
                  <a:gd name="connsiteX77" fmla="*/ 1714500 w 1984664"/>
                  <a:gd name="connsiteY77" fmla="*/ 182401 h 1865728"/>
                  <a:gd name="connsiteX78" fmla="*/ 1683327 w 1984664"/>
                  <a:gd name="connsiteY78" fmla="*/ 151228 h 1865728"/>
                  <a:gd name="connsiteX79" fmla="*/ 1610591 w 1984664"/>
                  <a:gd name="connsiteY79" fmla="*/ 88883 h 1865728"/>
                  <a:gd name="connsiteX80" fmla="*/ 1579418 w 1984664"/>
                  <a:gd name="connsiteY80" fmla="*/ 47319 h 186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984664" h="1865728">
                    <a:moveTo>
                      <a:pt x="1579418" y="47319"/>
                    </a:moveTo>
                    <a:cubicBezTo>
                      <a:pt x="1565564" y="35196"/>
                      <a:pt x="1545528" y="25179"/>
                      <a:pt x="1527464" y="16147"/>
                    </a:cubicBezTo>
                    <a:cubicBezTo>
                      <a:pt x="1444364" y="-25403"/>
                      <a:pt x="1228834" y="26329"/>
                      <a:pt x="1226127" y="26537"/>
                    </a:cubicBezTo>
                    <a:cubicBezTo>
                      <a:pt x="1205345" y="36928"/>
                      <a:pt x="1185355" y="49081"/>
                      <a:pt x="1163782" y="57710"/>
                    </a:cubicBezTo>
                    <a:cubicBezTo>
                      <a:pt x="1079506" y="91421"/>
                      <a:pt x="1162449" y="27426"/>
                      <a:pt x="1039091" y="109665"/>
                    </a:cubicBezTo>
                    <a:cubicBezTo>
                      <a:pt x="1028700" y="116592"/>
                      <a:pt x="1017909" y="122954"/>
                      <a:pt x="1007918" y="130447"/>
                    </a:cubicBezTo>
                    <a:cubicBezTo>
                      <a:pt x="976325" y="154142"/>
                      <a:pt x="951865" y="190695"/>
                      <a:pt x="914400" y="203183"/>
                    </a:cubicBezTo>
                    <a:cubicBezTo>
                      <a:pt x="882149" y="213933"/>
                      <a:pt x="873767" y="215095"/>
                      <a:pt x="841664" y="234356"/>
                    </a:cubicBezTo>
                    <a:cubicBezTo>
                      <a:pt x="820247" y="247206"/>
                      <a:pt x="799299" y="260933"/>
                      <a:pt x="779318" y="275919"/>
                    </a:cubicBezTo>
                    <a:cubicBezTo>
                      <a:pt x="765464" y="286310"/>
                      <a:pt x="752791" y="298500"/>
                      <a:pt x="737755" y="307092"/>
                    </a:cubicBezTo>
                    <a:cubicBezTo>
                      <a:pt x="728245" y="312526"/>
                      <a:pt x="716379" y="312585"/>
                      <a:pt x="706582" y="317483"/>
                    </a:cubicBezTo>
                    <a:cubicBezTo>
                      <a:pt x="626009" y="357770"/>
                      <a:pt x="722590" y="322538"/>
                      <a:pt x="644236" y="348656"/>
                    </a:cubicBezTo>
                    <a:cubicBezTo>
                      <a:pt x="544795" y="448097"/>
                      <a:pt x="672118" y="330068"/>
                      <a:pt x="581891" y="390219"/>
                    </a:cubicBezTo>
                    <a:cubicBezTo>
                      <a:pt x="569664" y="398370"/>
                      <a:pt x="561875" y="411828"/>
                      <a:pt x="550718" y="421392"/>
                    </a:cubicBezTo>
                    <a:cubicBezTo>
                      <a:pt x="537569" y="432663"/>
                      <a:pt x="523247" y="442499"/>
                      <a:pt x="509155" y="452565"/>
                    </a:cubicBezTo>
                    <a:cubicBezTo>
                      <a:pt x="498993" y="459824"/>
                      <a:pt x="486813" y="464516"/>
                      <a:pt x="477982" y="473347"/>
                    </a:cubicBezTo>
                    <a:cubicBezTo>
                      <a:pt x="420578" y="530750"/>
                      <a:pt x="478175" y="507068"/>
                      <a:pt x="405245" y="525301"/>
                    </a:cubicBezTo>
                    <a:cubicBezTo>
                      <a:pt x="398318" y="535692"/>
                      <a:pt x="390049" y="545304"/>
                      <a:pt x="384464" y="556474"/>
                    </a:cubicBezTo>
                    <a:cubicBezTo>
                      <a:pt x="379566" y="566271"/>
                      <a:pt x="380149" y="578534"/>
                      <a:pt x="374073" y="587647"/>
                    </a:cubicBezTo>
                    <a:cubicBezTo>
                      <a:pt x="365922" y="599874"/>
                      <a:pt x="352308" y="607530"/>
                      <a:pt x="342900" y="618819"/>
                    </a:cubicBezTo>
                    <a:cubicBezTo>
                      <a:pt x="299603" y="670775"/>
                      <a:pt x="348097" y="632673"/>
                      <a:pt x="290945" y="670774"/>
                    </a:cubicBezTo>
                    <a:cubicBezTo>
                      <a:pt x="287482" y="681165"/>
                      <a:pt x="286631" y="692834"/>
                      <a:pt x="280555" y="701947"/>
                    </a:cubicBezTo>
                    <a:cubicBezTo>
                      <a:pt x="234589" y="770897"/>
                      <a:pt x="262600" y="696291"/>
                      <a:pt x="228600" y="764292"/>
                    </a:cubicBezTo>
                    <a:cubicBezTo>
                      <a:pt x="185582" y="850327"/>
                      <a:pt x="256981" y="737308"/>
                      <a:pt x="197427" y="826637"/>
                    </a:cubicBezTo>
                    <a:cubicBezTo>
                      <a:pt x="168694" y="912835"/>
                      <a:pt x="216926" y="777254"/>
                      <a:pt x="145473" y="920156"/>
                    </a:cubicBezTo>
                    <a:cubicBezTo>
                      <a:pt x="138546" y="934010"/>
                      <a:pt x="130793" y="947482"/>
                      <a:pt x="124691" y="961719"/>
                    </a:cubicBezTo>
                    <a:cubicBezTo>
                      <a:pt x="120376" y="971786"/>
                      <a:pt x="120376" y="983778"/>
                      <a:pt x="114300" y="992892"/>
                    </a:cubicBezTo>
                    <a:cubicBezTo>
                      <a:pt x="106149" y="1005119"/>
                      <a:pt x="92535" y="1012776"/>
                      <a:pt x="83127" y="1024065"/>
                    </a:cubicBezTo>
                    <a:cubicBezTo>
                      <a:pt x="75132" y="1033659"/>
                      <a:pt x="69272" y="1044846"/>
                      <a:pt x="62345" y="1055237"/>
                    </a:cubicBezTo>
                    <a:cubicBezTo>
                      <a:pt x="58882" y="1065628"/>
                      <a:pt x="56853" y="1076613"/>
                      <a:pt x="51955" y="1086410"/>
                    </a:cubicBezTo>
                    <a:cubicBezTo>
                      <a:pt x="46370" y="1097580"/>
                      <a:pt x="35122" y="1105735"/>
                      <a:pt x="31173" y="1117583"/>
                    </a:cubicBezTo>
                    <a:cubicBezTo>
                      <a:pt x="24511" y="1137570"/>
                      <a:pt x="24914" y="1159269"/>
                      <a:pt x="20782" y="1179928"/>
                    </a:cubicBezTo>
                    <a:cubicBezTo>
                      <a:pt x="14258" y="1212547"/>
                      <a:pt x="9904" y="1222954"/>
                      <a:pt x="0" y="1252665"/>
                    </a:cubicBezTo>
                    <a:cubicBezTo>
                      <a:pt x="16671" y="1502723"/>
                      <a:pt x="-7243" y="1341615"/>
                      <a:pt x="20782" y="1439701"/>
                    </a:cubicBezTo>
                    <a:cubicBezTo>
                      <a:pt x="24705" y="1453433"/>
                      <a:pt x="23251" y="1469382"/>
                      <a:pt x="31173" y="1481265"/>
                    </a:cubicBezTo>
                    <a:cubicBezTo>
                      <a:pt x="38100" y="1491656"/>
                      <a:pt x="51954" y="1495120"/>
                      <a:pt x="62345" y="1502047"/>
                    </a:cubicBezTo>
                    <a:cubicBezTo>
                      <a:pt x="82393" y="1602284"/>
                      <a:pt x="57843" y="1513824"/>
                      <a:pt x="93518" y="1585174"/>
                    </a:cubicBezTo>
                    <a:cubicBezTo>
                      <a:pt x="98416" y="1594971"/>
                      <a:pt x="100900" y="1605815"/>
                      <a:pt x="103909" y="1616347"/>
                    </a:cubicBezTo>
                    <a:cubicBezTo>
                      <a:pt x="107832" y="1630078"/>
                      <a:pt x="107215" y="1645511"/>
                      <a:pt x="114300" y="1657910"/>
                    </a:cubicBezTo>
                    <a:cubicBezTo>
                      <a:pt x="121591" y="1670669"/>
                      <a:pt x="133873" y="1680061"/>
                      <a:pt x="145473" y="1689083"/>
                    </a:cubicBezTo>
                    <a:cubicBezTo>
                      <a:pt x="175698" y="1712592"/>
                      <a:pt x="213391" y="1736004"/>
                      <a:pt x="249382" y="1751428"/>
                    </a:cubicBezTo>
                    <a:cubicBezTo>
                      <a:pt x="259450" y="1755743"/>
                      <a:pt x="269863" y="1759443"/>
                      <a:pt x="280555" y="1761819"/>
                    </a:cubicBezTo>
                    <a:cubicBezTo>
                      <a:pt x="301122" y="1766389"/>
                      <a:pt x="322461" y="1767100"/>
                      <a:pt x="342900" y="1772210"/>
                    </a:cubicBezTo>
                    <a:cubicBezTo>
                      <a:pt x="364152" y="1777523"/>
                      <a:pt x="387018" y="1780841"/>
                      <a:pt x="405245" y="1792992"/>
                    </a:cubicBezTo>
                    <a:cubicBezTo>
                      <a:pt x="415636" y="1799919"/>
                      <a:pt x="424302" y="1810745"/>
                      <a:pt x="436418" y="1813774"/>
                    </a:cubicBezTo>
                    <a:cubicBezTo>
                      <a:pt x="466846" y="1821381"/>
                      <a:pt x="498763" y="1820701"/>
                      <a:pt x="529936" y="1824165"/>
                    </a:cubicBezTo>
                    <a:cubicBezTo>
                      <a:pt x="543791" y="1827629"/>
                      <a:pt x="557821" y="1830452"/>
                      <a:pt x="571500" y="1834556"/>
                    </a:cubicBezTo>
                    <a:cubicBezTo>
                      <a:pt x="592482" y="1840850"/>
                      <a:pt x="612711" y="1849573"/>
                      <a:pt x="633845" y="1855337"/>
                    </a:cubicBezTo>
                    <a:cubicBezTo>
                      <a:pt x="650884" y="1859984"/>
                      <a:pt x="668482" y="1862264"/>
                      <a:pt x="685800" y="1865728"/>
                    </a:cubicBezTo>
                    <a:cubicBezTo>
                      <a:pt x="720436" y="1862264"/>
                      <a:pt x="755250" y="1860260"/>
                      <a:pt x="789709" y="1855337"/>
                    </a:cubicBezTo>
                    <a:cubicBezTo>
                      <a:pt x="827217" y="1849979"/>
                      <a:pt x="846945" y="1837771"/>
                      <a:pt x="883227" y="1824165"/>
                    </a:cubicBezTo>
                    <a:cubicBezTo>
                      <a:pt x="922185" y="1809556"/>
                      <a:pt x="918124" y="1813718"/>
                      <a:pt x="966355" y="1803383"/>
                    </a:cubicBezTo>
                    <a:cubicBezTo>
                      <a:pt x="969246" y="1802763"/>
                      <a:pt x="1075657" y="1779944"/>
                      <a:pt x="1101436" y="1772210"/>
                    </a:cubicBezTo>
                    <a:cubicBezTo>
                      <a:pt x="1122418" y="1765915"/>
                      <a:pt x="1163782" y="1751428"/>
                      <a:pt x="1163782" y="1751428"/>
                    </a:cubicBezTo>
                    <a:cubicBezTo>
                      <a:pt x="1244529" y="1670681"/>
                      <a:pt x="1165137" y="1735817"/>
                      <a:pt x="1246909" y="1699474"/>
                    </a:cubicBezTo>
                    <a:cubicBezTo>
                      <a:pt x="1356708" y="1650674"/>
                      <a:pt x="1241720" y="1679730"/>
                      <a:pt x="1350818" y="1657910"/>
                    </a:cubicBezTo>
                    <a:cubicBezTo>
                      <a:pt x="1445294" y="1594926"/>
                      <a:pt x="1296085" y="1693684"/>
                      <a:pt x="1433945" y="1605956"/>
                    </a:cubicBezTo>
                    <a:cubicBezTo>
                      <a:pt x="1455017" y="1592547"/>
                      <a:pt x="1496291" y="1564392"/>
                      <a:pt x="1496291" y="1564392"/>
                    </a:cubicBezTo>
                    <a:cubicBezTo>
                      <a:pt x="1551708" y="1481267"/>
                      <a:pt x="1478975" y="1581707"/>
                      <a:pt x="1548245" y="1512437"/>
                    </a:cubicBezTo>
                    <a:cubicBezTo>
                      <a:pt x="1606991" y="1453691"/>
                      <a:pt x="1521425" y="1505066"/>
                      <a:pt x="1610591" y="1460483"/>
                    </a:cubicBezTo>
                    <a:cubicBezTo>
                      <a:pt x="1624446" y="1439701"/>
                      <a:pt x="1634494" y="1415798"/>
                      <a:pt x="1652155" y="1398137"/>
                    </a:cubicBezTo>
                    <a:cubicBezTo>
                      <a:pt x="1662546" y="1387746"/>
                      <a:pt x="1674305" y="1378564"/>
                      <a:pt x="1683327" y="1366965"/>
                    </a:cubicBezTo>
                    <a:cubicBezTo>
                      <a:pt x="1698661" y="1347249"/>
                      <a:pt x="1716992" y="1328314"/>
                      <a:pt x="1724891" y="1304619"/>
                    </a:cubicBezTo>
                    <a:cubicBezTo>
                      <a:pt x="1728355" y="1294228"/>
                      <a:pt x="1729206" y="1282560"/>
                      <a:pt x="1735282" y="1273447"/>
                    </a:cubicBezTo>
                    <a:cubicBezTo>
                      <a:pt x="1751283" y="1249446"/>
                      <a:pt x="1774626" y="1236827"/>
                      <a:pt x="1797627" y="1221492"/>
                    </a:cubicBezTo>
                    <a:cubicBezTo>
                      <a:pt x="1804554" y="1211101"/>
                      <a:pt x="1810282" y="1199801"/>
                      <a:pt x="1818409" y="1190319"/>
                    </a:cubicBezTo>
                    <a:cubicBezTo>
                      <a:pt x="1852003" y="1151126"/>
                      <a:pt x="1854379" y="1152486"/>
                      <a:pt x="1891145" y="1127974"/>
                    </a:cubicBezTo>
                    <a:cubicBezTo>
                      <a:pt x="1905000" y="1107192"/>
                      <a:pt x="1924810" y="1089323"/>
                      <a:pt x="1932709" y="1065628"/>
                    </a:cubicBezTo>
                    <a:cubicBezTo>
                      <a:pt x="1936173" y="1055237"/>
                      <a:pt x="1940091" y="1044987"/>
                      <a:pt x="1943100" y="1034456"/>
                    </a:cubicBezTo>
                    <a:cubicBezTo>
                      <a:pt x="1969198" y="943116"/>
                      <a:pt x="1938966" y="1036467"/>
                      <a:pt x="1963882" y="961719"/>
                    </a:cubicBezTo>
                    <a:cubicBezTo>
                      <a:pt x="1967346" y="930546"/>
                      <a:pt x="1969117" y="899139"/>
                      <a:pt x="1974273" y="868201"/>
                    </a:cubicBezTo>
                    <a:cubicBezTo>
                      <a:pt x="1976074" y="857397"/>
                      <a:pt x="1984664" y="847981"/>
                      <a:pt x="1984664" y="837028"/>
                    </a:cubicBezTo>
                    <a:cubicBezTo>
                      <a:pt x="1984664" y="739985"/>
                      <a:pt x="1982803" y="642751"/>
                      <a:pt x="1974273" y="546083"/>
                    </a:cubicBezTo>
                    <a:cubicBezTo>
                      <a:pt x="1969351" y="490303"/>
                      <a:pt x="1955225" y="485471"/>
                      <a:pt x="1922318" y="452565"/>
                    </a:cubicBezTo>
                    <a:cubicBezTo>
                      <a:pt x="1902446" y="392949"/>
                      <a:pt x="1926157" y="448594"/>
                      <a:pt x="1880755" y="390219"/>
                    </a:cubicBezTo>
                    <a:cubicBezTo>
                      <a:pt x="1865421" y="370504"/>
                      <a:pt x="1853046" y="348656"/>
                      <a:pt x="1839191" y="327874"/>
                    </a:cubicBezTo>
                    <a:cubicBezTo>
                      <a:pt x="1832264" y="317483"/>
                      <a:pt x="1826211" y="306453"/>
                      <a:pt x="1818409" y="296701"/>
                    </a:cubicBezTo>
                    <a:cubicBezTo>
                      <a:pt x="1758486" y="221799"/>
                      <a:pt x="1792525" y="260427"/>
                      <a:pt x="1714500" y="182401"/>
                    </a:cubicBezTo>
                    <a:cubicBezTo>
                      <a:pt x="1704109" y="172010"/>
                      <a:pt x="1695083" y="160045"/>
                      <a:pt x="1683327" y="151228"/>
                    </a:cubicBezTo>
                    <a:cubicBezTo>
                      <a:pt x="1655592" y="130427"/>
                      <a:pt x="1632301" y="116020"/>
                      <a:pt x="1610591" y="88883"/>
                    </a:cubicBezTo>
                    <a:cubicBezTo>
                      <a:pt x="1605753" y="82835"/>
                      <a:pt x="1593272" y="59442"/>
                      <a:pt x="1579418" y="47319"/>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5" name="Rectangle 34"/>
          <p:cNvSpPr/>
          <p:nvPr/>
        </p:nvSpPr>
        <p:spPr>
          <a:xfrm>
            <a:off x="311991" y="369368"/>
            <a:ext cx="8713693" cy="646331"/>
          </a:xfrm>
          <a:prstGeom prst="rect">
            <a:avLst/>
          </a:prstGeom>
        </p:spPr>
        <p:txBody>
          <a:bodyPr wrap="square">
            <a:spAutoFit/>
          </a:bodyPr>
          <a:lstStyle/>
          <a:p>
            <a:r>
              <a:rPr lang="en-US" sz="3600" dirty="0">
                <a:solidFill>
                  <a:srgbClr val="A50021"/>
                </a:solidFill>
                <a:latin typeface="Times New Roman" pitchFamily="18" charset="0"/>
                <a:cs typeface="Times New Roman" pitchFamily="18" charset="0"/>
              </a:rPr>
              <a:t>Notes on Decision Tree Induction algorithms</a:t>
            </a:r>
            <a:endParaRPr lang="en-IN" sz="3600" dirty="0"/>
          </a:p>
        </p:txBody>
      </p:sp>
    </p:spTree>
    <p:extLst>
      <p:ext uri="{BB962C8B-B14F-4D97-AF65-F5344CB8AC3E}">
        <p14:creationId xmlns:p14="http://schemas.microsoft.com/office/powerpoint/2010/main" val="1789343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solidFill>
                  <a:srgbClr val="04617B">
                    <a:shade val="90000"/>
                  </a:srgbClr>
                </a:solidFill>
              </a:rPr>
              <a:t>IIITS: Data Analytics</a:t>
            </a:r>
          </a:p>
        </p:txBody>
      </p:sp>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a:solidFill>
                <a:srgbClr val="04617B">
                  <a:shade val="90000"/>
                </a:srgbClr>
              </a:solidFill>
            </a:endParaRP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468096" y="1383739"/>
                <a:ext cx="8425339" cy="1639195"/>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Font typeface="+mj-lt"/>
                  <a:buAutoNum type="arabicPeriod" startAt="7"/>
                </a:pPr>
                <a:r>
                  <a:rPr lang="en-US" sz="2000" b="1" dirty="0">
                    <a:solidFill>
                      <a:srgbClr val="0B5ED7"/>
                    </a:solidFill>
                    <a:latin typeface="Times New Roman" panose="02020603050405020304" pitchFamily="18" charset="0"/>
                    <a:cs typeface="Times New Roman" panose="02020603050405020304" pitchFamily="18" charset="0"/>
                  </a:rPr>
                  <a:t>Decision tree equivalence:</a:t>
                </a:r>
                <a:r>
                  <a:rPr lang="en-US" sz="2000" dirty="0">
                    <a:solidFill>
                      <a:srgbClr val="0B5ED7"/>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different splitting criteria followed in different decision tree induction algorithms have little effect on the performance of the algorithms. This is because the different heuristic measures (such as information gain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itchFamily="18" charset="0"/>
                      </a:rPr>
                      <m:t>𝛼</m:t>
                    </m:r>
                  </m:oMath>
                </a14:m>
                <a:r>
                  <a:rPr lang="en-US" sz="2000" dirty="0">
                    <a:latin typeface="Times New Roman" panose="02020603050405020304" pitchFamily="18" charset="0"/>
                    <a:cs typeface="Times New Roman" panose="02020603050405020304" pitchFamily="18" charset="0"/>
                  </a:rPr>
                  <a:t>), Gini index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itchFamily="18" charset="0"/>
                      </a:rPr>
                      <m:t>𝛾</m:t>
                    </m:r>
                  </m:oMath>
                </a14:m>
                <a:r>
                  <a:rPr lang="en-US" sz="2000" dirty="0">
                    <a:latin typeface="Times New Roman" panose="02020603050405020304" pitchFamily="18" charset="0"/>
                    <a:cs typeface="Times New Roman" panose="02020603050405020304" pitchFamily="18" charset="0"/>
                  </a:rPr>
                  <a:t>) and Gain ratio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itchFamily="18" charset="0"/>
                      </a:rPr>
                      <m:t>𝛽</m:t>
                    </m:r>
                  </m:oMath>
                </a14:m>
                <a:r>
                  <a:rPr lang="en-US" sz="2000" dirty="0">
                    <a:latin typeface="Times New Roman" panose="02020603050405020304" pitchFamily="18" charset="0"/>
                    <a:cs typeface="Times New Roman" panose="02020603050405020304" pitchFamily="18" charset="0"/>
                  </a:rPr>
                  <a:t>) are quite consistent with each other); also see the figure below.</a:t>
                </a:r>
              </a:p>
              <a:p>
                <a:pPr marL="342900" indent="-342900" algn="just">
                  <a:buFont typeface="+mj-lt"/>
                  <a:buAutoNum type="arabicPeriod" startAt="7"/>
                </a:pPr>
                <a:endParaRPr lang="en-US" sz="1800" dirty="0">
                  <a:latin typeface="Times New Roman" panose="02020603050405020304" pitchFamily="18" charset="0"/>
                  <a:cs typeface="Times New Roman" panose="02020603050405020304" pitchFamily="18" charset="0"/>
                </a:endParaRP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68078" y="1383703"/>
                <a:ext cx="8425339" cy="1639195"/>
              </a:xfrm>
              <a:prstGeom prst="rect">
                <a:avLst/>
              </a:prstGeom>
              <a:blipFill rotWithShape="1">
                <a:blip r:embed="rId2"/>
                <a:stretch>
                  <a:fillRect l="-579" t="-1859" r="-724" b="-5204"/>
                </a:stretch>
              </a:blipFill>
            </p:spPr>
            <p:txBody>
              <a:bodyPr/>
              <a:lstStyle/>
              <a:p>
                <a:r>
                  <a:rPr lang="en-IN">
                    <a:noFill/>
                  </a:rPr>
                  <a:t> </a:t>
                </a:r>
              </a:p>
            </p:txBody>
          </p:sp>
        </mc:Fallback>
      </mc:AlternateContent>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7674" y="3346001"/>
            <a:ext cx="5240725" cy="3059802"/>
          </a:xfrm>
          <a:prstGeom prst="rect">
            <a:avLst/>
          </a:prstGeom>
        </p:spPr>
      </p:pic>
      <p:sp>
        <p:nvSpPr>
          <p:cNvPr id="6" name="Rectangle 5"/>
          <p:cNvSpPr/>
          <p:nvPr/>
        </p:nvSpPr>
        <p:spPr>
          <a:xfrm>
            <a:off x="311991" y="394455"/>
            <a:ext cx="8713693" cy="646331"/>
          </a:xfrm>
          <a:prstGeom prst="rect">
            <a:avLst/>
          </a:prstGeom>
        </p:spPr>
        <p:txBody>
          <a:bodyPr wrap="square">
            <a:spAutoFit/>
          </a:bodyPr>
          <a:lstStyle/>
          <a:p>
            <a:r>
              <a:rPr lang="en-US" sz="3600" dirty="0">
                <a:solidFill>
                  <a:srgbClr val="A50021"/>
                </a:solidFill>
                <a:latin typeface="Times New Roman" pitchFamily="18" charset="0"/>
                <a:cs typeface="Times New Roman" pitchFamily="18" charset="0"/>
              </a:rPr>
              <a:t>Notes on Decision Tree Induction algorithms</a:t>
            </a:r>
            <a:endParaRPr lang="en-IN" sz="3600" dirty="0"/>
          </a:p>
        </p:txBody>
      </p:sp>
    </p:spTree>
    <p:extLst>
      <p:ext uri="{BB962C8B-B14F-4D97-AF65-F5344CB8AC3E}">
        <p14:creationId xmlns:p14="http://schemas.microsoft.com/office/powerpoint/2010/main" val="2942481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5" y="124461"/>
            <a:ext cx="8425339" cy="1143000"/>
          </a:xfrm>
        </p:spPr>
        <p:txBody>
          <a:bodyPr>
            <a:normAutofit/>
          </a:bodyPr>
          <a:lstStyle/>
          <a:p>
            <a:r>
              <a:rPr lang="en-US" sz="4000" dirty="0">
                <a:solidFill>
                  <a:srgbClr val="A50021"/>
                </a:solidFill>
                <a:latin typeface="Times New Roman" pitchFamily="18" charset="0"/>
                <a:cs typeface="Times New Roman" pitchFamily="18" charset="0"/>
              </a:rPr>
              <a:t>Reference</a:t>
            </a:r>
            <a:endParaRPr lang="en-IN" sz="40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sp>
        <p:nvSpPr>
          <p:cNvPr id="7" name="Content Placeholder 4"/>
          <p:cNvSpPr txBox="1">
            <a:spLocks/>
          </p:cNvSpPr>
          <p:nvPr/>
        </p:nvSpPr>
        <p:spPr>
          <a:xfrm>
            <a:off x="210780" y="2928512"/>
            <a:ext cx="8506500" cy="2227148"/>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a:solidFill>
                  <a:prstClr val="black"/>
                </a:solidFill>
              </a:rPr>
              <a:t>The detail material related to this lecture can be found in</a:t>
            </a:r>
          </a:p>
          <a:p>
            <a:pPr>
              <a:buClr>
                <a:srgbClr val="0BD0D9"/>
              </a:buClr>
            </a:pPr>
            <a:endParaRPr lang="en-US" dirty="0">
              <a:solidFill>
                <a:prstClr val="black"/>
              </a:solidFill>
            </a:endParaRPr>
          </a:p>
          <a:p>
            <a:pPr marL="393192" lvl="1" indent="0">
              <a:buClr>
                <a:srgbClr val="0BD0D9"/>
              </a:buClr>
              <a:buNone/>
            </a:pPr>
            <a:r>
              <a:rPr lang="en-IN" dirty="0">
                <a:solidFill>
                  <a:srgbClr val="073C8B"/>
                </a:solidFill>
              </a:rPr>
              <a:t>Data Mining: Concepts and Techniques, (3</a:t>
            </a:r>
            <a:r>
              <a:rPr lang="en-IN" baseline="30000" dirty="0">
                <a:solidFill>
                  <a:srgbClr val="073C8B"/>
                </a:solidFill>
              </a:rPr>
              <a:t>rd</a:t>
            </a:r>
            <a:r>
              <a:rPr lang="en-IN" dirty="0">
                <a:solidFill>
                  <a:srgbClr val="073C8B"/>
                </a:solidFill>
              </a:rPr>
              <a:t> </a:t>
            </a:r>
            <a:r>
              <a:rPr lang="en-IN" dirty="0" err="1">
                <a:solidFill>
                  <a:srgbClr val="073C8B"/>
                </a:solidFill>
              </a:rPr>
              <a:t>Edn</a:t>
            </a:r>
            <a:r>
              <a:rPr lang="en-IN" dirty="0">
                <a:solidFill>
                  <a:srgbClr val="073C8B"/>
                </a:solidFill>
              </a:rPr>
              <a:t>.), </a:t>
            </a:r>
            <a:r>
              <a:rPr lang="en-IN" dirty="0" err="1">
                <a:solidFill>
                  <a:srgbClr val="073C8B"/>
                </a:solidFill>
              </a:rPr>
              <a:t>Jiawei</a:t>
            </a:r>
            <a:r>
              <a:rPr lang="en-IN" dirty="0">
                <a:solidFill>
                  <a:srgbClr val="073C8B"/>
                </a:solidFill>
              </a:rPr>
              <a:t> Han, </a:t>
            </a:r>
            <a:r>
              <a:rPr lang="en-IN" dirty="0" err="1">
                <a:solidFill>
                  <a:srgbClr val="073C8B"/>
                </a:solidFill>
              </a:rPr>
              <a:t>Micheline</a:t>
            </a:r>
            <a:r>
              <a:rPr lang="en-IN" dirty="0">
                <a:solidFill>
                  <a:srgbClr val="073C8B"/>
                </a:solidFill>
              </a:rPr>
              <a:t> </a:t>
            </a:r>
            <a:r>
              <a:rPr lang="en-IN" dirty="0" err="1">
                <a:solidFill>
                  <a:srgbClr val="073C8B"/>
                </a:solidFill>
              </a:rPr>
              <a:t>Kamber</a:t>
            </a:r>
            <a:r>
              <a:rPr lang="en-IN" dirty="0">
                <a:solidFill>
                  <a:srgbClr val="073C8B"/>
                </a:solidFill>
              </a:rPr>
              <a:t>, </a:t>
            </a:r>
            <a:r>
              <a:rPr lang="en-IN" dirty="0"/>
              <a:t>Morgan Kaufmann</a:t>
            </a:r>
            <a:r>
              <a:rPr lang="en-IN" dirty="0">
                <a:solidFill>
                  <a:srgbClr val="073C8B"/>
                </a:solidFill>
              </a:rPr>
              <a:t>, 2015.</a:t>
            </a:r>
          </a:p>
          <a:p>
            <a:pPr marL="393192" lvl="1" indent="0">
              <a:buClr>
                <a:srgbClr val="0BD0D9"/>
              </a:buClr>
              <a:buNone/>
            </a:pPr>
            <a:endParaRPr lang="en-US" dirty="0">
              <a:solidFill>
                <a:srgbClr val="073C8B"/>
              </a:solidFill>
            </a:endParaRPr>
          </a:p>
          <a:p>
            <a:pPr marL="393192" lvl="1" indent="0">
              <a:buClr>
                <a:srgbClr val="0BD0D9"/>
              </a:buClr>
              <a:buNone/>
            </a:pPr>
            <a:r>
              <a:rPr lang="en-US" dirty="0">
                <a:solidFill>
                  <a:srgbClr val="073C8B"/>
                </a:solidFill>
              </a:rPr>
              <a:t>Introduction to Data Mining, Pang-</a:t>
            </a:r>
            <a:r>
              <a:rPr lang="en-US" dirty="0" err="1">
                <a:solidFill>
                  <a:srgbClr val="073C8B"/>
                </a:solidFill>
              </a:rPr>
              <a:t>Ning</a:t>
            </a:r>
            <a:r>
              <a:rPr lang="en-US" dirty="0">
                <a:solidFill>
                  <a:srgbClr val="073C8B"/>
                </a:solidFill>
              </a:rPr>
              <a:t> Tan,  Michael Steinbach, and </a:t>
            </a:r>
            <a:r>
              <a:rPr lang="en-US" dirty="0" err="1">
                <a:solidFill>
                  <a:srgbClr val="073C8B"/>
                </a:solidFill>
              </a:rPr>
              <a:t>Vipin</a:t>
            </a:r>
            <a:r>
              <a:rPr lang="en-US" dirty="0">
                <a:solidFill>
                  <a:srgbClr val="073C8B"/>
                </a:solidFill>
              </a:rPr>
              <a:t> Kumar,  Addison-Wesley, 2014</a:t>
            </a:r>
          </a:p>
          <a:p>
            <a:pPr marL="0" indent="0">
              <a:buClr>
                <a:srgbClr val="0BD0D9"/>
              </a:buClr>
              <a:buFont typeface="Wingdings 2"/>
              <a:buNone/>
            </a:pPr>
            <a:r>
              <a:rPr lang="en-US" dirty="0">
                <a:solidFill>
                  <a:prstClr val="black"/>
                </a:solidFill>
              </a:rPr>
              <a:t>	</a:t>
            </a:r>
            <a:endParaRPr lang="en-IN" dirty="0">
              <a:solidFill>
                <a:prstClr val="black"/>
              </a:solidFill>
            </a:endParaRPr>
          </a:p>
        </p:txBody>
      </p:sp>
    </p:spTree>
    <p:extLst>
      <p:ext uri="{BB962C8B-B14F-4D97-AF65-F5344CB8AC3E}">
        <p14:creationId xmlns:p14="http://schemas.microsoft.com/office/powerpoint/2010/main" val="3990093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84" y="2420888"/>
            <a:ext cx="8425339" cy="936104"/>
          </a:xfrm>
        </p:spPr>
        <p:txBody>
          <a:bodyPr>
            <a:normAutofit fontScale="92500" lnSpcReduction="10000"/>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44</a:t>
            </a:fld>
            <a:endParaRPr lang="en-IN" dirty="0">
              <a:solidFill>
                <a:srgbClr val="04617B">
                  <a:shade val="90000"/>
                </a:srgbClr>
              </a:solidFill>
            </a:endParaRPr>
          </a:p>
        </p:txBody>
      </p:sp>
    </p:spTree>
    <p:extLst>
      <p:ext uri="{BB962C8B-B14F-4D97-AF65-F5344CB8AC3E}">
        <p14:creationId xmlns:p14="http://schemas.microsoft.com/office/powerpoint/2010/main" val="169359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Gini Index of Diversity</a:t>
            </a:r>
            <a:endParaRPr lang="en-IN" sz="36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490899"/>
                <a:ext cx="8425339" cy="4550229"/>
              </a:xfrm>
            </p:spPr>
            <p:txBody>
              <a:bodyPr>
                <a:normAutofit lnSpcReduction="10000"/>
              </a:bodyPr>
              <a:lstStyle/>
              <a:p>
                <a:pPr marL="0" indent="0" algn="just">
                  <a:buNone/>
                </a:pPr>
                <a:endParaRPr lang="en-IN" sz="9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a:t>Note</a:t>
                </a:r>
              </a:p>
              <a:p>
                <a:pPr marL="0" indent="0" algn="just">
                  <a:buNone/>
                </a:pPr>
                <a:endParaRPr lang="en-US" sz="1000" b="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algn="just"/>
                <a14:m>
                  <m:oMath xmlns:m="http://schemas.openxmlformats.org/officeDocument/2006/math">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measures the “impurity” of data set </a:t>
                </a:r>
                <a:r>
                  <a:rPr lang="en-US" sz="200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D</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a:t>
                </a:r>
                <a:r>
                  <a:rPr lang="en-US" sz="2000"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smallest value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of </a:t>
                </a:r>
                <a14:m>
                  <m:oMath xmlns:m="http://schemas.openxmlformats.org/officeDocument/2006/math">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is zero</a:t>
                </a:r>
              </a:p>
              <a:p>
                <a:pPr lvl="1" algn="just"/>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which it takes when all the classifications are same. </a:t>
                </a:r>
              </a:p>
              <a:p>
                <a:pPr lvl="5" algn="just"/>
                <a:endParaRPr lang="en-US" sz="12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It takes its </a:t>
                </a:r>
                <a:r>
                  <a:rPr lang="en-US" sz="2000"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largest value </a:t>
                </a:r>
                <a14:m>
                  <m:oMath xmlns:m="http://schemas.openxmlformats.org/officeDocument/2006/math">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𝑘</m:t>
                        </m:r>
                      </m:den>
                    </m:f>
                  </m:oMath>
                </a14:m>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lvl="2" algn="just"/>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when the classes are evenly distributed between the tuples, that is the frequency of each class is </a:t>
                </a:r>
                <a14:m>
                  <m:oMath xmlns:m="http://schemas.openxmlformats.org/officeDocument/2006/math">
                    <m:f>
                      <m:fPr>
                        <m:ctrlPr>
                          <a:rPr lang="en-US" sz="180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US" sz="180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r>
                          <a:rPr lang="en-US" sz="180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𝑘</m:t>
                        </m:r>
                      </m:den>
                    </m:f>
                  </m:oMath>
                </a14:m>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490899"/>
                <a:ext cx="8425339" cy="4550229"/>
              </a:xfrm>
              <a:blipFill>
                <a:blip r:embed="rId2"/>
                <a:stretch>
                  <a:fillRect l="-753"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Tree>
    <p:extLst>
      <p:ext uri="{BB962C8B-B14F-4D97-AF65-F5344CB8AC3E}">
        <p14:creationId xmlns:p14="http://schemas.microsoft.com/office/powerpoint/2010/main" val="100262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Gini Index of Diversity</a:t>
            </a:r>
            <a:endParaRPr lang="en-IN" sz="36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672928" y="1538352"/>
                <a:ext cx="7734300" cy="403411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prstClr val="black"/>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Suppose, a binary partition on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splits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into </a:t>
                </a:r>
                <a14:m>
                  <m:oMath xmlns:m="http://schemas.openxmlformats.org/officeDocument/2006/math">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then the </a:t>
                </a:r>
                <a:r>
                  <a:rPr lang="en-US"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weighted average Gini Index of splitting </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denoted by </a:t>
                </a:r>
                <a14:m>
                  <m:oMath xmlns:m="http://schemas.openxmlformats.org/officeDocument/2006/math">
                    <m:sSub>
                      <m:sSubPr>
                        <m:ctrlPr>
                          <a:rPr lang="en-US"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given by</a:t>
                </a: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p>
              <a:p>
                <a:pPr algn="just"/>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e>
                          </m:d>
                        </m:num>
                        <m:den>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den>
                      </m:f>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e>
                      </m:d>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e>
                          </m:d>
                        </m:num>
                        <m:den>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den>
                      </m:f>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oMath>
                  </m:oMathPara>
                </a14:m>
                <a:endPar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binary partition of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reduces the impurity and the reduction in impurity is measured by</a:t>
                </a:r>
              </a:p>
              <a:p>
                <a:pPr algn="just"/>
                <a14:m>
                  <m:oMathPara xmlns:m="http://schemas.openxmlformats.org/officeDocument/2006/math">
                    <m:oMathParaPr>
                      <m:jc m:val="centerGroup"/>
                    </m:oMathParaPr>
                    <m:oMath xmlns:m="http://schemas.openxmlformats.org/officeDocument/2006/math">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𝐺</m:t>
                      </m:r>
                      <m:d>
                        <m:d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oMath>
                  </m:oMathPara>
                </a14:m>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7" name="Rectangle 6"/>
              <p:cNvSpPr>
                <a:spLocks noRot="1" noChangeAspect="1" noMove="1" noResize="1" noEditPoints="1" noAdjustHandles="1" noChangeArrowheads="1" noChangeShapeType="1" noTextEdit="1"/>
              </p:cNvSpPr>
              <p:nvPr/>
            </p:nvSpPr>
            <p:spPr>
              <a:xfrm>
                <a:off x="672911" y="1538344"/>
                <a:ext cx="7734300" cy="4034117"/>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672928" y="1549398"/>
            <a:ext cx="7734300" cy="50136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20.2: </a:t>
            </a:r>
            <a:r>
              <a:rPr lang="en-US" sz="2000" b="1" dirty="0">
                <a:solidFill>
                  <a:prstClr val="black"/>
                </a:solidFill>
                <a:latin typeface="Times New Roman" pitchFamily="18" charset="0"/>
                <a:cs typeface="Times New Roman" pitchFamily="18" charset="0"/>
              </a:rPr>
              <a:t>Gini Index of Diversity</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44772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800" dirty="0">
                <a:solidFill>
                  <a:srgbClr val="A50021"/>
                </a:solidFill>
                <a:latin typeface="Times New Roman" pitchFamily="18" charset="0"/>
                <a:cs typeface="Times New Roman" pitchFamily="18" charset="0"/>
              </a:rPr>
              <a:t>Gini Index of Diversity  and CART</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643300"/>
                <a:ext cx="8425339" cy="3255276"/>
              </a:xfrm>
            </p:spPr>
            <p:txBody>
              <a:bodyPr>
                <a:normAutofit/>
              </a:bodyPr>
              <a:lstStyle/>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This </a:t>
                </a:r>
                <a14:m>
                  <m:oMath xmlns:m="http://schemas.openxmlformats.org/officeDocument/2006/math">
                    <m:r>
                      <a:rPr lang="en-IN" sz="2000" i="1">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latin typeface="Cambria Math" panose="02040503050406030204" pitchFamily="18" charset="0"/>
                            <a:ea typeface="Cambria Math" panose="02040503050406030204" pitchFamily="18" charset="0"/>
                            <a:cs typeface="Times New Roman" panose="02020603050405020304" pitchFamily="18" charset="0"/>
                          </a:rPr>
                          <m:t>𝐴</m:t>
                        </m:r>
                        <m:r>
                          <a:rPr lang="en-IN" sz="2000" i="1">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called the Gini Index of diversity. </a:t>
                </a:r>
              </a:p>
              <a:p>
                <a:pPr lvl="5" algn="just"/>
                <a:endParaRPr lang="en-US" sz="12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It is also called as “impurity reduction”. </a:t>
                </a:r>
              </a:p>
              <a:p>
                <a:pPr lvl="8" algn="just"/>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The attribute that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maximizes</a:t>
                </a:r>
                <a:r>
                  <a:rPr lang="en-US" sz="2000" dirty="0">
                    <a:latin typeface="Times New Roman" panose="02020603050405020304" pitchFamily="18" charset="0"/>
                    <a:ea typeface="Tahoma" panose="020B0604030504040204" pitchFamily="34" charset="0"/>
                    <a:cs typeface="Times New Roman" panose="02020603050405020304" pitchFamily="18" charset="0"/>
                  </a:rPr>
                  <a:t> the reduction in impurity (or equivalently, has the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minimum value of</a:t>
                </a:r>
                <a14:m>
                  <m:oMath xmlns:m="http://schemas.openxmlformats.org/officeDocument/2006/math">
                    <m:r>
                      <a:rPr lang="en-US" sz="2000" b="0" i="0" smtClean="0">
                        <a:solidFill>
                          <a:srgbClr val="0B5ED7"/>
                        </a:solidFill>
                        <a:latin typeface="Cambria Math"/>
                        <a:ea typeface="Cambria Math" panose="02040503050406030204" pitchFamily="18" charset="0"/>
                        <a:cs typeface="Times New Roman" panose="02020603050405020304" pitchFamily="18" charset="0"/>
                      </a:rPr>
                      <m:t>  </m:t>
                    </m:r>
                    <m:r>
                      <a:rPr lang="en-US" sz="2000" i="1" smtClean="0">
                        <a:solidFill>
                          <a:srgbClr val="0B5ED7"/>
                        </a:solidFill>
                        <a:latin typeface="Cambria Math"/>
                        <a:ea typeface="Cambria Math" panose="02040503050406030204" pitchFamily="18" charset="0"/>
                        <a:cs typeface="Times New Roman" panose="02020603050405020304" pitchFamily="18" charset="0"/>
                      </a:rPr>
                      <m:t>𝐺</m:t>
                    </m:r>
                    <m:r>
                      <a:rPr lang="en-US" sz="2000" b="0" i="1" baseline="-25000" smtClean="0">
                        <a:solidFill>
                          <a:srgbClr val="0B5ED7"/>
                        </a:solidFill>
                        <a:latin typeface="Cambria Math"/>
                        <a:ea typeface="Cambria Math" panose="02040503050406030204" pitchFamily="18" charset="0"/>
                        <a:cs typeface="Times New Roman" panose="02020603050405020304" pitchFamily="18" charset="0"/>
                      </a:rPr>
                      <m:t>𝐴</m:t>
                    </m:r>
                    <m:r>
                      <a:rPr lang="en-US" sz="2000" b="0" i="1" smtClean="0">
                        <a:solidFill>
                          <a:srgbClr val="0B5ED7"/>
                        </a:solidFill>
                        <a:latin typeface="Cambria Math"/>
                        <a:ea typeface="Cambria Math" panose="02040503050406030204" pitchFamily="18" charset="0"/>
                        <a:cs typeface="Times New Roman" panose="02020603050405020304" pitchFamily="18" charset="0"/>
                      </a:rPr>
                      <m:t>(</m:t>
                    </m:r>
                    <m:r>
                      <a:rPr lang="en-US" sz="2000" b="0" i="1" smtClean="0">
                        <a:solidFill>
                          <a:srgbClr val="0B5ED7"/>
                        </a:solidFill>
                        <a:latin typeface="Cambria Math"/>
                        <a:ea typeface="Cambria Math" panose="02040503050406030204" pitchFamily="18" charset="0"/>
                        <a:cs typeface="Times New Roman" panose="02020603050405020304" pitchFamily="18" charset="0"/>
                      </a:rPr>
                      <m:t>𝐷</m:t>
                    </m:r>
                    <m:r>
                      <a:rPr lang="en-US" sz="2000" b="0" i="1" smtClean="0">
                        <a:solidFill>
                          <a:srgbClr val="0B5ED7"/>
                        </a:solidFill>
                        <a:latin typeface="Cambria Math"/>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selected for the attribute to be </a:t>
                </a:r>
                <a:r>
                  <a:rPr lang="en-US" sz="2000" dirty="0" err="1">
                    <a:latin typeface="Times New Roman" panose="02020603050405020304" pitchFamily="18" charset="0"/>
                    <a:ea typeface="Tahoma" panose="020B0604030504040204" pitchFamily="34" charset="0"/>
                    <a:cs typeface="Times New Roman" panose="02020603050405020304" pitchFamily="18" charset="0"/>
                  </a:rPr>
                  <a:t>splitted</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643300"/>
                <a:ext cx="8425339" cy="3255276"/>
              </a:xfrm>
              <a:blipFill>
                <a:blip r:embed="rId2"/>
                <a:stretch>
                  <a:fillRect l="-602" t="-775"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84454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484561"/>
                <a:ext cx="8425339" cy="5090415"/>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The CART algorithm considers a binary split for each attribute. </a:t>
                </a:r>
              </a:p>
              <a:p>
                <a:pPr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We shall discuss how the same is possible for attribute with more than two values.</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Case 1: Discrete valued attributes</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Let us consider the case where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 is a discrete-valued attribute having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 discrete values </a:t>
                </a:r>
                <a14:m>
                  <m:oMath xmlns:m="http://schemas.openxmlformats.org/officeDocument/2006/math">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1</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2</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US" sz="2000" b="0" i="1" dirty="0" smtClean="0">
                            <a:latin typeface="Cambria Math"/>
                            <a:ea typeface="Tahoma" panose="020B0604030504040204" pitchFamily="34" charset="0"/>
                            <a:cs typeface="Times New Roman" panose="02020603050405020304" pitchFamily="18" charset="0"/>
                          </a:rPr>
                          <m:t>𝑚</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To determine the best binary split on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we examine all of the possible subsets say </a:t>
                </a:r>
                <a14:m>
                  <m:oMath xmlns:m="http://schemas.openxmlformats.org/officeDocument/2006/math">
                    <m:sSup>
                      <m:sSupPr>
                        <m:ctrlPr>
                          <a:rPr lang="en-US" sz="2000" i="1" smtClean="0">
                            <a:latin typeface="Cambria Math" panose="02040503050406030204" pitchFamily="18" charset="0"/>
                            <a:ea typeface="Tahoma" panose="020B0604030504040204" pitchFamily="34" charset="0"/>
                            <a:cs typeface="Times New Roman" panose="02020603050405020304" pitchFamily="18" charset="0"/>
                          </a:rPr>
                        </m:ctrlPr>
                      </m:sSupPr>
                      <m:e>
                        <m:r>
                          <a:rPr lang="en-IN" sz="2000" b="0" i="1" smtClean="0">
                            <a:latin typeface="Cambria Math" panose="02040503050406030204" pitchFamily="18" charset="0"/>
                            <a:ea typeface="Tahoma" panose="020B0604030504040204" pitchFamily="34" charset="0"/>
                            <a:cs typeface="Times New Roman" panose="02020603050405020304" pitchFamily="18" charset="0"/>
                          </a:rPr>
                          <m:t>2</m:t>
                        </m:r>
                      </m:e>
                      <m:sup>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sup>
                    </m:sSup>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of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that can be formed using the values of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Each subset </a:t>
                </a:r>
                <a14:m>
                  <m:oMath xmlns:m="http://schemas.openxmlformats.org/officeDocument/2006/math">
                    <m:sSub>
                      <m:sSubPr>
                        <m:ctrlPr>
                          <a:rPr lang="en-US"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𝑆</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sub>
                    </m:sSub>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ea typeface="Tahoma" panose="020B0604030504040204" pitchFamily="34" charset="0"/>
                            <a:cs typeface="Times New Roman" panose="02020603050405020304" pitchFamily="18" charset="0"/>
                          </a:rPr>
                        </m:ctrlPr>
                      </m:sSupPr>
                      <m:e>
                        <m:r>
                          <a:rPr lang="en-IN" sz="2000" i="1">
                            <a:latin typeface="Cambria Math" panose="02040503050406030204" pitchFamily="18" charset="0"/>
                            <a:ea typeface="Tahoma" panose="020B0604030504040204" pitchFamily="34" charset="0"/>
                            <a:cs typeface="Times New Roman" panose="02020603050405020304" pitchFamily="18" charset="0"/>
                          </a:rPr>
                          <m:t>2</m:t>
                        </m:r>
                      </m:e>
                      <m:sup>
                        <m:r>
                          <a:rPr lang="en-IN" sz="2000" i="1">
                            <a:latin typeface="Cambria Math" panose="02040503050406030204" pitchFamily="18" charset="0"/>
                            <a:ea typeface="Tahoma" panose="020B0604030504040204" pitchFamily="34" charset="0"/>
                            <a:cs typeface="Times New Roman" panose="02020603050405020304" pitchFamily="18" charset="0"/>
                          </a:rPr>
                          <m:t>𝐴</m:t>
                        </m:r>
                      </m:sup>
                    </m:sSup>
                  </m:oMath>
                </a14:m>
                <a:r>
                  <a:rPr lang="en-US" sz="2000"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can be considered as a binary test for attribute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of the form </a:t>
                </a:r>
                <a14:m>
                  <m:oMath xmlns:m="http://schemas.openxmlformats.org/officeDocument/2006/math">
                    <m:r>
                      <a:rPr lang="en-IN" sz="2000">
                        <a:latin typeface="Cambria Math" panose="02040503050406030204" pitchFamily="18" charset="0"/>
                        <a:ea typeface="Tahoma" panose="020B0604030504040204" pitchFamily="34" charset="0"/>
                        <a:cs typeface="Times New Roman" panose="02020603050405020304" pitchFamily="18" charset="0"/>
                      </a:rPr>
                      <m:t>"</m:t>
                    </m:r>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Tahoma" panose="020B0604030504040204" pitchFamily="34" charset="0"/>
                            <a:cs typeface="Times New Roman" panose="02020603050405020304" pitchFamily="18" charset="0"/>
                          </a:rPr>
                          <m:t>𝑆</m:t>
                        </m:r>
                      </m:e>
                      <m:sub>
                        <m:r>
                          <a:rPr lang="en-IN" sz="2000" i="1">
                            <a:latin typeface="Cambria Math" panose="02040503050406030204" pitchFamily="18" charset="0"/>
                            <a:ea typeface="Tahoma" panose="020B0604030504040204" pitchFamily="34" charset="0"/>
                            <a:cs typeface="Times New Roman" panose="02020603050405020304" pitchFamily="18" charset="0"/>
                          </a:rPr>
                          <m:t>𝐴</m:t>
                        </m:r>
                      </m:sub>
                    </m:sSub>
                    <m:r>
                      <a:rPr lang="en-IN" sz="2000" b="0" i="1" smtClean="0">
                        <a:latin typeface="Cambria Math" panose="02040503050406030204" pitchFamily="18" charset="0"/>
                        <a:ea typeface="Tahoma" panose="020B0604030504040204" pitchFamily="34" charset="0"/>
                        <a:cs typeface="Times New Roman" panose="02020603050405020304" pitchFamily="18" charset="0"/>
                      </a:rPr>
                      <m:t>?“</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484555"/>
                <a:ext cx="8425339" cy="5090415"/>
              </a:xfrm>
              <a:blipFill rotWithShape="1">
                <a:blip r:embed="rId2"/>
                <a:stretch>
                  <a:fillRect l="-507" t="-599"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Tree>
    <p:extLst>
      <p:ext uri="{BB962C8B-B14F-4D97-AF65-F5344CB8AC3E}">
        <p14:creationId xmlns:p14="http://schemas.microsoft.com/office/powerpoint/2010/main" val="77069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89857" y="533149"/>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7205" y="1273958"/>
                <a:ext cx="8425339" cy="5236471"/>
              </a:xfrm>
            </p:spPr>
            <p:txBody>
              <a:bodyPr>
                <a:normAutofit fontScale="92500" lnSpcReduction="10000"/>
              </a:bodyPr>
              <a:lstStyle/>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Thus, given a data set </a:t>
                </a:r>
                <a:r>
                  <a:rPr lang="en-US" sz="2000" i="1" dirty="0">
                    <a:latin typeface="Times New Roman" panose="02020603050405020304" pitchFamily="18" charset="0"/>
                    <a:ea typeface="Tahoma" panose="020B0604030504040204" pitchFamily="34" charset="0"/>
                    <a:cs typeface="Times New Roman" panose="02020603050405020304" pitchFamily="18" charset="0"/>
                  </a:rPr>
                  <a:t>D</a:t>
                </a:r>
                <a:r>
                  <a:rPr lang="en-US" sz="2000" dirty="0">
                    <a:latin typeface="Times New Roman" panose="02020603050405020304" pitchFamily="18" charset="0"/>
                    <a:ea typeface="Tahoma" panose="020B0604030504040204" pitchFamily="34" charset="0"/>
                    <a:cs typeface="Times New Roman" panose="02020603050405020304" pitchFamily="18" charset="0"/>
                  </a:rPr>
                  <a:t>, we have to perform a test for an attribute value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like</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This test is satisfied if the value of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 for the tuples is among the values listed in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𝑆</m:t>
                        </m:r>
                      </m:e>
                      <m:sub>
                        <m:r>
                          <a:rPr lang="en-IN" sz="2000" i="1">
                            <a:latin typeface="Cambria Math" panose="02040503050406030204" pitchFamily="18" charset="0"/>
                            <a:ea typeface="Tahoma" panose="020B0604030504040204" pitchFamily="34" charset="0"/>
                            <a:cs typeface="Times New Roman" panose="02020603050405020304" pitchFamily="18" charset="0"/>
                          </a:rPr>
                          <m:t>𝐴</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IN" sz="6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If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 has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 distinct values in </a:t>
                </a:r>
                <a:r>
                  <a:rPr lang="en-IN" sz="2000" i="1" dirty="0">
                    <a:latin typeface="Times New Roman" panose="02020603050405020304" pitchFamily="18" charset="0"/>
                    <a:ea typeface="Tahoma" panose="020B0604030504040204" pitchFamily="34" charset="0"/>
                    <a:cs typeface="Times New Roman" panose="02020603050405020304" pitchFamily="18" charset="0"/>
                  </a:rPr>
                  <a:t>D</a:t>
                </a:r>
                <a:r>
                  <a:rPr lang="en-IN" sz="2000" dirty="0">
                    <a:latin typeface="Times New Roman" panose="02020603050405020304" pitchFamily="18" charset="0"/>
                    <a:ea typeface="Tahoma" panose="020B0604030504040204" pitchFamily="34" charset="0"/>
                    <a:cs typeface="Times New Roman" panose="02020603050405020304" pitchFamily="18" charset="0"/>
                  </a:rPr>
                  <a:t>, then there are </a:t>
                </a:r>
                <a14:m>
                  <m:oMath xmlns:m="http://schemas.openxmlformats.org/officeDocument/2006/math">
                    <m:sSup>
                      <m:sSupPr>
                        <m:ctrlPr>
                          <a:rPr lang="en-US" sz="2000" i="1">
                            <a:latin typeface="Cambria Math" panose="02040503050406030204" pitchFamily="18" charset="0"/>
                            <a:ea typeface="Tahoma" panose="020B0604030504040204" pitchFamily="34" charset="0"/>
                            <a:cs typeface="Times New Roman" panose="02020603050405020304" pitchFamily="18" charset="0"/>
                          </a:rPr>
                        </m:ctrlPr>
                      </m:sSupPr>
                      <m:e>
                        <m:r>
                          <a:rPr lang="en-IN" sz="2000" i="1">
                            <a:latin typeface="Cambria Math" panose="02040503050406030204" pitchFamily="18" charset="0"/>
                            <a:ea typeface="Tahoma" panose="020B0604030504040204" pitchFamily="34" charset="0"/>
                            <a:cs typeface="Times New Roman" panose="02020603050405020304" pitchFamily="18" charset="0"/>
                          </a:rPr>
                          <m:t>2</m:t>
                        </m:r>
                      </m:e>
                      <m:sup>
                        <m:r>
                          <a:rPr lang="en-US" sz="2000" b="0" i="1" smtClean="0">
                            <a:latin typeface="Cambria Math"/>
                            <a:ea typeface="Tahoma" panose="020B0604030504040204" pitchFamily="34" charset="0"/>
                            <a:cs typeface="Times New Roman" panose="02020603050405020304" pitchFamily="18" charset="0"/>
                          </a:rPr>
                          <m:t>𝑚</m:t>
                        </m:r>
                      </m:sup>
                    </m:sSup>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possible subsets, out of which the empty subset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 }</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and the power set </a:t>
                </a:r>
                <a14:m>
                  <m:oMath xmlns:m="http://schemas.openxmlformats.org/officeDocument/2006/math">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1</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2</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𝑛</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should be excluded  (as they really do not represent a split). </a:t>
                </a:r>
              </a:p>
              <a:p>
                <a:pPr lvl="8" algn="just"/>
                <a:endParaRPr lang="en-IN" sz="6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Thus, there are </a:t>
                </a:r>
                <a14:m>
                  <m:oMath xmlns:m="http://schemas.openxmlformats.org/officeDocument/2006/math">
                    <m:sSup>
                      <m:sSupPr>
                        <m:ctrlPr>
                          <a:rPr lang="en-US" sz="2000" i="1">
                            <a:latin typeface="Cambria Math" panose="02040503050406030204" pitchFamily="18" charset="0"/>
                            <a:ea typeface="Tahoma" panose="020B0604030504040204" pitchFamily="34" charset="0"/>
                            <a:cs typeface="Times New Roman" panose="02020603050405020304" pitchFamily="18" charset="0"/>
                          </a:rPr>
                        </m:ctrlPr>
                      </m:sSupPr>
                      <m:e>
                        <m:r>
                          <a:rPr lang="en-IN" sz="2000" i="1">
                            <a:latin typeface="Cambria Math" panose="02040503050406030204" pitchFamily="18" charset="0"/>
                            <a:ea typeface="Tahoma" panose="020B0604030504040204" pitchFamily="34" charset="0"/>
                            <a:cs typeface="Times New Roman" panose="02020603050405020304" pitchFamily="18" charset="0"/>
                          </a:rPr>
                          <m:t>2</m:t>
                        </m:r>
                      </m:e>
                      <m:sup>
                        <m:r>
                          <a:rPr lang="en-US" sz="2000" b="0" i="1" smtClean="0">
                            <a:latin typeface="Cambria Math" panose="02040503050406030204" pitchFamily="18" charset="0"/>
                            <a:ea typeface="Tahoma" panose="020B0604030504040204" pitchFamily="34" charset="0"/>
                            <a:cs typeface="Times New Roman" panose="02020603050405020304" pitchFamily="18" charset="0"/>
                          </a:rPr>
                          <m:t>𝑚</m:t>
                        </m:r>
                      </m:sup>
                    </m:sSup>
                    <m:r>
                      <a:rPr lang="en-IN" sz="2000" b="0" i="1" smtClean="0">
                        <a:latin typeface="Cambria Math" panose="02040503050406030204" pitchFamily="18" charset="0"/>
                        <a:ea typeface="Tahoma" panose="020B0604030504040204" pitchFamily="34" charset="0"/>
                        <a:cs typeface="Times New Roman" panose="02020603050405020304" pitchFamily="18" charset="0"/>
                      </a:rPr>
                      <m:t>−2</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possible ways to form two partitions of the dataset </a:t>
                </a:r>
                <a:r>
                  <a:rPr lang="en-IN" sz="2000" i="1" dirty="0">
                    <a:latin typeface="Times New Roman" panose="02020603050405020304" pitchFamily="18" charset="0"/>
                    <a:ea typeface="Tahoma" panose="020B0604030504040204" pitchFamily="34" charset="0"/>
                    <a:cs typeface="Times New Roman" panose="02020603050405020304" pitchFamily="18" charset="0"/>
                  </a:rPr>
                  <a:t>D</a:t>
                </a:r>
                <a:r>
                  <a:rPr lang="en-IN" sz="2000" dirty="0">
                    <a:latin typeface="Times New Roman" panose="02020603050405020304" pitchFamily="18" charset="0"/>
                    <a:ea typeface="Tahoma" panose="020B0604030504040204" pitchFamily="34" charset="0"/>
                    <a:cs typeface="Times New Roman" panose="02020603050405020304" pitchFamily="18" charset="0"/>
                  </a:rPr>
                  <a:t>, based on the binary split of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7205" y="1273958"/>
                <a:ext cx="8425339" cy="5236471"/>
              </a:xfrm>
              <a:blipFill>
                <a:blip r:embed="rId2"/>
                <a:stretch>
                  <a:fillRect l="-452" t="-725"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grpSp>
        <p:nvGrpSpPr>
          <p:cNvPr id="14" name="Group 13"/>
          <p:cNvGrpSpPr/>
          <p:nvPr/>
        </p:nvGrpSpPr>
        <p:grpSpPr>
          <a:xfrm>
            <a:off x="3113314" y="2161302"/>
            <a:ext cx="2612572" cy="1349384"/>
            <a:chOff x="3744686" y="3526976"/>
            <a:chExt cx="2612572" cy="1349384"/>
          </a:xfrm>
        </p:grpSpPr>
        <p:grpSp>
          <p:nvGrpSpPr>
            <p:cNvPr id="7" name="Group 6"/>
            <p:cNvGrpSpPr/>
            <p:nvPr/>
          </p:nvGrpSpPr>
          <p:grpSpPr>
            <a:xfrm>
              <a:off x="3929743" y="3526976"/>
              <a:ext cx="2427515" cy="947056"/>
              <a:chOff x="5355772" y="3810000"/>
              <a:chExt cx="2427515" cy="947056"/>
            </a:xfrm>
          </p:grpSpPr>
          <p:grpSp>
            <p:nvGrpSpPr>
              <p:cNvPr id="8" name="Group 7"/>
              <p:cNvGrpSpPr/>
              <p:nvPr/>
            </p:nvGrpSpPr>
            <p:grpSpPr>
              <a:xfrm>
                <a:off x="5649685" y="3810000"/>
                <a:ext cx="1371600" cy="947056"/>
                <a:chOff x="5682343" y="4071258"/>
                <a:chExt cx="1371600" cy="947056"/>
              </a:xfrm>
            </p:grpSpPr>
            <mc:AlternateContent xmlns:mc="http://schemas.openxmlformats.org/markup-compatibility/2006" xmlns:a14="http://schemas.microsoft.com/office/drawing/2010/main">
              <mc:Choice Requires="a14">
                <p:sp>
                  <p:nvSpPr>
                    <p:cNvPr id="10" name="Oval 9"/>
                    <p:cNvSpPr/>
                    <p:nvPr/>
                  </p:nvSpPr>
                  <p:spPr>
                    <a:xfrm>
                      <a:off x="5747657" y="4071258"/>
                      <a:ext cx="1306286"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IN" i="1">
                                    <a:latin typeface="Cambria Math" panose="02040503050406030204" pitchFamily="18" charset="0"/>
                                    <a:ea typeface="Tahoma" panose="020B0604030504040204" pitchFamily="34" charset="0"/>
                                    <a:cs typeface="Times New Roman" panose="02020603050405020304" pitchFamily="18" charset="0"/>
                                  </a:rPr>
                                  <m:t>𝐴</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Tahoma" panose="020B0604030504040204" pitchFamily="34" charset="0"/>
                                    <a:cs typeface="Times New Roman" panose="02020603050405020304" pitchFamily="18" charset="0"/>
                                  </a:rPr>
                                  <m:t>𝑆</m:t>
                                </m:r>
                              </m:e>
                              <m:sub>
                                <m:r>
                                  <a:rPr lang="en-IN" i="1">
                                    <a:latin typeface="Cambria Math" panose="02040503050406030204" pitchFamily="18" charset="0"/>
                                    <a:ea typeface="Tahoma" panose="020B0604030504040204" pitchFamily="34" charset="0"/>
                                    <a:cs typeface="Times New Roman" panose="02020603050405020304" pitchFamily="18" charset="0"/>
                                  </a:rPr>
                                  <m:t>𝐴</m:t>
                                </m:r>
                              </m:sub>
                            </m:sSub>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5747657" y="4071258"/>
                      <a:ext cx="1306286" cy="468086"/>
                    </a:xfrm>
                    <a:prstGeom prst="ellipse">
                      <a:avLst/>
                    </a:prstGeom>
                    <a:blipFill>
                      <a:blip r:embed="rId3"/>
                      <a:stretch>
                        <a:fillRect/>
                      </a:stretch>
                    </a:blipFill>
                  </p:spPr>
                  <p:txBody>
                    <a:bodyPr/>
                    <a:lstStyle/>
                    <a:p>
                      <a:r>
                        <a:rPr lang="en-US">
                          <a:noFill/>
                        </a:rPr>
                        <a:t> </a:t>
                      </a:r>
                    </a:p>
                  </p:txBody>
                </p:sp>
              </mc:Fallback>
            </mc:AlternateContent>
            <p:cxnSp>
              <p:nvCxnSpPr>
                <p:cNvPr id="11" name="Straight Connector 10"/>
                <p:cNvCxnSpPr>
                  <a:stCxn id="10" idx="4"/>
                </p:cNvCxnSpPr>
                <p:nvPr/>
              </p:nvCxnSpPr>
              <p:spPr>
                <a:xfrm flipH="1">
                  <a:off x="5682343" y="4539344"/>
                  <a:ext cx="718457" cy="478970"/>
                </a:xfrm>
                <a:prstGeom prst="line">
                  <a:avLst/>
                </a:prstGeom>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5355772" y="4332905"/>
                <a:ext cx="2427515" cy="369332"/>
              </a:xfrm>
              <a:prstGeom prst="rect">
                <a:avLst/>
              </a:prstGeom>
              <a:noFill/>
            </p:spPr>
            <p:txBody>
              <a:bodyPr wrap="square" rtlCol="0">
                <a:spAutoFit/>
              </a:bodyPr>
              <a:lstStyle/>
              <a:p>
                <a:r>
                  <a:rPr lang="en-IN" dirty="0"/>
                  <a:t>Yes	            No</a:t>
                </a:r>
              </a:p>
            </p:txBody>
          </p:sp>
        </p:grpSp>
        <p:cxnSp>
          <p:nvCxnSpPr>
            <p:cNvPr id="12" name="Straight Connector 11"/>
            <p:cNvCxnSpPr/>
            <p:nvPr/>
          </p:nvCxnSpPr>
          <p:spPr>
            <a:xfrm>
              <a:off x="5007427" y="3995062"/>
              <a:ext cx="762000" cy="47897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3744686" y="4474032"/>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1</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744686" y="4474032"/>
                  <a:ext cx="653143" cy="3809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442855" y="4495363"/>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2</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442855" y="4495363"/>
                  <a:ext cx="653143" cy="380997"/>
                </a:xfrm>
                <a:prstGeom prst="rect">
                  <a:avLst/>
                </a:prstGeom>
                <a:blipFill>
                  <a:blip r:embed="rId5"/>
                  <a:stretch>
                    <a:fillRect/>
                  </a:stretch>
                </a:blipFill>
              </p:spPr>
              <p:txBody>
                <a:bodyPr/>
                <a:lstStyle/>
                <a:p>
                  <a:r>
                    <a:rPr lang="en-US">
                      <a:noFill/>
                    </a:rPr>
                    <a:t> </a:t>
                  </a:r>
                </a:p>
              </p:txBody>
            </p:sp>
          </mc:Fallback>
        </mc:AlternateContent>
      </p:grpSp>
      <p:sp>
        <p:nvSpPr>
          <p:cNvPr id="15" name="TextBox 14"/>
          <p:cNvSpPr txBox="1"/>
          <p:nvPr/>
        </p:nvSpPr>
        <p:spPr>
          <a:xfrm>
            <a:off x="4141695" y="1690939"/>
            <a:ext cx="996360" cy="369332"/>
          </a:xfrm>
          <a:prstGeom prst="rect">
            <a:avLst/>
          </a:prstGeom>
          <a:noFill/>
        </p:spPr>
        <p:txBody>
          <a:bodyPr wrap="square" rtlCol="0">
            <a:spAutoFit/>
          </a:bodyPr>
          <a:lstStyle/>
          <a:p>
            <a:r>
              <a:rPr lang="en-IN" dirty="0"/>
              <a:t>D</a:t>
            </a:r>
            <a:endParaRPr lang="en-US" dirty="0"/>
          </a:p>
        </p:txBody>
      </p:sp>
      <p:cxnSp>
        <p:nvCxnSpPr>
          <p:cNvPr id="17" name="Straight Arrow Connector 16"/>
          <p:cNvCxnSpPr/>
          <p:nvPr/>
        </p:nvCxnSpPr>
        <p:spPr>
          <a:xfrm>
            <a:off x="4299856" y="1998463"/>
            <a:ext cx="10885" cy="162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3695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6187</TotalTime>
  <Words>4384</Words>
  <Application>Microsoft Macintosh PowerPoint</Application>
  <PresentationFormat>Custom</PresentationFormat>
  <Paragraphs>754</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Cambria Math</vt:lpstr>
      <vt:lpstr>Garamond</vt:lpstr>
      <vt:lpstr>Gill Sans MT</vt:lpstr>
      <vt:lpstr>Times New Roman</vt:lpstr>
      <vt:lpstr>Wingdings 2</vt:lpstr>
      <vt:lpstr>Parcel</vt:lpstr>
      <vt:lpstr>Data Analytics</vt:lpstr>
      <vt:lpstr>Algorithm CART</vt:lpstr>
      <vt:lpstr>CART Algorithm</vt:lpstr>
      <vt:lpstr>Gini Index of Diversity</vt:lpstr>
      <vt:lpstr>Gini Index of Diversity</vt:lpstr>
      <vt:lpstr>Gini Index of Diversity</vt:lpstr>
      <vt:lpstr>Gini Index of Diversity  and CART</vt:lpstr>
      <vt:lpstr>n-ary Attribute Values to Binary Splitting</vt:lpstr>
      <vt:lpstr>n-ary Attribute Values to Binary Splitting</vt:lpstr>
      <vt:lpstr>n-ary Attribute Values to Binary Splitting</vt:lpstr>
      <vt:lpstr>n-ary Attribute Values to Binary Splitting</vt:lpstr>
      <vt:lpstr>CART Algorithm : Illustration</vt:lpstr>
      <vt:lpstr>CART Algorithm : Illustration</vt:lpstr>
      <vt:lpstr>CART Algorithm : Illustration</vt:lpstr>
      <vt:lpstr>CART Algorithm : Illustration</vt:lpstr>
      <vt:lpstr>CART Algorithm : Illustration</vt:lpstr>
      <vt:lpstr>CART Algorithm : Illustration</vt:lpstr>
      <vt:lpstr>Calculating γ using Frequency Table</vt:lpstr>
      <vt:lpstr>Calculating γ using Frequency Table</vt:lpstr>
      <vt:lpstr>Illustration: Calculating γ using Frequency Table</vt:lpstr>
      <vt:lpstr>Illustration: Calculating γ using Frequency Table</vt:lpstr>
      <vt:lpstr>PowerPoint Presentation</vt:lpstr>
      <vt:lpstr>Decision Trees with ID3 and CART Algorithms</vt:lpstr>
      <vt:lpstr>Algorithm C4.5</vt:lpstr>
      <vt:lpstr>Algorithm C4.5 : Introduction</vt:lpstr>
      <vt:lpstr>Algorithm C4.5 : Introduction</vt:lpstr>
      <vt:lpstr>Algorithm: C 4.5 : Introduction</vt:lpstr>
      <vt:lpstr>Algorithm: C 4.5 : Introduction</vt:lpstr>
      <vt:lpstr>Algorithm: C4.5 : Gain Ratio</vt:lpstr>
      <vt:lpstr>Physical Interpretation of E_A^∗(D)  </vt:lpstr>
      <vt:lpstr>Physical Interpretation of E_A^∗(D )</vt:lpstr>
      <vt:lpstr>Physical Interpretation of E_A^∗(D)  </vt:lpstr>
      <vt:lpstr>Physical Interpretation of E_A^∗(D)  </vt:lpstr>
      <vt:lpstr>Physical Interpretation of β(A,B)</vt:lpstr>
      <vt:lpstr>Calculation of β using Frequency Table</vt:lpstr>
      <vt:lpstr>Summary of Decision Tree Induction Algorithms</vt:lpstr>
      <vt:lpstr>Table 20.6</vt:lpstr>
      <vt:lpstr>PowerPoint Presentation</vt:lpstr>
      <vt:lpstr>PowerPoint Presentation</vt:lpstr>
      <vt:lpstr>Notes on Decision Tree Induction algorithms</vt:lpstr>
      <vt:lpstr>PowerPoint Presentation</vt:lpstr>
      <vt:lpstr>PowerPoint Presentation</vt:lpstr>
      <vt:lpstr>Reference</vt:lpstr>
      <vt:lpstr>PowerPoint Presentation</vt:lpstr>
    </vt:vector>
  </TitlesOfParts>
  <Manager/>
  <Company>IIITS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subject/>
  <dc:creator>sreeja</dc:creator>
  <cp:keywords/>
  <dc:description/>
  <cp:lastModifiedBy>Microsoft Office User</cp:lastModifiedBy>
  <cp:revision>913</cp:revision>
  <dcterms:created xsi:type="dcterms:W3CDTF">2016-07-28T11:27:44Z</dcterms:created>
  <dcterms:modified xsi:type="dcterms:W3CDTF">2021-10-28T02:32:20Z</dcterms:modified>
  <cp:category/>
</cp:coreProperties>
</file>