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494" r:id="rId2"/>
    <p:sldId id="366" r:id="rId3"/>
    <p:sldId id="418" r:id="rId4"/>
    <p:sldId id="427" r:id="rId5"/>
    <p:sldId id="368" r:id="rId6"/>
    <p:sldId id="367" r:id="rId7"/>
    <p:sldId id="369" r:id="rId8"/>
    <p:sldId id="370" r:id="rId9"/>
    <p:sldId id="371" r:id="rId10"/>
    <p:sldId id="387" r:id="rId11"/>
    <p:sldId id="388" r:id="rId12"/>
    <p:sldId id="419" r:id="rId13"/>
    <p:sldId id="389" r:id="rId14"/>
    <p:sldId id="420" r:id="rId15"/>
    <p:sldId id="421" r:id="rId16"/>
    <p:sldId id="428" r:id="rId17"/>
    <p:sldId id="374" r:id="rId18"/>
    <p:sldId id="375" r:id="rId19"/>
    <p:sldId id="376" r:id="rId20"/>
    <p:sldId id="377" r:id="rId21"/>
    <p:sldId id="423" r:id="rId22"/>
    <p:sldId id="422" r:id="rId23"/>
    <p:sldId id="378" r:id="rId24"/>
    <p:sldId id="424" r:id="rId25"/>
    <p:sldId id="425" r:id="rId26"/>
    <p:sldId id="426" r:id="rId27"/>
    <p:sldId id="416" r:id="rId28"/>
    <p:sldId id="417" r:id="rId29"/>
    <p:sldId id="445" r:id="rId30"/>
    <p:sldId id="294" r:id="rId31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ED7"/>
    <a:srgbClr val="A50021"/>
    <a:srgbClr val="CC3300"/>
    <a:srgbClr val="073C8B"/>
    <a:srgbClr val="EBEBBD"/>
    <a:srgbClr val="FF66FF"/>
    <a:srgbClr val="FFFFFF"/>
    <a:srgbClr val="FFFF99"/>
    <a:srgbClr val="9966FF"/>
    <a:srgbClr val="24A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952" y="192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55F7-5B43-48DE-B90D-FF112E35D0D6}" type="datetimeFigureOut">
              <a:rPr lang="en-IN" smtClean="0"/>
              <a:t>31/10/21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F584-D3C0-436B-BF5E-FEAE55BF1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58" y="2386744"/>
            <a:ext cx="7104575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41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475" y="4352544"/>
            <a:ext cx="5222540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5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6593" indent="0" algn="ctr">
              <a:buNone/>
              <a:defRPr sz="1856"/>
            </a:lvl2pPr>
            <a:lvl3pPr marL="893186" indent="0" algn="ctr">
              <a:buNone/>
              <a:defRPr sz="1758"/>
            </a:lvl3pPr>
            <a:lvl4pPr marL="1339779" indent="0" algn="ctr">
              <a:buNone/>
              <a:defRPr sz="1563"/>
            </a:lvl4pPr>
            <a:lvl5pPr marL="1786372" indent="0" algn="ctr">
              <a:buNone/>
              <a:defRPr sz="1563"/>
            </a:lvl5pPr>
            <a:lvl6pPr marL="2232965" indent="0" algn="ctr">
              <a:buNone/>
              <a:defRPr sz="1563"/>
            </a:lvl6pPr>
            <a:lvl7pPr marL="2679558" indent="0" algn="ctr">
              <a:buNone/>
              <a:defRPr sz="1563"/>
            </a:lvl7pPr>
            <a:lvl8pPr marL="3126151" indent="0" algn="ctr">
              <a:buNone/>
              <a:defRPr sz="1563"/>
            </a:lvl8pPr>
            <a:lvl9pPr marL="3572744" indent="0" algn="ctr">
              <a:buNone/>
              <a:defRPr sz="15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55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9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4193" y="937260"/>
            <a:ext cx="1079034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4247" y="937260"/>
            <a:ext cx="4828347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41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3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40" y="2386744"/>
            <a:ext cx="7105369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41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9475" y="4352465"/>
            <a:ext cx="5222540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56">
                <a:solidFill>
                  <a:schemeClr val="tx1"/>
                </a:solidFill>
              </a:defRPr>
            </a:lvl1pPr>
            <a:lvl2pPr marL="446593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2pPr>
            <a:lvl3pPr marL="893186" indent="0">
              <a:buNone/>
              <a:defRPr sz="1758">
                <a:solidFill>
                  <a:schemeClr val="tx1">
                    <a:tint val="75000"/>
                  </a:schemeClr>
                </a:solidFill>
              </a:defRPr>
            </a:lvl3pPr>
            <a:lvl4pPr marL="1339779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4pPr>
            <a:lvl5pPr marL="1786372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5pPr>
            <a:lvl6pPr marL="2232965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6pPr>
            <a:lvl7pPr marL="2679558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7pPr>
            <a:lvl8pPr marL="3126151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8pPr>
            <a:lvl9pPr marL="3572744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57" y="2638044"/>
            <a:ext cx="3366228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6804" y="2638044"/>
            <a:ext cx="3368780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6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455" y="2313437"/>
            <a:ext cx="3366229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56" b="0" cap="all" spc="98" baseline="0">
                <a:solidFill>
                  <a:schemeClr val="tx2"/>
                </a:solidFill>
              </a:defRPr>
            </a:lvl1pPr>
            <a:lvl2pPr marL="446593" indent="0">
              <a:buNone/>
              <a:defRPr sz="1856" b="1"/>
            </a:lvl2pPr>
            <a:lvl3pPr marL="893186" indent="0">
              <a:buNone/>
              <a:defRPr sz="1758" b="1"/>
            </a:lvl3pPr>
            <a:lvl4pPr marL="1339779" indent="0">
              <a:buNone/>
              <a:defRPr sz="1563" b="1"/>
            </a:lvl4pPr>
            <a:lvl5pPr marL="1786372" indent="0">
              <a:buNone/>
              <a:defRPr sz="1563" b="1"/>
            </a:lvl5pPr>
            <a:lvl6pPr marL="2232965" indent="0">
              <a:buNone/>
              <a:defRPr sz="1563" b="1"/>
            </a:lvl6pPr>
            <a:lvl7pPr marL="2679558" indent="0">
              <a:buNone/>
              <a:defRPr sz="1563" b="1"/>
            </a:lvl7pPr>
            <a:lvl8pPr marL="3126151" indent="0">
              <a:buNone/>
              <a:defRPr sz="1563" b="1"/>
            </a:lvl8pPr>
            <a:lvl9pPr marL="3572744" indent="0">
              <a:buNone/>
              <a:defRPr sz="15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8455" y="3143250"/>
            <a:ext cx="3366229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6804" y="3143250"/>
            <a:ext cx="3368780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6804" y="2313437"/>
            <a:ext cx="3368780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56" b="0" cap="all" spc="98" baseline="0">
                <a:solidFill>
                  <a:schemeClr val="tx2"/>
                </a:solidFill>
              </a:defRPr>
            </a:lvl1pPr>
            <a:lvl2pPr marL="446593" indent="0">
              <a:buNone/>
              <a:defRPr sz="1856" b="1"/>
            </a:lvl2pPr>
            <a:lvl3pPr marL="893186" indent="0">
              <a:buNone/>
              <a:defRPr sz="1758" b="1"/>
            </a:lvl3pPr>
            <a:lvl4pPr marL="1339779" indent="0">
              <a:buNone/>
              <a:defRPr sz="1563" b="1"/>
            </a:lvl4pPr>
            <a:lvl5pPr marL="1786372" indent="0">
              <a:buNone/>
              <a:defRPr sz="1563" b="1"/>
            </a:lvl5pPr>
            <a:lvl6pPr marL="2232965" indent="0">
              <a:buNone/>
              <a:defRPr sz="1563" b="1"/>
            </a:lvl6pPr>
            <a:lvl7pPr marL="2679558" indent="0">
              <a:buNone/>
              <a:defRPr sz="1563" b="1"/>
            </a:lvl7pPr>
            <a:lvl8pPr marL="3126151" indent="0">
              <a:buNone/>
              <a:defRPr sz="1563" b="1"/>
            </a:lvl8pPr>
            <a:lvl9pPr marL="3572744" indent="0">
              <a:buNone/>
              <a:defRPr sz="15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5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62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5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680744" y="0"/>
            <a:ext cx="46807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" y="2243832"/>
            <a:ext cx="3368860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0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222" y="804672"/>
            <a:ext cx="3697788" cy="5248656"/>
          </a:xfrm>
        </p:spPr>
        <p:txBody>
          <a:bodyPr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  <a:lvl2pPr>
              <a:defRPr sz="1563">
                <a:solidFill>
                  <a:schemeClr val="tx1"/>
                </a:solidFill>
              </a:defRPr>
            </a:lvl2pPr>
            <a:lvl3pPr>
              <a:defRPr sz="1563">
                <a:solidFill>
                  <a:schemeClr val="tx1"/>
                </a:solidFill>
              </a:defRPr>
            </a:lvl3pPr>
            <a:lvl4pPr>
              <a:defRPr sz="1563">
                <a:solidFill>
                  <a:schemeClr val="tx1"/>
                </a:solidFill>
              </a:defRPr>
            </a:lvl4pPr>
            <a:lvl5pPr>
              <a:defRPr sz="1563">
                <a:solidFill>
                  <a:schemeClr val="tx1"/>
                </a:solidFill>
              </a:defRPr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492" y="3549918"/>
            <a:ext cx="2913763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46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46593" indent="0">
              <a:buNone/>
              <a:defRPr sz="1368"/>
            </a:lvl2pPr>
            <a:lvl3pPr marL="893186" indent="0">
              <a:buNone/>
              <a:defRPr sz="1172"/>
            </a:lvl3pPr>
            <a:lvl4pPr marL="1339779" indent="0">
              <a:buNone/>
              <a:defRPr sz="977"/>
            </a:lvl4pPr>
            <a:lvl5pPr marL="1786372" indent="0">
              <a:buNone/>
              <a:defRPr sz="977"/>
            </a:lvl5pPr>
            <a:lvl6pPr marL="2232965" indent="0">
              <a:buNone/>
              <a:defRPr sz="977"/>
            </a:lvl6pPr>
            <a:lvl7pPr marL="2679558" indent="0">
              <a:buNone/>
              <a:defRPr sz="977"/>
            </a:lvl7pPr>
            <a:lvl8pPr marL="3126151" indent="0">
              <a:buNone/>
              <a:defRPr sz="977"/>
            </a:lvl8pPr>
            <a:lvl9pPr marL="3572744" indent="0">
              <a:buNone/>
              <a:defRPr sz="97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55942" y="6236208"/>
            <a:ext cx="3896932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11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04" y="2243828"/>
            <a:ext cx="3370136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0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80744" y="0"/>
            <a:ext cx="4685426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126">
                <a:solidFill>
                  <a:schemeClr val="tx1"/>
                </a:solidFill>
              </a:defRPr>
            </a:lvl1pPr>
            <a:lvl2pPr marL="446593" indent="0">
              <a:buNone/>
              <a:defRPr sz="2735"/>
            </a:lvl2pPr>
            <a:lvl3pPr marL="893186" indent="0">
              <a:buNone/>
              <a:defRPr sz="2344"/>
            </a:lvl3pPr>
            <a:lvl4pPr marL="1339779" indent="0">
              <a:buNone/>
              <a:defRPr sz="1954"/>
            </a:lvl4pPr>
            <a:lvl5pPr marL="1786372" indent="0">
              <a:buNone/>
              <a:defRPr sz="1954"/>
            </a:lvl5pPr>
            <a:lvl6pPr marL="2232965" indent="0">
              <a:buNone/>
              <a:defRPr sz="1954"/>
            </a:lvl6pPr>
            <a:lvl7pPr marL="2679558" indent="0">
              <a:buNone/>
              <a:defRPr sz="1954"/>
            </a:lvl7pPr>
            <a:lvl8pPr marL="3126151" indent="0">
              <a:buNone/>
              <a:defRPr sz="1954"/>
            </a:lvl8pPr>
            <a:lvl9pPr marL="3572744" indent="0">
              <a:buNone/>
              <a:defRPr sz="19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492" y="3549922"/>
            <a:ext cx="2913763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46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46593" indent="0">
              <a:buNone/>
              <a:defRPr sz="1368"/>
            </a:lvl2pPr>
            <a:lvl3pPr marL="893186" indent="0">
              <a:buNone/>
              <a:defRPr sz="1172"/>
            </a:lvl3pPr>
            <a:lvl4pPr marL="1339779" indent="0">
              <a:buNone/>
              <a:defRPr sz="977"/>
            </a:lvl4pPr>
            <a:lvl5pPr marL="1786372" indent="0">
              <a:buNone/>
              <a:defRPr sz="977"/>
            </a:lvl5pPr>
            <a:lvl6pPr marL="2232965" indent="0">
              <a:buNone/>
              <a:defRPr sz="977"/>
            </a:lvl6pPr>
            <a:lvl7pPr marL="2679558" indent="0">
              <a:buNone/>
              <a:defRPr sz="977"/>
            </a:lvl7pPr>
            <a:lvl8pPr marL="3126151" indent="0">
              <a:buNone/>
              <a:defRPr sz="977"/>
            </a:lvl8pPr>
            <a:lvl9pPr marL="3572744" indent="0">
              <a:buNone/>
              <a:defRPr sz="97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IN"/>
              <a:t>IIITS: IDA - M2021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55304" y="6236208"/>
            <a:ext cx="3894379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5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4246" y="964692"/>
            <a:ext cx="6078983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246" y="2638048"/>
            <a:ext cx="6078983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1152" y="6238816"/>
            <a:ext cx="2114433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7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457" y="6236208"/>
            <a:ext cx="4665043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7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101" y="6217920"/>
            <a:ext cx="3744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74" spc="0" baseline="0">
                <a:solidFill>
                  <a:srgbClr val="FFFFFF"/>
                </a:solidFill>
              </a:defRPr>
            </a:lvl1pPr>
          </a:lstStyle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1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ctr" defTabSz="893186" rtl="0" eaLnBrk="1" latinLnBrk="0" hangingPunct="1">
        <a:lnSpc>
          <a:spcPct val="90000"/>
        </a:lnSpc>
        <a:spcBef>
          <a:spcPct val="0"/>
        </a:spcBef>
        <a:buNone/>
        <a:defRPr sz="2540" kern="1200" cap="all" spc="195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3296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75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46593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69889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93186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16482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83955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1451427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1618899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786372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1pPr>
      <a:lvl2pPr marL="446593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2pPr>
      <a:lvl3pPr marL="893186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339779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1786372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679558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126151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572744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984" y="1670624"/>
            <a:ext cx="7591830" cy="10841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b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Data Analytics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792" y="4413693"/>
            <a:ext cx="7672215" cy="1711883"/>
          </a:xfrm>
        </p:spPr>
        <p:txBody>
          <a:bodyPr>
            <a:normAutofit/>
          </a:bodyPr>
          <a:lstStyle/>
          <a:p>
            <a:r>
              <a:rPr lang="en-US" sz="2344" b="1" dirty="0">
                <a:solidFill>
                  <a:schemeClr val="tx1"/>
                </a:solidFill>
              </a:rPr>
              <a:t>Dr. Sreeja S R</a:t>
            </a:r>
          </a:p>
          <a:p>
            <a:r>
              <a:rPr lang="en-US" sz="1954" i="1" dirty="0">
                <a:solidFill>
                  <a:schemeClr val="tx1"/>
                </a:solidFill>
              </a:rPr>
              <a:t>Assistant Professor</a:t>
            </a:r>
          </a:p>
          <a:p>
            <a:pPr defTabSz="43884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893186" algn="l"/>
                <a:tab pos="1786372" algn="l"/>
                <a:tab pos="2679558" algn="l"/>
                <a:tab pos="3572744" algn="l"/>
                <a:tab pos="4465930" algn="l"/>
                <a:tab pos="5359116" algn="l"/>
                <a:tab pos="6252301" algn="l"/>
                <a:tab pos="7145487" algn="l"/>
                <a:tab pos="8038673" algn="l"/>
                <a:tab pos="8931859" algn="l"/>
                <a:tab pos="9825045" algn="l"/>
              </a:tabLst>
              <a:defRPr/>
            </a:pPr>
            <a:r>
              <a:rPr lang="en-US" altLang="en-US" sz="2344" b="1" dirty="0">
                <a:solidFill>
                  <a:srgbClr val="000000"/>
                </a:solidFill>
                <a:latin typeface="Garamond" panose="02020404030301010803" pitchFamily="18" charset="0"/>
                <a:ea typeface="Noto Sans CJK SC" charset="-122"/>
              </a:rPr>
              <a:t>Indian Institute of Information Technology </a:t>
            </a:r>
          </a:p>
          <a:p>
            <a:pPr defTabSz="43884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893186" algn="l"/>
                <a:tab pos="1786372" algn="l"/>
                <a:tab pos="2679558" algn="l"/>
                <a:tab pos="3572744" algn="l"/>
                <a:tab pos="4465930" algn="l"/>
                <a:tab pos="5359116" algn="l"/>
                <a:tab pos="6252301" algn="l"/>
                <a:tab pos="7145487" algn="l"/>
                <a:tab pos="8038673" algn="l"/>
                <a:tab pos="8931859" algn="l"/>
                <a:tab pos="9825045" algn="l"/>
              </a:tabLst>
              <a:defRPr/>
            </a:pPr>
            <a:r>
              <a:rPr lang="en-US" altLang="en-US" sz="2344" b="1" dirty="0">
                <a:solidFill>
                  <a:srgbClr val="000000"/>
                </a:solidFill>
                <a:latin typeface="Garamond" panose="02020404030301010803" pitchFamily="18" charset="0"/>
                <a:ea typeface="Noto Sans CJK SC" charset="-122"/>
              </a:rPr>
              <a:t>IIIT Sri City 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4D23BAF-DB54-C046-9F10-D252415B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4" y="79664"/>
            <a:ext cx="1511707" cy="148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03797AF-6A0F-C940-A7C0-49B60E974C69}"/>
              </a:ext>
            </a:extLst>
          </p:cNvPr>
          <p:cNvSpPr txBox="1">
            <a:spLocks/>
          </p:cNvSpPr>
          <p:nvPr/>
        </p:nvSpPr>
        <p:spPr>
          <a:xfrm>
            <a:off x="890839" y="3006991"/>
            <a:ext cx="7672215" cy="1711883"/>
          </a:xfrm>
          <a:prstGeom prst="rect">
            <a:avLst/>
          </a:prstGeom>
        </p:spPr>
        <p:txBody>
          <a:bodyPr vert="horz" lIns="0" rIns="17863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44659" algn="l" defTabSz="893186">
              <a:buClr>
                <a:srgbClr val="C96731"/>
              </a:buClr>
              <a:defRPr/>
            </a:pPr>
            <a:r>
              <a:rPr lang="en-US" sz="2344" b="1" i="1" dirty="0">
                <a:solidFill>
                  <a:srgbClr val="000000">
                    <a:lumMod val="65000"/>
                    <a:lumOff val="35000"/>
                  </a:srgbClr>
                </a:solidFill>
                <a:latin typeface="Gill Sans MT" panose="020B0502020104020203"/>
              </a:rPr>
              <a:t>Class # 22</a:t>
            </a:r>
          </a:p>
          <a:p>
            <a:pPr marR="44659" lvl="0" algn="l" defTabSz="893186">
              <a:buClr>
                <a:srgbClr val="C96731"/>
              </a:buClr>
            </a:pPr>
            <a:r>
              <a:rPr lang="en-US" sz="2735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Sensitivity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5B21-42BE-0540-B6F8-94C8A9A4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9F3DE0-C3E9-0244-8F5C-0A62C2AC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96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50" y="109537"/>
            <a:ext cx="8425339" cy="66770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k-fold Cross-Validation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9693" y="845850"/>
                <a:ext cx="8723096" cy="534924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Dataset consisting 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tuples is divided into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(usually, 5 or 10) equal, mutually exclusive parts or folds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,….,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 and if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is not divisible by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 then the last part will have fewer tuples than other (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-1) parts.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 series 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runs is carried out with this decomposition, and in </a:t>
                </a:r>
                <a:r>
                  <a:rPr lang="en-US" sz="20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baseline="30000" dirty="0" err="1"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iteration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is used as test data and other folds as training data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Thus, 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each tuple is used 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same number of times 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for training and 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once 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for testing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Overall estimate is taken as the average of estimates obtained from each iteration.</a:t>
                </a:r>
                <a:endParaRPr lang="en-US" sz="20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US" sz="800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cs typeface="Times New Roman" pitchFamily="18" charset="0"/>
                  </a:rPr>
                  <a:t> </a:t>
                </a:r>
                <a:endParaRPr lang="en-US" sz="300" b="1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endParaRPr lang="en-US" sz="8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cs typeface="Times New Roman" pitchFamily="18" charset="0"/>
                  </a:rPr>
                  <a:t>                                    </a:t>
                </a:r>
                <a:endParaRPr lang="en-US" sz="1100" b="1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cs typeface="Times New Roman" pitchFamily="18" charset="0"/>
                  </a:rPr>
                  <a:t>               </a:t>
                </a:r>
                <a:r>
                  <a:rPr lang="en-US" sz="1200" b="1" dirty="0">
                    <a:solidFill>
                      <a:srgbClr val="0B5ED7"/>
                    </a:solidFill>
                    <a:cs typeface="Times New Roman" pitchFamily="18" charset="0"/>
                  </a:rPr>
                  <a:t>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B5ED7"/>
                    </a:solidFill>
                    <a:cs typeface="Times New Roman" pitchFamily="18" charset="0"/>
                  </a:rPr>
                  <a:t>                                Data set                                                                                                            </a:t>
                </a:r>
                <a:endParaRPr lang="en-US" sz="300" b="1" dirty="0">
                  <a:solidFill>
                    <a:srgbClr val="0B5ED7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693" y="845850"/>
                <a:ext cx="8723096" cy="5349240"/>
              </a:xfrm>
              <a:blipFill>
                <a:blip r:embed="rId2"/>
                <a:stretch>
                  <a:fillRect l="-582" t="-711" r="-728" b="-29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0140" y="4632960"/>
            <a:ext cx="1638300" cy="15925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6469380" y="4291965"/>
            <a:ext cx="1158240" cy="967740"/>
          </a:xfrm>
          <a:prstGeom prst="don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rgbClr val="0B5ED7"/>
                </a:solidFill>
              </a:rPr>
              <a:t>Learning technique</a:t>
            </a:r>
          </a:p>
        </p:txBody>
      </p:sp>
      <p:sp>
        <p:nvSpPr>
          <p:cNvPr id="11" name="Cube 10"/>
          <p:cNvSpPr/>
          <p:nvPr/>
        </p:nvSpPr>
        <p:spPr>
          <a:xfrm>
            <a:off x="6553199" y="5543550"/>
            <a:ext cx="1027181" cy="8153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prstClr val="white"/>
                </a:solidFill>
              </a:rPr>
              <a:t>CLASSIFIER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120140" y="486156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20140" y="502920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20140" y="518922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7" idx="3"/>
          </p:cNvCxnSpPr>
          <p:nvPr/>
        </p:nvCxnSpPr>
        <p:spPr>
          <a:xfrm>
            <a:off x="1120140" y="542925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20140" y="558927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20140" y="581406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20140" y="597408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56360" y="463296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7820" y="463296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47850" y="463296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068830" y="4622482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05050" y="462534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26030" y="462534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758440" y="5443535"/>
            <a:ext cx="33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093720" y="4951095"/>
            <a:ext cx="666750" cy="49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93720" y="5429249"/>
            <a:ext cx="670560" cy="54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587240" y="4861560"/>
            <a:ext cx="1882140" cy="523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4"/>
          </p:cNvCxnSpPr>
          <p:nvPr/>
        </p:nvCxnSpPr>
        <p:spPr>
          <a:xfrm>
            <a:off x="7048500" y="5259705"/>
            <a:ext cx="0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87240" y="5029200"/>
            <a:ext cx="1965960" cy="922020"/>
          </a:xfrm>
          <a:prstGeom prst="straightConnector1">
            <a:avLst/>
          </a:prstGeom>
          <a:ln w="127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880860" y="636841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995160" y="636841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6652260" y="660844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995160" y="6608445"/>
            <a:ext cx="236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64280" y="4775835"/>
            <a:ext cx="815340" cy="4838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764280" y="5701664"/>
            <a:ext cx="822960" cy="45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764280" y="4069080"/>
            <a:ext cx="815340" cy="4495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>
            <a:endCxn id="20" idx="1"/>
          </p:cNvCxnSpPr>
          <p:nvPr/>
        </p:nvCxnSpPr>
        <p:spPr>
          <a:xfrm flipV="1">
            <a:off x="3093720" y="4293870"/>
            <a:ext cx="670560" cy="1145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2"/>
          </p:cNvCxnSpPr>
          <p:nvPr/>
        </p:nvCxnSpPr>
        <p:spPr>
          <a:xfrm>
            <a:off x="4587240" y="4291965"/>
            <a:ext cx="1882140" cy="48387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10" idx="3"/>
          </p:cNvCxnSpPr>
          <p:nvPr/>
        </p:nvCxnSpPr>
        <p:spPr>
          <a:xfrm flipV="1">
            <a:off x="4587240" y="5117983"/>
            <a:ext cx="2051760" cy="8113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1"/>
          </p:cNvCxnSpPr>
          <p:nvPr/>
        </p:nvCxnSpPr>
        <p:spPr>
          <a:xfrm>
            <a:off x="3764280" y="4293870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64280" y="4175760"/>
            <a:ext cx="82296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64280" y="4427220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924300" y="406908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84320" y="4069080"/>
            <a:ext cx="0" cy="46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427220" y="4069080"/>
            <a:ext cx="0" cy="46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259580" y="4069080"/>
            <a:ext cx="0" cy="44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764280" y="5013960"/>
            <a:ext cx="815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775710" y="4866799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769995" y="5130566"/>
            <a:ext cx="834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924300" y="4775835"/>
            <a:ext cx="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8" idx="0"/>
            <a:endCxn id="18" idx="2"/>
          </p:cNvCxnSpPr>
          <p:nvPr/>
        </p:nvCxnSpPr>
        <p:spPr>
          <a:xfrm>
            <a:off x="4171950" y="4775835"/>
            <a:ext cx="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27220" y="4775835"/>
            <a:ext cx="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297680" y="4768215"/>
            <a:ext cx="0" cy="49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084320" y="4768215"/>
            <a:ext cx="0" cy="49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764280" y="5814060"/>
            <a:ext cx="84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775710" y="5951220"/>
            <a:ext cx="84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764280" y="6050280"/>
            <a:ext cx="84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924300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084320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9" idx="0"/>
            <a:endCxn id="19" idx="2"/>
          </p:cNvCxnSpPr>
          <p:nvPr/>
        </p:nvCxnSpPr>
        <p:spPr>
          <a:xfrm>
            <a:off x="4175760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297680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427220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429000" y="4168853"/>
            <a:ext cx="346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</a:t>
            </a:r>
            <a:r>
              <a:rPr lang="en-IN" sz="1000" baseline="30000" dirty="0"/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482340" y="4775835"/>
            <a:ext cx="339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D</a:t>
            </a:r>
            <a:r>
              <a:rPr lang="en-IN" sz="900" baseline="30000" dirty="0"/>
              <a:t>i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489960" y="5542697"/>
            <a:ext cx="411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/>
              <a:t>D</a:t>
            </a:r>
            <a:r>
              <a:rPr lang="en-IN" sz="900" baseline="30000" dirty="0" err="1"/>
              <a:t>k</a:t>
            </a:r>
            <a:endParaRPr lang="en-IN" sz="900" baseline="30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556384" y="5308996"/>
            <a:ext cx="748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Data set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01440" y="418338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Fold 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954780" y="4936077"/>
            <a:ext cx="605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Fold </a:t>
            </a:r>
            <a:r>
              <a:rPr lang="en-IN" sz="800" dirty="0" err="1"/>
              <a:t>i</a:t>
            </a:r>
            <a:r>
              <a:rPr lang="en-IN" sz="800" dirty="0"/>
              <a:t>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954780" y="5821680"/>
            <a:ext cx="472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Fold k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96000" y="6479462"/>
            <a:ext cx="856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rgbClr val="0B5ED7"/>
                </a:solidFill>
              </a:rPr>
              <a:t>Accuracy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345680" y="6488430"/>
            <a:ext cx="1059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0B5ED7"/>
                </a:solidFill>
              </a:rPr>
              <a:t>Performance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4130040" y="4550330"/>
            <a:ext cx="0" cy="4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30040" y="4632960"/>
            <a:ext cx="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130040" y="5326380"/>
            <a:ext cx="0" cy="7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30040" y="5443535"/>
            <a:ext cx="0" cy="80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4130040" y="5543550"/>
            <a:ext cx="0" cy="11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695700" y="4570987"/>
            <a:ext cx="0" cy="6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695700" y="4693920"/>
            <a:ext cx="0" cy="7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695700" y="5259705"/>
            <a:ext cx="0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3695700" y="5401627"/>
            <a:ext cx="0" cy="4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3695700" y="5483591"/>
            <a:ext cx="0" cy="40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28310" y="4570987"/>
            <a:ext cx="0" cy="6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528310" y="4693920"/>
            <a:ext cx="0" cy="8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528310" y="4936077"/>
            <a:ext cx="0" cy="70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528310" y="5117983"/>
            <a:ext cx="0" cy="7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528310" y="5259705"/>
            <a:ext cx="0" cy="10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528310" y="5401627"/>
            <a:ext cx="0" cy="4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427470" y="4960099"/>
            <a:ext cx="41910" cy="4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6511290" y="5067300"/>
            <a:ext cx="41910" cy="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0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65" y="239679"/>
            <a:ext cx="8425339" cy="625293"/>
          </a:xfrm>
        </p:spPr>
        <p:txBody>
          <a:bodyPr>
            <a:noAutofit/>
          </a:bodyPr>
          <a:lstStyle/>
          <a:p>
            <a:r>
              <a:rPr lang="en-US" sz="3200" i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708" y="1063964"/>
                <a:ext cx="8726005" cy="497586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-fold cross-validation method,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𝑘</m:t>
                        </m:r>
                        <m:r>
                          <a:rPr lang="en-IN" sz="2000" i="1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part of the given data is used in training with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-tests.</a:t>
                </a:r>
              </a:p>
              <a:p>
                <a:pPr lvl="8" algn="just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-fold cross-validation is an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extreme case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-fold cross validation, often  known as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“Leave-one-out’’ cross-validation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 algn="just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Here, dataset is divided into as many folds as there are instances; thus, all most each tuple forming a training set, building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classifiers. 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this method, therefore,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classifiers are built from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N-1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instances, and each tuple is used to classify a single test instances.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Test sets are mutually exclusive and effectively cover the entire set (in sequence). This is as if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trained by entire data as well as tested by entire data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set.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Overall estimation is then averaged out of the results 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classifiers.</a:t>
                </a:r>
              </a:p>
              <a:p>
                <a:pPr lvl="8" algn="just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708" y="1063964"/>
                <a:ext cx="8726005" cy="4975860"/>
              </a:xfrm>
              <a:blipFill>
                <a:blip r:embed="rId2"/>
                <a:stretch>
                  <a:fillRect l="-581" r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2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30708"/>
            <a:ext cx="8321917" cy="880872"/>
          </a:xfrm>
        </p:spPr>
        <p:txBody>
          <a:bodyPr>
            <a:noAutofit/>
          </a:bodyPr>
          <a:lstStyle/>
          <a:p>
            <a:r>
              <a:rPr lang="en-US" sz="2800" i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 : Issue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39" y="1493520"/>
            <a:ext cx="8180622" cy="438912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 far the estimation of accuracy and performance of a classifier model is concerned, the </a:t>
            </a:r>
            <a:r>
              <a:rPr lang="en-US" sz="20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-fold cross-validation is comparable to the others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just discussed.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drawback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-fold cross validation strategy is that it is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computationally expensive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as here we have to repeat the run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times; this is particularly true when data set is large.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practice, the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method is extremely beneficial with very small data 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only, where as much data as possible to need to be used to train a classifier.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4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41" y="269954"/>
            <a:ext cx="8425339" cy="64444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Bootstrap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290" y="1202978"/>
            <a:ext cx="8693429" cy="474726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Bootstrap method is a variation of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repeated version of Random sampling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method suggests the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sampling of training records with replacement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Each time a record is selected for training set, is put back into the original pool of records, so that it is equally likely to be redrawn in the next run.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other words, the Bootstrap method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samples the given data set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uniformly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replacement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rational of having this strategy is that let some records be occur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more than once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samples of both training as well as testing.</a:t>
            </a:r>
          </a:p>
          <a:p>
            <a:pPr lvl="8"/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What is the probability that a record will be selected more than once?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1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217273"/>
            <a:ext cx="8425339" cy="721841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Bootstrap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0453" y="1127705"/>
                <a:ext cx="8841710" cy="49225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Suppose, we have given a data set 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records. The data set is sampled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times with replacement, resulting in a bootstrap sample (i.e., training set) of I samples.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Note that the entire runs are called a bootstrap sample in this method.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There are certain chance (i.e., probability) that a particular tuple occurs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one or more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times in the training set 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If they do not appear in the training set, then they will end up in the test set.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Each tuple has a probability of being selected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(and the probability of not being selected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IN" sz="18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1800" dirty="0"/>
                  <a:t>.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We have to select N times, so the probability that a record will not be chosen during the whole run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80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IN" sz="1800" dirty="0"/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Thus, the probability that a record is chosen by a bootstrap sample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/>
                          </a:rPr>
                          <m:t>1−</m:t>
                        </m:r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80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IN" sz="1800" dirty="0"/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For a large value of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, it can be proved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80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IN" sz="1800" i="1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IN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Thus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the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probability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that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a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record chosen in a bootstrap sample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0.632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453" y="1127705"/>
                <a:ext cx="8841710" cy="4922520"/>
              </a:xfrm>
              <a:blipFill>
                <a:blip r:embed="rId2"/>
                <a:stretch>
                  <a:fillRect l="-287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65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66700"/>
            <a:ext cx="8425339" cy="6971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Bootstrap Method : Implication</a:t>
            </a:r>
            <a:endParaRPr lang="en-IN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8078" y="5783580"/>
            <a:ext cx="8425339" cy="5410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This is why, the Bootstrap method is also known as 0.632 bootstrap method</a:t>
            </a:r>
            <a:endParaRPr lang="en-IN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8" y="1516818"/>
            <a:ext cx="8188166" cy="380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03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979" y="3064586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Accuracy Estimation 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8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56725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 Estimation</a:t>
            </a:r>
            <a:endParaRPr lang="en-IN" sz="32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8810" y="1005840"/>
                <a:ext cx="8835190" cy="521208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We have learned how a classifier system can be tested. Next, we are to learn the metrics with which a classifier should be estimated.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There are mainly two things to be measured for a given classifier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Accuracy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Performance 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Accuracy estimation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is the number of instances with which a classifier is tested and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is the number of correctly classified instances, the accuracy can be denoted as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latin typeface="Cambria Math"/>
                        </a:rPr>
                        <m:t>∈=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i="1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IN" sz="18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Also, we can say the 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error rate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(i.e., is misclassification rate)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/>
                          </a:rPr>
                          <m:t>∈</m:t>
                        </m:r>
                      </m:e>
                    </m:acc>
                  </m:oMath>
                </a14:m>
                <a:r>
                  <a:rPr lang="en-IN" sz="1800" dirty="0"/>
                  <a:t>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is denoted by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800" i="1">
                              <a:latin typeface="Cambria Math"/>
                            </a:rPr>
                            <m:t>∈</m:t>
                          </m:r>
                        </m:e>
                      </m:acc>
                      <m:r>
                        <a:rPr lang="en-IN" sz="1800" i="1">
                          <a:latin typeface="Cambria Math"/>
                        </a:rPr>
                        <m:t>=1−∈</m:t>
                      </m:r>
                    </m:oMath>
                  </m:oMathPara>
                </a14:m>
                <a:endParaRPr lang="en-IN" sz="1800" dirty="0"/>
              </a:p>
              <a:p>
                <a:pPr marL="393192" lvl="1" indent="0">
                  <a:buNone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</a:t>
                </a: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3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810" y="1005840"/>
                <a:ext cx="8835190" cy="5212080"/>
              </a:xfrm>
              <a:blipFill>
                <a:blip r:embed="rId2"/>
                <a:stretch>
                  <a:fillRect l="-575" t="-485" b="-20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9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199688"/>
            <a:ext cx="8425339" cy="56643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 : True and Predictive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446" y="973609"/>
                <a:ext cx="9046623" cy="5501332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Now, this accuracy may be 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true (or absolute) 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or 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predicted (or optimistic) accuracy.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True 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of a classifier is the accuracy when the classifier is tested with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all possible unseen instances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the given classification space.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However,  the number of possible unseen instances is potentially very large (if it is not infinite)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For example, classifying a hand-written character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Hence, measuring the true accuracy beyond the dispute is impractical.</a:t>
                </a:r>
                <a:endParaRPr lang="en-US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800" dirty="0">
                  <a:cs typeface="Times New Roman" pitchFamily="18" charset="0"/>
                </a:endParaRPr>
              </a:p>
              <a:p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Predictive 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of a classifier is an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accuracy estimation for a given test data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(which are mutually exclusive with training data).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If the predictive accuracy for test set is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and if we test the classifier with a different test set it is very likely that a different accuracy would be obtained.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The predictive accuracy when  estimated with a given test set it should be acceptable without any objection</a:t>
                </a:r>
              </a:p>
              <a:p>
                <a:pPr lvl="1"/>
                <a:endParaRPr lang="en-US" sz="100" b="1" dirty="0"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446" y="973609"/>
                <a:ext cx="9046623" cy="5501332"/>
              </a:xfrm>
              <a:blipFill>
                <a:blip r:embed="rId2"/>
                <a:stretch>
                  <a:fillRect l="-561" t="-691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07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64139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54" y="1018197"/>
            <a:ext cx="9181179" cy="4869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21.1 : Universality of predictive accuracy</a:t>
            </a:r>
          </a:p>
          <a:p>
            <a:pPr marL="0" indent="0">
              <a:buNone/>
            </a:pPr>
            <a:endParaRPr lang="en-US" sz="10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Consider a classifier model </a:t>
            </a:r>
            <a:r>
              <a:rPr lang="en-US" sz="20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i="1" baseline="30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developed with a training set D using an algorithm </a:t>
            </a:r>
            <a:r>
              <a:rPr lang="en-US" sz="20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lvl="8"/>
            <a:endParaRPr lang="en-US" sz="2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Two predictive accuracies when </a:t>
            </a:r>
            <a:r>
              <a:rPr lang="en-US" sz="20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i="1" baseline="30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is estimated with two different training sets T</a:t>
            </a:r>
            <a:r>
              <a:rPr lang="en-US" sz="20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and T</a:t>
            </a:r>
            <a:r>
              <a:rPr lang="en-US" sz="20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	(M</a:t>
            </a:r>
            <a:r>
              <a:rPr lang="en-US" sz="2000" baseline="30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T1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= 95%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	(M</a:t>
            </a:r>
            <a:r>
              <a:rPr lang="en-US" sz="2000" baseline="30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T2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= 70%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Further,  assume the size of T</a:t>
            </a:r>
            <a:r>
              <a:rPr lang="en-US" sz="20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and T</a:t>
            </a:r>
            <a:r>
              <a:rPr lang="en-US" sz="20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</a:p>
          <a:p>
            <a:pPr marL="393192" lvl="1" indent="0">
              <a:buNone/>
            </a:pP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	|T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| = 100 records</a:t>
            </a:r>
          </a:p>
          <a:p>
            <a:pPr marL="393192" lvl="1" indent="0">
              <a:buNone/>
            </a:pP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	|T</a:t>
            </a:r>
            <a:r>
              <a:rPr lang="en-US" sz="18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| = 5000 records. 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Based on the above mentioned estimations, neither estimation is acceptable beyond doubt.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8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80" y="525780"/>
            <a:ext cx="8220687" cy="7086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Topics Covered in this Presentation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16" y="1691640"/>
            <a:ext cx="8501751" cy="452628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Estimation Strategies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Accuracy Estimation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Error Estimation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Statistical Estimation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Performance Estimation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ROC Curve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2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58" y="1386840"/>
            <a:ext cx="8501751" cy="466344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the above-mentioned issue in mind, researchers have proposed two heuristic measures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Error estimation using </a:t>
            </a:r>
            <a:r>
              <a:rPr lang="en-US" sz="18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Loss Functions</a:t>
            </a:r>
          </a:p>
          <a:p>
            <a:pPr lvl="8"/>
            <a:endParaRPr lang="en-US" sz="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</a:t>
            </a:r>
            <a:r>
              <a:rPr lang="en-US" sz="18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Confidence Level</a:t>
            </a:r>
          </a:p>
          <a:p>
            <a:endParaRPr lang="en-US" sz="2000" b="1" dirty="0"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next few slides, we will discus about the two estimations </a:t>
            </a:r>
            <a:endParaRPr lang="en-US" sz="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91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0670" y="186701"/>
            <a:ext cx="8425339" cy="76805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Error Estimation using Loss Functions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4258" y="1053208"/>
                <a:ext cx="8501751" cy="499110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be a matrix comprising with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test tuples 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16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= 1, 2, …, 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) is the 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-dimensional test tuples with associated outcome </a:t>
                </a:r>
                <a:r>
                  <a:rPr lang="en-US" sz="16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600" i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Suppose, corresponding to (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800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8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800" i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), classifier produces the result (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800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6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Also, assume that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1800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IN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denotes a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(following certain difference (or similarity), (e.g.,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1800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IN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0, if there is a match else 1)</a:t>
                </a:r>
              </a:p>
              <a:p>
                <a:pPr lvl="8"/>
                <a:endParaRPr lang="en-IN" sz="6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The two loss functions measure the error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(the actual value)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(the predicted value) are</a:t>
                </a:r>
                <a:endParaRPr lang="en-IN" sz="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	Absolute error: 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IN" sz="1800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IN" sz="1800" dirty="0"/>
              </a:p>
              <a:p>
                <a:pPr marL="393192" lvl="1" indent="0">
                  <a:buNone/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		Squared error: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600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16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sz="1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IN" sz="1600" dirty="0"/>
              </a:p>
              <a:p>
                <a:pPr marL="0" indent="0">
                  <a:buNone/>
                </a:pPr>
                <a:endParaRPr lang="en-US" sz="300" b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258" y="1053208"/>
                <a:ext cx="8501751" cy="4991100"/>
              </a:xfrm>
              <a:blipFill>
                <a:blip r:embed="rId2"/>
                <a:stretch>
                  <a:fillRect l="-298" t="-508" b="-2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6316" y="2548414"/>
            <a:ext cx="846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i="1" dirty="0">
                <a:latin typeface="Times New Roman" pitchFamily="18" charset="0"/>
                <a:cs typeface="Times New Roman" pitchFamily="18" charset="0"/>
              </a:rPr>
              <a:t>N×(n+1)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862455"/>
            <a:ext cx="5872163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239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1148" y="367328"/>
            <a:ext cx="8425339" cy="76805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Error Estimation using Loss Functions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580" y="1325880"/>
                <a:ext cx="8997706" cy="507492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Based on the two loss functions, the test error (rate) also called 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generalization error,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is defined as the average loss over the test set T. The following two measures for test errors are </a:t>
                </a:r>
              </a:p>
              <a:p>
                <a:pPr marL="393192" lvl="1" indent="0">
                  <a:buNone/>
                </a:pP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	Mean Absolute Error (MAE):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IN" sz="1800" b="0" i="1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8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	Mean Squared Error(MSE):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  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8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18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  <m:r>
                              <a:rPr lang="en-IN" sz="1800" b="0" i="1" baseline="3000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nary>
                      </m:num>
                      <m:den>
                        <m:r>
                          <a:rPr lang="en-IN" sz="1800" i="1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  <m:r>
                      <a:rPr lang="en-IN" sz="18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IN" sz="18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Note that, MSE aggregates the presence of outlier.</a:t>
                </a:r>
              </a:p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In addition to the above, a relative error  measurement is also known. In this measure, the error is measured relative to the mean value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calculated as the mean of </a:t>
                </a:r>
                <a:r>
                  <a:rPr lang="en-US" sz="18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800" i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18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= 1, 2, …,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) of the training data say D. Two measures are</a:t>
                </a:r>
              </a:p>
              <a:p>
                <a:pPr marL="393192" lvl="1" indent="0">
                  <a:buNone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Relative Absolute Error (RAE: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IN" sz="1800"/>
                              <m:t> 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Relative Squared Error (RSE):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IN" sz="1800" i="1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sz="1800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sz="1800" b="0" i="1" baseline="3000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8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IN" sz="1800"/>
                              <m:t> </m:t>
                            </m:r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IN" sz="1800" b="0" i="1" baseline="3000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cs typeface="Times New Roman" pitchFamily="18" charset="0"/>
                  </a:rPr>
                  <a:t> </a:t>
                </a:r>
                <a:endParaRPr lang="en-US" sz="300" b="1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580" y="1325880"/>
                <a:ext cx="8997706" cy="5074920"/>
              </a:xfrm>
              <a:blipFill>
                <a:blip r:embed="rId2"/>
                <a:stretch>
                  <a:fillRect l="-564" t="-499" r="-1269" b="-8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14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214928"/>
            <a:ext cx="8425339" cy="768052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85760" y="1112520"/>
                <a:ext cx="8651207" cy="5288280"/>
              </a:xfrm>
            </p:spPr>
            <p:txBody>
              <a:bodyPr>
                <a:normAutofit fontScale="92500" lnSpcReduction="20000"/>
              </a:bodyPr>
              <a:lstStyle/>
              <a:p>
                <a:pPr marL="342900" lvl="1" indent="-342900">
                  <a:buClr>
                    <a:schemeClr val="accent3"/>
                  </a:buClr>
                  <a:buSzPct val="95000"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fact, if we know the value of predictive accuracy, say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 then we can guess the true accuracy within a certain range given a 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confidence level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Confidence level: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 concept of “confidence level ” can be better understood with the following two experiments, related to tossing a coin.</a:t>
                </a:r>
              </a:p>
              <a:p>
                <a:pPr marL="2103120" lvl="8" indent="-274320">
                  <a:buSzPct val="95000"/>
                </a:pP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Experiment 1: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When a coin is tossed, there is a probability that the head will occur. We have to experiment the value for this probability value. A simple experiment is that the coin is tossed many times and both numbers of heads and tails are recorded.</a:t>
                </a: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103120" lvl="8" indent="-274320">
                  <a:buSzPct val="95000"/>
                </a:pP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828800" lvl="8" indent="0">
                  <a:buSzPct val="95000"/>
                  <a:buNone/>
                </a:pP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Thus, we can say that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𝑝</m:t>
                    </m:r>
                    <m:r>
                      <a:rPr lang="en-IN" sz="1800" i="1">
                        <a:latin typeface="Cambria Math"/>
                      </a:rPr>
                      <m:t>→0.5</m:t>
                    </m:r>
                  </m:oMath>
                </a14:m>
                <a:r>
                  <a:rPr lang="en-IN" sz="1800" dirty="0"/>
                  <a:t>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after a large number of trials in each experiment.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60" y="1112520"/>
                <a:ext cx="8651207" cy="5288280"/>
              </a:xfrm>
              <a:blipFill>
                <a:blip r:embed="rId2"/>
                <a:stretch>
                  <a:fillRect l="-440" t="-1439" r="-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96396"/>
              </p:ext>
            </p:extLst>
          </p:nvPr>
        </p:nvGraphicFramePr>
        <p:xfrm>
          <a:off x="1603799" y="3589155"/>
          <a:ext cx="62409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0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N=10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N=50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N=100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N=250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N=500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N=1000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290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214928"/>
            <a:ext cx="8425339" cy="625331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53083" y="950536"/>
                <a:ext cx="8557478" cy="5288280"/>
              </a:xfrm>
            </p:spPr>
            <p:txBody>
              <a:bodyPr>
                <a:normAutofit/>
              </a:bodyPr>
              <a:lstStyle/>
              <a:p>
                <a:r>
                  <a:rPr lang="en-IN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Experiment 2: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A similar experiment but with different counting is conducted to learn the probability that a coin is flipped its head 20 times out of 50 trials. This experiment is popularly known as Bernoulli's trials. It can be stated as follows.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IN" sz="2000" dirty="0">
                    <a:ea typeface="Cambria Math"/>
                    <a:cs typeface="Times New Roman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𝑋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𝑣</m:t>
                        </m:r>
                      </m:e>
                    </m:d>
                    <m:r>
                      <a:rPr lang="en-IN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IN" sz="20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𝑣</m:t>
                        </m:r>
                      </m:sup>
                    </m:sSup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1−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Number of trials</a:t>
                </a:r>
              </a:p>
              <a:p>
                <a:pPr lvl="1"/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Number of outcomes that an event occurs.</a:t>
                </a:r>
              </a:p>
              <a:p>
                <a:pPr lvl="1"/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Probability that the event occur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Thus, if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0.5, then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=20</m:t>
                        </m:r>
                      </m:e>
                    </m:d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/>
                                <a:cs typeface="Times New Roman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IN" sz="2000" i="1">
                                <a:latin typeface="Cambria Math"/>
                                <a:cs typeface="Times New Roman" pitchFamily="18" charset="0"/>
                              </a:rPr>
                              <m:t>20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0.5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20</m:t>
                        </m:r>
                      </m:sup>
                    </m:sSup>
                    <m:r>
                      <a:rPr lang="en-IN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0.5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30</m:t>
                        </m:r>
                      </m:sup>
                    </m:sSup>
                    <m:r>
                      <a:rPr lang="en-IN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=0.0419</m:t>
                    </m:r>
                  </m:oMath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Note: </a:t>
                </a:r>
              </a:p>
              <a:p>
                <a:pPr lvl="1"/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Also, we may note the following</a:t>
                </a:r>
              </a:p>
              <a:p>
                <a:pPr lvl="2"/>
                <a:r>
                  <a:rPr lang="en-IN" sz="15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Mean = </a:t>
                </a:r>
                <a:r>
                  <a:rPr lang="en-IN" sz="1500" i="1" dirty="0" err="1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N×p</a:t>
                </a:r>
                <a:r>
                  <a:rPr lang="en-IN" sz="15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50</a:t>
                </a:r>
                <a:r>
                  <a:rPr lang="en-IN" sz="15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r>
                  <a:rPr lang="en-IN" sz="15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0.5 = 25 and Variance = </a:t>
                </a:r>
                <a:r>
                  <a:rPr lang="en-IN" sz="15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p× (1-p) ×N </a:t>
                </a:r>
                <a:r>
                  <a:rPr lang="en-IN" sz="15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 50</a:t>
                </a:r>
                <a:r>
                  <a:rPr lang="en-IN" sz="15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r>
                  <a:rPr lang="en-IN" sz="15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0.5</a:t>
                </a:r>
                <a:r>
                  <a:rPr lang="en-IN" sz="15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r>
                  <a:rPr lang="en-IN" sz="15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0.5 = 12.5</a:t>
                </a:r>
                <a:endParaRPr lang="en-US" sz="15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083" y="950536"/>
                <a:ext cx="8557478" cy="5288280"/>
              </a:xfrm>
              <a:blipFill>
                <a:blip r:embed="rId2"/>
                <a:stretch>
                  <a:fillRect l="-593" t="-48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214928"/>
            <a:ext cx="8425339" cy="60061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3599" y="883041"/>
                <a:ext cx="8483368" cy="5288280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The task of predicting the class labels of test records can also be considered as a binomial experiment, which can be understood as follows. Let us consider the following.</a:t>
                </a:r>
              </a:p>
              <a:p>
                <a:pPr lvl="1"/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Number of records in the test set.</a:t>
                </a:r>
              </a:p>
              <a:p>
                <a:pPr lvl="1"/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Number of records predicted correctly by the classifier.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∈</m:t>
                    </m:r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n/N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, the observed accuracy (it is also called the empirical accuracy).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/>
                          </a:rPr>
                          <m:t>∈</m:t>
                        </m:r>
                      </m:e>
                    </m:acc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the true accuracy.</a:t>
                </a:r>
              </a:p>
              <a:p>
                <a:pPr lvl="7"/>
                <a:endParaRPr lang="en-IN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30000">
                        <a:latin typeface="Cambria Math"/>
                        <a:ea typeface="Cambria Math"/>
                      </a:rPr>
                      <m:t>𝐿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30000">
                        <a:latin typeface="Cambria Math"/>
                        <a:ea typeface="Cambria Math"/>
                      </a:rPr>
                      <m:t>𝑈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 denotes the lower and upper bound of a confidence level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. Then the confidence interval for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is given by </a:t>
                </a: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46593" lvl="2" indent="0">
                  <a:buNone/>
                </a:pPr>
                <a:endParaRPr lang="en-US" sz="15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/>
                  <a:t>If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/>
                  <a:t> is the mean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30000">
                        <a:latin typeface="Cambria Math"/>
                        <a:ea typeface="Cambria Math"/>
                      </a:rPr>
                      <m:t>𝐿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30000">
                        <a:latin typeface="Cambria Math"/>
                        <a:ea typeface="Cambria Math"/>
                      </a:rPr>
                      <m:t>𝑈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/>
                  <a:t>, then we can write</a:t>
                </a: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5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599" y="883041"/>
                <a:ext cx="8483368" cy="5288280"/>
              </a:xfrm>
              <a:blipFill>
                <a:blip r:embed="rId2"/>
                <a:stretch>
                  <a:fillRect l="-749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04845" y="4500898"/>
                <a:ext cx="3565271" cy="80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∝</m:t>
                              </m:r>
                            </m:sub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IN" i="1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∈−</m:t>
                              </m:r>
                              <m:acc>
                                <m:accPr>
                                  <m:chr m:val="̃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∈</m:t>
                                  </m:r>
                                </m:e>
                              </m:ac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∈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1−∈</m:t>
                                      </m:r>
                                    </m:e>
                                  </m:d>
                                  <m:r>
                                    <a:rPr lang="en-IN" i="1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  <m:r>
                            <a:rPr lang="en-IN" i="1">
                              <a:latin typeface="Cambria Math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∝</m:t>
                              </m:r>
                            </m:sub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𝑈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/>
                        </a:rPr>
                        <m:t>=</m:t>
                      </m:r>
                      <m:r>
                        <a:rPr lang="en-IN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845" y="4500898"/>
                <a:ext cx="3565271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99855" y="5841348"/>
                <a:ext cx="4679950" cy="4277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/>
                            </a:rPr>
                            <m:t>∈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IN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IN" i="1">
                          <a:latin typeface="Cambria Math"/>
                        </a:rPr>
                        <m:t>∈</m:t>
                      </m:r>
                      <m:r>
                        <a:rPr lang="en-IN" i="1" smtClean="0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r>
                        <a:rPr lang="en-IN" i="1">
                          <a:latin typeface="Cambria Math"/>
                          <a:ea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I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IN" i="1">
                              <a:latin typeface="Cambria Math"/>
                            </a:rPr>
                            <m:t>∈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en-IN" i="1">
                              <a:latin typeface="Cambria Math"/>
                            </a:rPr>
                            <m:t>∈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)/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855" y="5841348"/>
                <a:ext cx="4679950" cy="427746"/>
              </a:xfrm>
              <a:prstGeom prst="rect">
                <a:avLst/>
              </a:prstGeom>
              <a:blipFill rotWithShape="1"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315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377638"/>
            <a:ext cx="8425339" cy="746083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35719" y="2217420"/>
                <a:ext cx="7982502" cy="4053840"/>
              </a:xfrm>
            </p:spPr>
            <p:txBody>
              <a:bodyPr>
                <a:normAutofit fontScale="92500" lnSpcReduction="20000"/>
              </a:bodyPr>
              <a:lstStyle/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 table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with different values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can be obtained from any book on statistics. A small part of the same is given below.</a:t>
                </a: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Thus, given a confidence level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 we shall be able to know the value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and hence the true accuracy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/>
                          </a:rPr>
                          <m:t>∈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), if we have the  value of the observed accuracy (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Thus, knowing a test data set of size 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 it is possible to estimate the true accuracy!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719" y="2217420"/>
                <a:ext cx="7982502" cy="4053840"/>
              </a:xfrm>
              <a:blipFill>
                <a:blip r:embed="rId2"/>
                <a:stretch>
                  <a:fillRect l="-476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186569"/>
                  </p:ext>
                </p:extLst>
              </p:nvPr>
            </p:nvGraphicFramePr>
            <p:xfrm>
              <a:off x="1339268" y="3230809"/>
              <a:ext cx="624099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01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a:rPr lang="en-IN" sz="1800" i="1" baseline="-2500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1.04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1.28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1.65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1.96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2.33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2.58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186569"/>
                  </p:ext>
                </p:extLst>
              </p:nvPr>
            </p:nvGraphicFramePr>
            <p:xfrm>
              <a:off x="1339268" y="3230809"/>
              <a:ext cx="624099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01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8012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13" t="-6667" r="-696774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13" t="-110345" r="-696774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1.04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1.28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1.65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1.96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2.33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a:t>2.58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56015" y="1436141"/>
                <a:ext cx="4507252" cy="833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000" i="1">
                              <a:latin typeface="Cambria Math"/>
                            </a:rPr>
                            <m:t>∈</m:t>
                          </m:r>
                        </m:e>
                      </m:acc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IN" sz="2400" b="1" i="1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IN" sz="2400" b="1" i="1">
                          <a:latin typeface="Cambria Math"/>
                        </a:rPr>
                        <m:t>∈</m:t>
                      </m:r>
                      <m:r>
                        <a:rPr lang="en-IN" sz="2400" b="1" i="1" smtClean="0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𝜶</m:t>
                          </m:r>
                        </m:sub>
                      </m:sSub>
                      <m:r>
                        <a:rPr lang="en-IN" sz="2400" b="1" i="1">
                          <a:latin typeface="Cambria Math"/>
                          <a:ea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IN" sz="2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IN" sz="2400" b="1" i="1">
                              <a:latin typeface="Cambria Math"/>
                            </a:rPr>
                            <m:t>∈</m:t>
                          </m:r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−∈)/</m:t>
                          </m:r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𝑵</m:t>
                          </m:r>
                        </m:e>
                      </m:rad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015" y="1436141"/>
                <a:ext cx="4507252" cy="8330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408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366880"/>
            <a:ext cx="8425339" cy="621661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1627" y="1128662"/>
                <a:ext cx="8425339" cy="49700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Example 21.2: True accuracy from observed accuracy</a:t>
                </a:r>
              </a:p>
              <a:p>
                <a:pPr marL="0" indent="0">
                  <a:buNone/>
                </a:pPr>
                <a:r>
                  <a:rPr lang="en-US" sz="8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			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 classifier is tested with a test set of size 100. Classifier predicts 80 test tuples correctly. We are to calculate the following.</a:t>
                </a:r>
              </a:p>
              <a:p>
                <a:pPr marL="880110" lvl="1" indent="-514350">
                  <a:buAutoNum type="alphaLcParenR"/>
                </a:pP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Observed accuracy</a:t>
                </a:r>
              </a:p>
              <a:p>
                <a:pPr marL="880110" lvl="1" indent="-514350">
                  <a:buAutoNum type="alphaLcParenR"/>
                </a:pP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Mean error rate</a:t>
                </a:r>
              </a:p>
              <a:p>
                <a:pPr marL="880110" lvl="1" indent="-514350">
                  <a:buAutoNum type="alphaLcParenR"/>
                </a:pP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Standard error</a:t>
                </a:r>
              </a:p>
              <a:p>
                <a:pPr marL="880110" lvl="1" indent="-514350">
                  <a:buAutoNum type="alphaLcParenR"/>
                </a:pP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accuracy with confidence level 0.95.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Solution:</a:t>
                </a:r>
              </a:p>
              <a:p>
                <a:pPr marL="822960" lvl="1" indent="-457200"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The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observed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accuracy</m:t>
                    </m:r>
                    <m:r>
                      <a:rPr lang="en-US" sz="1800" b="0" i="1" smtClean="0">
                        <a:solidFill>
                          <a:srgbClr val="0B5ED7"/>
                        </a:solidFill>
                        <a:latin typeface="Cambria Math"/>
                      </a:rPr>
                      <m:t>(</m:t>
                    </m:r>
                    <m:r>
                      <a:rPr lang="en-IN" sz="1800" i="1" smtClean="0">
                        <a:solidFill>
                          <a:srgbClr val="0B5ED7"/>
                        </a:solidFill>
                        <a:latin typeface="Cambria Math"/>
                      </a:rPr>
                      <m:t>∈</m:t>
                    </m:r>
                    <m:r>
                      <a:rPr lang="en-IN" sz="1800" i="1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B5ED7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80/100 = 0.80  So error (p) = 0.2</a:t>
                </a:r>
              </a:p>
              <a:p>
                <a:pPr marL="822960" lvl="1" indent="-457200">
                  <a:buAutoNum type="alphaLcParenR"/>
                </a:pP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Mean error rate = </a:t>
                </a:r>
                <a:r>
                  <a:rPr lang="en-US" sz="1800" i="1" dirty="0" err="1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p×N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0.2×</a:t>
                </a:r>
                <a:r>
                  <a:rPr lang="en-US" sz="18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20</a:t>
                </a:r>
              </a:p>
              <a:p>
                <a:pPr marL="822960" lvl="1" indent="-457200">
                  <a:buAutoNum type="alphaLcParenR"/>
                </a:pP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Standard error rate (</a:t>
                </a:r>
                <a:r>
                  <a:rPr lang="el-GR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</a:rPr>
                              <m:t>1−∈</m:t>
                            </m:r>
                          </m:e>
                        </m:d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𝑁</m:t>
                        </m:r>
                      </m:e>
                    </m:rad>
                    <m:r>
                      <a:rPr lang="en-IN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 smtClean="0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1800" b="0" i="1" smtClean="0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0.8</m:t>
                            </m:r>
                            <m:r>
                              <a:rPr lang="en-IN" sz="1800" b="0" i="1" smtClean="0">
                                <a:solidFill>
                                  <a:srgbClr val="0B5ED7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×0.2</m:t>
                            </m:r>
                          </m:num>
                          <m:den>
                            <m:r>
                              <a:rPr lang="en-IN" sz="1800" b="0" i="1" smtClean="0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100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0.04</a:t>
                </a:r>
              </a:p>
              <a:p>
                <a:pPr marL="822960" lvl="1" indent="-457200">
                  <a:buFont typeface="Wingdings 2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i="1" smtClean="0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</m:e>
                    </m:acc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IN" sz="1800" b="0" i="1">
                        <a:solidFill>
                          <a:srgbClr val="0B5ED7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</a:rPr>
                      <m:t>∈±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)/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IN" sz="1800" dirty="0"/>
                  <a:t> = 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0.8±0.04×1.96 =  0.7216 with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1800" b="0" i="1" baseline="-25000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=1.96 and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0.95.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627" y="1128662"/>
                <a:ext cx="8425339" cy="4970033"/>
              </a:xfrm>
              <a:blipFill>
                <a:blip r:embed="rId2"/>
                <a:stretch>
                  <a:fillRect l="-602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84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345364"/>
            <a:ext cx="8425339" cy="768052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1627" y="1326157"/>
                <a:ext cx="8425339" cy="49126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Note:</a:t>
                </a: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Suppose, a classifier is tested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times with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different test sets. If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rgbClr val="0B5ED7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IN" sz="200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denotes the predicted accuracy when tested with test set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in the </a:t>
                </a:r>
                <a:r>
                  <a:rPr lang="en-IN" sz="2000" dirty="0" err="1">
                    <a:latin typeface="Times New Roman" pitchFamily="18" charset="0"/>
                    <a:cs typeface="Times New Roman" pitchFamily="18" charset="0"/>
                  </a:rPr>
                  <a:t>i-th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run (1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≤ </a:t>
                </a:r>
                <a:r>
                  <a:rPr lang="en-IN" sz="20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 ≤ k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), then the overall predicted accuracy is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rgbClr val="0B5ED7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is the weighted 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values. The standard error and true accuracy at a confidence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are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 b="0" i="0" smtClean="0">
                          <a:latin typeface="Cambria Math"/>
                          <a:cs typeface="Times New Roman" pitchFamily="18" charset="0"/>
                        </a:rPr>
                        <m:t>Standard</m:t>
                      </m:r>
                      <m:r>
                        <a:rPr lang="en-IN" sz="2000" b="0" i="0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/>
                          <a:cs typeface="Times New Roman" pitchFamily="18" charset="0"/>
                        </a:rPr>
                        <m:t>error</m:t>
                      </m:r>
                      <m:r>
                        <a:rPr lang="en-IN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000" i="1">
                              <a:latin typeface="Cambria Math"/>
                            </a:rPr>
                            <m:t>∈</m:t>
                          </m:r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(1−</m:t>
                          </m:r>
                          <m:r>
                            <a:rPr lang="en-IN" sz="2000" i="1">
                              <a:latin typeface="Cambria Math"/>
                            </a:rPr>
                            <m:t>∈</m:t>
                          </m:r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)/</m:t>
                          </m:r>
                          <m:nary>
                            <m:naryPr>
                              <m:chr m:val="∑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/>
                        <a:cs typeface="Times New Roman" pitchFamily="18" charset="0"/>
                      </a:rPr>
                      <m:t>True</m:t>
                    </m:r>
                    <m:r>
                      <a:rPr lang="en-IN" sz="20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/>
                        <a:cs typeface="Times New Roman" pitchFamily="18" charset="0"/>
                      </a:rPr>
                      <m:t>accuracy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000" i="1">
                        <a:latin typeface="Cambria Math"/>
                      </a:rPr>
                      <m:t>∈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1−</m:t>
                                </m:r>
                                <m:r>
                                  <a:rPr lang="en-IN" sz="2000" i="1">
                                    <a:latin typeface="Cambria Math"/>
                                  </a:rPr>
                                  <m:t>∈</m:t>
                                </m:r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20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  <m:r>
                                  <a:rPr lang="en-IN" sz="2000" i="1">
                                    <a:latin typeface="Cambria Math"/>
                                    <a:cs typeface="Times New Roman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2000" i="1">
                                    <a:latin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b>
                      <m:sSubPr>
                        <m:ctrlPr>
                          <a:rPr lang="en-IN" sz="200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𝜏</m:t>
                        </m:r>
                      </m:e>
                      <m:sub>
                        <m:r>
                          <a:rPr lang="en-IN" sz="200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627" y="1326157"/>
                <a:ext cx="8425339" cy="4912659"/>
              </a:xfrm>
              <a:blipFill>
                <a:blip r:embed="rId2"/>
                <a:stretch>
                  <a:fillRect l="-602" t="-515" r="-902" b="-7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09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31" y="124461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10780" y="2928512"/>
            <a:ext cx="8506500" cy="222714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The detail material related to this lecture can be found in</a:t>
            </a:r>
          </a:p>
          <a:p>
            <a:pPr>
              <a:buClr>
                <a:srgbClr val="0BD0D9"/>
              </a:buClr>
            </a:pPr>
            <a:endParaRPr lang="en-US" dirty="0">
              <a:solidFill>
                <a:prstClr val="black"/>
              </a:solidFill>
            </a:endParaRPr>
          </a:p>
          <a:p>
            <a:pPr marL="393192" lvl="1" indent="0">
              <a:buClr>
                <a:srgbClr val="0BD0D9"/>
              </a:buClr>
              <a:buFont typeface="Wingdings 2"/>
              <a:buNone/>
            </a:pPr>
            <a:r>
              <a:rPr lang="en-IN" dirty="0">
                <a:solidFill>
                  <a:srgbClr val="073C8B"/>
                </a:solidFill>
              </a:rPr>
              <a:t>Data Mining: Concepts and Techniques, (3</a:t>
            </a:r>
            <a:r>
              <a:rPr lang="en-IN" baseline="30000" dirty="0">
                <a:solidFill>
                  <a:srgbClr val="073C8B"/>
                </a:solidFill>
              </a:rPr>
              <a:t>rd</a:t>
            </a:r>
            <a:r>
              <a:rPr lang="en-IN" dirty="0">
                <a:solidFill>
                  <a:srgbClr val="073C8B"/>
                </a:solidFill>
              </a:rPr>
              <a:t> </a:t>
            </a:r>
            <a:r>
              <a:rPr lang="en-IN" dirty="0" err="1">
                <a:solidFill>
                  <a:srgbClr val="073C8B"/>
                </a:solidFill>
              </a:rPr>
              <a:t>Edn</a:t>
            </a:r>
            <a:r>
              <a:rPr lang="en-IN" dirty="0">
                <a:solidFill>
                  <a:srgbClr val="073C8B"/>
                </a:solidFill>
              </a:rPr>
              <a:t>.), </a:t>
            </a:r>
            <a:r>
              <a:rPr lang="en-IN" dirty="0" err="1">
                <a:solidFill>
                  <a:srgbClr val="073C8B"/>
                </a:solidFill>
              </a:rPr>
              <a:t>Jiawei</a:t>
            </a:r>
            <a:r>
              <a:rPr lang="en-IN" dirty="0">
                <a:solidFill>
                  <a:srgbClr val="073C8B"/>
                </a:solidFill>
              </a:rPr>
              <a:t> Han, </a:t>
            </a:r>
            <a:r>
              <a:rPr lang="en-IN" dirty="0" err="1">
                <a:solidFill>
                  <a:srgbClr val="073C8B"/>
                </a:solidFill>
              </a:rPr>
              <a:t>Micheline</a:t>
            </a:r>
            <a:r>
              <a:rPr lang="en-IN" dirty="0">
                <a:solidFill>
                  <a:srgbClr val="073C8B"/>
                </a:solidFill>
              </a:rPr>
              <a:t> </a:t>
            </a:r>
            <a:r>
              <a:rPr lang="en-IN" dirty="0" err="1">
                <a:solidFill>
                  <a:srgbClr val="073C8B"/>
                </a:solidFill>
              </a:rPr>
              <a:t>Kamber</a:t>
            </a:r>
            <a:r>
              <a:rPr lang="en-IN" dirty="0">
                <a:solidFill>
                  <a:srgbClr val="073C8B"/>
                </a:solidFill>
              </a:rPr>
              <a:t>, </a:t>
            </a:r>
            <a:r>
              <a:rPr lang="en-IN" dirty="0">
                <a:solidFill>
                  <a:prstClr val="black"/>
                </a:solidFill>
              </a:rPr>
              <a:t>Morgan Kaufmann</a:t>
            </a:r>
            <a:r>
              <a:rPr lang="en-IN" dirty="0">
                <a:solidFill>
                  <a:srgbClr val="073C8B"/>
                </a:solidFill>
              </a:rPr>
              <a:t>, 2015.</a:t>
            </a:r>
          </a:p>
          <a:p>
            <a:pPr marL="393192" lvl="1" indent="0">
              <a:buClr>
                <a:srgbClr val="0BD0D9"/>
              </a:buClr>
              <a:buFont typeface="Wingdings 2"/>
              <a:buNone/>
            </a:pPr>
            <a:endParaRPr lang="en-US" dirty="0">
              <a:solidFill>
                <a:srgbClr val="073C8B"/>
              </a:solidFill>
            </a:endParaRPr>
          </a:p>
          <a:p>
            <a:pPr marL="393192" lvl="1" indent="0">
              <a:buClr>
                <a:srgbClr val="0BD0D9"/>
              </a:buClr>
              <a:buFont typeface="Wingdings 2"/>
              <a:buNone/>
            </a:pPr>
            <a:r>
              <a:rPr lang="en-US" dirty="0">
                <a:solidFill>
                  <a:srgbClr val="073C8B"/>
                </a:solidFill>
              </a:rPr>
              <a:t>Introduction to Data Mining, Pang-</a:t>
            </a:r>
            <a:r>
              <a:rPr lang="en-US" dirty="0" err="1">
                <a:solidFill>
                  <a:srgbClr val="073C8B"/>
                </a:solidFill>
              </a:rPr>
              <a:t>Ning</a:t>
            </a:r>
            <a:r>
              <a:rPr lang="en-US" dirty="0">
                <a:solidFill>
                  <a:srgbClr val="073C8B"/>
                </a:solidFill>
              </a:rPr>
              <a:t> Tan,  Michael Steinbach, and </a:t>
            </a:r>
            <a:r>
              <a:rPr lang="en-US" dirty="0" err="1">
                <a:solidFill>
                  <a:srgbClr val="073C8B"/>
                </a:solidFill>
              </a:rPr>
              <a:t>Vipin</a:t>
            </a:r>
            <a:r>
              <a:rPr lang="en-US" dirty="0">
                <a:solidFill>
                  <a:srgbClr val="073C8B"/>
                </a:solidFill>
              </a:rPr>
              <a:t> Kumar,  Addison-Wesley, 2014</a:t>
            </a:r>
          </a:p>
          <a:p>
            <a:pPr marL="0" indent="0">
              <a:buClr>
                <a:srgbClr val="0BD0D9"/>
              </a:buClr>
              <a:buFont typeface="Wingdings 2"/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04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874" y="229218"/>
            <a:ext cx="8220687" cy="53690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10" y="1115562"/>
            <a:ext cx="8501751" cy="473202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classifier is used to predict an outcome of a test data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Such a prediction is useful in many applications</a:t>
            </a:r>
          </a:p>
          <a:p>
            <a:pPr lvl="2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Business forecasting, cause-and-effect analysis, etc.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number of classifiers have been evolved to support the activities.</a:t>
            </a:r>
          </a:p>
          <a:p>
            <a:pPr lvl="2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Each has their own merits and demerits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a need to estimate the accuracy and performance of the classifier with respect to few controlling parameters in data sensitivity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a task of sensitivity analysis, we have to focus on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Estimation strategy</a:t>
            </a:r>
          </a:p>
          <a:p>
            <a:pPr lvl="1"/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Metrics for measuring accuracy</a:t>
            </a:r>
          </a:p>
          <a:p>
            <a:pPr lvl="1"/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Metrics for measuring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92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6" y="2420888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9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979" y="3064586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Estimation Strategy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8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12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Planning for Estimation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415415"/>
            <a:ext cx="8501751" cy="450342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some “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training 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”, building a classifier based on certain principle is called “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learning a classifier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lvl="8"/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building a classifier and before using it for classification of unseen instance, we have to validate it using some “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test 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lvl="8"/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Usually training data and test data are outsourced from a large pool of data already available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                                   </a:t>
            </a:r>
            <a:r>
              <a:rPr lang="en-US" sz="1100" b="1" dirty="0">
                <a:solidFill>
                  <a:srgbClr val="0B5ED7"/>
                </a:solidFill>
                <a:cs typeface="Times New Roman" pitchFamily="18" charset="0"/>
              </a:rPr>
              <a:t>split</a:t>
            </a:r>
          </a:p>
          <a:p>
            <a:pPr marL="0" indent="0">
              <a:buNone/>
            </a:pPr>
            <a:endParaRPr lang="en-US" sz="20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                </a:t>
            </a:r>
            <a:r>
              <a:rPr lang="en-US" sz="1200" b="1" dirty="0">
                <a:solidFill>
                  <a:srgbClr val="0B5ED7"/>
                </a:solidFill>
                <a:cs typeface="Times New Roman" pitchFamily="18" charset="0"/>
              </a:rPr>
              <a:t>Data set                                                                                                                           Estimation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B5ED7"/>
                </a:solidFill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300" b="1" dirty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0140" y="4183380"/>
            <a:ext cx="1638300" cy="15925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64280" y="4013835"/>
            <a:ext cx="815340" cy="7962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rgbClr val="A50021"/>
                </a:solidFill>
              </a:rPr>
              <a:t>Training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3764280" y="5139690"/>
            <a:ext cx="815340" cy="7696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Test data</a:t>
            </a:r>
          </a:p>
        </p:txBody>
      </p:sp>
      <p:sp>
        <p:nvSpPr>
          <p:cNvPr id="10" name="Donut 9"/>
          <p:cNvSpPr/>
          <p:nvPr/>
        </p:nvSpPr>
        <p:spPr>
          <a:xfrm>
            <a:off x="6469380" y="3842385"/>
            <a:ext cx="1158240" cy="967740"/>
          </a:xfrm>
          <a:prstGeom prst="don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rgbClr val="0B5ED7"/>
                </a:solidFill>
              </a:rPr>
              <a:t>Learning technique</a:t>
            </a:r>
          </a:p>
        </p:txBody>
      </p:sp>
      <p:sp>
        <p:nvSpPr>
          <p:cNvPr id="11" name="Cube 10"/>
          <p:cNvSpPr/>
          <p:nvPr/>
        </p:nvSpPr>
        <p:spPr>
          <a:xfrm>
            <a:off x="6553200" y="5093970"/>
            <a:ext cx="990600" cy="8153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bg1"/>
                </a:solidFill>
              </a:rPr>
              <a:t>CLASSIFIER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120140" y="441198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20140" y="457962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20140" y="473964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7" idx="3"/>
          </p:cNvCxnSpPr>
          <p:nvPr/>
        </p:nvCxnSpPr>
        <p:spPr>
          <a:xfrm>
            <a:off x="1120140" y="497967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20140" y="513969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20140" y="536448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20140" y="552450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56360" y="418338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7820" y="418338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47850" y="418338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068830" y="4172902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05050" y="417576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26030" y="417576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05250" y="4003357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69080" y="4013835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232910" y="4008596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15790" y="4013835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05250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057650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75760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31970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76750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64280" y="4172902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768090" y="4314824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68090" y="4477702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764280" y="4648200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764280" y="528828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768090" y="544068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760470" y="560070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60470" y="572262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758440" y="4993955"/>
            <a:ext cx="33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093720" y="4501515"/>
            <a:ext cx="666750" cy="49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9" idx="1"/>
          </p:cNvCxnSpPr>
          <p:nvPr/>
        </p:nvCxnSpPr>
        <p:spPr>
          <a:xfrm>
            <a:off x="3093720" y="4979669"/>
            <a:ext cx="670560" cy="54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587240" y="4411980"/>
            <a:ext cx="1882140" cy="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4"/>
          </p:cNvCxnSpPr>
          <p:nvPr/>
        </p:nvCxnSpPr>
        <p:spPr>
          <a:xfrm>
            <a:off x="7048500" y="4810125"/>
            <a:ext cx="0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3"/>
          </p:cNvCxnSpPr>
          <p:nvPr/>
        </p:nvCxnSpPr>
        <p:spPr>
          <a:xfrm flipV="1">
            <a:off x="4579620" y="5501640"/>
            <a:ext cx="1973580" cy="2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880860" y="591883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995160" y="591883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6652260" y="615886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995160" y="6158865"/>
            <a:ext cx="236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0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797" y="490690"/>
            <a:ext cx="8425339" cy="62327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Estimation Strategies</a:t>
            </a:r>
            <a:endParaRPr lang="en-IN" sz="36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797" y="1775460"/>
            <a:ext cx="8501751" cy="4389120"/>
          </a:xfrm>
        </p:spPr>
        <p:txBody>
          <a:bodyPr>
            <a:noAutofit/>
          </a:bodyPr>
          <a:lstStyle/>
          <a:p>
            <a:r>
              <a:rPr lang="en-US" sz="2000" dirty="0">
                <a:cs typeface="Times New Roman" pitchFamily="18" charset="0"/>
              </a:rPr>
              <a:t>Accuracy and performance measurement should follow a strategy. As the topic is important, many strategies have been advocated so far. Most widely used strategies are</a:t>
            </a:r>
          </a:p>
          <a:p>
            <a:pPr lvl="8"/>
            <a:endParaRPr lang="en-US" sz="800" dirty="0"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cs typeface="Times New Roman" pitchFamily="18" charset="0"/>
              </a:rPr>
              <a:t>Holdout method</a:t>
            </a:r>
          </a:p>
          <a:p>
            <a:pPr lvl="8"/>
            <a:endParaRPr lang="en-US" sz="800" dirty="0">
              <a:solidFill>
                <a:srgbClr val="A50021"/>
              </a:solidFill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cs typeface="Times New Roman" pitchFamily="18" charset="0"/>
              </a:rPr>
              <a:t>Random subsampling</a:t>
            </a:r>
          </a:p>
          <a:p>
            <a:pPr lvl="8"/>
            <a:endParaRPr lang="en-US" sz="800" dirty="0">
              <a:solidFill>
                <a:srgbClr val="A50021"/>
              </a:solidFill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cs typeface="Times New Roman" pitchFamily="18" charset="0"/>
              </a:rPr>
              <a:t>Cross-validation</a:t>
            </a:r>
          </a:p>
          <a:p>
            <a:pPr lvl="8"/>
            <a:endParaRPr lang="en-US" sz="800" dirty="0">
              <a:solidFill>
                <a:srgbClr val="A50021"/>
              </a:solidFill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cs typeface="Times New Roman" pitchFamily="18" charset="0"/>
              </a:rPr>
              <a:t>Bootstrap approach</a:t>
            </a:r>
          </a:p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9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Holdout Method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59" y="1638300"/>
            <a:ext cx="8173002" cy="403098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a basic concept of estimating a prediction.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Given a dataset, it is partitioned into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two disjoint sets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training set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testing set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Classifier is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learned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based on the training set and get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evaluated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with testing set.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Proportion of training and testing sets is at the discretion of analyst; typically </a:t>
            </a:r>
            <a:r>
              <a:rPr lang="en-US" sz="1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1:1 or 2:1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there is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trade-off between these sizes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these two sets.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the training set is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too large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model may be good enough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but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estimation may be less reliable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due to small testing set and vice-versa.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6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75260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Random Subsampling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83" y="1513085"/>
            <a:ext cx="8386704" cy="3832860"/>
          </a:xfrm>
        </p:spPr>
        <p:txBody>
          <a:bodyPr>
            <a:noAutofit/>
          </a:bodyPr>
          <a:lstStyle/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variation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Holdout method to overcome the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drawback of over-presenting a class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one set thus under-presenting it in the other set and vice-versa.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this method,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Holdout method is repeated </a:t>
            </a:r>
            <a:r>
              <a:rPr lang="en-US" sz="1800" b="1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times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in each time, two </a:t>
            </a:r>
            <a:r>
              <a:rPr lang="en-US" sz="1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disjoint sets are chosen at random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predefined sizes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Overall estimation is taken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as the average of estimations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obtained from each iteration.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4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Cross-Validation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9" y="1463040"/>
            <a:ext cx="7639602" cy="390906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main drawback of Random subsampling is,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it does not have control over the number of times each tuple is used for training and testing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7"/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Cross-validation is proposed to overcome this problem.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two variations in the cross-validation method.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k-fold cross-validation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i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</a:t>
            </a:r>
          </a:p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 </a:t>
            </a:r>
            <a:endParaRPr lang="en-US" sz="300" b="1" dirty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876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6139</TotalTime>
  <Words>2881</Words>
  <Application>Microsoft Macintosh PowerPoint</Application>
  <PresentationFormat>Custom</PresentationFormat>
  <Paragraphs>431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Garamond</vt:lpstr>
      <vt:lpstr>Gill Sans MT</vt:lpstr>
      <vt:lpstr>Times New Roman</vt:lpstr>
      <vt:lpstr>Wingdings 2</vt:lpstr>
      <vt:lpstr>Parcel</vt:lpstr>
      <vt:lpstr>Introduction to  Data Analytics</vt:lpstr>
      <vt:lpstr>Topics Covered in this Presentation</vt:lpstr>
      <vt:lpstr>Introduction</vt:lpstr>
      <vt:lpstr>PowerPoint Presentation</vt:lpstr>
      <vt:lpstr>Planning for Estimation</vt:lpstr>
      <vt:lpstr>Estimation Strategies</vt:lpstr>
      <vt:lpstr>Holdout Method</vt:lpstr>
      <vt:lpstr>Random Subsampling</vt:lpstr>
      <vt:lpstr>Cross-Validation</vt:lpstr>
      <vt:lpstr>k-fold Cross-Validation</vt:lpstr>
      <vt:lpstr>N-fold Cross-Validation</vt:lpstr>
      <vt:lpstr>N-fold Cross-Validation : Issue</vt:lpstr>
      <vt:lpstr>Bootstrap Method</vt:lpstr>
      <vt:lpstr>Bootstrap Method</vt:lpstr>
      <vt:lpstr>Bootstrap Method : Implication</vt:lpstr>
      <vt:lpstr>PowerPoint Presentation</vt:lpstr>
      <vt:lpstr>Accuracy Estimation</vt:lpstr>
      <vt:lpstr>Accuracy : True and Predictive</vt:lpstr>
      <vt:lpstr>Predictive Accuracy</vt:lpstr>
      <vt:lpstr>Predictive Accuracy</vt:lpstr>
      <vt:lpstr>Error Estimation using Loss Functions</vt:lpstr>
      <vt:lpstr>Error Estimation using Loss Functions</vt:lpstr>
      <vt:lpstr>Statistical Estimation using Confidence Level</vt:lpstr>
      <vt:lpstr>Statistical Estimation using Confidence Level</vt:lpstr>
      <vt:lpstr>Statistical Estimation using Confidence Level</vt:lpstr>
      <vt:lpstr>Statistical Estimation using Confidence Level</vt:lpstr>
      <vt:lpstr>Statistical Estimation using Confidence Level</vt:lpstr>
      <vt:lpstr>Statistical Estimation using Confidence Level</vt:lpstr>
      <vt:lpstr>Reference</vt:lpstr>
      <vt:lpstr>PowerPoint Presentation</vt:lpstr>
    </vt:vector>
  </TitlesOfParts>
  <Manager/>
  <Company>IIITS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</dc:title>
  <dc:subject/>
  <dc:creator>Sreeja</dc:creator>
  <cp:keywords/>
  <dc:description/>
  <cp:lastModifiedBy>Microsoft Office User</cp:lastModifiedBy>
  <cp:revision>1001</cp:revision>
  <dcterms:created xsi:type="dcterms:W3CDTF">2016-07-28T11:27:44Z</dcterms:created>
  <dcterms:modified xsi:type="dcterms:W3CDTF">2021-10-31T17:45:57Z</dcterms:modified>
  <cp:category/>
</cp:coreProperties>
</file>