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494" r:id="rId2"/>
    <p:sldId id="429" r:id="rId3"/>
    <p:sldId id="379" r:id="rId4"/>
    <p:sldId id="430" r:id="rId5"/>
    <p:sldId id="431" r:id="rId6"/>
    <p:sldId id="432" r:id="rId7"/>
    <p:sldId id="381" r:id="rId8"/>
    <p:sldId id="391" r:id="rId9"/>
    <p:sldId id="383" r:id="rId10"/>
    <p:sldId id="384" r:id="rId11"/>
    <p:sldId id="386" r:id="rId12"/>
    <p:sldId id="433" r:id="rId13"/>
    <p:sldId id="365" r:id="rId14"/>
    <p:sldId id="393" r:id="rId15"/>
    <p:sldId id="434" r:id="rId16"/>
    <p:sldId id="394" r:id="rId17"/>
    <p:sldId id="395" r:id="rId18"/>
    <p:sldId id="396" r:id="rId19"/>
    <p:sldId id="397" r:id="rId20"/>
    <p:sldId id="435" r:id="rId21"/>
    <p:sldId id="437" r:id="rId22"/>
    <p:sldId id="438" r:id="rId23"/>
    <p:sldId id="401" r:id="rId24"/>
    <p:sldId id="439" r:id="rId25"/>
    <p:sldId id="402" r:id="rId26"/>
    <p:sldId id="403" r:id="rId27"/>
    <p:sldId id="440" r:id="rId28"/>
    <p:sldId id="441" r:id="rId29"/>
    <p:sldId id="442" r:id="rId30"/>
    <p:sldId id="443" r:id="rId31"/>
    <p:sldId id="409" r:id="rId32"/>
    <p:sldId id="410" r:id="rId33"/>
    <p:sldId id="411" r:id="rId34"/>
    <p:sldId id="412" r:id="rId35"/>
    <p:sldId id="445" r:id="rId36"/>
    <p:sldId id="294" r:id="rId37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6" y="19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02/11/21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8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6593" indent="0" algn="ctr">
              <a:buNone/>
              <a:defRPr sz="1856"/>
            </a:lvl2pPr>
            <a:lvl3pPr marL="893186" indent="0" algn="ctr">
              <a:buNone/>
              <a:defRPr sz="1758"/>
            </a:lvl3pPr>
            <a:lvl4pPr marL="1339779" indent="0" algn="ctr">
              <a:buNone/>
              <a:defRPr sz="1563"/>
            </a:lvl4pPr>
            <a:lvl5pPr marL="1786372" indent="0" algn="ctr">
              <a:buNone/>
              <a:defRPr sz="1563"/>
            </a:lvl5pPr>
            <a:lvl6pPr marL="2232965" indent="0" algn="ctr">
              <a:buNone/>
              <a:defRPr sz="1563"/>
            </a:lvl6pPr>
            <a:lvl7pPr marL="2679558" indent="0" algn="ctr">
              <a:buNone/>
              <a:defRPr sz="1563"/>
            </a:lvl7pPr>
            <a:lvl8pPr marL="3126151" indent="0" algn="ctr">
              <a:buNone/>
              <a:defRPr sz="1563"/>
            </a:lvl8pPr>
            <a:lvl9pPr marL="3572744" indent="0" algn="ctr">
              <a:buNone/>
              <a:defRPr sz="1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9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7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/>
              <a:t>IIITS: Data Analytics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446593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9318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779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4pPr>
            <a:lvl5pPr marL="178637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5pPr>
            <a:lvl6pPr marL="2232965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6pPr>
            <a:lvl7pPr marL="2679558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7pPr>
            <a:lvl8pPr marL="312615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8pPr>
            <a:lvl9pPr marL="357274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/>
              <a:t>IIITS: Data Analytics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7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7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7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5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2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  <a:lvl2pPr>
              <a:defRPr sz="1563">
                <a:solidFill>
                  <a:schemeClr val="tx1"/>
                </a:solidFill>
              </a:defRPr>
            </a:lvl2pPr>
            <a:lvl3pPr>
              <a:defRPr sz="1563">
                <a:solidFill>
                  <a:schemeClr val="tx1"/>
                </a:solidFill>
              </a:defRPr>
            </a:lvl3pPr>
            <a:lvl4pPr>
              <a:defRPr sz="1563">
                <a:solidFill>
                  <a:schemeClr val="tx1"/>
                </a:solidFill>
              </a:defRPr>
            </a:lvl4pPr>
            <a:lvl5pPr>
              <a:defRPr sz="1563">
                <a:solidFill>
                  <a:schemeClr val="tx1"/>
                </a:solidFill>
              </a:defRPr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Data Analytics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Data Analytics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126">
                <a:solidFill>
                  <a:schemeClr val="tx1"/>
                </a:solidFill>
              </a:defRPr>
            </a:lvl1pPr>
            <a:lvl2pPr marL="446593" indent="0">
              <a:buNone/>
              <a:defRPr sz="2735"/>
            </a:lvl2pPr>
            <a:lvl3pPr marL="893186" indent="0">
              <a:buNone/>
              <a:defRPr sz="2344"/>
            </a:lvl3pPr>
            <a:lvl4pPr marL="1339779" indent="0">
              <a:buNone/>
              <a:defRPr sz="1954"/>
            </a:lvl4pPr>
            <a:lvl5pPr marL="1786372" indent="0">
              <a:buNone/>
              <a:defRPr sz="1954"/>
            </a:lvl5pPr>
            <a:lvl6pPr marL="2232965" indent="0">
              <a:buNone/>
              <a:defRPr sz="1954"/>
            </a:lvl6pPr>
            <a:lvl7pPr marL="2679558" indent="0">
              <a:buNone/>
              <a:defRPr sz="1954"/>
            </a:lvl7pPr>
            <a:lvl8pPr marL="3126151" indent="0">
              <a:buNone/>
              <a:defRPr sz="1954"/>
            </a:lvl8pPr>
            <a:lvl9pPr marL="3572744" indent="0">
              <a:buNone/>
              <a:defRPr sz="1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22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Data Analytics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Data Analytics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6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6" y="2638048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2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Data Analytics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7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74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893186" rtl="0" eaLnBrk="1" latinLnBrk="0" hangingPunct="1">
        <a:lnSpc>
          <a:spcPct val="90000"/>
        </a:lnSpc>
        <a:spcBef>
          <a:spcPct val="0"/>
        </a:spcBef>
        <a:buNone/>
        <a:defRPr sz="2540" kern="1200" cap="all" spc="195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329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7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46593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6988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9318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1648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3955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1451427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889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8637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93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186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779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372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558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6151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744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984" y="1670624"/>
            <a:ext cx="7591830" cy="1084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92" y="4413693"/>
            <a:ext cx="7672215" cy="1711883"/>
          </a:xfrm>
        </p:spPr>
        <p:txBody>
          <a:bodyPr>
            <a:normAutofit/>
          </a:bodyPr>
          <a:lstStyle/>
          <a:p>
            <a:r>
              <a:rPr lang="en-US" sz="2344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54" i="1" dirty="0">
                <a:solidFill>
                  <a:schemeClr val="tx1"/>
                </a:solidFill>
              </a:rPr>
              <a:t>Assistant Professor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" y="79664"/>
            <a:ext cx="1511707" cy="14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3797AF-6A0F-C940-A7C0-49B60E974C69}"/>
              </a:ext>
            </a:extLst>
          </p:cNvPr>
          <p:cNvSpPr txBox="1">
            <a:spLocks/>
          </p:cNvSpPr>
          <p:nvPr/>
        </p:nvSpPr>
        <p:spPr>
          <a:xfrm>
            <a:off x="890839" y="3006991"/>
            <a:ext cx="7672215" cy="1711883"/>
          </a:xfrm>
          <a:prstGeom prst="rect">
            <a:avLst/>
          </a:prstGeom>
        </p:spPr>
        <p:txBody>
          <a:bodyPr vert="horz" lIns="0" rIns="17863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4659" algn="l" defTabSz="893186">
              <a:buClr>
                <a:srgbClr val="C96731"/>
              </a:buClr>
              <a:defRPr/>
            </a:pPr>
            <a:r>
              <a:rPr lang="en-US" sz="2344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Class # 23</a:t>
            </a:r>
          </a:p>
          <a:p>
            <a:pPr marR="44659" lvl="0" algn="l" defTabSz="893186">
              <a:buClr>
                <a:srgbClr val="C96731"/>
              </a:buClr>
            </a:pPr>
            <a:r>
              <a:rPr lang="en-US" sz="2735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Sensitivity Analysis – Performance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5B21-42BE-0540-B6F8-94C8A9A4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F3DE0-C3E9-0244-8F5C-0A62C2AC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 case of multiclass classification, sometimes one class is important enough to be regarded as positive with all other classes combined together as negative. 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 a large confusion matrix of m*m can be </a:t>
            </a:r>
            <a:r>
              <a:rPr lang="en-US" sz="2000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concised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into 2*2 matrix.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22.4: </a:t>
            </a:r>
            <a:r>
              <a:rPr lang="en-US" sz="2000" b="1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CM to 2×2 CM</a:t>
            </a:r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the CM shown in the above Example is transformed into a CM of size 2×2 considering the class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as the positive class and classes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combined together as negative.</a:t>
            </a: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How we can calculate the predictive accuracy of the classifier model in this case?</a:t>
            </a:r>
          </a:p>
          <a:p>
            <a:pPr marL="393192" lvl="1" indent="0">
              <a:buNone/>
            </a:pPr>
            <a:r>
              <a:rPr lang="en-US" sz="18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Are the predictive accuracy same in both Example 22.3 and Example 22.4?</a:t>
            </a: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28482"/>
              </p:ext>
            </p:extLst>
          </p:nvPr>
        </p:nvGraphicFramePr>
        <p:xfrm>
          <a:off x="1116067" y="3753775"/>
          <a:ext cx="6254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1"/>
            <a:ext cx="8425339" cy="5177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992" y="884190"/>
                <a:ext cx="8946008" cy="567859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92" y="884190"/>
                <a:ext cx="8946008" cy="5678594"/>
              </a:xfrm>
              <a:blipFill>
                <a:blip r:embed="rId2"/>
                <a:stretch>
                  <a:fillRect l="-426" t="-893" r="-567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1"/>
            <a:ext cx="8425339" cy="55138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222" y="1078653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22" y="1078653"/>
                <a:ext cx="8425339" cy="5139267"/>
              </a:xfrm>
              <a:blipFill>
                <a:blip r:embed="rId2"/>
                <a:stretch>
                  <a:fillRect l="-451" t="-493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5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/>
                        </a:rPr>
                        <m:t>𝑃𝑃𝑉</m:t>
                      </m:r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It is also known 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b="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harmonic mean between recall and 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reasonably high.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 rotWithShape="0">
                <a:blip r:embed="rId2"/>
                <a:stretch>
                  <a:fillRect l="-358" t="-1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222" y="1157257"/>
                <a:ext cx="8425339" cy="4881034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More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score can be used to determine the trade-off between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𝑟𝑝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special cases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,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𝑃𝑟𝑒𝑐𝑖𝑠𝑖𝑜𝑛</m:t>
                      </m:r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𝑅𝑒𝑐𝑎𝑙𝑙</m:t>
                      </m:r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22" y="1157257"/>
                <a:ext cx="8425339" cy="4881034"/>
              </a:xfrm>
              <a:blipFill>
                <a:blip r:embed="rId2"/>
                <a:stretch>
                  <a:fillRect l="-451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4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47449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 more general metric that captures Recall, Precision is defined in the following.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1"/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In fact, given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we can derive all others measures. 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That is, these are the universal metrics.</a:t>
                </a: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  <a:blipFill>
                <a:blip r:embed="rId2"/>
                <a:stretch>
                  <a:fillRect l="-754" t="-1039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4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0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sz="1800" b="1" i="1" smtClean="0">
                                        <a:latin typeface="Cambria Math"/>
                                        <a:ea typeface="Cambria Math"/>
                                      </a:rPr>
                                      <m:t>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IN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/>
                    <a:gridCol w="1004450"/>
                    <a:gridCol w="1179550"/>
                    <a:gridCol w="1179550"/>
                    <a:gridCol w="9290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8197" r="-32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8197" r="-1792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485" t="-8197" r="-783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9868" t="-8197" b="-324590"/>
                          </a:stretch>
                        </a:blipFill>
                      </a:tcPr>
                    </a:tc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0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3750" r="-31711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293750" r="-3266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293750" r="-17927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909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5599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13391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</a:rPr>
                        <m:t>ε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13391"/>
                <a:ext cx="8425339" cy="4975860"/>
              </a:xfrm>
              <a:blipFill>
                <a:blip r:embed="rId2"/>
                <a:stretch>
                  <a:fillRect l="-602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0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8078" y="515620"/>
                <a:ext cx="8425339" cy="633558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sz="1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078" y="515620"/>
                <a:ext cx="8425339" cy="633558"/>
              </a:xfrm>
              <a:blipFill>
                <a:blip r:embed="rId2"/>
                <a:stretch>
                  <a:fillRect t="-20755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/>
                  <a:t> is defined as the fraction of the examples that are incorrectly classified.</a:t>
                </a:r>
              </a:p>
              <a:p>
                <a:endParaRPr lang="en-I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 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  <a:blipFill rotWithShape="1">
                <a:blip r:embed="rId3"/>
                <a:stretch>
                  <a:fillRect l="-796" t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3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sz="2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  <a:blipFill>
                <a:blip r:embed="rId2"/>
                <a:stretch>
                  <a:fillRect l="-4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7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48243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45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7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602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0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2824" y="3342503"/>
            <a:ext cx="2463800" cy="28963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6932" y="13563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pPr marL="393192" lvl="1" indent="0">
                  <a:buNone/>
                </a:pPr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932" y="1356360"/>
                <a:ext cx="8425339" cy="5044440"/>
              </a:xfr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8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8110" y="3243648"/>
            <a:ext cx="2971800" cy="2974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222" y="1194376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22" y="1194376"/>
                <a:ext cx="8425339" cy="5044440"/>
              </a:xfr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302260"/>
            <a:ext cx="8847666" cy="71628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versus TPR and FPR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46200"/>
            <a:ext cx="8425339" cy="4978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One strength of characterizing a classifier by its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that they do not depend on the relative size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same is also applicable for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others measures from CM.</a:t>
            </a:r>
          </a:p>
          <a:p>
            <a:pPr lvl="5"/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contrast, the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Error Rate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Score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etc. are affected by the relative size of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calculated from the different rows of the CM.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On the other hand Predictive Accuracy, etc. are derived from the values in both rows.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suggests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TNR are more effective than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0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077" y="2959948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43748"/>
            <a:ext cx="8425339" cy="68186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7" y="1138780"/>
            <a:ext cx="8822440" cy="498686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X-axis represents FP rate (FPR) and Y-axis represents TP rate (TPR).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FPR and TPR varies from 0 to 1 both inclusive, the two axes thus from 0 to 1 only.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FPR has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7"/>
            <a:ext cx="8425339" cy="4673600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typical look of ROC plot with few points in it is shown in the following figure.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 the four cornered points are the four extreme cases of classifiers</a:t>
            </a: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Identify the four extreme classifiers.</a:t>
            </a: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854197"/>
            <a:ext cx="4648200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94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16" y="1168399"/>
            <a:ext cx="9160830" cy="5232401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 false results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1,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not able to predict a single instance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0,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1,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931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83" y="1261531"/>
            <a:ext cx="8425339" cy="5232401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(or negative) with a certain probability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40" y="1620717"/>
            <a:ext cx="3988337" cy="24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29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563076" lvl="8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19" y="167536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22" y="112367"/>
            <a:ext cx="8425339" cy="5178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8" y="796292"/>
            <a:ext cx="9168629" cy="527642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22.1: Effectiveness of Predictive Accuracy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2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lower diagonal region 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Lower-diagonal triangle corresponds to the classifiers that are worst than random classifiers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Note: A classifier that is worst than random guessing, simply by reversing its prediction, we can get good results.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W’(0.2, 0.4) is the  better version than W(0.4, 0.2), W’ is a mirror reflection of W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18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48920"/>
            <a:ext cx="8425339" cy="6731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81100"/>
            <a:ext cx="8425339" cy="5143500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9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3000"/>
            <a:ext cx="8425339" cy="5181600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C2 is better than C1 when FPR is less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However, C1 is better, when FPR is greater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34" y="3290088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090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80" y="1117599"/>
            <a:ext cx="8425339" cy="5037667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6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102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Measure of a Classifier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concept of ROC plot can be extended to compare quantitatively using Euclidean distance measure.</a:t>
                </a:r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See the following figure for an explanation.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Here,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C(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is a classifier and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denotes the Euclidean distance between the best classifier (0, 1) and C. That is, </a:t>
                </a:r>
              </a:p>
              <a:p>
                <a:pPr algn="ctr"/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/>
                      </a:rPr>
                      <m:t>𝜹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𝑓𝑝𝑟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𝑡𝑝𝑟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000" dirty="0"/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smallest possible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0 </a:t>
                </a:r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largest possible values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s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(when (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 and 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0). </a:t>
                </a:r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  <a:blipFill>
                <a:blip r:embed="rId2"/>
                <a:stretch>
                  <a:fillRect l="-602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17" y="2232473"/>
            <a:ext cx="3126259" cy="187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1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>
                <a:solidFill>
                  <a:prstClr val="black"/>
                </a:solidFill>
              </a:rPr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48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22" y="364563"/>
            <a:ext cx="8425339" cy="9280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11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3"/>
            <a:ext cx="8425339" cy="50518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03" y="684103"/>
            <a:ext cx="8997197" cy="50215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563076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It is also known 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2 Error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This also known 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1 Error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38" y="1168652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30" y="1168652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5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5395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36" y="733530"/>
            <a:ext cx="8889605" cy="502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TP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FN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=  is the total number of positive instances.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TN(f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=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total number of negative instances.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=  is the total number of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(FP + FN) denotes the number of errors in classification.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 FP = FN = 0, that is, there would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be no Type 1 or Type 2 errors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6292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296338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22.2: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14120"/>
              </p:ext>
            </p:extLst>
          </p:nvPr>
        </p:nvGraphicFramePr>
        <p:xfrm>
          <a:off x="2339681" y="3009564"/>
          <a:ext cx="4992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88753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92" y="1246293"/>
            <a:ext cx="7780021" cy="406146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classes, confusion matrix is a table of size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where, element at 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indicates the number of instances of class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but classified as class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have good accuracy for a classifier, ideally most diagonal entries should have large values with the rest of entries being close to zero.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Confusion matrix may have additional rows or columns to provide total or recognition rates per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74" y="1150620"/>
            <a:ext cx="8501751" cy="4785360"/>
          </a:xfrm>
        </p:spPr>
        <p:txBody>
          <a:bodyPr>
            <a:noAutofit/>
          </a:bodyPr>
          <a:lstStyle/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22.3: Confusion matrix with multiple class</a:t>
            </a:r>
            <a:endParaRPr lang="en-US" sz="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Following table shows the confusion matrix of  a classification problem with six classes labeled as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44069"/>
              </p:ext>
            </p:extLst>
          </p:nvPr>
        </p:nvGraphicFramePr>
        <p:xfrm>
          <a:off x="1287780" y="2689860"/>
          <a:ext cx="6246758" cy="253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2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  <a:r>
                        <a:rPr lang="en-IN" baseline="-250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83755" y="5488001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42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17327</TotalTime>
  <Words>3200</Words>
  <Application>Microsoft Macintosh PowerPoint</Application>
  <PresentationFormat>Custom</PresentationFormat>
  <Paragraphs>633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Garamond</vt:lpstr>
      <vt:lpstr>Gill Sans MT</vt:lpstr>
      <vt:lpstr>Times New Roman</vt:lpstr>
      <vt:lpstr>Wingdings 2</vt:lpstr>
      <vt:lpstr>Parcel</vt:lpstr>
      <vt:lpstr>Introduction to  Data Analytics</vt:lpstr>
      <vt:lpstr>PowerPoint Presentation</vt:lpstr>
      <vt:lpstr>Performance Estimation of a Classifier</vt:lpstr>
      <vt:lpstr>Performance Estimation of a Classifier</vt:lpstr>
      <vt:lpstr>Confusion Matrix</vt:lpstr>
      <vt:lpstr>Confusion Matrix</vt:lpstr>
      <vt:lpstr>Confusion Matrix</vt:lpstr>
      <vt:lpstr>Confusion Matrix for Multiclass Classifier</vt:lpstr>
      <vt:lpstr>Confusion Matrix for Multiclass Classifier</vt:lpstr>
      <vt:lpstr>Confusion Matrix for Multiclass Classifier</vt:lpstr>
      <vt:lpstr>Performance Evaluation Metrics </vt:lpstr>
      <vt:lpstr>Performance Evaluation Metrics</vt:lpstr>
      <vt:lpstr>Performance Evaluation Metrics</vt:lpstr>
      <vt:lpstr>Performance Evaluation Metrics</vt:lpstr>
      <vt:lpstr>Performance Evaluation Metrics</vt:lpstr>
      <vt:lpstr>Predictive Accuracy (ε)</vt:lpstr>
      <vt:lpstr>Error Rate ("ε"  ̅)</vt:lpstr>
      <vt:lpstr>Accuracy, Sensitivity and Specificity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Predictive Accuracy versus TPR and FPR</vt:lpstr>
      <vt:lpstr>PowerPoint Presentation</vt:lpstr>
      <vt:lpstr>ROC Curves</vt:lpstr>
      <vt:lpstr>ROC Plot</vt:lpstr>
      <vt:lpstr>Interpretation of Different Points in ROC Plot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trough ROC Plot </vt:lpstr>
      <vt:lpstr>Comparing Classifiers trough ROC Plot </vt:lpstr>
      <vt:lpstr>A Quantitative Measure of a Classifier</vt:lpstr>
      <vt:lpstr>Reference</vt:lpstr>
      <vt:lpstr>PowerPoint Presentation</vt:lpstr>
    </vt:vector>
  </TitlesOfParts>
  <Manager/>
  <Company>IIITS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</dc:title>
  <dc:subject/>
  <dc:creator>Sreeja</dc:creator>
  <cp:keywords/>
  <dc:description/>
  <cp:lastModifiedBy>Microsoft Office User</cp:lastModifiedBy>
  <cp:revision>1015</cp:revision>
  <dcterms:created xsi:type="dcterms:W3CDTF">2016-07-28T11:27:44Z</dcterms:created>
  <dcterms:modified xsi:type="dcterms:W3CDTF">2021-11-08T04:34:00Z</dcterms:modified>
  <cp:category/>
</cp:coreProperties>
</file>