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notesMasterIdLst>
    <p:notesMasterId r:id="rId46"/>
  </p:notesMasterIdLst>
  <p:sldIdLst>
    <p:sldId id="494" r:id="rId3"/>
    <p:sldId id="276" r:id="rId4"/>
    <p:sldId id="424" r:id="rId5"/>
    <p:sldId id="423" r:id="rId6"/>
    <p:sldId id="367" r:id="rId7"/>
    <p:sldId id="387" r:id="rId8"/>
    <p:sldId id="388" r:id="rId9"/>
    <p:sldId id="389" r:id="rId10"/>
    <p:sldId id="368" r:id="rId11"/>
    <p:sldId id="390" r:id="rId12"/>
    <p:sldId id="373" r:id="rId13"/>
    <p:sldId id="391" r:id="rId14"/>
    <p:sldId id="427" r:id="rId15"/>
    <p:sldId id="392" r:id="rId16"/>
    <p:sldId id="393" r:id="rId17"/>
    <p:sldId id="374" r:id="rId18"/>
    <p:sldId id="395" r:id="rId19"/>
    <p:sldId id="394"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412" r:id="rId37"/>
    <p:sldId id="413" r:id="rId38"/>
    <p:sldId id="415" r:id="rId39"/>
    <p:sldId id="416" r:id="rId40"/>
    <p:sldId id="417" r:id="rId41"/>
    <p:sldId id="418" r:id="rId42"/>
    <p:sldId id="419" r:id="rId43"/>
    <p:sldId id="420" r:id="rId44"/>
    <p:sldId id="294" r:id="rId45"/>
  </p:sldIdLst>
  <p:sldSz cx="93614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ED7"/>
    <a:srgbClr val="A50021"/>
    <a:srgbClr val="FF66FF"/>
    <a:srgbClr val="CC3300"/>
    <a:srgbClr val="EBEBBD"/>
    <a:srgbClr val="073C8B"/>
    <a:srgbClr val="FFFFFF"/>
    <a:srgbClr val="FFFF99"/>
    <a:srgbClr val="9966FF"/>
    <a:srgbClr val="24A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12" autoAdjust="0"/>
    <p:restoredTop sz="94660"/>
  </p:normalViewPr>
  <p:slideViewPr>
    <p:cSldViewPr snapToGrid="0">
      <p:cViewPr varScale="1">
        <p:scale>
          <a:sx n="111" d="100"/>
          <a:sy n="111" d="100"/>
        </p:scale>
        <p:origin x="1824" y="192"/>
      </p:cViewPr>
      <p:guideLst>
        <p:guide orient="horz" pos="216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F655F7-5B43-48DE-B90D-FF112E35D0D6}" type="datetimeFigureOut">
              <a:rPr lang="en-IN" smtClean="0"/>
              <a:t>07/11/21</a:t>
            </a:fld>
            <a:endParaRPr lang="en-IN"/>
          </a:p>
        </p:txBody>
      </p:sp>
      <p:sp>
        <p:nvSpPr>
          <p:cNvPr id="4" name="Slide Image Placeholder 3"/>
          <p:cNvSpPr>
            <a:spLocks noGrp="1" noRot="1" noChangeAspect="1"/>
          </p:cNvSpPr>
          <p:nvPr>
            <p:ph type="sldImg" idx="2"/>
          </p:nvPr>
        </p:nvSpPr>
        <p:spPr>
          <a:xfrm>
            <a:off x="1089025" y="685800"/>
            <a:ext cx="467995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AF584-D3C0-436B-BF5E-FEAE55BF154B}" type="slidenum">
              <a:rPr lang="en-IN" smtClean="0"/>
              <a:t>‹#›</a:t>
            </a:fld>
            <a:endParaRPr lang="en-IN"/>
          </a:p>
        </p:txBody>
      </p:sp>
    </p:spTree>
    <p:extLst>
      <p:ext uri="{BB962C8B-B14F-4D97-AF65-F5344CB8AC3E}">
        <p14:creationId xmlns:p14="http://schemas.microsoft.com/office/powerpoint/2010/main" val="306061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FE60CB-74DC-4AA3-9CCC-CD7D1385D204}" type="slidenum">
              <a:rPr lang="en-US"/>
              <a:t>13</a:t>
            </a:fld>
            <a:endParaRPr lang="en-US"/>
          </a:p>
        </p:txBody>
      </p:sp>
    </p:spTree>
    <p:extLst>
      <p:ext uri="{BB962C8B-B14F-4D97-AF65-F5344CB8AC3E}">
        <p14:creationId xmlns:p14="http://schemas.microsoft.com/office/powerpoint/2010/main" val="1404320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BA87-8B38-CA43-9E82-2EF2B961F6BE}"/>
              </a:ext>
            </a:extLst>
          </p:cNvPr>
          <p:cNvSpPr>
            <a:spLocks noGrp="1"/>
          </p:cNvSpPr>
          <p:nvPr>
            <p:ph type="ctrTitle"/>
          </p:nvPr>
        </p:nvSpPr>
        <p:spPr>
          <a:xfrm>
            <a:off x="1170186" y="1122363"/>
            <a:ext cx="7021116" cy="2387600"/>
          </a:xfrm>
        </p:spPr>
        <p:txBody>
          <a:bodyPr anchor="b"/>
          <a:lstStyle>
            <a:lvl1pPr algn="ctr">
              <a:defRPr sz="4607"/>
            </a:lvl1pPr>
          </a:lstStyle>
          <a:p>
            <a:r>
              <a:rPr lang="en-US"/>
              <a:t>Click to edit Master title style</a:t>
            </a:r>
          </a:p>
        </p:txBody>
      </p:sp>
      <p:sp>
        <p:nvSpPr>
          <p:cNvPr id="3" name="Subtitle 2">
            <a:extLst>
              <a:ext uri="{FF2B5EF4-FFF2-40B4-BE49-F238E27FC236}">
                <a16:creationId xmlns:a16="http://schemas.microsoft.com/office/drawing/2014/main" id="{E34463B5-C23C-AD42-8347-84B4A7608B8D}"/>
              </a:ext>
            </a:extLst>
          </p:cNvPr>
          <p:cNvSpPr>
            <a:spLocks noGrp="1"/>
          </p:cNvSpPr>
          <p:nvPr>
            <p:ph type="subTitle" idx="1"/>
          </p:nvPr>
        </p:nvSpPr>
        <p:spPr>
          <a:xfrm>
            <a:off x="1170186" y="3602038"/>
            <a:ext cx="7021116" cy="1655762"/>
          </a:xfrm>
        </p:spPr>
        <p:txBody>
          <a:bodyPr/>
          <a:lstStyle>
            <a:lvl1pPr marL="0" indent="0" algn="ctr">
              <a:buNone/>
              <a:defRPr sz="1843"/>
            </a:lvl1pPr>
            <a:lvl2pPr marL="351038" indent="0" algn="ctr">
              <a:buNone/>
              <a:defRPr sz="1536"/>
            </a:lvl2pPr>
            <a:lvl3pPr marL="702076" indent="0" algn="ctr">
              <a:buNone/>
              <a:defRPr sz="1382"/>
            </a:lvl3pPr>
            <a:lvl4pPr marL="1053114" indent="0" algn="ctr">
              <a:buNone/>
              <a:defRPr sz="1228"/>
            </a:lvl4pPr>
            <a:lvl5pPr marL="1404153" indent="0" algn="ctr">
              <a:buNone/>
              <a:defRPr sz="1228"/>
            </a:lvl5pPr>
            <a:lvl6pPr marL="1755191" indent="0" algn="ctr">
              <a:buNone/>
              <a:defRPr sz="1228"/>
            </a:lvl6pPr>
            <a:lvl7pPr marL="2106229" indent="0" algn="ctr">
              <a:buNone/>
              <a:defRPr sz="1228"/>
            </a:lvl7pPr>
            <a:lvl8pPr marL="2457267" indent="0" algn="ctr">
              <a:buNone/>
              <a:defRPr sz="1228"/>
            </a:lvl8pPr>
            <a:lvl9pPr marL="2808305" indent="0" algn="ctr">
              <a:buNone/>
              <a:defRPr sz="1228"/>
            </a:lvl9pPr>
          </a:lstStyle>
          <a:p>
            <a:r>
              <a:rPr lang="en-US"/>
              <a:t>Click to edit Master subtitle style</a:t>
            </a:r>
          </a:p>
        </p:txBody>
      </p:sp>
      <p:sp>
        <p:nvSpPr>
          <p:cNvPr id="4" name="Date Placeholder 3">
            <a:extLst>
              <a:ext uri="{FF2B5EF4-FFF2-40B4-BE49-F238E27FC236}">
                <a16:creationId xmlns:a16="http://schemas.microsoft.com/office/drawing/2014/main" id="{171C560C-3970-7248-8ED7-9FA6F53FF441}"/>
              </a:ext>
            </a:extLst>
          </p:cNvPr>
          <p:cNvSpPr>
            <a:spLocks noGrp="1"/>
          </p:cNvSpPr>
          <p:nvPr>
            <p:ph type="dt" sz="half" idx="10"/>
          </p:nvPr>
        </p:nvSpPr>
        <p:spPr/>
        <p:txBody>
          <a:bodyPr/>
          <a:lstStyle/>
          <a:p>
            <a:r>
              <a:rPr lang="en-IN"/>
              <a:t>IIITS: IDA - M2021</a:t>
            </a:r>
          </a:p>
        </p:txBody>
      </p:sp>
      <p:sp>
        <p:nvSpPr>
          <p:cNvPr id="5" name="Footer Placeholder 4">
            <a:extLst>
              <a:ext uri="{FF2B5EF4-FFF2-40B4-BE49-F238E27FC236}">
                <a16:creationId xmlns:a16="http://schemas.microsoft.com/office/drawing/2014/main" id="{85E516B3-DC5A-B74E-8025-F8CBA61DAE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06662A-38DE-6244-98C8-1D274100E69E}"/>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66665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83A3-596F-044B-BB2A-6F0C0A9789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1655B8-6E51-E648-ABA9-DC8F25C738F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0A3D6-56A4-BE4D-A8A9-8CB72DD420DD}"/>
              </a:ext>
            </a:extLst>
          </p:cNvPr>
          <p:cNvSpPr>
            <a:spLocks noGrp="1"/>
          </p:cNvSpPr>
          <p:nvPr>
            <p:ph type="dt" sz="half" idx="10"/>
          </p:nvPr>
        </p:nvSpPr>
        <p:spPr/>
        <p:txBody>
          <a:bodyPr/>
          <a:lstStyle/>
          <a:p>
            <a:r>
              <a:rPr lang="en-IN"/>
              <a:t>IIITS: IDA - M2021</a:t>
            </a:r>
          </a:p>
        </p:txBody>
      </p:sp>
      <p:sp>
        <p:nvSpPr>
          <p:cNvPr id="5" name="Footer Placeholder 4">
            <a:extLst>
              <a:ext uri="{FF2B5EF4-FFF2-40B4-BE49-F238E27FC236}">
                <a16:creationId xmlns:a16="http://schemas.microsoft.com/office/drawing/2014/main" id="{C3D755FA-D376-D14C-8C36-4E6F5F3F00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5764D8-3704-5F41-8352-08650013F603}"/>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69969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E64DC3-874D-E542-82F8-B7F806813749}"/>
              </a:ext>
            </a:extLst>
          </p:cNvPr>
          <p:cNvSpPr>
            <a:spLocks noGrp="1"/>
          </p:cNvSpPr>
          <p:nvPr>
            <p:ph type="title" orient="vert"/>
          </p:nvPr>
        </p:nvSpPr>
        <p:spPr>
          <a:xfrm>
            <a:off x="6699315" y="365125"/>
            <a:ext cx="2018571"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4C180B-EE01-3540-BEBE-AC2B74D6A74E}"/>
              </a:ext>
            </a:extLst>
          </p:cNvPr>
          <p:cNvSpPr>
            <a:spLocks noGrp="1"/>
          </p:cNvSpPr>
          <p:nvPr>
            <p:ph type="body" orient="vert" idx="1"/>
          </p:nvPr>
        </p:nvSpPr>
        <p:spPr>
          <a:xfrm>
            <a:off x="643602" y="365125"/>
            <a:ext cx="5938694"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311EA-7B6F-E24D-B7D5-0A6A73BC68DA}"/>
              </a:ext>
            </a:extLst>
          </p:cNvPr>
          <p:cNvSpPr>
            <a:spLocks noGrp="1"/>
          </p:cNvSpPr>
          <p:nvPr>
            <p:ph type="dt" sz="half" idx="10"/>
          </p:nvPr>
        </p:nvSpPr>
        <p:spPr/>
        <p:txBody>
          <a:bodyPr/>
          <a:lstStyle/>
          <a:p>
            <a:r>
              <a:rPr lang="en-IN"/>
              <a:t>IIITS: IDA - M2021</a:t>
            </a:r>
          </a:p>
        </p:txBody>
      </p:sp>
      <p:sp>
        <p:nvSpPr>
          <p:cNvPr id="5" name="Footer Placeholder 4">
            <a:extLst>
              <a:ext uri="{FF2B5EF4-FFF2-40B4-BE49-F238E27FC236}">
                <a16:creationId xmlns:a16="http://schemas.microsoft.com/office/drawing/2014/main" id="{D674F027-5729-164E-9411-2F0B0DF817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12FED6-42E0-E04E-8174-54618B76A254}"/>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881900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58" y="2386744"/>
            <a:ext cx="7104575" cy="1645920"/>
          </a:xfrm>
          <a:solidFill>
            <a:srgbClr val="FFFFFF"/>
          </a:solidFill>
          <a:ln w="38100">
            <a:solidFill>
              <a:srgbClr val="404040"/>
            </a:solidFill>
          </a:ln>
        </p:spPr>
        <p:txBody>
          <a:bodyPr lIns="274320" rIns="274320" anchor="ctr" anchorCtr="1">
            <a:normAutofit/>
          </a:bodyPr>
          <a:lstStyle>
            <a:lvl1pPr algn="ctr">
              <a:defRPr sz="3419">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69475" y="4352544"/>
            <a:ext cx="5222540" cy="1239894"/>
          </a:xfrm>
          <a:noFill/>
        </p:spPr>
        <p:txBody>
          <a:bodyPr>
            <a:normAutofit/>
          </a:bodyPr>
          <a:lstStyle>
            <a:lvl1pPr marL="0" indent="0" algn="ctr">
              <a:buNone/>
              <a:defRPr sz="1856">
                <a:solidFill>
                  <a:schemeClr val="tx1">
                    <a:lumMod val="75000"/>
                    <a:lumOff val="25000"/>
                  </a:schemeClr>
                </a:solidFill>
              </a:defRPr>
            </a:lvl1pPr>
            <a:lvl2pPr marL="446593" indent="0" algn="ctr">
              <a:buNone/>
              <a:defRPr sz="1856"/>
            </a:lvl2pPr>
            <a:lvl3pPr marL="893186" indent="0" algn="ctr">
              <a:buNone/>
              <a:defRPr sz="1758"/>
            </a:lvl3pPr>
            <a:lvl4pPr marL="1339779" indent="0" algn="ctr">
              <a:buNone/>
              <a:defRPr sz="1563"/>
            </a:lvl4pPr>
            <a:lvl5pPr marL="1786372" indent="0" algn="ctr">
              <a:buNone/>
              <a:defRPr sz="1563"/>
            </a:lvl5pPr>
            <a:lvl6pPr marL="2232965" indent="0" algn="ctr">
              <a:buNone/>
              <a:defRPr sz="1563"/>
            </a:lvl6pPr>
            <a:lvl7pPr marL="2679558" indent="0" algn="ctr">
              <a:buNone/>
              <a:defRPr sz="1563"/>
            </a:lvl7pPr>
            <a:lvl8pPr marL="3126151" indent="0" algn="ctr">
              <a:buNone/>
              <a:defRPr sz="1563"/>
            </a:lvl8pPr>
            <a:lvl9pPr marL="3572744" indent="0" algn="ctr">
              <a:buNone/>
              <a:defRPr sz="1563"/>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r>
              <a:rPr lang="en-IN"/>
              <a:t>IIITS: IDA - M2021</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333541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IIITS: IDA - M2021</a:t>
            </a:r>
            <a:endParaRPr lang="en-IN" dirty="0"/>
          </a:p>
        </p:txBody>
      </p:sp>
      <p:sp>
        <p:nvSpPr>
          <p:cNvPr id="8" name="Footer Placeholder 7"/>
          <p:cNvSpPr>
            <a:spLocks noGrp="1"/>
          </p:cNvSpPr>
          <p:nvPr>
            <p:ph type="ftr" sz="quarter" idx="11"/>
          </p:nvPr>
        </p:nvSpPr>
        <p:spPr/>
        <p:txBody>
          <a:bodyPr/>
          <a:lstStyle/>
          <a:p>
            <a:pPr algn="ctr"/>
            <a:endParaRPr lang="en-IN" dirty="0"/>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dirty="0"/>
          </a:p>
        </p:txBody>
      </p:sp>
    </p:spTree>
    <p:extLst>
      <p:ext uri="{BB962C8B-B14F-4D97-AF65-F5344CB8AC3E}">
        <p14:creationId xmlns:p14="http://schemas.microsoft.com/office/powerpoint/2010/main" val="4153537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32740" y="2386744"/>
            <a:ext cx="7105369" cy="1645920"/>
          </a:xfrm>
          <a:solidFill>
            <a:srgbClr val="FFFFFF"/>
          </a:solidFill>
          <a:ln w="38100">
            <a:solidFill>
              <a:srgbClr val="404040"/>
            </a:solidFill>
          </a:ln>
        </p:spPr>
        <p:txBody>
          <a:bodyPr lIns="274320" rIns="274320" anchor="ctr" anchorCtr="1">
            <a:normAutofit/>
          </a:bodyPr>
          <a:lstStyle>
            <a:lvl1pPr>
              <a:defRPr sz="3419">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69475" y="4352465"/>
            <a:ext cx="5222540" cy="1265082"/>
          </a:xfrm>
        </p:spPr>
        <p:txBody>
          <a:bodyPr anchor="t" anchorCtr="1">
            <a:normAutofit/>
          </a:bodyPr>
          <a:lstStyle>
            <a:lvl1pPr marL="0" indent="0">
              <a:buNone/>
              <a:defRPr sz="1856">
                <a:solidFill>
                  <a:schemeClr val="tx1"/>
                </a:solidFill>
              </a:defRPr>
            </a:lvl1pPr>
            <a:lvl2pPr marL="446593" indent="0">
              <a:buNone/>
              <a:defRPr sz="1856">
                <a:solidFill>
                  <a:schemeClr val="tx1">
                    <a:tint val="75000"/>
                  </a:schemeClr>
                </a:solidFill>
              </a:defRPr>
            </a:lvl2pPr>
            <a:lvl3pPr marL="893186" indent="0">
              <a:buNone/>
              <a:defRPr sz="1758">
                <a:solidFill>
                  <a:schemeClr val="tx1">
                    <a:tint val="75000"/>
                  </a:schemeClr>
                </a:solidFill>
              </a:defRPr>
            </a:lvl3pPr>
            <a:lvl4pPr marL="1339779" indent="0">
              <a:buNone/>
              <a:defRPr sz="1563">
                <a:solidFill>
                  <a:schemeClr val="tx1">
                    <a:tint val="75000"/>
                  </a:schemeClr>
                </a:solidFill>
              </a:defRPr>
            </a:lvl4pPr>
            <a:lvl5pPr marL="1786372" indent="0">
              <a:buNone/>
              <a:defRPr sz="1563">
                <a:solidFill>
                  <a:schemeClr val="tx1">
                    <a:tint val="75000"/>
                  </a:schemeClr>
                </a:solidFill>
              </a:defRPr>
            </a:lvl5pPr>
            <a:lvl6pPr marL="2232965" indent="0">
              <a:buNone/>
              <a:defRPr sz="1563">
                <a:solidFill>
                  <a:schemeClr val="tx1">
                    <a:tint val="75000"/>
                  </a:schemeClr>
                </a:solidFill>
              </a:defRPr>
            </a:lvl6pPr>
            <a:lvl7pPr marL="2679558" indent="0">
              <a:buNone/>
              <a:defRPr sz="1563">
                <a:solidFill>
                  <a:schemeClr val="tx1">
                    <a:tint val="75000"/>
                  </a:schemeClr>
                </a:solidFill>
              </a:defRPr>
            </a:lvl7pPr>
            <a:lvl8pPr marL="3126151" indent="0">
              <a:buNone/>
              <a:defRPr sz="1563">
                <a:solidFill>
                  <a:schemeClr val="tx1">
                    <a:tint val="75000"/>
                  </a:schemeClr>
                </a:solidFill>
              </a:defRPr>
            </a:lvl8pPr>
            <a:lvl9pPr marL="3572744" indent="0">
              <a:buNone/>
              <a:defRPr sz="1563">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r>
              <a:rPr lang="en-IN"/>
              <a:t>IIITS: IDA - M2021</a:t>
            </a:r>
            <a:endParaRPr lang="en-IN" dirty="0"/>
          </a:p>
        </p:txBody>
      </p:sp>
      <p:sp>
        <p:nvSpPr>
          <p:cNvPr id="8" name="Footer Placeholder 7"/>
          <p:cNvSpPr>
            <a:spLocks noGrp="1"/>
          </p:cNvSpPr>
          <p:nvPr>
            <p:ph type="ftr" sz="quarter" idx="11"/>
          </p:nvPr>
        </p:nvSpPr>
        <p:spPr/>
        <p:txBody>
          <a:bodyPr/>
          <a:lstStyle/>
          <a:p>
            <a:pPr algn="ctr"/>
            <a:endParaRPr lang="en-IN" dirty="0"/>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667976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57" y="2638044"/>
            <a:ext cx="3366228"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6804" y="2638044"/>
            <a:ext cx="3368780"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r>
              <a:rPr lang="en-IN"/>
              <a:t>IIITS: IDA - M2021</a:t>
            </a:r>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994474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28455" y="2313437"/>
            <a:ext cx="3366229" cy="704087"/>
          </a:xfrm>
        </p:spPr>
        <p:txBody>
          <a:bodyPr anchor="b" anchorCtr="1">
            <a:normAutofit/>
          </a:bodyPr>
          <a:lstStyle>
            <a:lvl1pPr marL="0" indent="0" algn="ctr">
              <a:buNone/>
              <a:defRPr sz="1856" b="0" cap="all" spc="98" baseline="0">
                <a:solidFill>
                  <a:schemeClr val="tx2"/>
                </a:solidFill>
              </a:defRPr>
            </a:lvl1pPr>
            <a:lvl2pPr marL="446593" indent="0">
              <a:buNone/>
              <a:defRPr sz="1856" b="1"/>
            </a:lvl2pPr>
            <a:lvl3pPr marL="893186" indent="0">
              <a:buNone/>
              <a:defRPr sz="1758" b="1"/>
            </a:lvl3pPr>
            <a:lvl4pPr marL="1339779" indent="0">
              <a:buNone/>
              <a:defRPr sz="1563" b="1"/>
            </a:lvl4pPr>
            <a:lvl5pPr marL="1786372" indent="0">
              <a:buNone/>
              <a:defRPr sz="1563" b="1"/>
            </a:lvl5pPr>
            <a:lvl6pPr marL="2232965" indent="0">
              <a:buNone/>
              <a:defRPr sz="1563" b="1"/>
            </a:lvl6pPr>
            <a:lvl7pPr marL="2679558" indent="0">
              <a:buNone/>
              <a:defRPr sz="1563" b="1"/>
            </a:lvl7pPr>
            <a:lvl8pPr marL="3126151" indent="0">
              <a:buNone/>
              <a:defRPr sz="1563" b="1"/>
            </a:lvl8pPr>
            <a:lvl9pPr marL="3572744" indent="0">
              <a:buNone/>
              <a:defRPr sz="1563" b="1"/>
            </a:lvl9pPr>
          </a:lstStyle>
          <a:p>
            <a:pPr lvl="0"/>
            <a:r>
              <a:rPr lang="en-US"/>
              <a:t>Edit Master text styles</a:t>
            </a:r>
          </a:p>
        </p:txBody>
      </p:sp>
      <p:sp>
        <p:nvSpPr>
          <p:cNvPr id="4" name="Content Placeholder 3"/>
          <p:cNvSpPr>
            <a:spLocks noGrp="1"/>
          </p:cNvSpPr>
          <p:nvPr>
            <p:ph sz="half" idx="2"/>
          </p:nvPr>
        </p:nvSpPr>
        <p:spPr>
          <a:xfrm>
            <a:off x="1128455" y="3143250"/>
            <a:ext cx="3366229"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866804" y="3143250"/>
            <a:ext cx="3368780"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866804" y="2313437"/>
            <a:ext cx="3368780" cy="704087"/>
          </a:xfrm>
        </p:spPr>
        <p:txBody>
          <a:bodyPr anchor="b" anchorCtr="1">
            <a:normAutofit/>
          </a:bodyPr>
          <a:lstStyle>
            <a:lvl1pPr marL="0" indent="0" algn="ctr">
              <a:buNone/>
              <a:defRPr sz="1856" b="0" cap="all" spc="98" baseline="0">
                <a:solidFill>
                  <a:schemeClr val="tx2"/>
                </a:solidFill>
              </a:defRPr>
            </a:lvl1pPr>
            <a:lvl2pPr marL="446593" indent="0">
              <a:buNone/>
              <a:defRPr sz="1856" b="1"/>
            </a:lvl2pPr>
            <a:lvl3pPr marL="893186" indent="0">
              <a:buNone/>
              <a:defRPr sz="1758" b="1"/>
            </a:lvl3pPr>
            <a:lvl4pPr marL="1339779" indent="0">
              <a:buNone/>
              <a:defRPr sz="1563" b="1"/>
            </a:lvl4pPr>
            <a:lvl5pPr marL="1786372" indent="0">
              <a:buNone/>
              <a:defRPr sz="1563" b="1"/>
            </a:lvl5pPr>
            <a:lvl6pPr marL="2232965" indent="0">
              <a:buNone/>
              <a:defRPr sz="1563" b="1"/>
            </a:lvl6pPr>
            <a:lvl7pPr marL="2679558" indent="0">
              <a:buNone/>
              <a:defRPr sz="1563" b="1"/>
            </a:lvl7pPr>
            <a:lvl8pPr marL="3126151" indent="0">
              <a:buNone/>
              <a:defRPr sz="1563" b="1"/>
            </a:lvl8pPr>
            <a:lvl9pPr marL="3572744" indent="0">
              <a:buNone/>
              <a:defRPr sz="1563" b="1"/>
            </a:lvl9pPr>
          </a:lstStyle>
          <a:p>
            <a:pPr lvl="0"/>
            <a:r>
              <a:rPr lang="en-US"/>
              <a:t>Edit Master text styles</a:t>
            </a:r>
          </a:p>
        </p:txBody>
      </p:sp>
      <p:sp>
        <p:nvSpPr>
          <p:cNvPr id="7" name="Date Placeholder 6"/>
          <p:cNvSpPr>
            <a:spLocks noGrp="1"/>
          </p:cNvSpPr>
          <p:nvPr>
            <p:ph type="dt" sz="half" idx="10"/>
          </p:nvPr>
        </p:nvSpPr>
        <p:spPr/>
        <p:txBody>
          <a:bodyPr/>
          <a:lstStyle/>
          <a:p>
            <a:r>
              <a:rPr lang="en-IN"/>
              <a:t>IIITS: IDA - M2021</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238DB-7230-45D0-89A2-1890D4DEDBDF}"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78759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IIITS: IDA - M2021</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46773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IIITS: IDA - M2021</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479244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4680744" y="0"/>
            <a:ext cx="46807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55942" y="2243832"/>
            <a:ext cx="3368860" cy="1141497"/>
          </a:xfrm>
          <a:solidFill>
            <a:srgbClr val="FFFFFF"/>
          </a:solidFill>
          <a:ln>
            <a:solidFill>
              <a:srgbClr val="404040"/>
            </a:solidFill>
          </a:ln>
        </p:spPr>
        <p:txBody>
          <a:bodyPr anchor="ctr" anchorCtr="1">
            <a:normAutofit/>
          </a:bodyPr>
          <a:lstStyle>
            <a:lvl1pPr>
              <a:defRPr sz="2051">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172222" y="804672"/>
            <a:ext cx="3697788" cy="5248656"/>
          </a:xfrm>
        </p:spPr>
        <p:txBody>
          <a:bodyPr>
            <a:normAutofit/>
          </a:bodyPr>
          <a:lstStyle>
            <a:lvl1pPr>
              <a:defRPr sz="1856">
                <a:solidFill>
                  <a:schemeClr val="tx1"/>
                </a:solidFill>
              </a:defRPr>
            </a:lvl1pPr>
            <a:lvl2pPr>
              <a:defRPr sz="1563">
                <a:solidFill>
                  <a:schemeClr val="tx1"/>
                </a:solidFill>
              </a:defRPr>
            </a:lvl2pPr>
            <a:lvl3pPr>
              <a:defRPr sz="1563">
                <a:solidFill>
                  <a:schemeClr val="tx1"/>
                </a:solidFill>
              </a:defRPr>
            </a:lvl3pPr>
            <a:lvl4pPr>
              <a:defRPr sz="1563">
                <a:solidFill>
                  <a:schemeClr val="tx1"/>
                </a:solidFill>
              </a:defRPr>
            </a:lvl4pPr>
            <a:lvl5pPr>
              <a:defRPr sz="1563">
                <a:solidFill>
                  <a:schemeClr val="tx1"/>
                </a:solidFill>
              </a:defRPr>
            </a:lvl5pPr>
            <a:lvl6pPr>
              <a:defRPr sz="1563"/>
            </a:lvl6pPr>
            <a:lvl7pPr>
              <a:defRPr sz="1563"/>
            </a:lvl7pPr>
            <a:lvl8pPr>
              <a:defRPr sz="1563"/>
            </a:lvl8pPr>
            <a:lvl9pPr>
              <a:defRPr sz="156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3492" y="3549918"/>
            <a:ext cx="2913763" cy="2194036"/>
          </a:xfrm>
        </p:spPr>
        <p:txBody>
          <a:bodyPr anchor="t" anchorCtr="1">
            <a:normAutofit/>
          </a:bodyPr>
          <a:lstStyle>
            <a:lvl1pPr marL="0" indent="0" algn="ctr">
              <a:buNone/>
              <a:defRPr sz="1465">
                <a:solidFill>
                  <a:schemeClr val="tx1">
                    <a:lumMod val="85000"/>
                    <a:lumOff val="15000"/>
                  </a:schemeClr>
                </a:solidFill>
              </a:defRPr>
            </a:lvl1pPr>
            <a:lvl2pPr marL="446593" indent="0">
              <a:buNone/>
              <a:defRPr sz="1368"/>
            </a:lvl2pPr>
            <a:lvl3pPr marL="893186" indent="0">
              <a:buNone/>
              <a:defRPr sz="1172"/>
            </a:lvl3pPr>
            <a:lvl4pPr marL="1339779" indent="0">
              <a:buNone/>
              <a:defRPr sz="977"/>
            </a:lvl4pPr>
            <a:lvl5pPr marL="1786372" indent="0">
              <a:buNone/>
              <a:defRPr sz="977"/>
            </a:lvl5pPr>
            <a:lvl6pPr marL="2232965" indent="0">
              <a:buNone/>
              <a:defRPr sz="977"/>
            </a:lvl6pPr>
            <a:lvl7pPr marL="2679558" indent="0">
              <a:buNone/>
              <a:defRPr sz="977"/>
            </a:lvl7pPr>
            <a:lvl8pPr marL="3126151" indent="0">
              <a:buNone/>
              <a:defRPr sz="977"/>
            </a:lvl8pPr>
            <a:lvl9pPr marL="3572744" indent="0">
              <a:buNone/>
              <a:defRPr sz="977"/>
            </a:lvl9pPr>
          </a:lstStyle>
          <a:p>
            <a:pPr lvl="0"/>
            <a:r>
              <a:rPr lang="en-US"/>
              <a:t>Edit Master text styles</a:t>
            </a:r>
          </a:p>
        </p:txBody>
      </p:sp>
      <p:sp>
        <p:nvSpPr>
          <p:cNvPr id="9" name="Date Placeholder 8"/>
          <p:cNvSpPr>
            <a:spLocks noGrp="1"/>
          </p:cNvSpPr>
          <p:nvPr>
            <p:ph type="dt" sz="half" idx="10"/>
          </p:nvPr>
        </p:nvSpPr>
        <p:spPr/>
        <p:txBody>
          <a:bodyPr/>
          <a:lstStyle/>
          <a:p>
            <a:r>
              <a:rPr lang="en-IN"/>
              <a:t>IIITS: IDA - M2021</a:t>
            </a:r>
          </a:p>
        </p:txBody>
      </p:sp>
      <p:sp>
        <p:nvSpPr>
          <p:cNvPr id="10" name="Footer Placeholder 9"/>
          <p:cNvSpPr>
            <a:spLocks noGrp="1"/>
          </p:cNvSpPr>
          <p:nvPr>
            <p:ph type="ftr" sz="quarter" idx="11"/>
          </p:nvPr>
        </p:nvSpPr>
        <p:spPr>
          <a:xfrm>
            <a:off x="655942" y="6236208"/>
            <a:ext cx="3896932" cy="320040"/>
          </a:xfrm>
        </p:spPr>
        <p:txBody>
          <a:bodyPr>
            <a:normAutofit/>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402171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50EC-F5FD-3B4D-B849-582B9C3F3E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9638BB-B6F5-9446-A397-6BB48AD883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2DB22-2A47-0642-BF43-8AEB991F0748}"/>
              </a:ext>
            </a:extLst>
          </p:cNvPr>
          <p:cNvSpPr>
            <a:spLocks noGrp="1"/>
          </p:cNvSpPr>
          <p:nvPr>
            <p:ph type="dt" sz="half" idx="10"/>
          </p:nvPr>
        </p:nvSpPr>
        <p:spPr/>
        <p:txBody>
          <a:bodyPr/>
          <a:lstStyle/>
          <a:p>
            <a:r>
              <a:rPr lang="en-IN"/>
              <a:t>IIITS: IDA - M2021</a:t>
            </a:r>
            <a:endParaRPr lang="en-IN" dirty="0"/>
          </a:p>
        </p:txBody>
      </p:sp>
      <p:sp>
        <p:nvSpPr>
          <p:cNvPr id="5" name="Footer Placeholder 4">
            <a:extLst>
              <a:ext uri="{FF2B5EF4-FFF2-40B4-BE49-F238E27FC236}">
                <a16:creationId xmlns:a16="http://schemas.microsoft.com/office/drawing/2014/main" id="{1EEAC7B1-7526-8E46-AA97-4D113D8939D5}"/>
              </a:ext>
            </a:extLst>
          </p:cNvPr>
          <p:cNvSpPr>
            <a:spLocks noGrp="1"/>
          </p:cNvSpPr>
          <p:nvPr>
            <p:ph type="ftr" sz="quarter" idx="11"/>
          </p:nvPr>
        </p:nvSpPr>
        <p:spPr/>
        <p:txBody>
          <a:bodyPr/>
          <a:lstStyle/>
          <a:p>
            <a:pPr algn="ctr"/>
            <a:endParaRPr lang="en-IN" dirty="0"/>
          </a:p>
        </p:txBody>
      </p:sp>
      <p:sp>
        <p:nvSpPr>
          <p:cNvPr id="6" name="Slide Number Placeholder 5">
            <a:extLst>
              <a:ext uri="{FF2B5EF4-FFF2-40B4-BE49-F238E27FC236}">
                <a16:creationId xmlns:a16="http://schemas.microsoft.com/office/drawing/2014/main" id="{BE78920C-25D1-0B41-A21D-FF42F81E370D}"/>
              </a:ext>
            </a:extLst>
          </p:cNvPr>
          <p:cNvSpPr>
            <a:spLocks noGrp="1"/>
          </p:cNvSpPr>
          <p:nvPr>
            <p:ph type="sldNum" sz="quarter" idx="12"/>
          </p:nvPr>
        </p:nvSpPr>
        <p:spPr/>
        <p:txBody>
          <a:bodyPr/>
          <a:lstStyle/>
          <a:p>
            <a:fld id="{E2D238DB-7230-45D0-89A2-1890D4DEDBDF}" type="slidenum">
              <a:rPr lang="en-IN" smtClean="0"/>
              <a:pPr/>
              <a:t>‹#›</a:t>
            </a:fld>
            <a:endParaRPr lang="en-IN" dirty="0"/>
          </a:p>
        </p:txBody>
      </p:sp>
    </p:spTree>
    <p:extLst>
      <p:ext uri="{BB962C8B-B14F-4D97-AF65-F5344CB8AC3E}">
        <p14:creationId xmlns:p14="http://schemas.microsoft.com/office/powerpoint/2010/main" val="29028660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5304" y="2243828"/>
            <a:ext cx="3370136" cy="1143000"/>
          </a:xfrm>
          <a:solidFill>
            <a:srgbClr val="FFFFFF"/>
          </a:solidFill>
          <a:ln>
            <a:solidFill>
              <a:srgbClr val="262626"/>
            </a:solidFill>
          </a:ln>
        </p:spPr>
        <p:txBody>
          <a:bodyPr anchor="ctr" anchorCtr="1">
            <a:noAutofit/>
          </a:bodyPr>
          <a:lstStyle>
            <a:lvl1pPr>
              <a:defRPr sz="2051">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680744" y="0"/>
            <a:ext cx="4685426" cy="6858000"/>
          </a:xfrm>
          <a:solidFill>
            <a:schemeClr val="bg1"/>
          </a:solidFill>
        </p:spPr>
        <p:txBody>
          <a:bodyPr anchor="t"/>
          <a:lstStyle>
            <a:lvl1pPr marL="0" indent="0">
              <a:buNone/>
              <a:defRPr sz="3126">
                <a:solidFill>
                  <a:schemeClr val="tx1"/>
                </a:solidFill>
              </a:defRPr>
            </a:lvl1pPr>
            <a:lvl2pPr marL="446593" indent="0">
              <a:buNone/>
              <a:defRPr sz="2735"/>
            </a:lvl2pPr>
            <a:lvl3pPr marL="893186" indent="0">
              <a:buNone/>
              <a:defRPr sz="2344"/>
            </a:lvl3pPr>
            <a:lvl4pPr marL="1339779" indent="0">
              <a:buNone/>
              <a:defRPr sz="1954"/>
            </a:lvl4pPr>
            <a:lvl5pPr marL="1786372" indent="0">
              <a:buNone/>
              <a:defRPr sz="1954"/>
            </a:lvl5pPr>
            <a:lvl6pPr marL="2232965" indent="0">
              <a:buNone/>
              <a:defRPr sz="1954"/>
            </a:lvl6pPr>
            <a:lvl7pPr marL="2679558" indent="0">
              <a:buNone/>
              <a:defRPr sz="1954"/>
            </a:lvl7pPr>
            <a:lvl8pPr marL="3126151" indent="0">
              <a:buNone/>
              <a:defRPr sz="1954"/>
            </a:lvl8pPr>
            <a:lvl9pPr marL="3572744" indent="0">
              <a:buNone/>
              <a:defRPr sz="1954"/>
            </a:lvl9pPr>
          </a:lstStyle>
          <a:p>
            <a:r>
              <a:rPr lang="en-US"/>
              <a:t>Click icon to add picture</a:t>
            </a:r>
            <a:endParaRPr lang="en-US" dirty="0"/>
          </a:p>
        </p:txBody>
      </p:sp>
      <p:sp>
        <p:nvSpPr>
          <p:cNvPr id="4" name="Text Placeholder 3"/>
          <p:cNvSpPr>
            <a:spLocks noGrp="1"/>
          </p:cNvSpPr>
          <p:nvPr>
            <p:ph type="body" sz="half" idx="2"/>
          </p:nvPr>
        </p:nvSpPr>
        <p:spPr>
          <a:xfrm>
            <a:off x="883492" y="3549922"/>
            <a:ext cx="2913763" cy="2194037"/>
          </a:xfrm>
        </p:spPr>
        <p:txBody>
          <a:bodyPr anchor="t" anchorCtr="1">
            <a:normAutofit/>
          </a:bodyPr>
          <a:lstStyle>
            <a:lvl1pPr marL="0" indent="0" algn="ctr">
              <a:buNone/>
              <a:defRPr sz="1465">
                <a:solidFill>
                  <a:schemeClr val="tx1">
                    <a:lumMod val="85000"/>
                    <a:lumOff val="15000"/>
                  </a:schemeClr>
                </a:solidFill>
              </a:defRPr>
            </a:lvl1pPr>
            <a:lvl2pPr marL="446593" indent="0">
              <a:buNone/>
              <a:defRPr sz="1368"/>
            </a:lvl2pPr>
            <a:lvl3pPr marL="893186" indent="0">
              <a:buNone/>
              <a:defRPr sz="1172"/>
            </a:lvl3pPr>
            <a:lvl4pPr marL="1339779" indent="0">
              <a:buNone/>
              <a:defRPr sz="977"/>
            </a:lvl4pPr>
            <a:lvl5pPr marL="1786372" indent="0">
              <a:buNone/>
              <a:defRPr sz="977"/>
            </a:lvl5pPr>
            <a:lvl6pPr marL="2232965" indent="0">
              <a:buNone/>
              <a:defRPr sz="977"/>
            </a:lvl6pPr>
            <a:lvl7pPr marL="2679558" indent="0">
              <a:buNone/>
              <a:defRPr sz="977"/>
            </a:lvl7pPr>
            <a:lvl8pPr marL="3126151" indent="0">
              <a:buNone/>
              <a:defRPr sz="977"/>
            </a:lvl8pPr>
            <a:lvl9pPr marL="3572744" indent="0">
              <a:buNone/>
              <a:defRPr sz="977"/>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r>
              <a:rPr lang="en-IN"/>
              <a:t>IIITS: IDA - M2021</a:t>
            </a:r>
          </a:p>
        </p:txBody>
      </p:sp>
      <p:sp>
        <p:nvSpPr>
          <p:cNvPr id="9" name="Footer Placeholder 8"/>
          <p:cNvSpPr>
            <a:spLocks noGrp="1"/>
          </p:cNvSpPr>
          <p:nvPr>
            <p:ph type="ftr" sz="quarter" idx="11"/>
          </p:nvPr>
        </p:nvSpPr>
        <p:spPr>
          <a:xfrm>
            <a:off x="655304" y="6236208"/>
            <a:ext cx="3894379" cy="320040"/>
          </a:xfrm>
        </p:spPr>
        <p:txBody>
          <a:bodyPr>
            <a:normAutofit/>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14474853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IIITS: IDA - M2021</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358690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4193" y="937260"/>
            <a:ext cx="1079034"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44247" y="937260"/>
            <a:ext cx="4828347"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IIITS: IDA - M2021</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026459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55F7-E9AE-A34B-88D6-395FFBAC697E}"/>
              </a:ext>
            </a:extLst>
          </p:cNvPr>
          <p:cNvSpPr>
            <a:spLocks noGrp="1"/>
          </p:cNvSpPr>
          <p:nvPr>
            <p:ph type="title"/>
          </p:nvPr>
        </p:nvSpPr>
        <p:spPr>
          <a:xfrm>
            <a:off x="638727" y="1709739"/>
            <a:ext cx="8074283" cy="2852737"/>
          </a:xfrm>
        </p:spPr>
        <p:txBody>
          <a:bodyPr anchor="b"/>
          <a:lstStyle>
            <a:lvl1pPr>
              <a:defRPr sz="4607"/>
            </a:lvl1pPr>
          </a:lstStyle>
          <a:p>
            <a:r>
              <a:rPr lang="en-US"/>
              <a:t>Click to edit Master title style</a:t>
            </a:r>
          </a:p>
        </p:txBody>
      </p:sp>
      <p:sp>
        <p:nvSpPr>
          <p:cNvPr id="3" name="Text Placeholder 2">
            <a:extLst>
              <a:ext uri="{FF2B5EF4-FFF2-40B4-BE49-F238E27FC236}">
                <a16:creationId xmlns:a16="http://schemas.microsoft.com/office/drawing/2014/main" id="{E9C05920-9926-A145-B8DA-9DC45B2B165F}"/>
              </a:ext>
            </a:extLst>
          </p:cNvPr>
          <p:cNvSpPr>
            <a:spLocks noGrp="1"/>
          </p:cNvSpPr>
          <p:nvPr>
            <p:ph type="body" idx="1"/>
          </p:nvPr>
        </p:nvSpPr>
        <p:spPr>
          <a:xfrm>
            <a:off x="638727" y="4589464"/>
            <a:ext cx="8074283" cy="1500187"/>
          </a:xfrm>
        </p:spPr>
        <p:txBody>
          <a:bodyPr/>
          <a:lstStyle>
            <a:lvl1pPr marL="0" indent="0">
              <a:buNone/>
              <a:defRPr sz="1843">
                <a:solidFill>
                  <a:schemeClr val="tx1">
                    <a:tint val="75000"/>
                  </a:schemeClr>
                </a:solidFill>
              </a:defRPr>
            </a:lvl1pPr>
            <a:lvl2pPr marL="351038" indent="0">
              <a:buNone/>
              <a:defRPr sz="1536">
                <a:solidFill>
                  <a:schemeClr val="tx1">
                    <a:tint val="75000"/>
                  </a:schemeClr>
                </a:solidFill>
              </a:defRPr>
            </a:lvl2pPr>
            <a:lvl3pPr marL="702076" indent="0">
              <a:buNone/>
              <a:defRPr sz="1382">
                <a:solidFill>
                  <a:schemeClr val="tx1">
                    <a:tint val="75000"/>
                  </a:schemeClr>
                </a:solidFill>
              </a:defRPr>
            </a:lvl3pPr>
            <a:lvl4pPr marL="1053114" indent="0">
              <a:buNone/>
              <a:defRPr sz="1228">
                <a:solidFill>
                  <a:schemeClr val="tx1">
                    <a:tint val="75000"/>
                  </a:schemeClr>
                </a:solidFill>
              </a:defRPr>
            </a:lvl4pPr>
            <a:lvl5pPr marL="1404153" indent="0">
              <a:buNone/>
              <a:defRPr sz="1228">
                <a:solidFill>
                  <a:schemeClr val="tx1">
                    <a:tint val="75000"/>
                  </a:schemeClr>
                </a:solidFill>
              </a:defRPr>
            </a:lvl5pPr>
            <a:lvl6pPr marL="1755191" indent="0">
              <a:buNone/>
              <a:defRPr sz="1228">
                <a:solidFill>
                  <a:schemeClr val="tx1">
                    <a:tint val="75000"/>
                  </a:schemeClr>
                </a:solidFill>
              </a:defRPr>
            </a:lvl6pPr>
            <a:lvl7pPr marL="2106229" indent="0">
              <a:buNone/>
              <a:defRPr sz="1228">
                <a:solidFill>
                  <a:schemeClr val="tx1">
                    <a:tint val="75000"/>
                  </a:schemeClr>
                </a:solidFill>
              </a:defRPr>
            </a:lvl7pPr>
            <a:lvl8pPr marL="2457267" indent="0">
              <a:buNone/>
              <a:defRPr sz="1228">
                <a:solidFill>
                  <a:schemeClr val="tx1">
                    <a:tint val="75000"/>
                  </a:schemeClr>
                </a:solidFill>
              </a:defRPr>
            </a:lvl8pPr>
            <a:lvl9pPr marL="2808305" indent="0">
              <a:buNone/>
              <a:defRPr sz="1228">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B36A8B4-5644-BA4B-A9B9-FC18DF610D22}"/>
              </a:ext>
            </a:extLst>
          </p:cNvPr>
          <p:cNvSpPr>
            <a:spLocks noGrp="1"/>
          </p:cNvSpPr>
          <p:nvPr>
            <p:ph type="dt" sz="half" idx="10"/>
          </p:nvPr>
        </p:nvSpPr>
        <p:spPr/>
        <p:txBody>
          <a:bodyPr/>
          <a:lstStyle/>
          <a:p>
            <a:r>
              <a:rPr lang="en-IN"/>
              <a:t>IIITS: IDA - M2021</a:t>
            </a:r>
            <a:endParaRPr lang="en-IN" dirty="0"/>
          </a:p>
        </p:txBody>
      </p:sp>
      <p:sp>
        <p:nvSpPr>
          <p:cNvPr id="5" name="Footer Placeholder 4">
            <a:extLst>
              <a:ext uri="{FF2B5EF4-FFF2-40B4-BE49-F238E27FC236}">
                <a16:creationId xmlns:a16="http://schemas.microsoft.com/office/drawing/2014/main" id="{EC704F66-A0E0-FD43-9963-EF49108F45F0}"/>
              </a:ext>
            </a:extLst>
          </p:cNvPr>
          <p:cNvSpPr>
            <a:spLocks noGrp="1"/>
          </p:cNvSpPr>
          <p:nvPr>
            <p:ph type="ftr" sz="quarter" idx="11"/>
          </p:nvPr>
        </p:nvSpPr>
        <p:spPr/>
        <p:txBody>
          <a:bodyPr/>
          <a:lstStyle/>
          <a:p>
            <a:pPr algn="ctr"/>
            <a:endParaRPr lang="en-IN" dirty="0"/>
          </a:p>
        </p:txBody>
      </p:sp>
      <p:sp>
        <p:nvSpPr>
          <p:cNvPr id="6" name="Slide Number Placeholder 5">
            <a:extLst>
              <a:ext uri="{FF2B5EF4-FFF2-40B4-BE49-F238E27FC236}">
                <a16:creationId xmlns:a16="http://schemas.microsoft.com/office/drawing/2014/main" id="{C0D93611-E686-2F40-A0CC-C57BAC7498D8}"/>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44277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BB66-B42A-A749-A15E-561ED0200A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1771A9-CE9B-F148-9E70-542A25773D84}"/>
              </a:ext>
            </a:extLst>
          </p:cNvPr>
          <p:cNvSpPr>
            <a:spLocks noGrp="1"/>
          </p:cNvSpPr>
          <p:nvPr>
            <p:ph sz="half" idx="1"/>
          </p:nvPr>
        </p:nvSpPr>
        <p:spPr>
          <a:xfrm>
            <a:off x="643603" y="1825625"/>
            <a:ext cx="397863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3BE22B-8627-9540-B32F-6B06CF7392FD}"/>
              </a:ext>
            </a:extLst>
          </p:cNvPr>
          <p:cNvSpPr>
            <a:spLocks noGrp="1"/>
          </p:cNvSpPr>
          <p:nvPr>
            <p:ph sz="half" idx="2"/>
          </p:nvPr>
        </p:nvSpPr>
        <p:spPr>
          <a:xfrm>
            <a:off x="4739254" y="1825625"/>
            <a:ext cx="397863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15A1C8-DF6B-0244-ACD6-B02DEA64B8D3}"/>
              </a:ext>
            </a:extLst>
          </p:cNvPr>
          <p:cNvSpPr>
            <a:spLocks noGrp="1"/>
          </p:cNvSpPr>
          <p:nvPr>
            <p:ph type="dt" sz="half" idx="10"/>
          </p:nvPr>
        </p:nvSpPr>
        <p:spPr/>
        <p:txBody>
          <a:bodyPr/>
          <a:lstStyle/>
          <a:p>
            <a:r>
              <a:rPr lang="en-IN"/>
              <a:t>IIITS: IDA - M2021</a:t>
            </a:r>
          </a:p>
        </p:txBody>
      </p:sp>
      <p:sp>
        <p:nvSpPr>
          <p:cNvPr id="6" name="Footer Placeholder 5">
            <a:extLst>
              <a:ext uri="{FF2B5EF4-FFF2-40B4-BE49-F238E27FC236}">
                <a16:creationId xmlns:a16="http://schemas.microsoft.com/office/drawing/2014/main" id="{334998E7-DD8D-A740-8973-41B5081F03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3AC1B6-4279-C847-BC30-43B8683B7978}"/>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352243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9303-426A-2743-8A74-DB678BA12E3B}"/>
              </a:ext>
            </a:extLst>
          </p:cNvPr>
          <p:cNvSpPr>
            <a:spLocks noGrp="1"/>
          </p:cNvSpPr>
          <p:nvPr>
            <p:ph type="title"/>
          </p:nvPr>
        </p:nvSpPr>
        <p:spPr>
          <a:xfrm>
            <a:off x="644822" y="365126"/>
            <a:ext cx="8074283"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6FEA76-257D-9C4A-9F86-D31D2923F753}"/>
              </a:ext>
            </a:extLst>
          </p:cNvPr>
          <p:cNvSpPr>
            <a:spLocks noGrp="1"/>
          </p:cNvSpPr>
          <p:nvPr>
            <p:ph type="body" idx="1"/>
          </p:nvPr>
        </p:nvSpPr>
        <p:spPr>
          <a:xfrm>
            <a:off x="644822" y="1681163"/>
            <a:ext cx="3960348" cy="823912"/>
          </a:xfrm>
        </p:spPr>
        <p:txBody>
          <a:bodyPr anchor="b"/>
          <a:lstStyle>
            <a:lvl1pPr marL="0" indent="0">
              <a:buNone/>
              <a:defRPr sz="1843" b="1"/>
            </a:lvl1pPr>
            <a:lvl2pPr marL="351038" indent="0">
              <a:buNone/>
              <a:defRPr sz="1536" b="1"/>
            </a:lvl2pPr>
            <a:lvl3pPr marL="702076" indent="0">
              <a:buNone/>
              <a:defRPr sz="1382" b="1"/>
            </a:lvl3pPr>
            <a:lvl4pPr marL="1053114" indent="0">
              <a:buNone/>
              <a:defRPr sz="1228" b="1"/>
            </a:lvl4pPr>
            <a:lvl5pPr marL="1404153" indent="0">
              <a:buNone/>
              <a:defRPr sz="1228" b="1"/>
            </a:lvl5pPr>
            <a:lvl6pPr marL="1755191" indent="0">
              <a:buNone/>
              <a:defRPr sz="1228" b="1"/>
            </a:lvl6pPr>
            <a:lvl7pPr marL="2106229" indent="0">
              <a:buNone/>
              <a:defRPr sz="1228" b="1"/>
            </a:lvl7pPr>
            <a:lvl8pPr marL="2457267" indent="0">
              <a:buNone/>
              <a:defRPr sz="1228" b="1"/>
            </a:lvl8pPr>
            <a:lvl9pPr marL="2808305" indent="0">
              <a:buNone/>
              <a:defRPr sz="1228" b="1"/>
            </a:lvl9pPr>
          </a:lstStyle>
          <a:p>
            <a:pPr lvl="0"/>
            <a:r>
              <a:rPr lang="en-US"/>
              <a:t>Edit Master text styles</a:t>
            </a:r>
          </a:p>
        </p:txBody>
      </p:sp>
      <p:sp>
        <p:nvSpPr>
          <p:cNvPr id="4" name="Content Placeholder 3">
            <a:extLst>
              <a:ext uri="{FF2B5EF4-FFF2-40B4-BE49-F238E27FC236}">
                <a16:creationId xmlns:a16="http://schemas.microsoft.com/office/drawing/2014/main" id="{DF80DF49-9ACA-8B4E-B5EF-F9352FD68607}"/>
              </a:ext>
            </a:extLst>
          </p:cNvPr>
          <p:cNvSpPr>
            <a:spLocks noGrp="1"/>
          </p:cNvSpPr>
          <p:nvPr>
            <p:ph sz="half" idx="2"/>
          </p:nvPr>
        </p:nvSpPr>
        <p:spPr>
          <a:xfrm>
            <a:off x="644822" y="2505075"/>
            <a:ext cx="39603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2D5874-0684-3C48-8751-DA10C31D151F}"/>
              </a:ext>
            </a:extLst>
          </p:cNvPr>
          <p:cNvSpPr>
            <a:spLocks noGrp="1"/>
          </p:cNvSpPr>
          <p:nvPr>
            <p:ph type="body" sz="quarter" idx="3"/>
          </p:nvPr>
        </p:nvSpPr>
        <p:spPr>
          <a:xfrm>
            <a:off x="4739253" y="1681163"/>
            <a:ext cx="3979852" cy="823912"/>
          </a:xfrm>
        </p:spPr>
        <p:txBody>
          <a:bodyPr anchor="b"/>
          <a:lstStyle>
            <a:lvl1pPr marL="0" indent="0">
              <a:buNone/>
              <a:defRPr sz="1843" b="1"/>
            </a:lvl1pPr>
            <a:lvl2pPr marL="351038" indent="0">
              <a:buNone/>
              <a:defRPr sz="1536" b="1"/>
            </a:lvl2pPr>
            <a:lvl3pPr marL="702076" indent="0">
              <a:buNone/>
              <a:defRPr sz="1382" b="1"/>
            </a:lvl3pPr>
            <a:lvl4pPr marL="1053114" indent="0">
              <a:buNone/>
              <a:defRPr sz="1228" b="1"/>
            </a:lvl4pPr>
            <a:lvl5pPr marL="1404153" indent="0">
              <a:buNone/>
              <a:defRPr sz="1228" b="1"/>
            </a:lvl5pPr>
            <a:lvl6pPr marL="1755191" indent="0">
              <a:buNone/>
              <a:defRPr sz="1228" b="1"/>
            </a:lvl6pPr>
            <a:lvl7pPr marL="2106229" indent="0">
              <a:buNone/>
              <a:defRPr sz="1228" b="1"/>
            </a:lvl7pPr>
            <a:lvl8pPr marL="2457267" indent="0">
              <a:buNone/>
              <a:defRPr sz="1228" b="1"/>
            </a:lvl8pPr>
            <a:lvl9pPr marL="2808305" indent="0">
              <a:buNone/>
              <a:defRPr sz="1228" b="1"/>
            </a:lvl9pPr>
          </a:lstStyle>
          <a:p>
            <a:pPr lvl="0"/>
            <a:r>
              <a:rPr lang="en-US"/>
              <a:t>Edit Master text styles</a:t>
            </a:r>
          </a:p>
        </p:txBody>
      </p:sp>
      <p:sp>
        <p:nvSpPr>
          <p:cNvPr id="6" name="Content Placeholder 5">
            <a:extLst>
              <a:ext uri="{FF2B5EF4-FFF2-40B4-BE49-F238E27FC236}">
                <a16:creationId xmlns:a16="http://schemas.microsoft.com/office/drawing/2014/main" id="{7E85A0DA-53DC-C540-941E-0661444C7E92}"/>
              </a:ext>
            </a:extLst>
          </p:cNvPr>
          <p:cNvSpPr>
            <a:spLocks noGrp="1"/>
          </p:cNvSpPr>
          <p:nvPr>
            <p:ph sz="quarter" idx="4"/>
          </p:nvPr>
        </p:nvSpPr>
        <p:spPr>
          <a:xfrm>
            <a:off x="4739253" y="2505075"/>
            <a:ext cx="397985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A3C0B5-E90E-134B-85EF-2AC5172741EF}"/>
              </a:ext>
            </a:extLst>
          </p:cNvPr>
          <p:cNvSpPr>
            <a:spLocks noGrp="1"/>
          </p:cNvSpPr>
          <p:nvPr>
            <p:ph type="dt" sz="half" idx="10"/>
          </p:nvPr>
        </p:nvSpPr>
        <p:spPr/>
        <p:txBody>
          <a:bodyPr/>
          <a:lstStyle/>
          <a:p>
            <a:r>
              <a:rPr lang="en-IN"/>
              <a:t>IIITS: IDA - M2021</a:t>
            </a:r>
          </a:p>
        </p:txBody>
      </p:sp>
      <p:sp>
        <p:nvSpPr>
          <p:cNvPr id="8" name="Footer Placeholder 7">
            <a:extLst>
              <a:ext uri="{FF2B5EF4-FFF2-40B4-BE49-F238E27FC236}">
                <a16:creationId xmlns:a16="http://schemas.microsoft.com/office/drawing/2014/main" id="{F098D473-EB05-F945-A3E9-E903262984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0BC3B0-A431-004C-A31D-CB769655B50A}"/>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429138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CBFB-AAA6-F14F-9F63-98C257B983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9781BD-E04C-C547-AC96-C9BD3CCC8B93}"/>
              </a:ext>
            </a:extLst>
          </p:cNvPr>
          <p:cNvSpPr>
            <a:spLocks noGrp="1"/>
          </p:cNvSpPr>
          <p:nvPr>
            <p:ph type="dt" sz="half" idx="10"/>
          </p:nvPr>
        </p:nvSpPr>
        <p:spPr/>
        <p:txBody>
          <a:bodyPr/>
          <a:lstStyle/>
          <a:p>
            <a:r>
              <a:rPr lang="en-IN"/>
              <a:t>IIITS: IDA - M2021</a:t>
            </a:r>
          </a:p>
        </p:txBody>
      </p:sp>
      <p:sp>
        <p:nvSpPr>
          <p:cNvPr id="4" name="Footer Placeholder 3">
            <a:extLst>
              <a:ext uri="{FF2B5EF4-FFF2-40B4-BE49-F238E27FC236}">
                <a16:creationId xmlns:a16="http://schemas.microsoft.com/office/drawing/2014/main" id="{11EBC660-8E95-5E4E-AC0E-4D6C79E2E7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4A7941-9244-FD4B-8E01-DA6C800F3187}"/>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827966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4ECC9-495E-E64C-AB20-B308F88A5ED7}"/>
              </a:ext>
            </a:extLst>
          </p:cNvPr>
          <p:cNvSpPr>
            <a:spLocks noGrp="1"/>
          </p:cNvSpPr>
          <p:nvPr>
            <p:ph type="dt" sz="half" idx="10"/>
          </p:nvPr>
        </p:nvSpPr>
        <p:spPr/>
        <p:txBody>
          <a:bodyPr/>
          <a:lstStyle/>
          <a:p>
            <a:r>
              <a:rPr lang="en-IN"/>
              <a:t>IIITS: IDA - M2021</a:t>
            </a:r>
          </a:p>
        </p:txBody>
      </p:sp>
      <p:sp>
        <p:nvSpPr>
          <p:cNvPr id="3" name="Footer Placeholder 2">
            <a:extLst>
              <a:ext uri="{FF2B5EF4-FFF2-40B4-BE49-F238E27FC236}">
                <a16:creationId xmlns:a16="http://schemas.microsoft.com/office/drawing/2014/main" id="{287DE7C9-D2C6-214C-B77C-C151DEB8A6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7A71A4-1848-EF4A-8191-29CE2DDD2841}"/>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404794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B8FF-B680-1C47-9DB9-B09D058A0342}"/>
              </a:ext>
            </a:extLst>
          </p:cNvPr>
          <p:cNvSpPr>
            <a:spLocks noGrp="1"/>
          </p:cNvSpPr>
          <p:nvPr>
            <p:ph type="title"/>
          </p:nvPr>
        </p:nvSpPr>
        <p:spPr>
          <a:xfrm>
            <a:off x="644822" y="457200"/>
            <a:ext cx="3019323" cy="1600200"/>
          </a:xfrm>
        </p:spPr>
        <p:txBody>
          <a:bodyPr anchor="b"/>
          <a:lstStyle>
            <a:lvl1pPr>
              <a:defRPr sz="2457"/>
            </a:lvl1pPr>
          </a:lstStyle>
          <a:p>
            <a:r>
              <a:rPr lang="en-US"/>
              <a:t>Click to edit Master title style</a:t>
            </a:r>
          </a:p>
        </p:txBody>
      </p:sp>
      <p:sp>
        <p:nvSpPr>
          <p:cNvPr id="3" name="Content Placeholder 2">
            <a:extLst>
              <a:ext uri="{FF2B5EF4-FFF2-40B4-BE49-F238E27FC236}">
                <a16:creationId xmlns:a16="http://schemas.microsoft.com/office/drawing/2014/main" id="{CBA0D527-F184-BB4E-A0C4-355720722905}"/>
              </a:ext>
            </a:extLst>
          </p:cNvPr>
          <p:cNvSpPr>
            <a:spLocks noGrp="1"/>
          </p:cNvSpPr>
          <p:nvPr>
            <p:ph idx="1"/>
          </p:nvPr>
        </p:nvSpPr>
        <p:spPr>
          <a:xfrm>
            <a:off x="3979852" y="987426"/>
            <a:ext cx="4739253" cy="4873625"/>
          </a:xfrm>
        </p:spPr>
        <p:txBody>
          <a:bodyPr/>
          <a:lstStyle>
            <a:lvl1pPr>
              <a:defRPr sz="2457"/>
            </a:lvl1pPr>
            <a:lvl2pPr>
              <a:defRPr sz="2150"/>
            </a:lvl2pPr>
            <a:lvl3pPr>
              <a:defRPr sz="1843"/>
            </a:lvl3pPr>
            <a:lvl4pPr>
              <a:defRPr sz="1536"/>
            </a:lvl4pPr>
            <a:lvl5pPr>
              <a:defRPr sz="1536"/>
            </a:lvl5pPr>
            <a:lvl6pPr>
              <a:defRPr sz="1536"/>
            </a:lvl6pPr>
            <a:lvl7pPr>
              <a:defRPr sz="1536"/>
            </a:lvl7pPr>
            <a:lvl8pPr>
              <a:defRPr sz="1536"/>
            </a:lvl8pPr>
            <a:lvl9pPr>
              <a:defRPr sz="15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DE55D1-2652-3E4F-B76C-C735AB0CBBD7}"/>
              </a:ext>
            </a:extLst>
          </p:cNvPr>
          <p:cNvSpPr>
            <a:spLocks noGrp="1"/>
          </p:cNvSpPr>
          <p:nvPr>
            <p:ph type="body" sz="half" idx="2"/>
          </p:nvPr>
        </p:nvSpPr>
        <p:spPr>
          <a:xfrm>
            <a:off x="644822" y="2057400"/>
            <a:ext cx="3019323" cy="3811588"/>
          </a:xfrm>
        </p:spPr>
        <p:txBody>
          <a:bodyPr/>
          <a:lstStyle>
            <a:lvl1pPr marL="0" indent="0">
              <a:buNone/>
              <a:defRPr sz="1228"/>
            </a:lvl1pPr>
            <a:lvl2pPr marL="351038" indent="0">
              <a:buNone/>
              <a:defRPr sz="1075"/>
            </a:lvl2pPr>
            <a:lvl3pPr marL="702076" indent="0">
              <a:buNone/>
              <a:defRPr sz="921"/>
            </a:lvl3pPr>
            <a:lvl4pPr marL="1053114" indent="0">
              <a:buNone/>
              <a:defRPr sz="768"/>
            </a:lvl4pPr>
            <a:lvl5pPr marL="1404153" indent="0">
              <a:buNone/>
              <a:defRPr sz="768"/>
            </a:lvl5pPr>
            <a:lvl6pPr marL="1755191" indent="0">
              <a:buNone/>
              <a:defRPr sz="768"/>
            </a:lvl6pPr>
            <a:lvl7pPr marL="2106229" indent="0">
              <a:buNone/>
              <a:defRPr sz="768"/>
            </a:lvl7pPr>
            <a:lvl8pPr marL="2457267" indent="0">
              <a:buNone/>
              <a:defRPr sz="768"/>
            </a:lvl8pPr>
            <a:lvl9pPr marL="2808305" indent="0">
              <a:buNone/>
              <a:defRPr sz="768"/>
            </a:lvl9pPr>
          </a:lstStyle>
          <a:p>
            <a:pPr lvl="0"/>
            <a:r>
              <a:rPr lang="en-US"/>
              <a:t>Edit Master text styles</a:t>
            </a:r>
          </a:p>
        </p:txBody>
      </p:sp>
      <p:sp>
        <p:nvSpPr>
          <p:cNvPr id="5" name="Date Placeholder 4">
            <a:extLst>
              <a:ext uri="{FF2B5EF4-FFF2-40B4-BE49-F238E27FC236}">
                <a16:creationId xmlns:a16="http://schemas.microsoft.com/office/drawing/2014/main" id="{962D29E0-A40C-0F41-B2DB-FC3363787C5A}"/>
              </a:ext>
            </a:extLst>
          </p:cNvPr>
          <p:cNvSpPr>
            <a:spLocks noGrp="1"/>
          </p:cNvSpPr>
          <p:nvPr>
            <p:ph type="dt" sz="half" idx="10"/>
          </p:nvPr>
        </p:nvSpPr>
        <p:spPr/>
        <p:txBody>
          <a:bodyPr/>
          <a:lstStyle/>
          <a:p>
            <a:r>
              <a:rPr lang="en-IN"/>
              <a:t>IIITS: IDA - M2021</a:t>
            </a:r>
          </a:p>
        </p:txBody>
      </p:sp>
      <p:sp>
        <p:nvSpPr>
          <p:cNvPr id="6" name="Footer Placeholder 5">
            <a:extLst>
              <a:ext uri="{FF2B5EF4-FFF2-40B4-BE49-F238E27FC236}">
                <a16:creationId xmlns:a16="http://schemas.microsoft.com/office/drawing/2014/main" id="{32450A68-D55F-C54B-8A30-E2DF0C841C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39CE5F-4B46-6E4B-A830-DAE4076A20D9}"/>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89261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B451-B1DF-B74D-9D0F-7C12E73A0DB7}"/>
              </a:ext>
            </a:extLst>
          </p:cNvPr>
          <p:cNvSpPr>
            <a:spLocks noGrp="1"/>
          </p:cNvSpPr>
          <p:nvPr>
            <p:ph type="title"/>
          </p:nvPr>
        </p:nvSpPr>
        <p:spPr>
          <a:xfrm>
            <a:off x="644822" y="457200"/>
            <a:ext cx="3019323" cy="1600200"/>
          </a:xfrm>
        </p:spPr>
        <p:txBody>
          <a:bodyPr anchor="b"/>
          <a:lstStyle>
            <a:lvl1pPr>
              <a:defRPr sz="2457"/>
            </a:lvl1pPr>
          </a:lstStyle>
          <a:p>
            <a:r>
              <a:rPr lang="en-US"/>
              <a:t>Click to edit Master title style</a:t>
            </a:r>
          </a:p>
        </p:txBody>
      </p:sp>
      <p:sp>
        <p:nvSpPr>
          <p:cNvPr id="3" name="Picture Placeholder 2">
            <a:extLst>
              <a:ext uri="{FF2B5EF4-FFF2-40B4-BE49-F238E27FC236}">
                <a16:creationId xmlns:a16="http://schemas.microsoft.com/office/drawing/2014/main" id="{4E3C5097-4813-204A-9321-33F07700004E}"/>
              </a:ext>
            </a:extLst>
          </p:cNvPr>
          <p:cNvSpPr>
            <a:spLocks noGrp="1"/>
          </p:cNvSpPr>
          <p:nvPr>
            <p:ph type="pic" idx="1"/>
          </p:nvPr>
        </p:nvSpPr>
        <p:spPr>
          <a:xfrm>
            <a:off x="3979852" y="987426"/>
            <a:ext cx="4739253" cy="4873625"/>
          </a:xfrm>
        </p:spPr>
        <p:txBody>
          <a:bodyPr/>
          <a:lstStyle>
            <a:lvl1pPr marL="0" indent="0">
              <a:buNone/>
              <a:defRPr sz="2457"/>
            </a:lvl1pPr>
            <a:lvl2pPr marL="351038" indent="0">
              <a:buNone/>
              <a:defRPr sz="2150"/>
            </a:lvl2pPr>
            <a:lvl3pPr marL="702076" indent="0">
              <a:buNone/>
              <a:defRPr sz="1843"/>
            </a:lvl3pPr>
            <a:lvl4pPr marL="1053114" indent="0">
              <a:buNone/>
              <a:defRPr sz="1536"/>
            </a:lvl4pPr>
            <a:lvl5pPr marL="1404153" indent="0">
              <a:buNone/>
              <a:defRPr sz="1536"/>
            </a:lvl5pPr>
            <a:lvl6pPr marL="1755191" indent="0">
              <a:buNone/>
              <a:defRPr sz="1536"/>
            </a:lvl6pPr>
            <a:lvl7pPr marL="2106229" indent="0">
              <a:buNone/>
              <a:defRPr sz="1536"/>
            </a:lvl7pPr>
            <a:lvl8pPr marL="2457267" indent="0">
              <a:buNone/>
              <a:defRPr sz="1536"/>
            </a:lvl8pPr>
            <a:lvl9pPr marL="2808305" indent="0">
              <a:buNone/>
              <a:defRPr sz="1536"/>
            </a:lvl9pPr>
          </a:lstStyle>
          <a:p>
            <a:endParaRPr lang="en-US"/>
          </a:p>
        </p:txBody>
      </p:sp>
      <p:sp>
        <p:nvSpPr>
          <p:cNvPr id="4" name="Text Placeholder 3">
            <a:extLst>
              <a:ext uri="{FF2B5EF4-FFF2-40B4-BE49-F238E27FC236}">
                <a16:creationId xmlns:a16="http://schemas.microsoft.com/office/drawing/2014/main" id="{26C12919-BD57-2347-8181-FC35F1063153}"/>
              </a:ext>
            </a:extLst>
          </p:cNvPr>
          <p:cNvSpPr>
            <a:spLocks noGrp="1"/>
          </p:cNvSpPr>
          <p:nvPr>
            <p:ph type="body" sz="half" idx="2"/>
          </p:nvPr>
        </p:nvSpPr>
        <p:spPr>
          <a:xfrm>
            <a:off x="644822" y="2057400"/>
            <a:ext cx="3019323" cy="3811588"/>
          </a:xfrm>
        </p:spPr>
        <p:txBody>
          <a:bodyPr/>
          <a:lstStyle>
            <a:lvl1pPr marL="0" indent="0">
              <a:buNone/>
              <a:defRPr sz="1228"/>
            </a:lvl1pPr>
            <a:lvl2pPr marL="351038" indent="0">
              <a:buNone/>
              <a:defRPr sz="1075"/>
            </a:lvl2pPr>
            <a:lvl3pPr marL="702076" indent="0">
              <a:buNone/>
              <a:defRPr sz="921"/>
            </a:lvl3pPr>
            <a:lvl4pPr marL="1053114" indent="0">
              <a:buNone/>
              <a:defRPr sz="768"/>
            </a:lvl4pPr>
            <a:lvl5pPr marL="1404153" indent="0">
              <a:buNone/>
              <a:defRPr sz="768"/>
            </a:lvl5pPr>
            <a:lvl6pPr marL="1755191" indent="0">
              <a:buNone/>
              <a:defRPr sz="768"/>
            </a:lvl6pPr>
            <a:lvl7pPr marL="2106229" indent="0">
              <a:buNone/>
              <a:defRPr sz="768"/>
            </a:lvl7pPr>
            <a:lvl8pPr marL="2457267" indent="0">
              <a:buNone/>
              <a:defRPr sz="768"/>
            </a:lvl8pPr>
            <a:lvl9pPr marL="2808305" indent="0">
              <a:buNone/>
              <a:defRPr sz="768"/>
            </a:lvl9pPr>
          </a:lstStyle>
          <a:p>
            <a:pPr lvl="0"/>
            <a:r>
              <a:rPr lang="en-US"/>
              <a:t>Edit Master text styles</a:t>
            </a:r>
          </a:p>
        </p:txBody>
      </p:sp>
      <p:sp>
        <p:nvSpPr>
          <p:cNvPr id="5" name="Date Placeholder 4">
            <a:extLst>
              <a:ext uri="{FF2B5EF4-FFF2-40B4-BE49-F238E27FC236}">
                <a16:creationId xmlns:a16="http://schemas.microsoft.com/office/drawing/2014/main" id="{310B3C72-2937-844B-9E1D-E3F1C8E84742}"/>
              </a:ext>
            </a:extLst>
          </p:cNvPr>
          <p:cNvSpPr>
            <a:spLocks noGrp="1"/>
          </p:cNvSpPr>
          <p:nvPr>
            <p:ph type="dt" sz="half" idx="10"/>
          </p:nvPr>
        </p:nvSpPr>
        <p:spPr/>
        <p:txBody>
          <a:bodyPr/>
          <a:lstStyle/>
          <a:p>
            <a:r>
              <a:rPr lang="en-IN"/>
              <a:t>IIITS: IDA - M2021</a:t>
            </a:r>
          </a:p>
        </p:txBody>
      </p:sp>
      <p:sp>
        <p:nvSpPr>
          <p:cNvPr id="6" name="Footer Placeholder 5">
            <a:extLst>
              <a:ext uri="{FF2B5EF4-FFF2-40B4-BE49-F238E27FC236}">
                <a16:creationId xmlns:a16="http://schemas.microsoft.com/office/drawing/2014/main" id="{E19A0F89-D050-324E-8FB2-2A5DBCE087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83216C-3446-A840-90BA-E4611BF38D85}"/>
              </a:ext>
            </a:extLst>
          </p:cNvPr>
          <p:cNvSpPr>
            <a:spLocks noGrp="1"/>
          </p:cNvSpPr>
          <p:nvPr>
            <p:ph type="sldNum" sz="quarter" idx="12"/>
          </p:nvPr>
        </p:nvSpPr>
        <p:spPr/>
        <p:txBody>
          <a:bodyPr/>
          <a:lstStyle/>
          <a:p>
            <a:fld id="{E2D238DB-7230-45D0-89A2-1890D4DEDBDF}" type="slidenum">
              <a:rPr lang="en-IN" smtClean="0"/>
              <a:pPr/>
              <a:t>‹#›</a:t>
            </a:fld>
            <a:endParaRPr lang="en-IN"/>
          </a:p>
        </p:txBody>
      </p:sp>
    </p:spTree>
    <p:extLst>
      <p:ext uri="{BB962C8B-B14F-4D97-AF65-F5344CB8AC3E}">
        <p14:creationId xmlns:p14="http://schemas.microsoft.com/office/powerpoint/2010/main" val="253430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AF7E79-89C0-D74B-B105-21E86F27FDF2}"/>
              </a:ext>
            </a:extLst>
          </p:cNvPr>
          <p:cNvSpPr>
            <a:spLocks noGrp="1"/>
          </p:cNvSpPr>
          <p:nvPr>
            <p:ph type="title"/>
          </p:nvPr>
        </p:nvSpPr>
        <p:spPr>
          <a:xfrm>
            <a:off x="643603" y="365126"/>
            <a:ext cx="807428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777964-5FE7-9647-8FA2-D15F37E039D7}"/>
              </a:ext>
            </a:extLst>
          </p:cNvPr>
          <p:cNvSpPr>
            <a:spLocks noGrp="1"/>
          </p:cNvSpPr>
          <p:nvPr>
            <p:ph type="body" idx="1"/>
          </p:nvPr>
        </p:nvSpPr>
        <p:spPr>
          <a:xfrm>
            <a:off x="643603" y="1825625"/>
            <a:ext cx="8074283"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DF5F8-23E3-5944-9B59-F9A832E9406E}"/>
              </a:ext>
            </a:extLst>
          </p:cNvPr>
          <p:cNvSpPr>
            <a:spLocks noGrp="1"/>
          </p:cNvSpPr>
          <p:nvPr>
            <p:ph type="dt" sz="half" idx="2"/>
          </p:nvPr>
        </p:nvSpPr>
        <p:spPr>
          <a:xfrm>
            <a:off x="643602" y="6356351"/>
            <a:ext cx="2106335" cy="365125"/>
          </a:xfrm>
          <a:prstGeom prst="rect">
            <a:avLst/>
          </a:prstGeom>
        </p:spPr>
        <p:txBody>
          <a:bodyPr vert="horz" lIns="91440" tIns="45720" rIns="91440" bIns="45720" rtlCol="0" anchor="ctr"/>
          <a:lstStyle>
            <a:lvl1pPr algn="l">
              <a:defRPr sz="921">
                <a:solidFill>
                  <a:schemeClr val="tx1">
                    <a:tint val="75000"/>
                  </a:schemeClr>
                </a:solidFill>
              </a:defRPr>
            </a:lvl1pPr>
          </a:lstStyle>
          <a:p>
            <a:r>
              <a:rPr lang="en-IN"/>
              <a:t>IIITS: IDA - M2021</a:t>
            </a:r>
          </a:p>
        </p:txBody>
      </p:sp>
      <p:sp>
        <p:nvSpPr>
          <p:cNvPr id="5" name="Footer Placeholder 4">
            <a:extLst>
              <a:ext uri="{FF2B5EF4-FFF2-40B4-BE49-F238E27FC236}">
                <a16:creationId xmlns:a16="http://schemas.microsoft.com/office/drawing/2014/main" id="{643C4F87-E591-054B-B357-0D833594D6B4}"/>
              </a:ext>
            </a:extLst>
          </p:cNvPr>
          <p:cNvSpPr>
            <a:spLocks noGrp="1"/>
          </p:cNvSpPr>
          <p:nvPr>
            <p:ph type="ftr" sz="quarter" idx="3"/>
          </p:nvPr>
        </p:nvSpPr>
        <p:spPr>
          <a:xfrm>
            <a:off x="3100993" y="6356351"/>
            <a:ext cx="3159502" cy="365125"/>
          </a:xfrm>
          <a:prstGeom prst="rect">
            <a:avLst/>
          </a:prstGeom>
        </p:spPr>
        <p:txBody>
          <a:bodyPr vert="horz" lIns="91440" tIns="45720" rIns="91440" bIns="45720" rtlCol="0" anchor="ctr"/>
          <a:lstStyle>
            <a:lvl1pPr algn="ctr">
              <a:defRPr sz="921">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2D9BFC-20E2-6541-A144-E7D235D1DE67}"/>
              </a:ext>
            </a:extLst>
          </p:cNvPr>
          <p:cNvSpPr>
            <a:spLocks noGrp="1"/>
          </p:cNvSpPr>
          <p:nvPr>
            <p:ph type="sldNum" sz="quarter" idx="4"/>
          </p:nvPr>
        </p:nvSpPr>
        <p:spPr>
          <a:xfrm>
            <a:off x="6611551" y="6356351"/>
            <a:ext cx="2106335" cy="365125"/>
          </a:xfrm>
          <a:prstGeom prst="rect">
            <a:avLst/>
          </a:prstGeom>
        </p:spPr>
        <p:txBody>
          <a:bodyPr vert="horz" lIns="91440" tIns="45720" rIns="91440" bIns="45720" rtlCol="0" anchor="ctr"/>
          <a:lstStyle>
            <a:lvl1pPr algn="r">
              <a:defRPr sz="921">
                <a:solidFill>
                  <a:schemeClr val="tx1">
                    <a:tint val="75000"/>
                  </a:schemeClr>
                </a:solidFill>
              </a:defRPr>
            </a:lvl1pPr>
          </a:lstStyle>
          <a:p>
            <a:fld id="{E2D238DB-7230-45D0-89A2-1890D4DEDBDF}" type="slidenum">
              <a:rPr lang="en-IN" smtClean="0"/>
              <a:pPr/>
              <a:t>‹#›</a:t>
            </a:fld>
            <a:endParaRPr lang="en-IN"/>
          </a:p>
        </p:txBody>
      </p:sp>
    </p:spTree>
    <p:extLst>
      <p:ext uri="{BB962C8B-B14F-4D97-AF65-F5344CB8AC3E}">
        <p14:creationId xmlns:p14="http://schemas.microsoft.com/office/powerpoint/2010/main" val="5769841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702076" rtl="0" eaLnBrk="1" latinLnBrk="0" hangingPunct="1">
        <a:lnSpc>
          <a:spcPct val="90000"/>
        </a:lnSpc>
        <a:spcBef>
          <a:spcPct val="0"/>
        </a:spcBef>
        <a:buNone/>
        <a:defRPr sz="3378" kern="1200">
          <a:solidFill>
            <a:schemeClr val="tx1"/>
          </a:solidFill>
          <a:latin typeface="+mj-lt"/>
          <a:ea typeface="+mj-ea"/>
          <a:cs typeface="+mj-cs"/>
        </a:defRPr>
      </a:lvl1pPr>
    </p:titleStyle>
    <p:bodyStyle>
      <a:lvl1pPr marL="175519" indent="-175519" algn="l" defTabSz="702076" rtl="0" eaLnBrk="1" latinLnBrk="0" hangingPunct="1">
        <a:lnSpc>
          <a:spcPct val="90000"/>
        </a:lnSpc>
        <a:spcBef>
          <a:spcPts val="768"/>
        </a:spcBef>
        <a:buFont typeface="Arial" panose="020B0604020202020204" pitchFamily="34" charset="0"/>
        <a:buChar char="•"/>
        <a:defRPr sz="2150" kern="1200">
          <a:solidFill>
            <a:schemeClr val="tx1"/>
          </a:solidFill>
          <a:latin typeface="+mn-lt"/>
          <a:ea typeface="+mn-ea"/>
          <a:cs typeface="+mn-cs"/>
        </a:defRPr>
      </a:lvl1pPr>
      <a:lvl2pPr marL="526557" indent="-175519" algn="l" defTabSz="702076" rtl="0" eaLnBrk="1" latinLnBrk="0" hangingPunct="1">
        <a:lnSpc>
          <a:spcPct val="90000"/>
        </a:lnSpc>
        <a:spcBef>
          <a:spcPts val="384"/>
        </a:spcBef>
        <a:buFont typeface="Arial" panose="020B0604020202020204" pitchFamily="34" charset="0"/>
        <a:buChar char="•"/>
        <a:defRPr sz="1843" kern="1200">
          <a:solidFill>
            <a:schemeClr val="tx1"/>
          </a:solidFill>
          <a:latin typeface="+mn-lt"/>
          <a:ea typeface="+mn-ea"/>
          <a:cs typeface="+mn-cs"/>
        </a:defRPr>
      </a:lvl2pPr>
      <a:lvl3pPr marL="877595" indent="-175519" algn="l" defTabSz="702076" rtl="0" eaLnBrk="1" latinLnBrk="0" hangingPunct="1">
        <a:lnSpc>
          <a:spcPct val="90000"/>
        </a:lnSpc>
        <a:spcBef>
          <a:spcPts val="384"/>
        </a:spcBef>
        <a:buFont typeface="Arial" panose="020B0604020202020204" pitchFamily="34" charset="0"/>
        <a:buChar char="•"/>
        <a:defRPr sz="1536" kern="1200">
          <a:solidFill>
            <a:schemeClr val="tx1"/>
          </a:solidFill>
          <a:latin typeface="+mn-lt"/>
          <a:ea typeface="+mn-ea"/>
          <a:cs typeface="+mn-cs"/>
        </a:defRPr>
      </a:lvl3pPr>
      <a:lvl4pPr marL="1228634"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4pPr>
      <a:lvl5pPr marL="1579672"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5pPr>
      <a:lvl6pPr marL="1930710"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6pPr>
      <a:lvl7pPr marL="2281748"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7pPr>
      <a:lvl8pPr marL="2632786"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8pPr>
      <a:lvl9pPr marL="2983824"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9pPr>
    </p:bodyStyle>
    <p:otherStyle>
      <a:defPPr>
        <a:defRPr lang="en-US"/>
      </a:defPPr>
      <a:lvl1pPr marL="0" algn="l" defTabSz="702076" rtl="0" eaLnBrk="1" latinLnBrk="0" hangingPunct="1">
        <a:defRPr sz="1382" kern="1200">
          <a:solidFill>
            <a:schemeClr val="tx1"/>
          </a:solidFill>
          <a:latin typeface="+mn-lt"/>
          <a:ea typeface="+mn-ea"/>
          <a:cs typeface="+mn-cs"/>
        </a:defRPr>
      </a:lvl1pPr>
      <a:lvl2pPr marL="351038" algn="l" defTabSz="702076" rtl="0" eaLnBrk="1" latinLnBrk="0" hangingPunct="1">
        <a:defRPr sz="1382" kern="1200">
          <a:solidFill>
            <a:schemeClr val="tx1"/>
          </a:solidFill>
          <a:latin typeface="+mn-lt"/>
          <a:ea typeface="+mn-ea"/>
          <a:cs typeface="+mn-cs"/>
        </a:defRPr>
      </a:lvl2pPr>
      <a:lvl3pPr marL="702076" algn="l" defTabSz="702076" rtl="0" eaLnBrk="1" latinLnBrk="0" hangingPunct="1">
        <a:defRPr sz="1382" kern="1200">
          <a:solidFill>
            <a:schemeClr val="tx1"/>
          </a:solidFill>
          <a:latin typeface="+mn-lt"/>
          <a:ea typeface="+mn-ea"/>
          <a:cs typeface="+mn-cs"/>
        </a:defRPr>
      </a:lvl3pPr>
      <a:lvl4pPr marL="1053114" algn="l" defTabSz="702076" rtl="0" eaLnBrk="1" latinLnBrk="0" hangingPunct="1">
        <a:defRPr sz="1382" kern="1200">
          <a:solidFill>
            <a:schemeClr val="tx1"/>
          </a:solidFill>
          <a:latin typeface="+mn-lt"/>
          <a:ea typeface="+mn-ea"/>
          <a:cs typeface="+mn-cs"/>
        </a:defRPr>
      </a:lvl4pPr>
      <a:lvl5pPr marL="1404153" algn="l" defTabSz="702076" rtl="0" eaLnBrk="1" latinLnBrk="0" hangingPunct="1">
        <a:defRPr sz="1382" kern="1200">
          <a:solidFill>
            <a:schemeClr val="tx1"/>
          </a:solidFill>
          <a:latin typeface="+mn-lt"/>
          <a:ea typeface="+mn-ea"/>
          <a:cs typeface="+mn-cs"/>
        </a:defRPr>
      </a:lvl5pPr>
      <a:lvl6pPr marL="1755191" algn="l" defTabSz="702076" rtl="0" eaLnBrk="1" latinLnBrk="0" hangingPunct="1">
        <a:defRPr sz="1382" kern="1200">
          <a:solidFill>
            <a:schemeClr val="tx1"/>
          </a:solidFill>
          <a:latin typeface="+mn-lt"/>
          <a:ea typeface="+mn-ea"/>
          <a:cs typeface="+mn-cs"/>
        </a:defRPr>
      </a:lvl6pPr>
      <a:lvl7pPr marL="2106229" algn="l" defTabSz="702076" rtl="0" eaLnBrk="1" latinLnBrk="0" hangingPunct="1">
        <a:defRPr sz="1382" kern="1200">
          <a:solidFill>
            <a:schemeClr val="tx1"/>
          </a:solidFill>
          <a:latin typeface="+mn-lt"/>
          <a:ea typeface="+mn-ea"/>
          <a:cs typeface="+mn-cs"/>
        </a:defRPr>
      </a:lvl7pPr>
      <a:lvl8pPr marL="2457267" algn="l" defTabSz="702076" rtl="0" eaLnBrk="1" latinLnBrk="0" hangingPunct="1">
        <a:defRPr sz="1382" kern="1200">
          <a:solidFill>
            <a:schemeClr val="tx1"/>
          </a:solidFill>
          <a:latin typeface="+mn-lt"/>
          <a:ea typeface="+mn-ea"/>
          <a:cs typeface="+mn-cs"/>
        </a:defRPr>
      </a:lvl8pPr>
      <a:lvl9pPr marL="2808305" algn="l" defTabSz="702076" rtl="0" eaLnBrk="1" latinLnBrk="0" hangingPunct="1">
        <a:defRPr sz="138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4246" y="964692"/>
            <a:ext cx="6078983"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44246" y="2638048"/>
            <a:ext cx="6078983"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21152" y="6238816"/>
            <a:ext cx="2114433" cy="323968"/>
          </a:xfrm>
          <a:prstGeom prst="rect">
            <a:avLst/>
          </a:prstGeom>
        </p:spPr>
        <p:txBody>
          <a:bodyPr vert="horz" lIns="91440" tIns="45720" rIns="91440" bIns="45720" rtlCol="0" anchor="ctr"/>
          <a:lstStyle>
            <a:lvl1pPr algn="r">
              <a:defRPr sz="977">
                <a:solidFill>
                  <a:schemeClr val="tx1">
                    <a:alpha val="70000"/>
                  </a:schemeClr>
                </a:solidFill>
              </a:defRPr>
            </a:lvl1pPr>
          </a:lstStyle>
          <a:p>
            <a:r>
              <a:rPr lang="en-IN"/>
              <a:t>IIITS: IDA - M2021</a:t>
            </a:r>
          </a:p>
        </p:txBody>
      </p:sp>
      <p:sp>
        <p:nvSpPr>
          <p:cNvPr id="5" name="Footer Placeholder 4"/>
          <p:cNvSpPr>
            <a:spLocks noGrp="1"/>
          </p:cNvSpPr>
          <p:nvPr>
            <p:ph type="ftr" sz="quarter" idx="3"/>
          </p:nvPr>
        </p:nvSpPr>
        <p:spPr>
          <a:xfrm>
            <a:off x="1128457" y="6236208"/>
            <a:ext cx="4665043" cy="320040"/>
          </a:xfrm>
          <a:prstGeom prst="rect">
            <a:avLst/>
          </a:prstGeom>
        </p:spPr>
        <p:txBody>
          <a:bodyPr vert="horz" lIns="91440" tIns="45720" rIns="91440" bIns="45720" rtlCol="0" anchor="ctr"/>
          <a:lstStyle>
            <a:lvl1pPr algn="l">
              <a:defRPr sz="977">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8436101" y="6217920"/>
            <a:ext cx="374460" cy="365760"/>
          </a:xfrm>
          <a:prstGeom prst="ellipse">
            <a:avLst/>
          </a:prstGeom>
          <a:solidFill>
            <a:srgbClr val="1D1D1D">
              <a:alpha val="69804"/>
            </a:srgbClr>
          </a:solidFill>
        </p:spPr>
        <p:txBody>
          <a:bodyPr vert="horz" lIns="18288" tIns="45720" rIns="18288" bIns="45720" rtlCol="0" anchor="ctr">
            <a:noAutofit/>
          </a:bodyPr>
          <a:lstStyle>
            <a:lvl1pPr algn="ctr">
              <a:defRPr sz="1074" spc="0" baseline="0">
                <a:solidFill>
                  <a:srgbClr val="FFFFFF"/>
                </a:solidFill>
              </a:defRPr>
            </a:lvl1pPr>
          </a:lstStyle>
          <a:p>
            <a:fld id="{E2D238DB-7230-45D0-89A2-1890D4DEDBDF}" type="slidenum">
              <a:rPr lang="en-IN" smtClean="0"/>
              <a:pPr/>
              <a:t>‹#›</a:t>
            </a:fld>
            <a:endParaRPr lang="en-IN"/>
          </a:p>
        </p:txBody>
      </p:sp>
    </p:spTree>
    <p:extLst>
      <p:ext uri="{BB962C8B-B14F-4D97-AF65-F5344CB8AC3E}">
        <p14:creationId xmlns:p14="http://schemas.microsoft.com/office/powerpoint/2010/main" val="411425955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ctr" defTabSz="893186" rtl="0" eaLnBrk="1" latinLnBrk="0" hangingPunct="1">
        <a:lnSpc>
          <a:spcPct val="90000"/>
        </a:lnSpc>
        <a:spcBef>
          <a:spcPct val="0"/>
        </a:spcBef>
        <a:buNone/>
        <a:defRPr sz="2540" kern="1200" cap="all" spc="195" baseline="0">
          <a:solidFill>
            <a:schemeClr val="tx1">
              <a:lumMod val="85000"/>
              <a:lumOff val="15000"/>
            </a:schemeClr>
          </a:solidFill>
          <a:latin typeface="+mj-lt"/>
          <a:ea typeface="+mj-ea"/>
          <a:cs typeface="+mj-cs"/>
        </a:defRPr>
      </a:lvl1pPr>
    </p:titleStyle>
    <p:bodyStyle>
      <a:lvl1pPr marL="223296" indent="-223296" algn="l" defTabSz="893186" rtl="0" eaLnBrk="1" latinLnBrk="0" hangingPunct="1">
        <a:lnSpc>
          <a:spcPct val="100000"/>
        </a:lnSpc>
        <a:spcBef>
          <a:spcPts val="977"/>
        </a:spcBef>
        <a:buClr>
          <a:schemeClr val="accent2"/>
        </a:buClr>
        <a:buFont typeface="Arial" panose="020B0604020202020204" pitchFamily="34" charset="0"/>
        <a:buChar char="•"/>
        <a:defRPr sz="1758" kern="1200">
          <a:solidFill>
            <a:schemeClr val="tx1">
              <a:lumMod val="85000"/>
              <a:lumOff val="15000"/>
            </a:schemeClr>
          </a:solidFill>
          <a:latin typeface="+mn-lt"/>
          <a:ea typeface="+mn-ea"/>
          <a:cs typeface="+mn-cs"/>
        </a:defRPr>
      </a:lvl1pPr>
      <a:lvl2pPr marL="446593"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2pPr>
      <a:lvl3pPr marL="669889"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3pPr>
      <a:lvl4pPr marL="893186"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4pPr>
      <a:lvl5pPr marL="1116482"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lumMod val="85000"/>
              <a:lumOff val="15000"/>
            </a:schemeClr>
          </a:solidFill>
          <a:latin typeface="+mn-lt"/>
          <a:ea typeface="+mn-ea"/>
          <a:cs typeface="+mn-cs"/>
        </a:defRPr>
      </a:lvl5pPr>
      <a:lvl6pPr marL="1283955"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solidFill>
          <a:latin typeface="+mn-lt"/>
          <a:ea typeface="+mn-ea"/>
          <a:cs typeface="+mn-cs"/>
        </a:defRPr>
      </a:lvl6pPr>
      <a:lvl7pPr marL="1451427"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a:solidFill>
            <a:schemeClr val="tx1"/>
          </a:solidFill>
          <a:latin typeface="+mn-lt"/>
          <a:ea typeface="+mn-ea"/>
          <a:cs typeface="+mn-cs"/>
        </a:defRPr>
      </a:lvl7pPr>
      <a:lvl8pPr marL="1618899"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baseline="0">
          <a:solidFill>
            <a:schemeClr val="tx1"/>
          </a:solidFill>
          <a:latin typeface="+mn-lt"/>
          <a:ea typeface="+mn-ea"/>
          <a:cs typeface="+mn-cs"/>
        </a:defRPr>
      </a:lvl8pPr>
      <a:lvl9pPr marL="1786372" indent="-223296" algn="l" defTabSz="893186" rtl="0" eaLnBrk="1" latinLnBrk="0" hangingPunct="1">
        <a:lnSpc>
          <a:spcPct val="100000"/>
        </a:lnSpc>
        <a:spcBef>
          <a:spcPts val="977"/>
        </a:spcBef>
        <a:buClr>
          <a:schemeClr val="accent2"/>
        </a:buClr>
        <a:buFont typeface="Arial" panose="020B0604020202020204" pitchFamily="34" charset="0"/>
        <a:buChar char="•"/>
        <a:defRPr sz="1563" kern="1200" baseline="0">
          <a:solidFill>
            <a:schemeClr val="tx1"/>
          </a:solidFill>
          <a:latin typeface="+mn-lt"/>
          <a:ea typeface="+mn-ea"/>
          <a:cs typeface="+mn-cs"/>
        </a:defRPr>
      </a:lvl9pPr>
    </p:bodyStyle>
    <p:otherStyle>
      <a:defPPr>
        <a:defRPr lang="en-US"/>
      </a:defPPr>
      <a:lvl1pPr marL="0" algn="l" defTabSz="893186" rtl="0" eaLnBrk="1" latinLnBrk="0" hangingPunct="1">
        <a:defRPr sz="1758" kern="1200">
          <a:solidFill>
            <a:schemeClr val="tx1"/>
          </a:solidFill>
          <a:latin typeface="+mn-lt"/>
          <a:ea typeface="+mn-ea"/>
          <a:cs typeface="+mn-cs"/>
        </a:defRPr>
      </a:lvl1pPr>
      <a:lvl2pPr marL="446593" algn="l" defTabSz="893186" rtl="0" eaLnBrk="1" latinLnBrk="0" hangingPunct="1">
        <a:defRPr sz="1758" kern="1200">
          <a:solidFill>
            <a:schemeClr val="tx1"/>
          </a:solidFill>
          <a:latin typeface="+mn-lt"/>
          <a:ea typeface="+mn-ea"/>
          <a:cs typeface="+mn-cs"/>
        </a:defRPr>
      </a:lvl2pPr>
      <a:lvl3pPr marL="893186" algn="l" defTabSz="893186" rtl="0" eaLnBrk="1" latinLnBrk="0" hangingPunct="1">
        <a:defRPr sz="1758" kern="1200">
          <a:solidFill>
            <a:schemeClr val="tx1"/>
          </a:solidFill>
          <a:latin typeface="+mn-lt"/>
          <a:ea typeface="+mn-ea"/>
          <a:cs typeface="+mn-cs"/>
        </a:defRPr>
      </a:lvl3pPr>
      <a:lvl4pPr marL="1339779" algn="l" defTabSz="893186" rtl="0" eaLnBrk="1" latinLnBrk="0" hangingPunct="1">
        <a:defRPr sz="1758" kern="1200">
          <a:solidFill>
            <a:schemeClr val="tx1"/>
          </a:solidFill>
          <a:latin typeface="+mn-lt"/>
          <a:ea typeface="+mn-ea"/>
          <a:cs typeface="+mn-cs"/>
        </a:defRPr>
      </a:lvl4pPr>
      <a:lvl5pPr marL="1786372" algn="l" defTabSz="893186" rtl="0" eaLnBrk="1" latinLnBrk="0" hangingPunct="1">
        <a:defRPr sz="1758" kern="1200">
          <a:solidFill>
            <a:schemeClr val="tx1"/>
          </a:solidFill>
          <a:latin typeface="+mn-lt"/>
          <a:ea typeface="+mn-ea"/>
          <a:cs typeface="+mn-cs"/>
        </a:defRPr>
      </a:lvl5pPr>
      <a:lvl6pPr marL="2232965" algn="l" defTabSz="893186" rtl="0" eaLnBrk="1" latinLnBrk="0" hangingPunct="1">
        <a:defRPr sz="1758" kern="1200">
          <a:solidFill>
            <a:schemeClr val="tx1"/>
          </a:solidFill>
          <a:latin typeface="+mn-lt"/>
          <a:ea typeface="+mn-ea"/>
          <a:cs typeface="+mn-cs"/>
        </a:defRPr>
      </a:lvl6pPr>
      <a:lvl7pPr marL="2679558" algn="l" defTabSz="893186" rtl="0" eaLnBrk="1" latinLnBrk="0" hangingPunct="1">
        <a:defRPr sz="1758" kern="1200">
          <a:solidFill>
            <a:schemeClr val="tx1"/>
          </a:solidFill>
          <a:latin typeface="+mn-lt"/>
          <a:ea typeface="+mn-ea"/>
          <a:cs typeface="+mn-cs"/>
        </a:defRPr>
      </a:lvl7pPr>
      <a:lvl8pPr marL="3126151" algn="l" defTabSz="893186" rtl="0" eaLnBrk="1" latinLnBrk="0" hangingPunct="1">
        <a:defRPr sz="1758" kern="1200">
          <a:solidFill>
            <a:schemeClr val="tx1"/>
          </a:solidFill>
          <a:latin typeface="+mn-lt"/>
          <a:ea typeface="+mn-ea"/>
          <a:cs typeface="+mn-cs"/>
        </a:defRPr>
      </a:lvl8pPr>
      <a:lvl9pPr marL="3572744" algn="l" defTabSz="893186" rtl="0" eaLnBrk="1" latinLnBrk="0" hangingPunct="1">
        <a:defRPr sz="17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984" y="1670624"/>
            <a:ext cx="7591830" cy="1084198"/>
          </a:xfrm>
        </p:spPr>
        <p:txBody>
          <a:bodyPr>
            <a:normAutofit fontScale="90000"/>
          </a:bodyPr>
          <a:lstStyle/>
          <a:p>
            <a:r>
              <a:rPr lang="en-US" dirty="0">
                <a:solidFill>
                  <a:srgbClr val="6C0000"/>
                </a:solidFill>
                <a:latin typeface="Times New Roman" pitchFamily="18" charset="0"/>
                <a:cs typeface="Times New Roman" pitchFamily="18" charset="0"/>
              </a:rPr>
              <a:t>Introduction to </a:t>
            </a:r>
            <a:br>
              <a:rPr lang="en-US" dirty="0">
                <a:solidFill>
                  <a:srgbClr val="6C0000"/>
                </a:solidFill>
                <a:latin typeface="Times New Roman" pitchFamily="18" charset="0"/>
                <a:cs typeface="Times New Roman" pitchFamily="18" charset="0"/>
              </a:rPr>
            </a:br>
            <a:r>
              <a:rPr lang="en-US" dirty="0">
                <a:solidFill>
                  <a:srgbClr val="6C0000"/>
                </a:solidFill>
                <a:latin typeface="Times New Roman" pitchFamily="18" charset="0"/>
                <a:cs typeface="Times New Roman" pitchFamily="18" charset="0"/>
              </a:rPr>
              <a:t>Data Analytics</a:t>
            </a:r>
            <a:endParaRPr lang="en-IN"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912792" y="4413693"/>
            <a:ext cx="7672215" cy="1711883"/>
          </a:xfrm>
        </p:spPr>
        <p:txBody>
          <a:bodyPr>
            <a:normAutofit/>
          </a:bodyPr>
          <a:lstStyle/>
          <a:p>
            <a:r>
              <a:rPr lang="en-US" sz="2344" b="1" dirty="0">
                <a:solidFill>
                  <a:schemeClr val="tx1"/>
                </a:solidFill>
              </a:rPr>
              <a:t>Dr. Sreeja S R</a:t>
            </a:r>
          </a:p>
          <a:p>
            <a:r>
              <a:rPr lang="en-US" sz="1954" i="1" dirty="0">
                <a:solidFill>
                  <a:schemeClr val="tx1"/>
                </a:solidFill>
              </a:rPr>
              <a:t>Assistant Professor</a:t>
            </a:r>
          </a:p>
          <a:p>
            <a:pPr defTabSz="438840" eaLnBrk="0" fontAlgn="base" hangingPunct="0">
              <a:spcBef>
                <a:spcPct val="0"/>
              </a:spcBef>
              <a:spcAft>
                <a:spcPct val="0"/>
              </a:spcAft>
              <a:buClrTx/>
              <a:tabLst>
                <a:tab pos="0" algn="l"/>
                <a:tab pos="893186" algn="l"/>
                <a:tab pos="1786372" algn="l"/>
                <a:tab pos="2679558" algn="l"/>
                <a:tab pos="3572744" algn="l"/>
                <a:tab pos="4465930" algn="l"/>
                <a:tab pos="5359116" algn="l"/>
                <a:tab pos="6252301" algn="l"/>
                <a:tab pos="7145487" algn="l"/>
                <a:tab pos="8038673" algn="l"/>
                <a:tab pos="8931859" algn="l"/>
                <a:tab pos="9825045" algn="l"/>
              </a:tabLst>
              <a:defRPr/>
            </a:pPr>
            <a:r>
              <a:rPr lang="en-US" altLang="en-US" sz="2344" b="1" dirty="0">
                <a:solidFill>
                  <a:srgbClr val="000000"/>
                </a:solidFill>
                <a:latin typeface="Garamond" panose="02020404030301010803" pitchFamily="18" charset="0"/>
                <a:ea typeface="Noto Sans CJK SC" charset="-122"/>
              </a:rPr>
              <a:t>Indian Institute of Information Technology </a:t>
            </a:r>
          </a:p>
          <a:p>
            <a:pPr defTabSz="438840" eaLnBrk="0" fontAlgn="base" hangingPunct="0">
              <a:spcBef>
                <a:spcPct val="0"/>
              </a:spcBef>
              <a:spcAft>
                <a:spcPct val="0"/>
              </a:spcAft>
              <a:buClrTx/>
              <a:tabLst>
                <a:tab pos="0" algn="l"/>
                <a:tab pos="893186" algn="l"/>
                <a:tab pos="1786372" algn="l"/>
                <a:tab pos="2679558" algn="l"/>
                <a:tab pos="3572744" algn="l"/>
                <a:tab pos="4465930" algn="l"/>
                <a:tab pos="5359116" algn="l"/>
                <a:tab pos="6252301" algn="l"/>
                <a:tab pos="7145487" algn="l"/>
                <a:tab pos="8038673" algn="l"/>
                <a:tab pos="8931859" algn="l"/>
                <a:tab pos="9825045" algn="l"/>
              </a:tabLst>
              <a:defRPr/>
            </a:pPr>
            <a:r>
              <a:rPr lang="en-US" altLang="en-US" sz="2344" b="1" dirty="0">
                <a:solidFill>
                  <a:srgbClr val="000000"/>
                </a:solidFill>
                <a:latin typeface="Garamond" panose="02020404030301010803" pitchFamily="18" charset="0"/>
                <a:ea typeface="Noto Sans CJK SC" charset="-122"/>
              </a:rPr>
              <a:t>IIIT Sri City </a:t>
            </a:r>
          </a:p>
        </p:txBody>
      </p:sp>
      <p:pic>
        <p:nvPicPr>
          <p:cNvPr id="5" name="Picture 1">
            <a:extLst>
              <a:ext uri="{FF2B5EF4-FFF2-40B4-BE49-F238E27FC236}">
                <a16:creationId xmlns:a16="http://schemas.microsoft.com/office/drawing/2014/main" id="{04D23BAF-DB54-C046-9F10-D252415BD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64" y="79664"/>
            <a:ext cx="1511707" cy="148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403797AF-6A0F-C940-A7C0-49B60E974C69}"/>
              </a:ext>
            </a:extLst>
          </p:cNvPr>
          <p:cNvSpPr txBox="1">
            <a:spLocks/>
          </p:cNvSpPr>
          <p:nvPr/>
        </p:nvSpPr>
        <p:spPr>
          <a:xfrm>
            <a:off x="890839" y="3006991"/>
            <a:ext cx="7672215" cy="1711883"/>
          </a:xfrm>
          <a:prstGeom prst="rect">
            <a:avLst/>
          </a:prstGeom>
        </p:spPr>
        <p:txBody>
          <a:bodyPr vert="horz" lIns="0" rIns="17863">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R="44659" lvl="0" algn="l" defTabSz="893186">
              <a:buClr>
                <a:srgbClr val="C96731"/>
              </a:buClr>
              <a:defRPr/>
            </a:pPr>
            <a:r>
              <a:rPr lang="en-US" sz="2344" b="1" i="1" dirty="0">
                <a:solidFill>
                  <a:srgbClr val="000000">
                    <a:lumMod val="65000"/>
                    <a:lumOff val="35000"/>
                  </a:srgbClr>
                </a:solidFill>
              </a:rPr>
              <a:t>Class # 24</a:t>
            </a:r>
          </a:p>
          <a:p>
            <a:pPr marR="44659" lvl="0" algn="l" defTabSz="893186">
              <a:buClr>
                <a:srgbClr val="C96731"/>
              </a:buClr>
              <a:defRPr/>
            </a:pPr>
            <a:r>
              <a:rPr lang="en-US" sz="2344" b="1" i="1" dirty="0">
                <a:solidFill>
                  <a:srgbClr val="000000">
                    <a:lumMod val="65000"/>
                    <a:lumOff val="35000"/>
                  </a:srgbClr>
                </a:solidFill>
              </a:rPr>
              <a:t>Clustering Techniques: Similarity Measures</a:t>
            </a:r>
          </a:p>
          <a:p>
            <a:pPr marL="0" marR="44659" lvl="0" indent="0" algn="l" defTabSz="893186" rtl="0" eaLnBrk="1" fontAlgn="auto" latinLnBrk="0" hangingPunct="1">
              <a:lnSpc>
                <a:spcPct val="100000"/>
              </a:lnSpc>
              <a:spcBef>
                <a:spcPct val="20000"/>
              </a:spcBef>
              <a:spcAft>
                <a:spcPts val="0"/>
              </a:spcAft>
              <a:buClr>
                <a:srgbClr val="C96731"/>
              </a:buClr>
              <a:buSzPct val="95000"/>
              <a:buFont typeface="Wingdings 2"/>
              <a:buNone/>
              <a:tabLst/>
              <a:defRPr/>
            </a:pPr>
            <a:endParaRPr kumimoji="0" lang="en-US" sz="2735" b="1" i="0" u="none" strike="noStrike" kern="1200" cap="none" spc="0" normalizeH="0" baseline="0" noProof="0" dirty="0">
              <a:ln>
                <a:noFill/>
              </a:ln>
              <a:solidFill>
                <a:srgbClr val="000000">
                  <a:lumMod val="65000"/>
                  <a:lumOff val="35000"/>
                </a:srgbClr>
              </a:solidFill>
              <a:effectLst/>
              <a:uLnTx/>
              <a:uFillTx/>
              <a:latin typeface="Gill Sans MT" panose="020B0502020104020203"/>
              <a:ea typeface="+mn-ea"/>
              <a:cs typeface="+mn-cs"/>
            </a:endParaRPr>
          </a:p>
        </p:txBody>
      </p:sp>
      <p:sp>
        <p:nvSpPr>
          <p:cNvPr id="4" name="Date Placeholder 3">
            <a:extLst>
              <a:ext uri="{FF2B5EF4-FFF2-40B4-BE49-F238E27FC236}">
                <a16:creationId xmlns:a16="http://schemas.microsoft.com/office/drawing/2014/main" id="{6B715B21-42BE-0540-B6F8-94C8A9A4D4C8}"/>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977" b="0" i="0" u="none" strike="noStrike" kern="1200" cap="none" spc="0" normalizeH="0" baseline="0" noProof="0">
                <a:ln>
                  <a:noFill/>
                </a:ln>
                <a:solidFill>
                  <a:srgbClr val="000000">
                    <a:alpha val="70000"/>
                  </a:srgbClr>
                </a:solidFill>
                <a:effectLst/>
                <a:uLnTx/>
                <a:uFillTx/>
                <a:latin typeface="Gill Sans MT" panose="020B0502020104020203"/>
                <a:ea typeface="+mn-ea"/>
                <a:cs typeface="+mn-cs"/>
              </a:rPr>
              <a:t>IIITS: IDA - M2021</a:t>
            </a:r>
          </a:p>
        </p:txBody>
      </p:sp>
      <p:sp>
        <p:nvSpPr>
          <p:cNvPr id="8" name="Slide Number Placeholder 7">
            <a:extLst>
              <a:ext uri="{FF2B5EF4-FFF2-40B4-BE49-F238E27FC236}">
                <a16:creationId xmlns:a16="http://schemas.microsoft.com/office/drawing/2014/main" id="{199F3DE0-C3E9-0244-8F5C-0A62C2AC4FC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2D238DB-7230-45D0-89A2-1890D4DEDBDF}" type="slidenum">
              <a:rPr kumimoji="0" lang="en-IN" sz="1074" b="0" i="0" u="none" strike="noStrike" kern="1200" cap="none" spc="0" normalizeH="0" baseline="0" noProof="0" smtClean="0">
                <a:ln>
                  <a:noFill/>
                </a:ln>
                <a:solidFill>
                  <a:srgbClr val="FFFFFF"/>
                </a:solidFill>
                <a:effectLst/>
                <a:uLnTx/>
                <a:uFillTx/>
                <a:latin typeface="Gill Sans MT" panose="020B0502020104020203"/>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IN" sz="1074"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240961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66A216F-CBBF-0C4A-B478-C0DFC7956FC9}"/>
              </a:ext>
            </a:extLst>
          </p:cNvPr>
          <p:cNvSpPr>
            <a:spLocks noGrp="1"/>
          </p:cNvSpPr>
          <p:nvPr>
            <p:ph type="title"/>
          </p:nvPr>
        </p:nvSpPr>
        <p:spPr>
          <a:xfrm>
            <a:off x="420188" y="169208"/>
            <a:ext cx="8425339" cy="695765"/>
          </a:xfrm>
        </p:spPr>
        <p:txBody>
          <a:bodyPr>
            <a:normAutofit/>
          </a:bodyPr>
          <a:lstStyle/>
          <a:p>
            <a:r>
              <a:rPr lang="en-US" sz="4000" dirty="0">
                <a:solidFill>
                  <a:srgbClr val="A50021"/>
                </a:solidFill>
                <a:latin typeface="Times New Roman" pitchFamily="18" charset="0"/>
                <a:cs typeface="Times New Roman" pitchFamily="18" charset="0"/>
              </a:rPr>
              <a:t>Introduction to Clustering</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278571" y="1156188"/>
            <a:ext cx="8708572" cy="4791412"/>
          </a:xfrm>
        </p:spPr>
        <p:txBody>
          <a:bodyPr>
            <a:noAutofit/>
          </a:bodyPr>
          <a:lstStyle/>
          <a:p>
            <a:pPr marL="0" indent="0" algn="just">
              <a:buClr>
                <a:srgbClr val="A50021"/>
              </a:buClr>
              <a:buNone/>
            </a:pPr>
            <a:r>
              <a:rPr lang="en-US" sz="2000" dirty="0">
                <a:solidFill>
                  <a:srgbClr val="0B5ED7"/>
                </a:solidFill>
                <a:cs typeface="Times New Roman" pitchFamily="18" charset="0"/>
              </a:rPr>
              <a:t>2. There may not be any a priori knowledge concerning the clusters.</a:t>
            </a:r>
          </a:p>
          <a:p>
            <a:pPr marL="0" indent="0" algn="just">
              <a:buClr>
                <a:srgbClr val="A50021"/>
              </a:buClr>
              <a:buNone/>
            </a:pPr>
            <a:endParaRPr lang="en-US" sz="800" dirty="0">
              <a:solidFill>
                <a:srgbClr val="A50021"/>
              </a:solidFill>
              <a:cs typeface="Times New Roman" pitchFamily="18" charset="0"/>
            </a:endParaRPr>
          </a:p>
          <a:p>
            <a:pPr algn="just">
              <a:buClr>
                <a:srgbClr val="0B5ED7"/>
              </a:buClr>
              <a:buFont typeface="Arial" pitchFamily="34" charset="0"/>
              <a:buChar char="•"/>
            </a:pPr>
            <a:r>
              <a:rPr lang="en-US" sz="2000" dirty="0">
                <a:cs typeface="Times New Roman" pitchFamily="18" charset="0"/>
              </a:rPr>
              <a:t>This is an issue that what data should be used for clustering. </a:t>
            </a:r>
          </a:p>
          <a:p>
            <a:pPr algn="just">
              <a:buClr>
                <a:srgbClr val="0B5ED7"/>
              </a:buClr>
              <a:buFont typeface="Arial" pitchFamily="34" charset="0"/>
              <a:buChar char="•"/>
            </a:pPr>
            <a:r>
              <a:rPr lang="en-US" sz="2000" dirty="0">
                <a:cs typeface="Times New Roman" pitchFamily="18" charset="0"/>
              </a:rPr>
              <a:t>Unlike classification, in clustering, we have no supervisory learning to aid the process. </a:t>
            </a:r>
          </a:p>
          <a:p>
            <a:pPr algn="just">
              <a:buClr>
                <a:srgbClr val="0B5ED7"/>
              </a:buClr>
              <a:buFont typeface="Arial" pitchFamily="34" charset="0"/>
              <a:buChar char="•"/>
            </a:pPr>
            <a:r>
              <a:rPr lang="en-US" sz="2000" dirty="0">
                <a:cs typeface="Times New Roman" pitchFamily="18" charset="0"/>
              </a:rPr>
              <a:t>Clustering can be viewed as similar to </a:t>
            </a:r>
            <a:r>
              <a:rPr lang="en-US" sz="2000" dirty="0">
                <a:solidFill>
                  <a:srgbClr val="0B5ED7"/>
                </a:solidFill>
                <a:cs typeface="Times New Roman" pitchFamily="18" charset="0"/>
              </a:rPr>
              <a:t>unsupervised learning</a:t>
            </a:r>
            <a:r>
              <a:rPr lang="en-US" sz="2000" dirty="0">
                <a:cs typeface="Times New Roman" pitchFamily="18" charset="0"/>
              </a:rPr>
              <a:t>.</a:t>
            </a:r>
          </a:p>
          <a:p>
            <a:pPr marL="0" indent="0" algn="just">
              <a:buClr>
                <a:srgbClr val="A50021"/>
              </a:buClr>
              <a:buNone/>
            </a:pPr>
            <a:endParaRPr lang="en-US" sz="2000" dirty="0">
              <a:solidFill>
                <a:srgbClr val="A50021"/>
              </a:solidFill>
              <a:cs typeface="Times New Roman" pitchFamily="18" charset="0"/>
            </a:endParaRPr>
          </a:p>
          <a:p>
            <a:pPr marL="0" indent="0">
              <a:buClr>
                <a:srgbClr val="A50021"/>
              </a:buClr>
              <a:buNone/>
            </a:pPr>
            <a:r>
              <a:rPr lang="en-US" sz="2000" dirty="0">
                <a:solidFill>
                  <a:srgbClr val="0B5ED7"/>
                </a:solidFill>
                <a:cs typeface="Times New Roman" pitchFamily="18" charset="0"/>
              </a:rPr>
              <a:t>3. Interpreting the semantic meaning of each cluster may be difficult.</a:t>
            </a:r>
          </a:p>
          <a:p>
            <a:pPr marL="0" indent="0">
              <a:buClr>
                <a:srgbClr val="A50021"/>
              </a:buClr>
              <a:buNone/>
            </a:pPr>
            <a:endParaRPr lang="en-US" sz="800" dirty="0">
              <a:solidFill>
                <a:srgbClr val="A50021"/>
              </a:solidFill>
              <a:cs typeface="Times New Roman" pitchFamily="18" charset="0"/>
            </a:endParaRPr>
          </a:p>
          <a:p>
            <a:pPr algn="just">
              <a:buClr>
                <a:srgbClr val="0B5ED7"/>
              </a:buClr>
              <a:buFont typeface="Arial" pitchFamily="34" charset="0"/>
              <a:buChar char="•"/>
            </a:pPr>
            <a:r>
              <a:rPr lang="en-US" sz="2000" dirty="0">
                <a:cs typeface="Times New Roman" pitchFamily="18" charset="0"/>
              </a:rPr>
              <a:t>With classification, the labeling of classes is known ahead of time. In contrast, with clustering, this may not be the case. </a:t>
            </a:r>
          </a:p>
          <a:p>
            <a:pPr algn="just">
              <a:buClr>
                <a:srgbClr val="0B5ED7"/>
              </a:buClr>
              <a:buFont typeface="Arial" pitchFamily="34" charset="0"/>
              <a:buChar char="•"/>
            </a:pPr>
            <a:r>
              <a:rPr lang="en-US" sz="2000" dirty="0">
                <a:cs typeface="Times New Roman" pitchFamily="18" charset="0"/>
              </a:rPr>
              <a:t>Thus, when the clustering process is finished yielding a set of clusters, the exact meaning of each cluster may not be obvious. </a:t>
            </a:r>
          </a:p>
          <a:p>
            <a:pPr marL="0" indent="0" algn="just">
              <a:buClr>
                <a:srgbClr val="A50021"/>
              </a:buClr>
              <a:buNone/>
            </a:pPr>
            <a:endParaRPr lang="en-US" sz="2000" dirty="0">
              <a:cs typeface="Times New Roman" pitchFamily="18" charset="0"/>
            </a:endParaRPr>
          </a:p>
          <a:p>
            <a:pPr marL="0" indent="0" algn="just">
              <a:buClr>
                <a:srgbClr val="A50021"/>
              </a:buClr>
              <a:buNone/>
            </a:pPr>
            <a:endParaRPr lang="en-US" sz="2000" dirty="0">
              <a:cs typeface="Times New Roman" pitchFamily="18" charset="0"/>
            </a:endParaRPr>
          </a:p>
          <a:p>
            <a:pPr marL="457200" indent="-457200">
              <a:buFont typeface="+mj-lt"/>
              <a:buAutoNum type="arabicPeriod"/>
            </a:pPr>
            <a:endParaRPr lang="en-US" sz="2000" dirty="0">
              <a:solidFill>
                <a:srgbClr val="A50021"/>
              </a:solidFill>
              <a:cs typeface="Times New Roman" pitchFamily="18" charset="0"/>
            </a:endParaRPr>
          </a:p>
          <a:p>
            <a:pPr marL="0" indent="0">
              <a:buNone/>
            </a:pPr>
            <a:endParaRPr lang="en-US" sz="2000" dirty="0">
              <a:cs typeface="Times New Roman" pitchFamily="18" charset="0"/>
            </a:endParaRPr>
          </a:p>
          <a:p>
            <a:endParaRPr lang="en-US" sz="2000" dirty="0">
              <a:cs typeface="Times New Roman" pitchFamily="18" charset="0"/>
            </a:endParaRPr>
          </a:p>
          <a:p>
            <a:pPr marL="393192" lvl="1" indent="0">
              <a:buNone/>
            </a:pPr>
            <a:endParaRPr lang="en-US" sz="800" dirty="0">
              <a:cs typeface="Times New Roman" pitchFamily="18" charset="0"/>
            </a:endParaRPr>
          </a:p>
          <a:p>
            <a:pPr marL="0" indent="0">
              <a:buNone/>
            </a:pPr>
            <a:r>
              <a:rPr lang="en-US" sz="2000" b="1" dirty="0">
                <a:solidFill>
                  <a:srgbClr val="0B5ED7"/>
                </a:solidFill>
                <a:cs typeface="Times New Roman" pitchFamily="18" charset="0"/>
              </a:rPr>
              <a:t> </a:t>
            </a:r>
            <a:endParaRPr lang="en-US" sz="300" b="1" dirty="0">
              <a:solidFill>
                <a:srgbClr val="0B5ED7"/>
              </a:solidFill>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spTree>
    <p:extLst>
      <p:ext uri="{BB962C8B-B14F-4D97-AF65-F5344CB8AC3E}">
        <p14:creationId xmlns:p14="http://schemas.microsoft.com/office/powerpoint/2010/main" val="98089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222" y="435865"/>
            <a:ext cx="8425339" cy="727893"/>
          </a:xfrm>
        </p:spPr>
        <p:txBody>
          <a:bodyPr>
            <a:noAutofit/>
          </a:bodyPr>
          <a:lstStyle/>
          <a:p>
            <a:r>
              <a:rPr lang="en-US" sz="2800" dirty="0">
                <a:solidFill>
                  <a:srgbClr val="A50021"/>
                </a:solidFill>
                <a:latin typeface="Times New Roman" pitchFamily="18" charset="0"/>
                <a:cs typeface="Times New Roman" pitchFamily="18" charset="0"/>
              </a:rPr>
              <a:t>Definition of Clustering Problem</a:t>
            </a:r>
            <a:endParaRPr lang="en-IN" sz="28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634151" y="1612652"/>
                <a:ext cx="7734300" cy="1884928"/>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solidFill>
                    <a:prstClr val="black"/>
                  </a:solidFill>
                </a:endParaRPr>
              </a:p>
              <a:p>
                <a:pPr algn="just"/>
                <a:endParaRPr lang="en-US" dirty="0">
                  <a:solidFill>
                    <a:prstClr val="black"/>
                  </a:solidFill>
                </a:endParaRPr>
              </a:p>
              <a:p>
                <a:pPr algn="just"/>
                <a:r>
                  <a:rPr lang="en-US" dirty="0">
                    <a:solidFill>
                      <a:prstClr val="black"/>
                    </a:solidFill>
                  </a:rPr>
                  <a:t>Given a database </a:t>
                </a:r>
                <a:r>
                  <a:rPr lang="en-US" i="1" dirty="0">
                    <a:solidFill>
                      <a:prstClr val="black"/>
                    </a:solidFill>
                  </a:rPr>
                  <a:t>D</a:t>
                </a:r>
                <a:r>
                  <a:rPr lang="en-US" dirty="0">
                    <a:solidFill>
                      <a:prstClr val="black"/>
                    </a:solidFill>
                  </a:rPr>
                  <a:t> = </a:t>
                </a:r>
                <a14:m>
                  <m:oMath xmlns:m="http://schemas.openxmlformats.org/officeDocument/2006/math">
                    <m:d>
                      <m:dPr>
                        <m:begChr m:val="{"/>
                        <m:endChr m:val="}"/>
                        <m:ctrlPr>
                          <a:rPr lang="en-US" i="1" smtClean="0">
                            <a:solidFill>
                              <a:prstClr val="black"/>
                            </a:solidFill>
                            <a:latin typeface="Cambria Math" panose="02040503050406030204" pitchFamily="18" charset="0"/>
                          </a:rPr>
                        </m:ctrlPr>
                      </m:dPr>
                      <m:e>
                        <m:sSub>
                          <m:sSubPr>
                            <m:ctrlPr>
                              <a:rPr lang="en-US"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𝑡</m:t>
                            </m:r>
                          </m:e>
                          <m:sub>
                            <m:r>
                              <a:rPr lang="en-US" b="0" i="1" smtClean="0">
                                <a:solidFill>
                                  <a:prstClr val="black"/>
                                </a:solidFill>
                                <a:latin typeface="Cambria Math" panose="02040503050406030204" pitchFamily="18" charset="0"/>
                              </a:rPr>
                              <m:t>1</m:t>
                            </m:r>
                          </m:sub>
                        </m:sSub>
                        <m:r>
                          <a:rPr lang="en-US" b="0"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𝑡</m:t>
                            </m:r>
                          </m:e>
                          <m:sub>
                            <m:r>
                              <a:rPr lang="en-US" b="0" i="1" smtClean="0">
                                <a:solidFill>
                                  <a:prstClr val="black"/>
                                </a:solidFill>
                                <a:latin typeface="Cambria Math" panose="02040503050406030204" pitchFamily="18" charset="0"/>
                              </a:rPr>
                              <m:t>2</m:t>
                            </m:r>
                          </m:sub>
                        </m:sSub>
                        <m:r>
                          <a:rPr lang="en-US" b="0"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𝑡</m:t>
                            </m:r>
                          </m:e>
                          <m:sub>
                            <m:r>
                              <a:rPr lang="en-US" b="0" i="1" smtClean="0">
                                <a:solidFill>
                                  <a:prstClr val="black"/>
                                </a:solidFill>
                                <a:latin typeface="Cambria Math"/>
                              </a:rPr>
                              <m:t>𝑛</m:t>
                            </m:r>
                          </m:sub>
                        </m:sSub>
                      </m:e>
                    </m:d>
                    <m:r>
                      <a:rPr lang="en-IN" b="0" i="0" smtClean="0">
                        <a:solidFill>
                          <a:prstClr val="black"/>
                        </a:solidFill>
                        <a:latin typeface="Cambria Math"/>
                      </a:rPr>
                      <m:t>  </m:t>
                    </m:r>
                  </m:oMath>
                </a14:m>
                <a:r>
                  <a:rPr lang="en-IN" b="0" i="0" dirty="0">
                    <a:solidFill>
                      <a:prstClr val="black"/>
                    </a:solidFill>
                    <a:latin typeface="Cambria Math"/>
                  </a:rPr>
                  <a:t>of </a:t>
                </a:r>
                <a14:m>
                  <m:oMath xmlns:m="http://schemas.openxmlformats.org/officeDocument/2006/math">
                    <m:r>
                      <a:rPr lang="en-US" i="1">
                        <a:solidFill>
                          <a:prstClr val="black"/>
                        </a:solidFill>
                        <a:latin typeface="Cambria Math"/>
                      </a:rPr>
                      <m:t>𝑛</m:t>
                    </m:r>
                  </m:oMath>
                </a14:m>
                <a:r>
                  <a:rPr lang="en-IN" b="0" i="1" dirty="0">
                    <a:solidFill>
                      <a:prstClr val="black"/>
                    </a:solidFill>
                    <a:latin typeface="Cambria Math"/>
                  </a:rPr>
                  <a:t> </a:t>
                </a:r>
                <a:r>
                  <a:rPr lang="en-IN" b="0" dirty="0">
                    <a:solidFill>
                      <a:prstClr val="black"/>
                    </a:solidFill>
                    <a:latin typeface="Cambria Math"/>
                  </a:rPr>
                  <a:t>tuples, the clustering problem is to define a mapping </a:t>
                </a:r>
                <a14:m>
                  <m:oMath xmlns:m="http://schemas.openxmlformats.org/officeDocument/2006/math">
                    <m:r>
                      <a:rPr lang="en-IN" b="0" i="1" smtClean="0">
                        <a:solidFill>
                          <a:prstClr val="black"/>
                        </a:solidFill>
                        <a:latin typeface="Cambria Math"/>
                      </a:rPr>
                      <m:t>𝑓</m:t>
                    </m:r>
                    <m:r>
                      <a:rPr lang="en-IN" b="0" i="0" smtClean="0">
                        <a:solidFill>
                          <a:prstClr val="black"/>
                        </a:solidFill>
                        <a:latin typeface="Cambria Math"/>
                      </a:rPr>
                      <m:t> :</m:t>
                    </m:r>
                    <m:r>
                      <m:rPr>
                        <m:sty m:val="p"/>
                      </m:rPr>
                      <a:rPr lang="en-IN" b="0" i="0" smtClean="0">
                        <a:solidFill>
                          <a:prstClr val="black"/>
                        </a:solidFill>
                        <a:latin typeface="Cambria Math"/>
                      </a:rPr>
                      <m:t>D</m:t>
                    </m:r>
                    <m:groupChr>
                      <m:groupChrPr>
                        <m:chr m:val="→"/>
                        <m:vertJc m:val="bot"/>
                        <m:ctrlPr>
                          <a:rPr lang="en-IN" b="0" i="1" smtClean="0">
                            <a:solidFill>
                              <a:prstClr val="black"/>
                            </a:solidFill>
                            <a:latin typeface="Cambria Math" panose="02040503050406030204" pitchFamily="18" charset="0"/>
                          </a:rPr>
                        </m:ctrlPr>
                      </m:groupChrPr>
                      <m:e/>
                    </m:groupChr>
                    <m:r>
                      <a:rPr lang="en-IN" b="0" i="1" smtClean="0">
                        <a:solidFill>
                          <a:prstClr val="black"/>
                        </a:solidFill>
                        <a:latin typeface="Cambria Math"/>
                      </a:rPr>
                      <m:t>𝐶</m:t>
                    </m:r>
                    <m:r>
                      <a:rPr lang="en-IN" b="0" i="1" smtClean="0">
                        <a:solidFill>
                          <a:prstClr val="black"/>
                        </a:solidFill>
                        <a:latin typeface="Cambria Math"/>
                      </a:rPr>
                      <m:t>,</m:t>
                    </m:r>
                    <m:r>
                      <a:rPr lang="en-IN" b="0" i="0" smtClean="0">
                        <a:solidFill>
                          <a:prstClr val="black"/>
                        </a:solidFill>
                        <a:latin typeface="Cambria Math"/>
                      </a:rPr>
                      <m:t> </m:t>
                    </m:r>
                  </m:oMath>
                </a14:m>
                <a:r>
                  <a:rPr lang="en-IN" dirty="0">
                    <a:solidFill>
                      <a:schemeClr val="tx1"/>
                    </a:solidFill>
                  </a:rPr>
                  <a:t>where each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𝑡</m:t>
                        </m:r>
                      </m:e>
                      <m:sub>
                        <m:r>
                          <a:rPr lang="en-US" i="1">
                            <a:solidFill>
                              <a:prstClr val="black"/>
                            </a:solidFill>
                            <a:latin typeface="Cambria Math" panose="02040503050406030204" pitchFamily="18" charset="0"/>
                          </a:rPr>
                          <m:t>𝑖</m:t>
                        </m:r>
                      </m:sub>
                    </m:sSub>
                    <m:r>
                      <a:rPr lang="en-US" i="1" smtClean="0">
                        <a:solidFill>
                          <a:prstClr val="black"/>
                        </a:solidFill>
                        <a:latin typeface="Cambria Math"/>
                        <a:ea typeface="Cambria Math"/>
                      </a:rPr>
                      <m:t>∈</m:t>
                    </m:r>
                    <m:r>
                      <a:rPr lang="en-IN" b="0" i="1" smtClean="0">
                        <a:solidFill>
                          <a:prstClr val="black"/>
                        </a:solidFill>
                        <a:latin typeface="Cambria Math"/>
                        <a:ea typeface="Cambria Math"/>
                      </a:rPr>
                      <m:t>𝐷</m:t>
                    </m:r>
                  </m:oMath>
                </a14:m>
                <a:r>
                  <a:rPr lang="en-IN" dirty="0">
                    <a:solidFill>
                      <a:schemeClr val="tx1"/>
                    </a:solidFill>
                  </a:rPr>
                  <a:t> is assigned to one cluster  </a:t>
                </a:r>
                <a14:m>
                  <m:oMath xmlns:m="http://schemas.openxmlformats.org/officeDocument/2006/math">
                    <m:sSub>
                      <m:sSubPr>
                        <m:ctrlPr>
                          <a:rPr lang="en-US" i="1">
                            <a:solidFill>
                              <a:prstClr val="black"/>
                            </a:solidFill>
                            <a:latin typeface="Cambria Math" panose="02040503050406030204" pitchFamily="18" charset="0"/>
                          </a:rPr>
                        </m:ctrlPr>
                      </m:sSubPr>
                      <m:e>
                        <m:r>
                          <a:rPr lang="en-IN" b="0" i="1" smtClean="0">
                            <a:solidFill>
                              <a:prstClr val="black"/>
                            </a:solidFill>
                            <a:latin typeface="Cambria Math"/>
                          </a:rPr>
                          <m:t>𝑐</m:t>
                        </m:r>
                      </m:e>
                      <m:sub>
                        <m:r>
                          <a:rPr lang="en-US" i="1">
                            <a:solidFill>
                              <a:prstClr val="black"/>
                            </a:solidFill>
                            <a:latin typeface="Cambria Math" panose="02040503050406030204" pitchFamily="18" charset="0"/>
                          </a:rPr>
                          <m:t>𝑖</m:t>
                        </m:r>
                      </m:sub>
                    </m:sSub>
                    <m:r>
                      <a:rPr lang="en-US" i="1">
                        <a:solidFill>
                          <a:prstClr val="black"/>
                        </a:solidFill>
                        <a:latin typeface="Cambria Math"/>
                        <a:ea typeface="Cambria Math"/>
                      </a:rPr>
                      <m:t>∈</m:t>
                    </m:r>
                    <m:r>
                      <a:rPr lang="en-IN" b="0" i="1" smtClean="0">
                        <a:solidFill>
                          <a:prstClr val="black"/>
                        </a:solidFill>
                        <a:latin typeface="Cambria Math"/>
                        <a:ea typeface="Cambria Math"/>
                      </a:rPr>
                      <m:t>𝐶</m:t>
                    </m:r>
                    <m:r>
                      <a:rPr lang="en-IN" b="0" i="1" smtClean="0">
                        <a:solidFill>
                          <a:prstClr val="black"/>
                        </a:solidFill>
                        <a:latin typeface="Cambria Math"/>
                        <a:ea typeface="Cambria Math"/>
                      </a:rPr>
                      <m:t>.</m:t>
                    </m:r>
                  </m:oMath>
                </a14:m>
                <a:r>
                  <a:rPr lang="en-IN" dirty="0">
                    <a:solidFill>
                      <a:schemeClr val="tx1"/>
                    </a:solidFill>
                  </a:rPr>
                  <a:t>  Here, </a:t>
                </a:r>
                <a:r>
                  <a:rPr lang="en-IN" i="1" dirty="0">
                    <a:solidFill>
                      <a:schemeClr val="tx1"/>
                    </a:solidFill>
                  </a:rPr>
                  <a:t>C</a:t>
                </a:r>
                <a:r>
                  <a:rPr lang="en-IN" dirty="0">
                    <a:solidFill>
                      <a:schemeClr val="tx1"/>
                    </a:solidFill>
                  </a:rPr>
                  <a:t> = </a:t>
                </a:r>
                <a14:m>
                  <m:oMath xmlns:m="http://schemas.openxmlformats.org/officeDocument/2006/math">
                    <m:d>
                      <m:dPr>
                        <m:begChr m:val="{"/>
                        <m:endChr m:val="}"/>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𝑐</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𝑐</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sSub>
                          <m:sSubPr>
                            <m:ctrlPr>
                              <a:rPr lang="en-US"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𝑐</m:t>
                            </m:r>
                          </m:e>
                          <m:sub>
                            <m:r>
                              <a:rPr lang="en-US" b="0" i="1" smtClean="0">
                                <a:solidFill>
                                  <a:prstClr val="black"/>
                                </a:solidFill>
                                <a:latin typeface="Cambria Math"/>
                              </a:rPr>
                              <m:t>𝑘</m:t>
                            </m:r>
                          </m:sub>
                        </m:sSub>
                      </m:e>
                    </m:d>
                    <m:r>
                      <a:rPr lang="en-IN" b="0" i="0" smtClean="0">
                        <a:solidFill>
                          <a:prstClr val="black"/>
                        </a:solidFill>
                        <a:latin typeface="Cambria Math"/>
                      </a:rPr>
                      <m:t> </m:t>
                    </m:r>
                  </m:oMath>
                </a14:m>
                <a:r>
                  <a:rPr lang="en-IN" dirty="0">
                    <a:solidFill>
                      <a:schemeClr val="tx1"/>
                    </a:solidFill>
                  </a:rPr>
                  <a:t>denotes a set of clusters.</a:t>
                </a:r>
              </a:p>
              <a:p>
                <a:pPr algn="just"/>
                <a:r>
                  <a:rPr lang="en-IN" dirty="0">
                    <a:solidFill>
                      <a:schemeClr val="tx1"/>
                    </a:solidFill>
                  </a:rPr>
                  <a:t> </a:t>
                </a:r>
              </a:p>
            </p:txBody>
          </p:sp>
        </mc:Choice>
        <mc:Fallback xmlns="">
          <p:sp>
            <p:nvSpPr>
              <p:cNvPr id="7" name="Rectangle 6"/>
              <p:cNvSpPr>
                <a:spLocks noRot="1" noChangeAspect="1" noMove="1" noResize="1" noEditPoints="1" noAdjustHandles="1" noChangeArrowheads="1" noChangeShapeType="1" noTextEdit="1"/>
              </p:cNvSpPr>
              <p:nvPr/>
            </p:nvSpPr>
            <p:spPr>
              <a:xfrm>
                <a:off x="634151" y="1612652"/>
                <a:ext cx="7734300" cy="1884928"/>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634151" y="1612653"/>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latin typeface="Times New Roman" pitchFamily="18" charset="0"/>
                <a:cs typeface="Times New Roman" pitchFamily="18" charset="0"/>
              </a:rPr>
              <a:t>Definition 24.1: </a:t>
            </a:r>
            <a:r>
              <a:rPr lang="en-US" sz="2000" b="1" dirty="0">
                <a:solidFill>
                  <a:prstClr val="black"/>
                </a:solidFill>
                <a:latin typeface="Times New Roman" pitchFamily="18" charset="0"/>
                <a:cs typeface="Times New Roman" pitchFamily="18" charset="0"/>
              </a:rPr>
              <a:t>Clustering </a:t>
            </a:r>
            <a:endParaRPr lang="en-IN" sz="2000" b="1" dirty="0">
              <a:solidFill>
                <a:prstClr val="black"/>
              </a:solidFill>
              <a:latin typeface="Times New Roman" pitchFamily="18" charset="0"/>
              <a:cs typeface="Times New Roman" pitchFamily="18" charset="0"/>
            </a:endParaRPr>
          </a:p>
        </p:txBody>
      </p:sp>
      <p:sp>
        <p:nvSpPr>
          <p:cNvPr id="3" name="TextBox 2"/>
          <p:cNvSpPr txBox="1"/>
          <p:nvPr/>
        </p:nvSpPr>
        <p:spPr>
          <a:xfrm>
            <a:off x="214021" y="3807117"/>
            <a:ext cx="8021564" cy="1354217"/>
          </a:xfrm>
          <a:prstGeom prst="rect">
            <a:avLst/>
          </a:prstGeom>
          <a:noFill/>
        </p:spPr>
        <p:txBody>
          <a:bodyPr wrap="square" rtlCol="0">
            <a:spAutoFit/>
          </a:bodyPr>
          <a:lstStyle/>
          <a:p>
            <a:pPr marL="285750" indent="-285750" algn="just">
              <a:buClr>
                <a:srgbClr val="0B5ED7"/>
              </a:buClr>
              <a:buFont typeface="Arial" pitchFamily="34" charset="0"/>
              <a:buChar char="•"/>
            </a:pPr>
            <a:r>
              <a:rPr lang="en-IN" dirty="0"/>
              <a:t>Solution to a clustering problem is devising a mapping formulation. </a:t>
            </a:r>
          </a:p>
          <a:p>
            <a:pPr marL="3943350" lvl="8" indent="-285750" algn="just">
              <a:buClr>
                <a:srgbClr val="0B5ED7"/>
              </a:buClr>
              <a:buFont typeface="Arial" pitchFamily="34" charset="0"/>
              <a:buChar char="•"/>
            </a:pPr>
            <a:endParaRPr lang="en-IN" sz="1000" dirty="0"/>
          </a:p>
          <a:p>
            <a:pPr marL="285750" indent="-285750" algn="just">
              <a:buClr>
                <a:srgbClr val="0B5ED7"/>
              </a:buClr>
              <a:buFont typeface="Arial" pitchFamily="34" charset="0"/>
              <a:buChar char="•"/>
            </a:pPr>
            <a:r>
              <a:rPr lang="en-IN" dirty="0"/>
              <a:t>The formulation behind such a mapping is to establish that a tuple within one cluster is </a:t>
            </a:r>
            <a:r>
              <a:rPr lang="en-IN" dirty="0">
                <a:solidFill>
                  <a:srgbClr val="0B5ED7"/>
                </a:solidFill>
              </a:rPr>
              <a:t>more like </a:t>
            </a:r>
            <a:r>
              <a:rPr lang="en-IN" dirty="0"/>
              <a:t>tuples within that cluster and not similar to tuples  outside it. </a:t>
            </a:r>
          </a:p>
          <a:p>
            <a:pPr marL="285750" indent="-285750">
              <a:buClr>
                <a:srgbClr val="0B5ED7"/>
              </a:buClr>
              <a:buFont typeface="Arial" pitchFamily="34" charset="0"/>
              <a:buChar char="•"/>
            </a:pPr>
            <a:endParaRPr lang="en-IN" dirty="0"/>
          </a:p>
        </p:txBody>
      </p:sp>
    </p:spTree>
    <p:extLst>
      <p:ext uri="{BB962C8B-B14F-4D97-AF65-F5344CB8AC3E}">
        <p14:creationId xmlns:p14="http://schemas.microsoft.com/office/powerpoint/2010/main" val="368074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890" y="381216"/>
            <a:ext cx="8425339" cy="604325"/>
          </a:xfrm>
        </p:spPr>
        <p:txBody>
          <a:bodyPr>
            <a:noAutofit/>
          </a:bodyPr>
          <a:lstStyle/>
          <a:p>
            <a:r>
              <a:rPr lang="en-US" sz="2800" dirty="0">
                <a:solidFill>
                  <a:srgbClr val="A50021"/>
                </a:solidFill>
                <a:latin typeface="Times New Roman" pitchFamily="18" charset="0"/>
                <a:cs typeface="Times New Roman" pitchFamily="18" charset="0"/>
              </a:rPr>
              <a:t>Definition of Clustering Problem</a:t>
            </a:r>
            <a:endParaRPr lang="en-IN" sz="28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mc:AlternateContent xmlns:mc="http://schemas.openxmlformats.org/markup-compatibility/2006">
        <mc:Choice xmlns:a14="http://schemas.microsoft.com/office/drawing/2010/main" Requires="a14">
          <p:sp>
            <p:nvSpPr>
              <p:cNvPr id="3" name="TextBox 2"/>
              <p:cNvSpPr txBox="1"/>
              <p:nvPr/>
            </p:nvSpPr>
            <p:spPr>
              <a:xfrm>
                <a:off x="458890" y="1455420"/>
                <a:ext cx="8829890" cy="4011355"/>
              </a:xfrm>
              <a:prstGeom prst="rect">
                <a:avLst/>
              </a:prstGeom>
              <a:noFill/>
            </p:spPr>
            <p:txBody>
              <a:bodyPr wrap="square" rtlCol="0">
                <a:spAutoFit/>
              </a:bodyPr>
              <a:lstStyle/>
              <a:p>
                <a:pPr marL="285750" indent="-285750">
                  <a:buClr>
                    <a:srgbClr val="0B5ED7"/>
                  </a:buClr>
                  <a:buFont typeface="Arial" pitchFamily="34" charset="0"/>
                  <a:buChar char="•"/>
                </a:pPr>
                <a:r>
                  <a:rPr lang="en-IN" dirty="0"/>
                  <a:t>Hence, mapping function </a:t>
                </a:r>
                <a:r>
                  <a:rPr lang="en-IN" i="1" dirty="0"/>
                  <a:t>f </a:t>
                </a:r>
                <a:r>
                  <a:rPr lang="en-IN" dirty="0"/>
                  <a:t> in Definition 24.1 may be explicitly stated as</a:t>
                </a:r>
              </a:p>
              <a:p>
                <a:pPr marL="285750" indent="-285750">
                  <a:buClr>
                    <a:srgbClr val="0B5ED7"/>
                  </a:buClr>
                  <a:buFont typeface="Arial" pitchFamily="34" charset="0"/>
                  <a:buChar char="•"/>
                </a:pPr>
                <a:endParaRPr lang="en-IN" dirty="0"/>
              </a:p>
              <a:p>
                <a:pPr>
                  <a:buClr>
                    <a:srgbClr val="0B5ED7"/>
                  </a:buClr>
                </a:pPr>
                <a14:m>
                  <m:oMathPara xmlns:m="http://schemas.openxmlformats.org/officeDocument/2006/math">
                    <m:oMathParaPr>
                      <m:jc m:val="centerGroup"/>
                    </m:oMathParaPr>
                    <m:oMath xmlns:m="http://schemas.openxmlformats.org/officeDocument/2006/math">
                      <m:r>
                        <a:rPr lang="en-IN" i="1">
                          <a:solidFill>
                            <a:prstClr val="black"/>
                          </a:solidFill>
                          <a:latin typeface="Cambria Math"/>
                        </a:rPr>
                        <m:t>𝑓</m:t>
                      </m:r>
                      <m:r>
                        <a:rPr lang="en-IN">
                          <a:solidFill>
                            <a:prstClr val="black"/>
                          </a:solidFill>
                          <a:latin typeface="Cambria Math"/>
                        </a:rPr>
                        <m:t> :</m:t>
                      </m:r>
                      <m:r>
                        <m:rPr>
                          <m:sty m:val="p"/>
                        </m:rPr>
                        <a:rPr lang="en-IN">
                          <a:solidFill>
                            <a:prstClr val="black"/>
                          </a:solidFill>
                          <a:latin typeface="Cambria Math"/>
                        </a:rPr>
                        <m:t>D</m:t>
                      </m:r>
                      <m:groupChr>
                        <m:groupChrPr>
                          <m:chr m:val="→"/>
                          <m:vertJc m:val="bot"/>
                          <m:ctrlPr>
                            <a:rPr lang="en-IN" i="1">
                              <a:solidFill>
                                <a:prstClr val="black"/>
                              </a:solidFill>
                              <a:latin typeface="Cambria Math" panose="02040503050406030204" pitchFamily="18" charset="0"/>
                            </a:rPr>
                          </m:ctrlPr>
                        </m:groupChrPr>
                        <m:e/>
                      </m:groupChr>
                      <m:d>
                        <m:dPr>
                          <m:begChr m:val="{"/>
                          <m:endChr m:val="}"/>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𝑐</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𝑐</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𝑐</m:t>
                              </m:r>
                            </m:e>
                            <m:sub>
                              <m:r>
                                <a:rPr lang="en-US" i="1">
                                  <a:solidFill>
                                    <a:prstClr val="black"/>
                                  </a:solidFill>
                                  <a:latin typeface="Cambria Math"/>
                                </a:rPr>
                                <m:t>𝑘</m:t>
                              </m:r>
                            </m:sub>
                          </m:sSub>
                        </m:e>
                      </m:d>
                    </m:oMath>
                  </m:oMathPara>
                </a14:m>
                <a:endParaRPr lang="en-IN" dirty="0"/>
              </a:p>
              <a:p>
                <a:pPr>
                  <a:buClr>
                    <a:srgbClr val="0B5ED7"/>
                  </a:buClr>
                </a:pPr>
                <a:endParaRPr lang="en-IN" dirty="0"/>
              </a:p>
              <a:p>
                <a:pPr>
                  <a:buClr>
                    <a:srgbClr val="0B5ED7"/>
                  </a:buClr>
                </a:pPr>
                <a:r>
                  <a:rPr lang="en-IN" dirty="0"/>
                  <a:t>where  i) each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𝑡</m:t>
                        </m:r>
                      </m:e>
                      <m:sub>
                        <m:r>
                          <a:rPr lang="en-US" i="1">
                            <a:solidFill>
                              <a:prstClr val="black"/>
                            </a:solidFill>
                            <a:latin typeface="Cambria Math" panose="02040503050406030204" pitchFamily="18" charset="0"/>
                          </a:rPr>
                          <m:t>𝑖</m:t>
                        </m:r>
                      </m:sub>
                    </m:sSub>
                    <m:r>
                      <a:rPr lang="en-US" i="1">
                        <a:solidFill>
                          <a:prstClr val="black"/>
                        </a:solidFill>
                        <a:latin typeface="Cambria Math"/>
                        <a:ea typeface="Cambria Math"/>
                      </a:rPr>
                      <m:t>∈</m:t>
                    </m:r>
                    <m:r>
                      <a:rPr lang="en-IN" i="1">
                        <a:solidFill>
                          <a:prstClr val="black"/>
                        </a:solidFill>
                        <a:latin typeface="Cambria Math"/>
                        <a:ea typeface="Cambria Math"/>
                      </a:rPr>
                      <m:t>𝐷</m:t>
                    </m:r>
                  </m:oMath>
                </a14:m>
                <a:r>
                  <a:rPr lang="en-IN" dirty="0"/>
                  <a:t> is assigned to one cluster </a:t>
                </a:r>
                <a14:m>
                  <m:oMath xmlns:m="http://schemas.openxmlformats.org/officeDocument/2006/math">
                    <m:sSub>
                      <m:sSubPr>
                        <m:ctrlPr>
                          <a:rPr lang="en-US" i="1">
                            <a:solidFill>
                              <a:prstClr val="black"/>
                            </a:solidFill>
                            <a:latin typeface="Cambria Math" panose="02040503050406030204" pitchFamily="18" charset="0"/>
                          </a:rPr>
                        </m:ctrlPr>
                      </m:sSubPr>
                      <m:e>
                        <m:r>
                          <a:rPr lang="en-IN" i="1">
                            <a:solidFill>
                              <a:prstClr val="black"/>
                            </a:solidFill>
                            <a:latin typeface="Cambria Math"/>
                          </a:rPr>
                          <m:t>𝑐</m:t>
                        </m:r>
                      </m:e>
                      <m:sub>
                        <m:r>
                          <a:rPr lang="en-US" i="1">
                            <a:solidFill>
                              <a:prstClr val="black"/>
                            </a:solidFill>
                            <a:latin typeface="Cambria Math" panose="02040503050406030204" pitchFamily="18" charset="0"/>
                          </a:rPr>
                          <m:t>𝑖</m:t>
                        </m:r>
                      </m:sub>
                    </m:sSub>
                    <m:r>
                      <a:rPr lang="en-US" i="1">
                        <a:solidFill>
                          <a:prstClr val="black"/>
                        </a:solidFill>
                        <a:latin typeface="Cambria Math"/>
                        <a:ea typeface="Cambria Math"/>
                      </a:rPr>
                      <m:t>∈</m:t>
                    </m:r>
                    <m:r>
                      <a:rPr lang="en-IN" i="1">
                        <a:solidFill>
                          <a:prstClr val="black"/>
                        </a:solidFill>
                        <a:latin typeface="Cambria Math"/>
                        <a:ea typeface="Cambria Math"/>
                      </a:rPr>
                      <m:t>𝐶</m:t>
                    </m:r>
                  </m:oMath>
                </a14:m>
                <a:r>
                  <a:rPr lang="en-IN" dirty="0"/>
                  <a:t>.</a:t>
                </a:r>
              </a:p>
              <a:p>
                <a:pPr>
                  <a:buClr>
                    <a:srgbClr val="0B5ED7"/>
                  </a:buClr>
                </a:pPr>
                <a:endParaRPr lang="en-IN" dirty="0"/>
              </a:p>
              <a:p>
                <a:pPr>
                  <a:buClr>
                    <a:srgbClr val="0B5ED7"/>
                  </a:buClr>
                </a:pPr>
                <a:r>
                  <a:rPr lang="en-IN" dirty="0"/>
                  <a:t>            ii) for each cluster </a:t>
                </a:r>
                <a14:m>
                  <m:oMath xmlns:m="http://schemas.openxmlformats.org/officeDocument/2006/math">
                    <m:sSub>
                      <m:sSubPr>
                        <m:ctrlPr>
                          <a:rPr lang="en-US" i="1">
                            <a:solidFill>
                              <a:prstClr val="black"/>
                            </a:solidFill>
                            <a:latin typeface="Cambria Math" panose="02040503050406030204" pitchFamily="18" charset="0"/>
                          </a:rPr>
                        </m:ctrlPr>
                      </m:sSubPr>
                      <m:e>
                        <m:r>
                          <a:rPr lang="en-IN" i="1">
                            <a:solidFill>
                              <a:prstClr val="black"/>
                            </a:solidFill>
                            <a:latin typeface="Cambria Math"/>
                          </a:rPr>
                          <m:t>𝑐</m:t>
                        </m:r>
                      </m:e>
                      <m:sub>
                        <m:r>
                          <a:rPr lang="en-US" i="1">
                            <a:solidFill>
                              <a:prstClr val="black"/>
                            </a:solidFill>
                            <a:latin typeface="Cambria Math" panose="02040503050406030204" pitchFamily="18" charset="0"/>
                          </a:rPr>
                          <m:t>𝑖</m:t>
                        </m:r>
                      </m:sub>
                    </m:sSub>
                    <m:r>
                      <a:rPr lang="en-US" i="1">
                        <a:solidFill>
                          <a:prstClr val="black"/>
                        </a:solidFill>
                        <a:latin typeface="Cambria Math"/>
                        <a:ea typeface="Cambria Math"/>
                      </a:rPr>
                      <m:t>∈</m:t>
                    </m:r>
                    <m:r>
                      <a:rPr lang="en-IN" i="1">
                        <a:solidFill>
                          <a:prstClr val="black"/>
                        </a:solidFill>
                        <a:latin typeface="Cambria Math"/>
                        <a:ea typeface="Cambria Math"/>
                      </a:rPr>
                      <m:t>𝐶</m:t>
                    </m:r>
                    <m:r>
                      <a:rPr lang="en-IN" b="0" i="1" smtClean="0">
                        <a:solidFill>
                          <a:prstClr val="black"/>
                        </a:solidFill>
                        <a:latin typeface="Cambria Math"/>
                        <a:ea typeface="Cambria Math"/>
                      </a:rPr>
                      <m:t>, </m:t>
                    </m:r>
                  </m:oMath>
                </a14:m>
                <a:r>
                  <a:rPr lang="en-IN" dirty="0"/>
                  <a:t>and for all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𝑡</m:t>
                        </m:r>
                      </m:e>
                      <m:sub>
                        <m:r>
                          <a:rPr lang="en-US" i="1">
                            <a:solidFill>
                              <a:prstClr val="black"/>
                            </a:solidFill>
                            <a:latin typeface="Cambria Math" panose="02040503050406030204" pitchFamily="18" charset="0"/>
                          </a:rPr>
                          <m:t>𝑖</m:t>
                        </m:r>
                        <m:r>
                          <a:rPr lang="en-IN" b="0" i="1" smtClean="0">
                            <a:solidFill>
                              <a:prstClr val="black"/>
                            </a:solidFill>
                            <a:latin typeface="Cambria Math"/>
                          </a:rPr>
                          <m:t>𝑝</m:t>
                        </m:r>
                      </m:sub>
                    </m:sSub>
                    <m:r>
                      <a:rPr lang="en-US" i="1">
                        <a:solidFill>
                          <a:prstClr val="black"/>
                        </a:solidFill>
                        <a:latin typeface="Cambria Math"/>
                      </a:rPr>
                      <m:t> </m:t>
                    </m:r>
                    <m:r>
                      <a:rPr lang="en-IN" b="0" i="1" smtClean="0">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𝑡</m:t>
                        </m:r>
                      </m:e>
                      <m:sub>
                        <m:r>
                          <a:rPr lang="en-US" i="1">
                            <a:solidFill>
                              <a:prstClr val="black"/>
                            </a:solidFill>
                            <a:latin typeface="Cambria Math" panose="02040503050406030204" pitchFamily="18" charset="0"/>
                          </a:rPr>
                          <m:t>𝑖</m:t>
                        </m:r>
                        <m:r>
                          <a:rPr lang="en-IN" b="0" i="1" smtClean="0">
                            <a:solidFill>
                              <a:prstClr val="black"/>
                            </a:solidFill>
                            <a:latin typeface="Cambria Math"/>
                          </a:rPr>
                          <m:t>𝑞</m:t>
                        </m:r>
                        <m:r>
                          <a:rPr lang="en-IN" b="0" i="1" smtClean="0">
                            <a:solidFill>
                              <a:prstClr val="black"/>
                            </a:solidFill>
                            <a:latin typeface="Cambria Math"/>
                          </a:rPr>
                          <m:t> </m:t>
                        </m:r>
                      </m:sub>
                    </m:sSub>
                    <m:r>
                      <a:rPr lang="en-US" i="1">
                        <a:solidFill>
                          <a:prstClr val="black"/>
                        </a:solidFill>
                        <a:latin typeface="Cambria Math"/>
                        <a:ea typeface="Cambria Math"/>
                      </a:rPr>
                      <m:t>∈</m:t>
                    </m:r>
                    <m:sSub>
                      <m:sSubPr>
                        <m:ctrlPr>
                          <a:rPr lang="en-US" i="1">
                            <a:solidFill>
                              <a:prstClr val="black"/>
                            </a:solidFill>
                            <a:latin typeface="Cambria Math" panose="02040503050406030204" pitchFamily="18" charset="0"/>
                          </a:rPr>
                        </m:ctrlPr>
                      </m:sSubPr>
                      <m:e>
                        <m:r>
                          <a:rPr lang="en-IN" i="1">
                            <a:solidFill>
                              <a:prstClr val="black"/>
                            </a:solidFill>
                            <a:latin typeface="Cambria Math"/>
                          </a:rPr>
                          <m:t>𝑐</m:t>
                        </m:r>
                      </m:e>
                      <m:sub>
                        <m:r>
                          <a:rPr lang="en-US" i="1">
                            <a:solidFill>
                              <a:prstClr val="black"/>
                            </a:solidFill>
                            <a:latin typeface="Cambria Math" panose="02040503050406030204" pitchFamily="18" charset="0"/>
                          </a:rPr>
                          <m:t>𝑖</m:t>
                        </m:r>
                      </m:sub>
                    </m:sSub>
                    <m:r>
                      <a:rPr lang="en-US" b="0" i="0" smtClean="0">
                        <a:solidFill>
                          <a:prstClr val="black"/>
                        </a:solidFill>
                        <a:latin typeface="Cambria Math" panose="02040503050406030204" pitchFamily="18" charset="0"/>
                      </a:rPr>
                      <m:t> </m:t>
                    </m:r>
                  </m:oMath>
                </a14:m>
                <a:r>
                  <a:rPr lang="en-IN" dirty="0"/>
                  <a:t>and there exist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𝑡</m:t>
                        </m:r>
                      </m:e>
                      <m:sub>
                        <m:r>
                          <a:rPr lang="en-IN" b="0" i="1" smtClean="0">
                            <a:solidFill>
                              <a:prstClr val="black"/>
                            </a:solidFill>
                            <a:latin typeface="Cambria Math"/>
                          </a:rPr>
                          <m:t>𝑗</m:t>
                        </m:r>
                        <m:r>
                          <a:rPr lang="en-IN" b="0" i="1" smtClean="0">
                            <a:solidFill>
                              <a:prstClr val="black"/>
                            </a:solidFill>
                            <a:latin typeface="Cambria Math"/>
                          </a:rPr>
                          <m:t> </m:t>
                        </m:r>
                      </m:sub>
                    </m:sSub>
                    <m:r>
                      <a:rPr lang="en-US" i="1" smtClean="0">
                        <a:solidFill>
                          <a:prstClr val="black"/>
                        </a:solidFill>
                        <a:latin typeface="Cambria Math"/>
                        <a:ea typeface="Cambria Math"/>
                      </a:rPr>
                      <m:t>∉</m:t>
                    </m:r>
                    <m:sSub>
                      <m:sSubPr>
                        <m:ctrlPr>
                          <a:rPr lang="en-US" i="1">
                            <a:solidFill>
                              <a:prstClr val="black"/>
                            </a:solidFill>
                            <a:latin typeface="Cambria Math" panose="02040503050406030204" pitchFamily="18" charset="0"/>
                          </a:rPr>
                        </m:ctrlPr>
                      </m:sSubPr>
                      <m:e>
                        <m:r>
                          <a:rPr lang="en-IN" b="0" i="1" smtClean="0">
                            <a:solidFill>
                              <a:prstClr val="black"/>
                            </a:solidFill>
                            <a:latin typeface="Cambria Math"/>
                          </a:rPr>
                          <m:t>𝑐</m:t>
                        </m:r>
                      </m:e>
                      <m:sub>
                        <m:r>
                          <a:rPr lang="en-US" i="1">
                            <a:solidFill>
                              <a:prstClr val="black"/>
                            </a:solidFill>
                            <a:latin typeface="Cambria Math" panose="02040503050406030204" pitchFamily="18" charset="0"/>
                          </a:rPr>
                          <m:t>𝑖</m:t>
                        </m:r>
                      </m:sub>
                    </m:sSub>
                  </m:oMath>
                </a14:m>
                <a:r>
                  <a:rPr lang="en-IN" dirty="0"/>
                  <a:t> such that</a:t>
                </a:r>
              </a:p>
              <a:p>
                <a:pPr>
                  <a:buClr>
                    <a:srgbClr val="0B5ED7"/>
                  </a:buClr>
                </a:pPr>
                <a:r>
                  <a:rPr lang="en-IN" sz="1000" dirty="0"/>
                  <a:t>                </a:t>
                </a:r>
              </a:p>
              <a:p>
                <a:pPr>
                  <a:buClr>
                    <a:srgbClr val="0B5ED7"/>
                  </a:buClr>
                </a:pPr>
                <a:r>
                  <a:rPr lang="en-IN" dirty="0"/>
                  <a:t>                        </a:t>
                </a:r>
                <a:r>
                  <a:rPr lang="en-IN" dirty="0">
                    <a:solidFill>
                      <a:srgbClr val="0B5ED7"/>
                    </a:solidFill>
                  </a:rPr>
                  <a:t>similarity (</a:t>
                </a:r>
                <a14:m>
                  <m:oMath xmlns:m="http://schemas.openxmlformats.org/officeDocument/2006/math">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𝑡</m:t>
                        </m:r>
                      </m:e>
                      <m:sub>
                        <m:r>
                          <a:rPr lang="en-US" i="1">
                            <a:solidFill>
                              <a:srgbClr val="0B5ED7"/>
                            </a:solidFill>
                            <a:latin typeface="Cambria Math" panose="02040503050406030204" pitchFamily="18" charset="0"/>
                          </a:rPr>
                          <m:t>𝑖</m:t>
                        </m:r>
                        <m:r>
                          <a:rPr lang="en-IN" i="1">
                            <a:solidFill>
                              <a:srgbClr val="0B5ED7"/>
                            </a:solidFill>
                            <a:latin typeface="Cambria Math"/>
                          </a:rPr>
                          <m:t>𝑝</m:t>
                        </m:r>
                      </m:sub>
                    </m:sSub>
                    <m:r>
                      <a:rPr lang="en-US" i="1">
                        <a:solidFill>
                          <a:srgbClr val="0B5ED7"/>
                        </a:solidFill>
                        <a:latin typeface="Cambria Math"/>
                      </a:rPr>
                      <m:t> </m:t>
                    </m:r>
                    <m:r>
                      <a:rPr lang="en-IN" i="1">
                        <a:solidFill>
                          <a:srgbClr val="0B5ED7"/>
                        </a:solidFill>
                        <a:latin typeface="Cambria Math"/>
                      </a:rPr>
                      <m:t>,</m:t>
                    </m:r>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𝑡</m:t>
                        </m:r>
                      </m:e>
                      <m:sub>
                        <m:r>
                          <a:rPr lang="en-US" i="1">
                            <a:solidFill>
                              <a:srgbClr val="0B5ED7"/>
                            </a:solidFill>
                            <a:latin typeface="Cambria Math" panose="02040503050406030204" pitchFamily="18" charset="0"/>
                          </a:rPr>
                          <m:t>𝑖</m:t>
                        </m:r>
                        <m:r>
                          <a:rPr lang="en-IN" i="1">
                            <a:solidFill>
                              <a:srgbClr val="0B5ED7"/>
                            </a:solidFill>
                            <a:latin typeface="Cambria Math"/>
                          </a:rPr>
                          <m:t>𝑞</m:t>
                        </m:r>
                        <m:r>
                          <a:rPr lang="en-IN" i="1">
                            <a:solidFill>
                              <a:srgbClr val="0B5ED7"/>
                            </a:solidFill>
                            <a:latin typeface="Cambria Math"/>
                          </a:rPr>
                          <m:t> </m:t>
                        </m:r>
                      </m:sub>
                    </m:sSub>
                    <m:r>
                      <a:rPr lang="en-IN" b="0" i="0" smtClean="0">
                        <a:solidFill>
                          <a:srgbClr val="0B5ED7"/>
                        </a:solidFill>
                        <a:latin typeface="Cambria Math"/>
                      </a:rPr>
                      <m:t>)&gt; </m:t>
                    </m:r>
                  </m:oMath>
                </a14:m>
                <a:r>
                  <a:rPr lang="en-IN" dirty="0">
                    <a:solidFill>
                      <a:srgbClr val="0B5ED7"/>
                    </a:solidFill>
                  </a:rPr>
                  <a:t>similarity (</a:t>
                </a:r>
                <a14:m>
                  <m:oMath xmlns:m="http://schemas.openxmlformats.org/officeDocument/2006/math">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𝑡</m:t>
                        </m:r>
                      </m:e>
                      <m:sub>
                        <m:r>
                          <a:rPr lang="en-US" i="1">
                            <a:solidFill>
                              <a:srgbClr val="0B5ED7"/>
                            </a:solidFill>
                            <a:latin typeface="Cambria Math" panose="02040503050406030204" pitchFamily="18" charset="0"/>
                          </a:rPr>
                          <m:t>𝑖</m:t>
                        </m:r>
                        <m:r>
                          <a:rPr lang="en-IN" i="1">
                            <a:solidFill>
                              <a:srgbClr val="0B5ED7"/>
                            </a:solidFill>
                            <a:latin typeface="Cambria Math"/>
                          </a:rPr>
                          <m:t>𝑝</m:t>
                        </m:r>
                      </m:sub>
                    </m:sSub>
                    <m:r>
                      <a:rPr lang="en-US" i="1">
                        <a:solidFill>
                          <a:srgbClr val="0B5ED7"/>
                        </a:solidFill>
                        <a:latin typeface="Cambria Math"/>
                      </a:rPr>
                      <m:t> </m:t>
                    </m:r>
                    <m:r>
                      <a:rPr lang="en-IN" i="1">
                        <a:solidFill>
                          <a:srgbClr val="0B5ED7"/>
                        </a:solidFill>
                        <a:latin typeface="Cambria Math"/>
                      </a:rPr>
                      <m:t>,</m:t>
                    </m:r>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𝑡</m:t>
                        </m:r>
                      </m:e>
                      <m:sub>
                        <m:r>
                          <a:rPr lang="en-IN" b="0" i="1" smtClean="0">
                            <a:solidFill>
                              <a:srgbClr val="0B5ED7"/>
                            </a:solidFill>
                            <a:latin typeface="Cambria Math"/>
                          </a:rPr>
                          <m:t>𝑗</m:t>
                        </m:r>
                        <m:r>
                          <a:rPr lang="en-IN" i="1">
                            <a:solidFill>
                              <a:srgbClr val="0B5ED7"/>
                            </a:solidFill>
                            <a:latin typeface="Cambria Math"/>
                          </a:rPr>
                          <m:t> </m:t>
                        </m:r>
                      </m:sub>
                    </m:sSub>
                    <m:r>
                      <a:rPr lang="en-IN">
                        <a:solidFill>
                          <a:srgbClr val="0B5ED7"/>
                        </a:solidFill>
                        <a:latin typeface="Cambria Math"/>
                      </a:rPr>
                      <m:t>)</m:t>
                    </m:r>
                  </m:oMath>
                </a14:m>
                <a:r>
                  <a:rPr lang="en-IN" dirty="0">
                    <a:solidFill>
                      <a:srgbClr val="0B5ED7"/>
                    </a:solidFill>
                  </a:rPr>
                  <a:t> AND similarity </a:t>
                </a:r>
                <a14:m>
                  <m:oMath xmlns:m="http://schemas.openxmlformats.org/officeDocument/2006/math">
                    <m:r>
                      <a:rPr lang="en-IN" b="0" i="0" smtClean="0">
                        <a:solidFill>
                          <a:srgbClr val="0B5ED7"/>
                        </a:solidFill>
                        <a:latin typeface="Cambria Math"/>
                      </a:rPr>
                      <m:t>(</m:t>
                    </m:r>
                    <m:sSub>
                      <m:sSubPr>
                        <m:ctrlPr>
                          <a:rPr lang="en-US" i="1" smtClean="0">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𝑡</m:t>
                        </m:r>
                      </m:e>
                      <m:sub>
                        <m:r>
                          <a:rPr lang="en-US" i="1">
                            <a:solidFill>
                              <a:srgbClr val="0B5ED7"/>
                            </a:solidFill>
                            <a:latin typeface="Cambria Math" panose="02040503050406030204" pitchFamily="18" charset="0"/>
                          </a:rPr>
                          <m:t>𝑖</m:t>
                        </m:r>
                        <m:r>
                          <a:rPr lang="en-IN" b="0" i="1" smtClean="0">
                            <a:solidFill>
                              <a:srgbClr val="0B5ED7"/>
                            </a:solidFill>
                            <a:latin typeface="Cambria Math"/>
                          </a:rPr>
                          <m:t>𝑞</m:t>
                        </m:r>
                      </m:sub>
                    </m:sSub>
                    <m:r>
                      <a:rPr lang="en-US" i="1">
                        <a:solidFill>
                          <a:srgbClr val="0B5ED7"/>
                        </a:solidFill>
                        <a:latin typeface="Cambria Math"/>
                      </a:rPr>
                      <m:t> </m:t>
                    </m:r>
                    <m:r>
                      <a:rPr lang="en-IN" i="1">
                        <a:solidFill>
                          <a:srgbClr val="0B5ED7"/>
                        </a:solidFill>
                        <a:latin typeface="Cambria Math"/>
                      </a:rPr>
                      <m:t>,</m:t>
                    </m:r>
                    <m:sSub>
                      <m:sSubPr>
                        <m:ctrlPr>
                          <a:rPr lang="en-US" i="1">
                            <a:solidFill>
                              <a:srgbClr val="0B5ED7"/>
                            </a:solidFill>
                            <a:latin typeface="Cambria Math" panose="02040503050406030204" pitchFamily="18" charset="0"/>
                          </a:rPr>
                        </m:ctrlPr>
                      </m:sSubPr>
                      <m:e>
                        <m:r>
                          <a:rPr lang="en-US" i="1">
                            <a:solidFill>
                              <a:srgbClr val="0B5ED7"/>
                            </a:solidFill>
                            <a:latin typeface="Cambria Math" panose="02040503050406030204" pitchFamily="18" charset="0"/>
                          </a:rPr>
                          <m:t>𝑡</m:t>
                        </m:r>
                      </m:e>
                      <m:sub>
                        <m:r>
                          <a:rPr lang="en-IN" b="0" i="1" smtClean="0">
                            <a:solidFill>
                              <a:srgbClr val="0B5ED7"/>
                            </a:solidFill>
                            <a:latin typeface="Cambria Math"/>
                          </a:rPr>
                          <m:t>𝑗</m:t>
                        </m:r>
                        <m:r>
                          <a:rPr lang="en-IN" i="1">
                            <a:solidFill>
                              <a:srgbClr val="0B5ED7"/>
                            </a:solidFill>
                            <a:latin typeface="Cambria Math"/>
                          </a:rPr>
                          <m:t> </m:t>
                        </m:r>
                      </m:sub>
                    </m:sSub>
                    <m:r>
                      <a:rPr lang="en-IN">
                        <a:solidFill>
                          <a:srgbClr val="0B5ED7"/>
                        </a:solidFill>
                        <a:latin typeface="Cambria Math"/>
                      </a:rPr>
                      <m:t>)</m:t>
                    </m:r>
                  </m:oMath>
                </a14:m>
                <a:endParaRPr lang="en-IN" dirty="0">
                  <a:solidFill>
                    <a:srgbClr val="0B5ED7"/>
                  </a:solidFill>
                </a:endParaRPr>
              </a:p>
              <a:p>
                <a:pPr>
                  <a:buClr>
                    <a:srgbClr val="0B5ED7"/>
                  </a:buClr>
                </a:pPr>
                <a:endParaRPr lang="en-IN" dirty="0">
                  <a:solidFill>
                    <a:srgbClr val="0B5ED7"/>
                  </a:solidFill>
                </a:endParaRPr>
              </a:p>
              <a:p>
                <a:pPr marL="285750" indent="-285750">
                  <a:buClr>
                    <a:srgbClr val="0B5ED7"/>
                  </a:buClr>
                  <a:buFont typeface="Arial" pitchFamily="34" charset="0"/>
                  <a:buChar char="•"/>
                </a:pPr>
                <a:r>
                  <a:rPr lang="en-IN" dirty="0"/>
                  <a:t>In the field of cluster analysis, this </a:t>
                </a:r>
                <a:r>
                  <a:rPr lang="en-IN" b="1" dirty="0">
                    <a:solidFill>
                      <a:srgbClr val="A50021"/>
                    </a:solidFill>
                  </a:rPr>
                  <a:t>similarity</a:t>
                </a:r>
                <a:r>
                  <a:rPr lang="en-IN" dirty="0"/>
                  <a:t> plays an important part. </a:t>
                </a:r>
              </a:p>
              <a:p>
                <a:pPr marL="1657350" lvl="3" indent="-285750">
                  <a:buClr>
                    <a:srgbClr val="0B5ED7"/>
                  </a:buClr>
                  <a:buFont typeface="Arial" pitchFamily="34" charset="0"/>
                  <a:buChar char="•"/>
                </a:pPr>
                <a:endParaRPr lang="en-IN" sz="1000" dirty="0"/>
              </a:p>
              <a:p>
                <a:pPr marL="285750" indent="-285750">
                  <a:buClr>
                    <a:srgbClr val="0B5ED7"/>
                  </a:buClr>
                  <a:buFont typeface="Arial" pitchFamily="34" charset="0"/>
                  <a:buChar char="•"/>
                </a:pPr>
                <a:r>
                  <a:rPr lang="en-IN" dirty="0"/>
                  <a:t>Now, we shall learn how similarity (this is also alternatively judged as “dissimilarity”) between any two data can be measured. </a:t>
                </a:r>
              </a:p>
            </p:txBody>
          </p:sp>
        </mc:Choice>
        <mc:Fallback>
          <p:sp>
            <p:nvSpPr>
              <p:cNvPr id="3" name="TextBox 2"/>
              <p:cNvSpPr txBox="1">
                <a:spLocks noRot="1" noChangeAspect="1" noMove="1" noResize="1" noEditPoints="1" noAdjustHandles="1" noChangeArrowheads="1" noChangeShapeType="1" noTextEdit="1"/>
              </p:cNvSpPr>
              <p:nvPr/>
            </p:nvSpPr>
            <p:spPr>
              <a:xfrm>
                <a:off x="458890" y="1455420"/>
                <a:ext cx="8829890" cy="4011355"/>
              </a:xfrm>
              <a:prstGeom prst="rect">
                <a:avLst/>
              </a:prstGeom>
              <a:blipFill>
                <a:blip r:embed="rId2"/>
                <a:stretch>
                  <a:fillRect l="-575" t="-631"/>
                </a:stretch>
              </a:blipFill>
            </p:spPr>
            <p:txBody>
              <a:bodyPr/>
              <a:lstStyle/>
              <a:p>
                <a:r>
                  <a:rPr lang="en-US">
                    <a:noFill/>
                  </a:rPr>
                  <a:t> </a:t>
                </a:r>
              </a:p>
            </p:txBody>
          </p:sp>
        </mc:Fallback>
      </mc:AlternateContent>
    </p:spTree>
    <p:extLst>
      <p:ext uri="{BB962C8B-B14F-4D97-AF65-F5344CB8AC3E}">
        <p14:creationId xmlns:p14="http://schemas.microsoft.com/office/powerpoint/2010/main" val="354084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PNG"/>
          <p:cNvPicPr>
            <a:picLocks noChangeAspect="1"/>
          </p:cNvPicPr>
          <p:nvPr/>
        </p:nvPicPr>
        <p:blipFill>
          <a:blip r:embed="rId3"/>
          <a:stretch>
            <a:fillRect/>
          </a:stretch>
        </p:blipFill>
        <p:spPr>
          <a:xfrm>
            <a:off x="0" y="0"/>
            <a:ext cx="9365146" cy="6863674"/>
          </a:xfrm>
          <a:prstGeom prst="rect">
            <a:avLst/>
          </a:prstGeom>
        </p:spPr>
      </p:pic>
      <p:sp>
        <p:nvSpPr>
          <p:cNvPr id="3" name="Date Placeholder 2">
            <a:extLst>
              <a:ext uri="{FF2B5EF4-FFF2-40B4-BE49-F238E27FC236}">
                <a16:creationId xmlns:a16="http://schemas.microsoft.com/office/drawing/2014/main" id="{11C68584-31E5-664E-989D-05F6830D85F6}"/>
              </a:ext>
            </a:extLst>
          </p:cNvPr>
          <p:cNvSpPr>
            <a:spLocks noGrp="1"/>
          </p:cNvSpPr>
          <p:nvPr>
            <p:ph type="dt" sz="half" idx="10"/>
          </p:nvPr>
        </p:nvSpPr>
        <p:spPr/>
        <p:txBody>
          <a:bodyPr/>
          <a:lstStyle/>
          <a:p>
            <a:r>
              <a:rPr lang="en-IN">
                <a:solidFill>
                  <a:srgbClr val="04617B">
                    <a:shade val="90000"/>
                  </a:srgbClr>
                </a:solidFill>
              </a:rPr>
              <a:t>IIITS: IDA - M2021</a:t>
            </a:r>
          </a:p>
        </p:txBody>
      </p:sp>
      <p:sp>
        <p:nvSpPr>
          <p:cNvPr id="4" name="Slide Number Placeholder 3">
            <a:extLst>
              <a:ext uri="{FF2B5EF4-FFF2-40B4-BE49-F238E27FC236}">
                <a16:creationId xmlns:a16="http://schemas.microsoft.com/office/drawing/2014/main" id="{4ECF6B06-33D6-034D-A55F-5C4E2C04E55D}"/>
              </a:ext>
            </a:extLst>
          </p:cNvPr>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a:solidFill>
                <a:srgbClr val="04617B">
                  <a:shade val="90000"/>
                </a:srgbClr>
              </a:solidFill>
            </a:endParaRPr>
          </a:p>
        </p:txBody>
      </p:sp>
    </p:spTree>
    <p:extLst>
      <p:ext uri="{BB962C8B-B14F-4D97-AF65-F5344CB8AC3E}">
        <p14:creationId xmlns:p14="http://schemas.microsoft.com/office/powerpoint/2010/main" val="3132439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9"/>
            <a:ext cx="8425339" cy="678466"/>
          </a:xfrm>
        </p:spPr>
        <p:txBody>
          <a:bodyPr>
            <a:noAutofit/>
          </a:bodyPr>
          <a:lstStyle/>
          <a:p>
            <a:r>
              <a:rPr lang="en-US" sz="2400" dirty="0">
                <a:solidFill>
                  <a:srgbClr val="A50021"/>
                </a:solidFill>
                <a:latin typeface="Times New Roman" pitchFamily="18" charset="0"/>
                <a:cs typeface="Times New Roman" pitchFamily="18" charset="0"/>
              </a:rPr>
              <a:t>Similarity and Dissimilarity Measures</a:t>
            </a:r>
            <a:endParaRPr lang="en-IN" sz="24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sp>
        <p:nvSpPr>
          <p:cNvPr id="3" name="TextBox 2"/>
          <p:cNvSpPr txBox="1"/>
          <p:nvPr/>
        </p:nvSpPr>
        <p:spPr>
          <a:xfrm>
            <a:off x="404948" y="1167413"/>
            <a:ext cx="8829890" cy="4801314"/>
          </a:xfrm>
          <a:prstGeom prst="rect">
            <a:avLst/>
          </a:prstGeom>
          <a:noFill/>
        </p:spPr>
        <p:txBody>
          <a:bodyPr wrap="square" rtlCol="0">
            <a:spAutoFit/>
          </a:bodyPr>
          <a:lstStyle/>
          <a:p>
            <a:pPr marL="285750" indent="-285750">
              <a:buClr>
                <a:srgbClr val="0B5ED7"/>
              </a:buClr>
              <a:buFont typeface="Arial" pitchFamily="34" charset="0"/>
              <a:buChar char="•"/>
            </a:pPr>
            <a:r>
              <a:rPr lang="en-IN" dirty="0"/>
              <a:t>In clustering techniques, similarity (or dissimilarity) is an important measurement.</a:t>
            </a:r>
          </a:p>
          <a:p>
            <a:pPr marL="285750" indent="-285750">
              <a:buClr>
                <a:srgbClr val="0B5ED7"/>
              </a:buClr>
              <a:buFont typeface="Arial" pitchFamily="34" charset="0"/>
              <a:buChar char="•"/>
            </a:pPr>
            <a:endParaRPr lang="en-IN" dirty="0"/>
          </a:p>
          <a:p>
            <a:pPr marL="285750" indent="-285750">
              <a:buClr>
                <a:srgbClr val="0B5ED7"/>
              </a:buClr>
              <a:buFont typeface="Arial" pitchFamily="34" charset="0"/>
              <a:buChar char="•"/>
            </a:pPr>
            <a:r>
              <a:rPr lang="en-IN" dirty="0"/>
              <a:t>Informally, </a:t>
            </a:r>
            <a:r>
              <a:rPr lang="en-IN" dirty="0">
                <a:solidFill>
                  <a:srgbClr val="0B5ED7"/>
                </a:solidFill>
              </a:rPr>
              <a:t>similarity</a:t>
            </a:r>
            <a:r>
              <a:rPr lang="en-IN" dirty="0"/>
              <a:t> between two objects (e.g., two images, two documents, two records, etc.) is a numerical measure of the degree to which two objects are </a:t>
            </a:r>
            <a:r>
              <a:rPr lang="en-IN" dirty="0">
                <a:solidFill>
                  <a:srgbClr val="0B5ED7"/>
                </a:solidFill>
              </a:rPr>
              <a:t>alike</a:t>
            </a:r>
            <a:r>
              <a:rPr lang="en-IN" dirty="0"/>
              <a:t>. </a:t>
            </a:r>
          </a:p>
          <a:p>
            <a:pPr marL="285750" indent="-285750">
              <a:buClr>
                <a:srgbClr val="0B5ED7"/>
              </a:buClr>
              <a:buFont typeface="Arial" pitchFamily="34" charset="0"/>
              <a:buChar char="•"/>
            </a:pPr>
            <a:endParaRPr lang="en-IN" dirty="0"/>
          </a:p>
          <a:p>
            <a:pPr marL="285750" indent="-285750">
              <a:buClr>
                <a:srgbClr val="0B5ED7"/>
              </a:buClr>
              <a:buFont typeface="Arial" pitchFamily="34" charset="0"/>
              <a:buChar char="•"/>
            </a:pPr>
            <a:r>
              <a:rPr lang="en-IN" dirty="0"/>
              <a:t>The </a:t>
            </a:r>
            <a:r>
              <a:rPr lang="en-IN" dirty="0">
                <a:solidFill>
                  <a:srgbClr val="0B5ED7"/>
                </a:solidFill>
              </a:rPr>
              <a:t>dissimilarity</a:t>
            </a:r>
            <a:r>
              <a:rPr lang="en-IN" dirty="0"/>
              <a:t> on the other hand, is another alternative (or opposite) measure of the degree to which two objects are </a:t>
            </a:r>
            <a:r>
              <a:rPr lang="en-IN" dirty="0">
                <a:solidFill>
                  <a:srgbClr val="0B5ED7"/>
                </a:solidFill>
              </a:rPr>
              <a:t>different</a:t>
            </a:r>
            <a:r>
              <a:rPr lang="en-IN" dirty="0"/>
              <a:t>.</a:t>
            </a:r>
          </a:p>
          <a:p>
            <a:pPr marL="285750" indent="-285750">
              <a:buClr>
                <a:srgbClr val="0B5ED7"/>
              </a:buClr>
              <a:buFont typeface="Arial" pitchFamily="34" charset="0"/>
              <a:buChar char="•"/>
            </a:pPr>
            <a:endParaRPr lang="en-IN" dirty="0"/>
          </a:p>
          <a:p>
            <a:pPr marL="285750" indent="-285750">
              <a:buClr>
                <a:srgbClr val="0B5ED7"/>
              </a:buClr>
              <a:buFont typeface="Arial" pitchFamily="34" charset="0"/>
              <a:buChar char="•"/>
            </a:pPr>
            <a:r>
              <a:rPr lang="en-IN" dirty="0"/>
              <a:t>Both similarity and dissimilarity also termed as </a:t>
            </a:r>
            <a:r>
              <a:rPr lang="en-IN" dirty="0">
                <a:solidFill>
                  <a:srgbClr val="0B5ED7"/>
                </a:solidFill>
              </a:rPr>
              <a:t>proximity</a:t>
            </a:r>
            <a:r>
              <a:rPr lang="en-IN" dirty="0"/>
              <a:t>.</a:t>
            </a:r>
          </a:p>
          <a:p>
            <a:pPr marL="285750" indent="-285750">
              <a:buClr>
                <a:srgbClr val="0B5ED7"/>
              </a:buClr>
              <a:buFont typeface="Arial" pitchFamily="34" charset="0"/>
              <a:buChar char="•"/>
            </a:pPr>
            <a:endParaRPr lang="en-IN" dirty="0"/>
          </a:p>
          <a:p>
            <a:pPr marL="285750" indent="-285750">
              <a:buClr>
                <a:srgbClr val="0B5ED7"/>
              </a:buClr>
              <a:buFont typeface="Arial" pitchFamily="34" charset="0"/>
              <a:buChar char="•"/>
            </a:pPr>
            <a:r>
              <a:rPr lang="en-IN" dirty="0"/>
              <a:t>Usually, similarity and dissimilarity are </a:t>
            </a:r>
            <a:r>
              <a:rPr lang="en-IN" dirty="0">
                <a:solidFill>
                  <a:srgbClr val="0B5ED7"/>
                </a:solidFill>
              </a:rPr>
              <a:t>non-negative numbers </a:t>
            </a:r>
            <a:r>
              <a:rPr lang="en-IN" dirty="0"/>
              <a:t>and may range from </a:t>
            </a:r>
            <a:r>
              <a:rPr lang="en-IN" dirty="0">
                <a:solidFill>
                  <a:srgbClr val="0B5ED7"/>
                </a:solidFill>
              </a:rPr>
              <a:t>zero (highly dissimilar (no similar)) to some finite/infinite value (highly similar (no dissimilar)).</a:t>
            </a:r>
          </a:p>
          <a:p>
            <a:pPr>
              <a:buClr>
                <a:srgbClr val="0B5ED7"/>
              </a:buClr>
            </a:pPr>
            <a:endParaRPr lang="en-IN" dirty="0">
              <a:solidFill>
                <a:srgbClr val="0B5ED7"/>
              </a:solidFill>
            </a:endParaRPr>
          </a:p>
          <a:p>
            <a:pPr>
              <a:buClr>
                <a:srgbClr val="0B5ED7"/>
              </a:buClr>
            </a:pPr>
            <a:r>
              <a:rPr lang="en-IN" dirty="0">
                <a:solidFill>
                  <a:srgbClr val="0B5ED7"/>
                </a:solidFill>
              </a:rPr>
              <a:t>Note:  </a:t>
            </a:r>
          </a:p>
          <a:p>
            <a:pPr marL="285750" indent="-285750">
              <a:buClr>
                <a:srgbClr val="0B5ED7"/>
              </a:buClr>
              <a:buFont typeface="Arial" pitchFamily="34" charset="0"/>
              <a:buChar char="•"/>
            </a:pPr>
            <a:r>
              <a:rPr lang="en-IN" dirty="0">
                <a:solidFill>
                  <a:srgbClr val="0B5ED7"/>
                </a:solidFill>
              </a:rPr>
              <a:t>Frequently, the term </a:t>
            </a:r>
            <a:r>
              <a:rPr lang="en-IN" dirty="0">
                <a:solidFill>
                  <a:srgbClr val="A50021"/>
                </a:solidFill>
              </a:rPr>
              <a:t>distance</a:t>
            </a:r>
            <a:r>
              <a:rPr lang="en-IN" dirty="0">
                <a:solidFill>
                  <a:srgbClr val="0B5ED7"/>
                </a:solidFill>
              </a:rPr>
              <a:t> is used as a synonym for dissimilarity</a:t>
            </a:r>
          </a:p>
          <a:p>
            <a:pPr marL="285750" indent="-285750">
              <a:buClr>
                <a:srgbClr val="0B5ED7"/>
              </a:buClr>
              <a:buFont typeface="Arial" pitchFamily="34" charset="0"/>
              <a:buChar char="•"/>
            </a:pPr>
            <a:r>
              <a:rPr lang="en-IN" dirty="0">
                <a:solidFill>
                  <a:srgbClr val="0B5ED7"/>
                </a:solidFill>
              </a:rPr>
              <a:t>In fact, it is used to refer as a special case of dissimilarity. </a:t>
            </a:r>
          </a:p>
        </p:txBody>
      </p:sp>
    </p:spTree>
    <p:extLst>
      <p:ext uri="{BB962C8B-B14F-4D97-AF65-F5344CB8AC3E}">
        <p14:creationId xmlns:p14="http://schemas.microsoft.com/office/powerpoint/2010/main" val="192545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579611"/>
          </a:xfrm>
        </p:spPr>
        <p:txBody>
          <a:bodyPr>
            <a:noAutofit/>
          </a:bodyPr>
          <a:lstStyle/>
          <a:p>
            <a:r>
              <a:rPr lang="en-US" sz="2400" dirty="0">
                <a:solidFill>
                  <a:srgbClr val="A50021"/>
                </a:solidFill>
                <a:latin typeface="Times New Roman" pitchFamily="18" charset="0"/>
                <a:cs typeface="Times New Roman" pitchFamily="18" charset="0"/>
              </a:rPr>
              <a:t>Proximity Measures: Single-Attribute</a:t>
            </a:r>
            <a:endParaRPr lang="en-IN" sz="24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197708" y="1189812"/>
                <a:ext cx="9037130" cy="4601388"/>
              </a:xfrm>
              <a:prstGeom prst="rect">
                <a:avLst/>
              </a:prstGeom>
              <a:noFill/>
            </p:spPr>
            <p:txBody>
              <a:bodyPr wrap="square" rtlCol="0">
                <a:spAutoFit/>
              </a:bodyPr>
              <a:lstStyle/>
              <a:p>
                <a:pPr marL="285750" indent="-285750" algn="just">
                  <a:buClr>
                    <a:srgbClr val="0B5ED7"/>
                  </a:buClr>
                  <a:buFont typeface="Arial" pitchFamily="34" charset="0"/>
                  <a:buChar char="•"/>
                </a:pPr>
                <a:r>
                  <a:rPr lang="en-IN" dirty="0"/>
                  <a:t>Consider an object, which is defined by a single attribute </a:t>
                </a:r>
                <a:r>
                  <a:rPr lang="en-IN" i="1" dirty="0"/>
                  <a:t>A</a:t>
                </a:r>
                <a:r>
                  <a:rPr lang="en-IN" dirty="0"/>
                  <a:t> (e.g., length) and the </a:t>
                </a:r>
                <a:r>
                  <a:rPr lang="en-IN" dirty="0">
                    <a:solidFill>
                      <a:srgbClr val="0B5ED7"/>
                    </a:solidFill>
                  </a:rPr>
                  <a:t>attribute </a:t>
                </a:r>
                <a:r>
                  <a:rPr lang="en-IN" i="1" dirty="0">
                    <a:solidFill>
                      <a:srgbClr val="0B5ED7"/>
                    </a:solidFill>
                  </a:rPr>
                  <a:t>A</a:t>
                </a:r>
                <a:r>
                  <a:rPr lang="en-IN" dirty="0">
                    <a:solidFill>
                      <a:srgbClr val="0B5ED7"/>
                    </a:solidFill>
                  </a:rPr>
                  <a:t> has </a:t>
                </a:r>
                <a:r>
                  <a:rPr lang="en-IN" i="1" dirty="0">
                    <a:solidFill>
                      <a:srgbClr val="0B5ED7"/>
                    </a:solidFill>
                  </a:rPr>
                  <a:t>n</a:t>
                </a:r>
                <a:r>
                  <a:rPr lang="en-IN" dirty="0">
                    <a:solidFill>
                      <a:srgbClr val="0B5ED7"/>
                    </a:solidFill>
                  </a:rPr>
                  <a:t>-distinct values </a:t>
                </a:r>
                <a14:m>
                  <m:oMath xmlns:m="http://schemas.openxmlformats.org/officeDocument/2006/math">
                    <m:sSub>
                      <m:sSubPr>
                        <m:ctrlPr>
                          <a:rPr lang="en-US" i="1">
                            <a:solidFill>
                              <a:srgbClr val="0B5ED7"/>
                            </a:solidFill>
                            <a:latin typeface="Cambria Math" panose="02040503050406030204" pitchFamily="18" charset="0"/>
                          </a:rPr>
                        </m:ctrlPr>
                      </m:sSubPr>
                      <m:e>
                        <m:r>
                          <a:rPr lang="en-IN" b="0" i="1" smtClean="0">
                            <a:solidFill>
                              <a:srgbClr val="0B5ED7"/>
                            </a:solidFill>
                            <a:latin typeface="Cambria Math"/>
                          </a:rPr>
                          <m:t>𝑎</m:t>
                        </m:r>
                      </m:e>
                      <m:sub>
                        <m:r>
                          <a:rPr lang="en-US" i="1">
                            <a:solidFill>
                              <a:srgbClr val="0B5ED7"/>
                            </a:solidFill>
                            <a:latin typeface="Cambria Math" panose="02040503050406030204" pitchFamily="18" charset="0"/>
                          </a:rPr>
                          <m:t>1</m:t>
                        </m:r>
                      </m:sub>
                    </m:sSub>
                    <m:r>
                      <a:rPr lang="en-US" i="1">
                        <a:solidFill>
                          <a:srgbClr val="0B5ED7"/>
                        </a:solidFill>
                        <a:latin typeface="Cambria Math" panose="02040503050406030204" pitchFamily="18" charset="0"/>
                      </a:rPr>
                      <m:t>,</m:t>
                    </m:r>
                    <m:sSub>
                      <m:sSubPr>
                        <m:ctrlPr>
                          <a:rPr lang="en-US" i="1">
                            <a:solidFill>
                              <a:srgbClr val="0B5ED7"/>
                            </a:solidFill>
                            <a:latin typeface="Cambria Math" panose="02040503050406030204" pitchFamily="18" charset="0"/>
                          </a:rPr>
                        </m:ctrlPr>
                      </m:sSubPr>
                      <m:e>
                        <m:r>
                          <a:rPr lang="en-IN" b="0" i="1" smtClean="0">
                            <a:solidFill>
                              <a:srgbClr val="0B5ED7"/>
                            </a:solidFill>
                            <a:latin typeface="Cambria Math"/>
                          </a:rPr>
                          <m:t>𝑎</m:t>
                        </m:r>
                      </m:e>
                      <m:sub>
                        <m:r>
                          <a:rPr lang="en-US" i="1">
                            <a:solidFill>
                              <a:srgbClr val="0B5ED7"/>
                            </a:solidFill>
                            <a:latin typeface="Cambria Math" panose="02040503050406030204" pitchFamily="18" charset="0"/>
                          </a:rPr>
                          <m:t>2</m:t>
                        </m:r>
                      </m:sub>
                    </m:sSub>
                    <m:r>
                      <a:rPr lang="en-US" i="1">
                        <a:solidFill>
                          <a:srgbClr val="0B5ED7"/>
                        </a:solidFill>
                        <a:latin typeface="Cambria Math" panose="02040503050406030204" pitchFamily="18" charset="0"/>
                      </a:rPr>
                      <m:t>,…..,</m:t>
                    </m:r>
                    <m:sSub>
                      <m:sSubPr>
                        <m:ctrlPr>
                          <a:rPr lang="en-US" i="1">
                            <a:solidFill>
                              <a:srgbClr val="0B5ED7"/>
                            </a:solidFill>
                            <a:latin typeface="Cambria Math" panose="02040503050406030204" pitchFamily="18" charset="0"/>
                          </a:rPr>
                        </m:ctrlPr>
                      </m:sSubPr>
                      <m:e>
                        <m:r>
                          <a:rPr lang="en-IN" b="0" i="1" smtClean="0">
                            <a:solidFill>
                              <a:srgbClr val="0B5ED7"/>
                            </a:solidFill>
                            <a:latin typeface="Cambria Math"/>
                          </a:rPr>
                          <m:t>𝑎</m:t>
                        </m:r>
                      </m:e>
                      <m:sub>
                        <m:r>
                          <a:rPr lang="en-IN" b="0" i="1" smtClean="0">
                            <a:solidFill>
                              <a:srgbClr val="0B5ED7"/>
                            </a:solidFill>
                            <a:latin typeface="Cambria Math"/>
                          </a:rPr>
                          <m:t>𝑛</m:t>
                        </m:r>
                      </m:sub>
                    </m:sSub>
                    <m:r>
                      <a:rPr lang="en-IN" b="0" i="1" smtClean="0">
                        <a:solidFill>
                          <a:prstClr val="black"/>
                        </a:solidFill>
                        <a:latin typeface="Cambria Math"/>
                      </a:rPr>
                      <m:t>.</m:t>
                    </m:r>
                  </m:oMath>
                </a14:m>
                <a:endParaRPr lang="en-IN" dirty="0"/>
              </a:p>
              <a:p>
                <a:pPr marL="3028950" lvl="6" indent="-285750" algn="just">
                  <a:buClr>
                    <a:srgbClr val="0B5ED7"/>
                  </a:buClr>
                  <a:buFont typeface="Arial" pitchFamily="34" charset="0"/>
                  <a:buChar char="•"/>
                </a:pPr>
                <a:endParaRPr lang="en-IN" sz="800" dirty="0"/>
              </a:p>
              <a:p>
                <a:pPr marL="285750" indent="-285750" algn="just">
                  <a:buClr>
                    <a:srgbClr val="0B5ED7"/>
                  </a:buClr>
                  <a:buFont typeface="Arial" pitchFamily="34" charset="0"/>
                  <a:buChar char="•"/>
                </a:pPr>
                <a:r>
                  <a:rPr lang="en-IN" dirty="0"/>
                  <a:t>A data structure called “</a:t>
                </a:r>
                <a:r>
                  <a:rPr lang="en-IN" dirty="0">
                    <a:solidFill>
                      <a:srgbClr val="0B5ED7"/>
                    </a:solidFill>
                  </a:rPr>
                  <a:t>Dissimilarity matrix</a:t>
                </a:r>
                <a:r>
                  <a:rPr lang="en-IN" dirty="0"/>
                  <a:t>” is used to store a collection of proximities that are available for all pair of </a:t>
                </a:r>
                <a:r>
                  <a:rPr lang="en-IN" i="1" dirty="0"/>
                  <a:t>n</a:t>
                </a:r>
                <a:r>
                  <a:rPr lang="en-IN" dirty="0"/>
                  <a:t> attribute values. </a:t>
                </a:r>
              </a:p>
              <a:p>
                <a:pPr marL="285750" indent="-285750" algn="just">
                  <a:buClr>
                    <a:srgbClr val="0B5ED7"/>
                  </a:buClr>
                  <a:buFont typeface="Arial" pitchFamily="34" charset="0"/>
                  <a:buChar char="•"/>
                </a:pPr>
                <a:endParaRPr lang="en-IN" sz="800" dirty="0"/>
              </a:p>
              <a:p>
                <a:pPr marL="742950" lvl="1" indent="-285750" algn="just">
                  <a:buClr>
                    <a:srgbClr val="0B5ED7"/>
                  </a:buClr>
                  <a:buFont typeface="Arial" pitchFamily="34" charset="0"/>
                  <a:buChar char="•"/>
                </a:pPr>
                <a:r>
                  <a:rPr lang="en-IN" sz="1600" dirty="0"/>
                  <a:t>In other words, the </a:t>
                </a:r>
                <a:r>
                  <a:rPr lang="en-IN" sz="1600" dirty="0">
                    <a:solidFill>
                      <a:srgbClr val="0B5ED7"/>
                    </a:solidFill>
                  </a:rPr>
                  <a:t>Dissimilarity matrix </a:t>
                </a:r>
                <a:r>
                  <a:rPr lang="en-IN" sz="1600" dirty="0"/>
                  <a:t>for an </a:t>
                </a:r>
                <a:r>
                  <a:rPr lang="en-IN" sz="1600" dirty="0">
                    <a:solidFill>
                      <a:srgbClr val="0B5ED7"/>
                    </a:solidFill>
                  </a:rPr>
                  <a:t>attribute </a:t>
                </a:r>
                <a:r>
                  <a:rPr lang="en-IN" sz="1600" i="1" dirty="0">
                    <a:solidFill>
                      <a:srgbClr val="0B5ED7"/>
                    </a:solidFill>
                  </a:rPr>
                  <a:t>A</a:t>
                </a:r>
                <a:r>
                  <a:rPr lang="en-IN" sz="1600" dirty="0">
                    <a:solidFill>
                      <a:srgbClr val="0B5ED7"/>
                    </a:solidFill>
                  </a:rPr>
                  <a:t> with </a:t>
                </a:r>
                <a:r>
                  <a:rPr lang="en-IN" sz="1600" i="1" dirty="0">
                    <a:solidFill>
                      <a:srgbClr val="0B5ED7"/>
                    </a:solidFill>
                  </a:rPr>
                  <a:t>n</a:t>
                </a:r>
                <a:r>
                  <a:rPr lang="en-IN" sz="1600" dirty="0">
                    <a:solidFill>
                      <a:srgbClr val="0B5ED7"/>
                    </a:solidFill>
                  </a:rPr>
                  <a:t> values </a:t>
                </a:r>
                <a:r>
                  <a:rPr lang="en-IN" sz="1600" dirty="0"/>
                  <a:t>is represented by an</a:t>
                </a:r>
                <a:r>
                  <a:rPr lang="en-IN" sz="1600" dirty="0">
                    <a:solidFill>
                      <a:srgbClr val="0B5ED7"/>
                    </a:solidFill>
                  </a:rPr>
                  <a:t> </a:t>
                </a:r>
                <a14:m>
                  <m:oMath xmlns:m="http://schemas.openxmlformats.org/officeDocument/2006/math">
                    <m:r>
                      <a:rPr lang="en-IN" sz="1600" b="0" i="1" smtClean="0">
                        <a:solidFill>
                          <a:srgbClr val="0B5ED7"/>
                        </a:solidFill>
                        <a:latin typeface="Cambria Math"/>
                        <a:ea typeface="Cambria Math"/>
                      </a:rPr>
                      <m:t>𝑛</m:t>
                    </m:r>
                    <m:r>
                      <a:rPr lang="en-IN" sz="1600" b="0" i="1" smtClean="0">
                        <a:solidFill>
                          <a:srgbClr val="0B5ED7"/>
                        </a:solidFill>
                        <a:latin typeface="Cambria Math"/>
                        <a:ea typeface="Cambria Math"/>
                      </a:rPr>
                      <m:t>×</m:t>
                    </m:r>
                    <m:r>
                      <a:rPr lang="en-IN" sz="1600" b="0" i="1" smtClean="0">
                        <a:solidFill>
                          <a:srgbClr val="0B5ED7"/>
                        </a:solidFill>
                        <a:latin typeface="Cambria Math"/>
                        <a:ea typeface="Cambria Math"/>
                      </a:rPr>
                      <m:t>𝑛</m:t>
                    </m:r>
                    <m:r>
                      <a:rPr lang="en-IN" sz="1600" i="1">
                        <a:solidFill>
                          <a:srgbClr val="0B5ED7"/>
                        </a:solidFill>
                        <a:latin typeface="Cambria Math"/>
                      </a:rPr>
                      <m:t> </m:t>
                    </m:r>
                  </m:oMath>
                </a14:m>
                <a:r>
                  <a:rPr lang="en-IN" sz="1600" dirty="0">
                    <a:solidFill>
                      <a:srgbClr val="0B5ED7"/>
                    </a:solidFill>
                  </a:rPr>
                  <a:t>matrix </a:t>
                </a:r>
                <a:r>
                  <a:rPr lang="en-IN" sz="1600" dirty="0"/>
                  <a:t>as shown below.</a:t>
                </a:r>
              </a:p>
              <a:p>
                <a:pPr marL="285750" indent="-285750" algn="just">
                  <a:buClr>
                    <a:srgbClr val="0B5ED7"/>
                  </a:buClr>
                  <a:buFont typeface="Arial" pitchFamily="34" charset="0"/>
                  <a:buChar char="•"/>
                </a:pPr>
                <a:endParaRPr lang="en-IN" dirty="0"/>
              </a:p>
              <a:p>
                <a:pPr lvl="2" algn="just">
                  <a:buClr>
                    <a:srgbClr val="0B5ED7"/>
                  </a:buClr>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d>
                            <m:dPr>
                              <m:begChr m:val="["/>
                              <m:endChr m:val="]"/>
                              <m:ctrlPr>
                                <a:rPr lang="en-IN" i="1">
                                  <a:latin typeface="Cambria Math" panose="02040503050406030204" pitchFamily="18" charset="0"/>
                                </a:rPr>
                              </m:ctrlPr>
                            </m:dPr>
                            <m:e>
                              <m:m>
                                <m:mPr>
                                  <m:mcs>
                                    <m:mc>
                                      <m:mcPr>
                                        <m:count m:val="3"/>
                                        <m:mcJc m:val="center"/>
                                      </m:mcPr>
                                    </m:mc>
                                  </m:mcs>
                                  <m:ctrlPr>
                                    <a:rPr lang="en-IN" i="1">
                                      <a:latin typeface="Cambria Math" panose="02040503050406030204" pitchFamily="18" charset="0"/>
                                    </a:rPr>
                                  </m:ctrlPr>
                                </m:mPr>
                                <m:mr>
                                  <m:e>
                                    <m:r>
                                      <m:rPr>
                                        <m:brk m:alnAt="7"/>
                                      </m:rPr>
                                      <a:rPr lang="en-IN" i="1">
                                        <a:latin typeface="Cambria Math"/>
                                      </a:rPr>
                                      <m:t>0</m:t>
                                    </m:r>
                                  </m:e>
                                  <m:e/>
                                  <m:e/>
                                </m:mr>
                                <m:mr>
                                  <m:e>
                                    <m:sSub>
                                      <m:sSubPr>
                                        <m:ctrlPr>
                                          <a:rPr lang="en-IN" i="1">
                                            <a:latin typeface="Cambria Math" panose="02040503050406030204" pitchFamily="18" charset="0"/>
                                          </a:rPr>
                                        </m:ctrlPr>
                                      </m:sSubPr>
                                      <m:e>
                                        <m:r>
                                          <a:rPr lang="en-IN" i="1">
                                            <a:latin typeface="Cambria Math"/>
                                          </a:rPr>
                                          <m:t>𝑝</m:t>
                                        </m:r>
                                      </m:e>
                                      <m:sub>
                                        <m:r>
                                          <a:rPr lang="en-IN" i="1">
                                            <a:latin typeface="Cambria Math"/>
                                          </a:rPr>
                                          <m:t>(2,1)</m:t>
                                        </m:r>
                                      </m:sub>
                                    </m:sSub>
                                  </m:e>
                                  <m:e>
                                    <m:r>
                                      <a:rPr lang="en-IN" i="1">
                                        <a:latin typeface="Cambria Math"/>
                                      </a:rPr>
                                      <m:t>0</m:t>
                                    </m:r>
                                  </m:e>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a:rPr>
                                              <m:t>𝑝</m:t>
                                            </m:r>
                                          </m:e>
                                          <m:sub>
                                            <m:r>
                                              <a:rPr lang="en-IN" i="1">
                                                <a:latin typeface="Cambria Math"/>
                                              </a:rPr>
                                              <m:t>(3,1)</m:t>
                                            </m:r>
                                          </m:sub>
                                        </m:sSub>
                                      </m:e>
                                      <m:e>
                                        <m:r>
                                          <a:rPr lang="en-IN" i="1">
                                            <a:latin typeface="Cambria Math"/>
                                          </a:rPr>
                                          <m:t>⋮</m:t>
                                        </m:r>
                                      </m:e>
                                      <m:e>
                                        <m:sSub>
                                          <m:sSubPr>
                                            <m:ctrlPr>
                                              <a:rPr lang="en-IN" i="1">
                                                <a:latin typeface="Cambria Math" panose="02040503050406030204" pitchFamily="18" charset="0"/>
                                              </a:rPr>
                                            </m:ctrlPr>
                                          </m:sSubPr>
                                          <m:e>
                                            <m:r>
                                              <a:rPr lang="en-IN" i="1">
                                                <a:latin typeface="Cambria Math"/>
                                              </a:rPr>
                                              <m:t>𝑝</m:t>
                                            </m:r>
                                          </m:e>
                                          <m:sub>
                                            <m:r>
                                              <a:rPr lang="en-IN" i="1">
                                                <a:latin typeface="Cambria Math"/>
                                              </a:rPr>
                                              <m:t>(</m:t>
                                            </m:r>
                                            <m:r>
                                              <a:rPr lang="en-IN" i="1">
                                                <a:latin typeface="Cambria Math"/>
                                              </a:rPr>
                                              <m:t>𝑛</m:t>
                                            </m:r>
                                            <m:r>
                                              <a:rPr lang="en-IN" i="1">
                                                <a:latin typeface="Cambria Math"/>
                                              </a:rPr>
                                              <m:t>,1)</m:t>
                                            </m:r>
                                          </m:sub>
                                        </m:sSub>
                                      </m:e>
                                    </m:eqArr>
                                  </m:e>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a:rPr>
                                              <m:t>𝑝</m:t>
                                            </m:r>
                                          </m:e>
                                          <m:sub>
                                            <m:r>
                                              <a:rPr lang="en-IN" i="1">
                                                <a:latin typeface="Cambria Math"/>
                                              </a:rPr>
                                              <m:t>(3,2)</m:t>
                                            </m:r>
                                          </m:sub>
                                        </m:sSub>
                                      </m:e>
                                      <m:e>
                                        <m:r>
                                          <a:rPr lang="en-IN" i="1">
                                            <a:latin typeface="Cambria Math"/>
                                          </a:rPr>
                                          <m:t>⋮</m:t>
                                        </m:r>
                                      </m:e>
                                      <m:e>
                                        <m:sSub>
                                          <m:sSubPr>
                                            <m:ctrlPr>
                                              <a:rPr lang="en-IN" i="1">
                                                <a:latin typeface="Cambria Math" panose="02040503050406030204" pitchFamily="18" charset="0"/>
                                              </a:rPr>
                                            </m:ctrlPr>
                                          </m:sSubPr>
                                          <m:e>
                                            <m:r>
                                              <a:rPr lang="en-IN" i="1">
                                                <a:latin typeface="Cambria Math"/>
                                              </a:rPr>
                                              <m:t>𝑝</m:t>
                                            </m:r>
                                          </m:e>
                                          <m:sub>
                                            <m:r>
                                              <a:rPr lang="en-IN" i="1">
                                                <a:latin typeface="Cambria Math"/>
                                              </a:rPr>
                                              <m:t>(</m:t>
                                            </m:r>
                                            <m:r>
                                              <a:rPr lang="en-IN" i="1">
                                                <a:latin typeface="Cambria Math"/>
                                              </a:rPr>
                                              <m:t>𝑛</m:t>
                                            </m:r>
                                            <m:r>
                                              <a:rPr lang="en-IN" i="1">
                                                <a:latin typeface="Cambria Math"/>
                                              </a:rPr>
                                              <m:t>,2)</m:t>
                                            </m:r>
                                          </m:sub>
                                        </m:sSub>
                                      </m:e>
                                    </m:eqArr>
                                  </m:e>
                                  <m:e>
                                    <m:eqArr>
                                      <m:eqArrPr>
                                        <m:ctrlPr>
                                          <a:rPr lang="en-IN" i="1">
                                            <a:latin typeface="Cambria Math" panose="02040503050406030204" pitchFamily="18" charset="0"/>
                                          </a:rPr>
                                        </m:ctrlPr>
                                      </m:eqArrPr>
                                      <m:e>
                                        <m:r>
                                          <a:rPr lang="en-IN" i="1">
                                            <a:latin typeface="Cambria Math"/>
                                          </a:rPr>
                                          <m:t>0</m:t>
                                        </m:r>
                                      </m:e>
                                      <m:e>
                                        <m:r>
                                          <a:rPr lang="en-IN" i="1">
                                            <a:latin typeface="Cambria Math"/>
                                          </a:rPr>
                                          <m:t>⋮</m:t>
                                        </m:r>
                                      </m:e>
                                      <m:e>
                                        <m:r>
                                          <a:rPr lang="en-IN" i="1">
                                            <a:latin typeface="Cambria Math"/>
                                          </a:rPr>
                                          <m:t>…</m:t>
                                        </m:r>
                                        <m:m>
                                          <m:mPr>
                                            <m:mcs>
                                              <m:mc>
                                                <m:mcPr>
                                                  <m:count m:val="2"/>
                                                  <m:mcJc m:val="center"/>
                                                </m:mcPr>
                                              </m:mc>
                                            </m:mcs>
                                            <m:ctrlPr>
                                              <a:rPr lang="en-IN" i="1">
                                                <a:latin typeface="Cambria Math" panose="02040503050406030204" pitchFamily="18" charset="0"/>
                                              </a:rPr>
                                            </m:ctrlPr>
                                          </m:mPr>
                                          <m:mr>
                                            <m:e>
                                              <m:r>
                                                <m:rPr>
                                                  <m:brk m:alnAt="7"/>
                                                </m:rPr>
                                                <a:rPr lang="en-IN" i="1">
                                                  <a:latin typeface="Cambria Math"/>
                                                </a:rPr>
                                                <m:t>…</m:t>
                                              </m:r>
                                            </m:e>
                                            <m:e>
                                              <m:r>
                                                <a:rPr lang="en-IN" i="1">
                                                  <a:latin typeface="Cambria Math"/>
                                                </a:rPr>
                                                <m:t>0</m:t>
                                              </m:r>
                                            </m:e>
                                          </m:mr>
                                        </m:m>
                                      </m:e>
                                    </m:eqArr>
                                  </m:e>
                                </m:mr>
                              </m:m>
                              <m:r>
                                <a:rPr lang="en-IN" i="1">
                                  <a:latin typeface="Cambria Math"/>
                                </a:rPr>
                                <m:t> </m:t>
                              </m:r>
                            </m:e>
                          </m:d>
                          <m:r>
                            <m:rPr>
                              <m:nor/>
                            </m:rPr>
                            <a:rPr lang="en-IN" dirty="0"/>
                            <m:t> </m:t>
                          </m:r>
                        </m:e>
                        <m:sub>
                          <m:r>
                            <a:rPr lang="en-IN" b="0" i="1" smtClean="0">
                              <a:latin typeface="Cambria Math"/>
                            </a:rPr>
                            <m:t>𝑛</m:t>
                          </m:r>
                          <m:r>
                            <a:rPr lang="en-IN" b="0" i="1" smtClean="0">
                              <a:latin typeface="Cambria Math"/>
                              <a:ea typeface="Cambria Math"/>
                            </a:rPr>
                            <m:t>×</m:t>
                          </m:r>
                          <m:r>
                            <a:rPr lang="en-IN" b="0" i="1" smtClean="0">
                              <a:latin typeface="Cambria Math"/>
                              <a:ea typeface="Cambria Math"/>
                            </a:rPr>
                            <m:t>𝑛</m:t>
                          </m:r>
                        </m:sub>
                      </m:sSub>
                    </m:oMath>
                  </m:oMathPara>
                </a14:m>
                <a:endParaRPr lang="en-IN" dirty="0"/>
              </a:p>
              <a:p>
                <a:pPr lvl="2" algn="just">
                  <a:buClr>
                    <a:srgbClr val="0B5ED7"/>
                  </a:buClr>
                </a:pPr>
                <a:endParaRPr lang="en-IN" dirty="0"/>
              </a:p>
              <a:p>
                <a:pPr marL="742950" lvl="3" indent="-285750" algn="just">
                  <a:buClr>
                    <a:srgbClr val="0B5ED7"/>
                  </a:buClr>
                  <a:buFont typeface="Arial" pitchFamily="34" charset="0"/>
                  <a:buChar char="•"/>
                </a:pPr>
                <a:r>
                  <a:rPr lang="en-IN" sz="1600" dirty="0"/>
                  <a:t>Here, </a:t>
                </a:r>
                <a14:m>
                  <m:oMath xmlns:m="http://schemas.openxmlformats.org/officeDocument/2006/math">
                    <m:sSub>
                      <m:sSubPr>
                        <m:ctrlPr>
                          <a:rPr lang="en-IN" sz="1600" i="1" smtClean="0">
                            <a:solidFill>
                              <a:srgbClr val="0B5ED7"/>
                            </a:solidFill>
                            <a:latin typeface="Cambria Math" panose="02040503050406030204" pitchFamily="18" charset="0"/>
                          </a:rPr>
                        </m:ctrlPr>
                      </m:sSubPr>
                      <m:e>
                        <m:r>
                          <a:rPr lang="en-IN" sz="1600" i="1">
                            <a:solidFill>
                              <a:srgbClr val="0B5ED7"/>
                            </a:solidFill>
                            <a:latin typeface="Cambria Math"/>
                          </a:rPr>
                          <m:t>𝑝</m:t>
                        </m:r>
                      </m:e>
                      <m:sub>
                        <m:r>
                          <a:rPr lang="en-IN" sz="1600" i="1">
                            <a:solidFill>
                              <a:srgbClr val="0B5ED7"/>
                            </a:solidFill>
                            <a:latin typeface="Cambria Math"/>
                          </a:rPr>
                          <m:t>(</m:t>
                        </m:r>
                        <m:r>
                          <a:rPr lang="en-IN" sz="1600" b="0" i="1" smtClean="0">
                            <a:solidFill>
                              <a:srgbClr val="0B5ED7"/>
                            </a:solidFill>
                            <a:latin typeface="Cambria Math"/>
                          </a:rPr>
                          <m:t>𝑖</m:t>
                        </m:r>
                        <m:r>
                          <a:rPr lang="en-IN" sz="1600" i="1">
                            <a:solidFill>
                              <a:srgbClr val="0B5ED7"/>
                            </a:solidFill>
                            <a:latin typeface="Cambria Math"/>
                          </a:rPr>
                          <m:t>,</m:t>
                        </m:r>
                        <m:r>
                          <a:rPr lang="en-IN" sz="1600" b="0" i="1" smtClean="0">
                            <a:solidFill>
                              <a:srgbClr val="0B5ED7"/>
                            </a:solidFill>
                            <a:latin typeface="Cambria Math"/>
                          </a:rPr>
                          <m:t>𝑗</m:t>
                        </m:r>
                        <m:r>
                          <a:rPr lang="en-IN" sz="1600" i="1">
                            <a:solidFill>
                              <a:srgbClr val="0B5ED7"/>
                            </a:solidFill>
                            <a:latin typeface="Cambria Math"/>
                          </a:rPr>
                          <m:t>)</m:t>
                        </m:r>
                      </m:sub>
                    </m:sSub>
                  </m:oMath>
                </a14:m>
                <a:r>
                  <a:rPr lang="en-IN" sz="1600" dirty="0"/>
                  <a:t> denotes the </a:t>
                </a:r>
                <a:r>
                  <a:rPr lang="en-IN" sz="1600" dirty="0">
                    <a:solidFill>
                      <a:srgbClr val="0B5ED7"/>
                    </a:solidFill>
                  </a:rPr>
                  <a:t>proximity measure </a:t>
                </a:r>
                <a:r>
                  <a:rPr lang="en-IN" sz="1600" dirty="0"/>
                  <a:t>between two objects with attribute values </a:t>
                </a:r>
                <a14:m>
                  <m:oMath xmlns:m="http://schemas.openxmlformats.org/officeDocument/2006/math">
                    <m:sSub>
                      <m:sSubPr>
                        <m:ctrlPr>
                          <a:rPr lang="en-IN" sz="1600" i="1" smtClean="0">
                            <a:latin typeface="Cambria Math" panose="02040503050406030204" pitchFamily="18" charset="0"/>
                          </a:rPr>
                        </m:ctrlPr>
                      </m:sSubPr>
                      <m:e>
                        <m:r>
                          <a:rPr lang="en-IN" sz="1600" b="0" i="1" smtClean="0">
                            <a:latin typeface="Cambria Math"/>
                          </a:rPr>
                          <m:t>𝑎</m:t>
                        </m:r>
                      </m:e>
                      <m:sub>
                        <m:r>
                          <a:rPr lang="en-IN" sz="1600" b="0" i="1" smtClean="0">
                            <a:latin typeface="Cambria Math"/>
                          </a:rPr>
                          <m:t>𝑖</m:t>
                        </m:r>
                      </m:sub>
                    </m:sSub>
                  </m:oMath>
                </a14:m>
                <a:r>
                  <a:rPr lang="en-IN" sz="1600" dirty="0"/>
                  <a:t> and </a:t>
                </a:r>
                <a14:m>
                  <m:oMath xmlns:m="http://schemas.openxmlformats.org/officeDocument/2006/math">
                    <m:sSub>
                      <m:sSubPr>
                        <m:ctrlPr>
                          <a:rPr lang="en-IN" sz="1600" i="1">
                            <a:latin typeface="Cambria Math" panose="02040503050406030204" pitchFamily="18" charset="0"/>
                          </a:rPr>
                        </m:ctrlPr>
                      </m:sSubPr>
                      <m:e>
                        <m:r>
                          <a:rPr lang="en-IN" sz="1600" i="1">
                            <a:latin typeface="Cambria Math"/>
                          </a:rPr>
                          <m:t>𝑎</m:t>
                        </m:r>
                      </m:e>
                      <m:sub>
                        <m:r>
                          <a:rPr lang="en-IN" sz="1600" b="0" i="1" smtClean="0">
                            <a:latin typeface="Cambria Math"/>
                          </a:rPr>
                          <m:t>𝑗</m:t>
                        </m:r>
                      </m:sub>
                    </m:sSub>
                  </m:oMath>
                </a14:m>
                <a:r>
                  <a:rPr lang="en-IN" sz="1600" dirty="0"/>
                  <a:t>.</a:t>
                </a:r>
              </a:p>
              <a:p>
                <a:pPr marL="742950" lvl="3" indent="-285750" algn="just">
                  <a:buClr>
                    <a:srgbClr val="0B5ED7"/>
                  </a:buClr>
                  <a:buFont typeface="Arial" pitchFamily="34" charset="0"/>
                  <a:buChar char="•"/>
                </a:pPr>
                <a:endParaRPr lang="en-IN" sz="800" dirty="0"/>
              </a:p>
              <a:p>
                <a:pPr marL="285750" lvl="2" indent="-285750" algn="just">
                  <a:buClr>
                    <a:srgbClr val="0B5ED7"/>
                  </a:buClr>
                  <a:buFont typeface="Arial" pitchFamily="34" charset="0"/>
                  <a:buChar char="•"/>
                </a:pPr>
                <a:r>
                  <a:rPr lang="en-IN" dirty="0">
                    <a:solidFill>
                      <a:srgbClr val="C00000"/>
                    </a:solidFill>
                  </a:rPr>
                  <a:t>Note: </a:t>
                </a:r>
                <a:r>
                  <a:rPr lang="en-IN" dirty="0"/>
                  <a:t>The </a:t>
                </a:r>
                <a:r>
                  <a:rPr lang="en-IN" dirty="0">
                    <a:solidFill>
                      <a:srgbClr val="0B5ED7"/>
                    </a:solidFill>
                  </a:rPr>
                  <a:t>proximity measure </a:t>
                </a:r>
                <a:r>
                  <a:rPr lang="en-IN" dirty="0"/>
                  <a:t>is </a:t>
                </a:r>
                <a:r>
                  <a:rPr lang="en-IN" dirty="0">
                    <a:solidFill>
                      <a:srgbClr val="0B5ED7"/>
                    </a:solidFill>
                  </a:rPr>
                  <a:t>symmetric</a:t>
                </a:r>
                <a:r>
                  <a:rPr lang="en-IN" dirty="0"/>
                  <a:t>, that is,</a:t>
                </a:r>
                <a:r>
                  <a:rPr lang="en-IN" dirty="0">
                    <a:solidFill>
                      <a:srgbClr val="C00000"/>
                    </a:solidFill>
                  </a:rPr>
                  <a:t> </a:t>
                </a:r>
                <a14:m>
                  <m:oMath xmlns:m="http://schemas.openxmlformats.org/officeDocument/2006/math">
                    <m:sSub>
                      <m:sSubPr>
                        <m:ctrlPr>
                          <a:rPr lang="en-IN" i="1" smtClean="0">
                            <a:solidFill>
                              <a:srgbClr val="0B5ED7"/>
                            </a:solidFill>
                            <a:latin typeface="Cambria Math" panose="02040503050406030204" pitchFamily="18" charset="0"/>
                          </a:rPr>
                        </m:ctrlPr>
                      </m:sSubPr>
                      <m:e>
                        <m:r>
                          <a:rPr lang="en-IN" i="1">
                            <a:solidFill>
                              <a:srgbClr val="0B5ED7"/>
                            </a:solidFill>
                            <a:latin typeface="Cambria Math"/>
                          </a:rPr>
                          <m:t>𝑝</m:t>
                        </m:r>
                      </m:e>
                      <m:sub>
                        <m:r>
                          <a:rPr lang="en-IN" i="1">
                            <a:solidFill>
                              <a:srgbClr val="0B5ED7"/>
                            </a:solidFill>
                            <a:latin typeface="Cambria Math"/>
                          </a:rPr>
                          <m:t>(</m:t>
                        </m:r>
                        <m:r>
                          <a:rPr lang="en-IN" i="1">
                            <a:solidFill>
                              <a:srgbClr val="0B5ED7"/>
                            </a:solidFill>
                            <a:latin typeface="Cambria Math"/>
                          </a:rPr>
                          <m:t>𝑖</m:t>
                        </m:r>
                        <m:r>
                          <a:rPr lang="en-IN" i="1">
                            <a:solidFill>
                              <a:srgbClr val="0B5ED7"/>
                            </a:solidFill>
                            <a:latin typeface="Cambria Math"/>
                          </a:rPr>
                          <m:t>,</m:t>
                        </m:r>
                        <m:r>
                          <a:rPr lang="en-IN" i="1">
                            <a:solidFill>
                              <a:srgbClr val="0B5ED7"/>
                            </a:solidFill>
                            <a:latin typeface="Cambria Math"/>
                          </a:rPr>
                          <m:t>𝑗</m:t>
                        </m:r>
                        <m:r>
                          <a:rPr lang="en-IN" i="1">
                            <a:solidFill>
                              <a:srgbClr val="0B5ED7"/>
                            </a:solidFill>
                            <a:latin typeface="Cambria Math"/>
                          </a:rPr>
                          <m:t>)</m:t>
                        </m:r>
                      </m:sub>
                    </m:sSub>
                  </m:oMath>
                </a14:m>
                <a:r>
                  <a:rPr lang="en-IN" dirty="0">
                    <a:solidFill>
                      <a:srgbClr val="0B5ED7"/>
                    </a:solidFill>
                  </a:rPr>
                  <a:t> = </a:t>
                </a:r>
                <a14:m>
                  <m:oMath xmlns:m="http://schemas.openxmlformats.org/officeDocument/2006/math">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𝑝</m:t>
                        </m:r>
                      </m:e>
                      <m:sub>
                        <m:r>
                          <a:rPr lang="en-IN" i="1">
                            <a:solidFill>
                              <a:srgbClr val="0B5ED7"/>
                            </a:solidFill>
                            <a:latin typeface="Cambria Math"/>
                          </a:rPr>
                          <m:t>(</m:t>
                        </m:r>
                        <m:r>
                          <a:rPr lang="en-IN" b="0" i="1" smtClean="0">
                            <a:solidFill>
                              <a:srgbClr val="0B5ED7"/>
                            </a:solidFill>
                            <a:latin typeface="Cambria Math"/>
                          </a:rPr>
                          <m:t>𝑗</m:t>
                        </m:r>
                        <m:r>
                          <a:rPr lang="en-IN" i="1">
                            <a:solidFill>
                              <a:srgbClr val="0B5ED7"/>
                            </a:solidFill>
                            <a:latin typeface="Cambria Math"/>
                          </a:rPr>
                          <m:t>,</m:t>
                        </m:r>
                        <m:r>
                          <a:rPr lang="en-IN" b="0" i="1" smtClean="0">
                            <a:solidFill>
                              <a:srgbClr val="0B5ED7"/>
                            </a:solidFill>
                            <a:latin typeface="Cambria Math"/>
                          </a:rPr>
                          <m:t>𝑖</m:t>
                        </m:r>
                        <m:r>
                          <a:rPr lang="en-IN" i="1">
                            <a:solidFill>
                              <a:srgbClr val="0B5ED7"/>
                            </a:solidFill>
                            <a:latin typeface="Cambria Math"/>
                          </a:rPr>
                          <m:t>)</m:t>
                        </m:r>
                      </m:sub>
                    </m:sSub>
                  </m:oMath>
                </a14:m>
                <a:r>
                  <a:rPr lang="en-IN" dirty="0"/>
                  <a:t> </a:t>
                </a:r>
                <a:endParaRPr lang="en-IN" dirty="0">
                  <a:solidFill>
                    <a:srgbClr val="C0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97708" y="1189812"/>
                <a:ext cx="9037130" cy="4601388"/>
              </a:xfrm>
              <a:prstGeom prst="rect">
                <a:avLst/>
              </a:prstGeom>
              <a:blipFill>
                <a:blip r:embed="rId2"/>
                <a:stretch>
                  <a:fillRect l="-421" t="-551" r="-562" b="-275"/>
                </a:stretch>
              </a:blipFill>
            </p:spPr>
            <p:txBody>
              <a:bodyPr/>
              <a:lstStyle/>
              <a:p>
                <a:r>
                  <a:rPr lang="en-US">
                    <a:noFill/>
                  </a:rPr>
                  <a:t> </a:t>
                </a:r>
              </a:p>
            </p:txBody>
          </p:sp>
        </mc:Fallback>
      </mc:AlternateContent>
    </p:spTree>
    <p:extLst>
      <p:ext uri="{BB962C8B-B14F-4D97-AF65-F5344CB8AC3E}">
        <p14:creationId xmlns:p14="http://schemas.microsoft.com/office/powerpoint/2010/main" val="3236602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222" y="227903"/>
            <a:ext cx="8425339" cy="673401"/>
          </a:xfrm>
        </p:spPr>
        <p:txBody>
          <a:bodyPr>
            <a:normAutofit/>
          </a:bodyPr>
          <a:lstStyle/>
          <a:p>
            <a:r>
              <a:rPr lang="en-US" sz="4000" dirty="0">
                <a:solidFill>
                  <a:srgbClr val="A50021"/>
                </a:solidFill>
                <a:latin typeface="Times New Roman" pitchFamily="18" charset="0"/>
                <a:cs typeface="Times New Roman" pitchFamily="18" charset="0"/>
              </a:rPr>
              <a:t>Proximity Calculation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220" y="1059180"/>
                <a:ext cx="8900160" cy="2400300"/>
              </a:xfrm>
            </p:spPr>
            <p:txBody>
              <a:bodyPr>
                <a:noAutofit/>
              </a:bodyPr>
              <a:lstStyle/>
              <a:p>
                <a:pPr algn="just"/>
                <a:r>
                  <a:rPr lang="en-US" sz="2000" dirty="0">
                    <a:cs typeface="Times New Roman" pitchFamily="18" charset="0"/>
                  </a:rPr>
                  <a:t>Proximity calculation to compute </a:t>
                </a:r>
                <a14:m>
                  <m:oMath xmlns:m="http://schemas.openxmlformats.org/officeDocument/2006/math">
                    <m:sSub>
                      <m:sSubPr>
                        <m:ctrlPr>
                          <a:rPr lang="en-IN" sz="2000" i="1">
                            <a:solidFill>
                              <a:srgbClr val="0B5ED7"/>
                            </a:solidFill>
                            <a:latin typeface="Cambria Math" panose="02040503050406030204" pitchFamily="18" charset="0"/>
                          </a:rPr>
                        </m:ctrlPr>
                      </m:sSubPr>
                      <m:e>
                        <m:r>
                          <a:rPr lang="en-IN" sz="2000" i="1">
                            <a:solidFill>
                              <a:srgbClr val="0B5ED7"/>
                            </a:solidFill>
                            <a:latin typeface="Cambria Math"/>
                          </a:rPr>
                          <m:t>𝑝</m:t>
                        </m:r>
                      </m:e>
                      <m:sub>
                        <m:r>
                          <a:rPr lang="en-IN" sz="2000" i="1">
                            <a:solidFill>
                              <a:srgbClr val="0B5ED7"/>
                            </a:solidFill>
                            <a:latin typeface="Cambria Math"/>
                          </a:rPr>
                          <m:t>(</m:t>
                        </m:r>
                        <m:r>
                          <a:rPr lang="en-IN" sz="2000" i="1">
                            <a:solidFill>
                              <a:srgbClr val="0B5ED7"/>
                            </a:solidFill>
                            <a:latin typeface="Cambria Math"/>
                          </a:rPr>
                          <m:t>𝑖</m:t>
                        </m:r>
                        <m:r>
                          <a:rPr lang="en-IN" sz="2000" i="1">
                            <a:solidFill>
                              <a:srgbClr val="0B5ED7"/>
                            </a:solidFill>
                            <a:latin typeface="Cambria Math"/>
                          </a:rPr>
                          <m:t>,</m:t>
                        </m:r>
                        <m:r>
                          <a:rPr lang="en-IN" sz="2000" i="1">
                            <a:solidFill>
                              <a:srgbClr val="0B5ED7"/>
                            </a:solidFill>
                            <a:latin typeface="Cambria Math"/>
                          </a:rPr>
                          <m:t>𝑗</m:t>
                        </m:r>
                        <m:r>
                          <a:rPr lang="en-IN" sz="2000" i="1">
                            <a:solidFill>
                              <a:srgbClr val="0B5ED7"/>
                            </a:solidFill>
                            <a:latin typeface="Cambria Math"/>
                          </a:rPr>
                          <m:t>)</m:t>
                        </m:r>
                      </m:sub>
                    </m:sSub>
                  </m:oMath>
                </a14:m>
                <a:r>
                  <a:rPr lang="en-US" sz="2000" dirty="0">
                    <a:cs typeface="Times New Roman" pitchFamily="18" charset="0"/>
                  </a:rPr>
                  <a:t> is different for different types of attributes according to NOIR topology.</a:t>
                </a:r>
              </a:p>
              <a:p>
                <a:pPr marL="0" indent="0" algn="just">
                  <a:buNone/>
                </a:pPr>
                <a:r>
                  <a:rPr lang="en-US" sz="2000" dirty="0">
                    <a:solidFill>
                      <a:srgbClr val="A50021"/>
                    </a:solidFill>
                    <a:cs typeface="Times New Roman" pitchFamily="18" charset="0"/>
                  </a:rPr>
                  <a:t>Proximity calculation for Nominal attributes:</a:t>
                </a:r>
              </a:p>
              <a:p>
                <a:pPr algn="just">
                  <a:buFont typeface="Arial" pitchFamily="34" charset="0"/>
                  <a:buChar char="•"/>
                </a:pPr>
                <a:r>
                  <a:rPr lang="en-US" sz="2000" dirty="0">
                    <a:cs typeface="Times New Roman" pitchFamily="18" charset="0"/>
                  </a:rPr>
                  <a:t>For example, binary attribute, </a:t>
                </a:r>
                <a:r>
                  <a:rPr lang="en-US" sz="2000" dirty="0">
                    <a:solidFill>
                      <a:srgbClr val="0B5ED7"/>
                    </a:solidFill>
                    <a:cs typeface="Times New Roman" pitchFamily="18" charset="0"/>
                  </a:rPr>
                  <a:t>Gender = {Male, female} </a:t>
                </a:r>
                <a:r>
                  <a:rPr lang="en-US" sz="2000" dirty="0">
                    <a:cs typeface="Times New Roman" pitchFamily="18" charset="0"/>
                  </a:rPr>
                  <a:t>where </a:t>
                </a:r>
                <a:r>
                  <a:rPr lang="en-US" sz="2000" dirty="0">
                    <a:solidFill>
                      <a:srgbClr val="0B5ED7"/>
                    </a:solidFill>
                    <a:cs typeface="Times New Roman" pitchFamily="18" charset="0"/>
                  </a:rPr>
                  <a:t>Male</a:t>
                </a:r>
                <a:r>
                  <a:rPr lang="en-US" sz="2000" dirty="0">
                    <a:cs typeface="Times New Roman" pitchFamily="18" charset="0"/>
                  </a:rPr>
                  <a:t> is equivalent to </a:t>
                </a:r>
                <a:r>
                  <a:rPr lang="en-US" sz="2000" dirty="0">
                    <a:solidFill>
                      <a:srgbClr val="0B5ED7"/>
                    </a:solidFill>
                    <a:cs typeface="Times New Roman" pitchFamily="18" charset="0"/>
                  </a:rPr>
                  <a:t>binary 1 </a:t>
                </a:r>
                <a:r>
                  <a:rPr lang="en-US" sz="2000" dirty="0">
                    <a:cs typeface="Times New Roman" pitchFamily="18" charset="0"/>
                  </a:rPr>
                  <a:t>and </a:t>
                </a:r>
                <a:r>
                  <a:rPr lang="en-US" sz="2000" dirty="0">
                    <a:solidFill>
                      <a:srgbClr val="0B5ED7"/>
                    </a:solidFill>
                    <a:cs typeface="Times New Roman" pitchFamily="18" charset="0"/>
                  </a:rPr>
                  <a:t>female</a:t>
                </a:r>
                <a:r>
                  <a:rPr lang="en-US" sz="2000" dirty="0">
                    <a:cs typeface="Times New Roman" pitchFamily="18" charset="0"/>
                  </a:rPr>
                  <a:t> is equivalent to </a:t>
                </a:r>
                <a:r>
                  <a:rPr lang="en-US" sz="2000" dirty="0">
                    <a:solidFill>
                      <a:srgbClr val="0B5ED7"/>
                    </a:solidFill>
                    <a:cs typeface="Times New Roman" pitchFamily="18" charset="0"/>
                  </a:rPr>
                  <a:t>binary 0</a:t>
                </a:r>
                <a:r>
                  <a:rPr lang="en-US" sz="2000" dirty="0">
                    <a:cs typeface="Times New Roman" pitchFamily="18" charset="0"/>
                  </a:rPr>
                  <a:t>. </a:t>
                </a:r>
              </a:p>
              <a:p>
                <a:pPr algn="just">
                  <a:buFont typeface="Arial" pitchFamily="34" charset="0"/>
                  <a:buChar char="•"/>
                </a:pPr>
                <a:r>
                  <a:rPr lang="en-US" sz="2000" dirty="0">
                    <a:cs typeface="Times New Roman" pitchFamily="18" charset="0"/>
                  </a:rPr>
                  <a:t>Similarity value is 1 if the two objects contains the same attribute value, while similarity value is 0 implies objects are not at all similar.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220" y="1059180"/>
                <a:ext cx="8900160" cy="2400300"/>
              </a:xfrm>
              <a:blipFill rotWithShape="1">
                <a:blip r:embed="rId2"/>
                <a:stretch>
                  <a:fillRect l="-753" t="-1015" r="-685" b="-609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154899065"/>
              </p:ext>
            </p:extLst>
          </p:nvPr>
        </p:nvGraphicFramePr>
        <p:xfrm>
          <a:off x="767768" y="3815279"/>
          <a:ext cx="2112592" cy="1310640"/>
        </p:xfrm>
        <a:graphic>
          <a:graphicData uri="http://schemas.openxmlformats.org/drawingml/2006/table">
            <a:tbl>
              <a:tblPr firstRow="1" bandRow="1">
                <a:tableStyleId>{5C22544A-7EE6-4342-B048-85BDC9FD1C3A}</a:tableStyleId>
              </a:tblPr>
              <a:tblGrid>
                <a:gridCol w="1024811">
                  <a:extLst>
                    <a:ext uri="{9D8B030D-6E8A-4147-A177-3AD203B41FA5}">
                      <a16:colId xmlns:a16="http://schemas.microsoft.com/office/drawing/2014/main" val="20000"/>
                    </a:ext>
                  </a:extLst>
                </a:gridCol>
                <a:gridCol w="1087781">
                  <a:extLst>
                    <a:ext uri="{9D8B030D-6E8A-4147-A177-3AD203B41FA5}">
                      <a16:colId xmlns:a16="http://schemas.microsoft.com/office/drawing/2014/main" val="20001"/>
                    </a:ext>
                  </a:extLst>
                </a:gridCol>
              </a:tblGrid>
              <a:tr h="327660">
                <a:tc>
                  <a:txBody>
                    <a:bodyPr/>
                    <a:lstStyle/>
                    <a:p>
                      <a:pPr algn="ctr"/>
                      <a:r>
                        <a:rPr lang="en-IN" sz="1400" dirty="0"/>
                        <a:t>Object</a:t>
                      </a:r>
                    </a:p>
                  </a:txBody>
                  <a:tcPr/>
                </a:tc>
                <a:tc>
                  <a:txBody>
                    <a:bodyPr/>
                    <a:lstStyle/>
                    <a:p>
                      <a:pPr algn="ctr"/>
                      <a:r>
                        <a:rPr lang="en-IN" sz="1400" dirty="0"/>
                        <a:t>Gender</a:t>
                      </a:r>
                    </a:p>
                  </a:txBody>
                  <a:tcPr/>
                </a:tc>
                <a:extLst>
                  <a:ext uri="{0D108BD9-81ED-4DB2-BD59-A6C34878D82A}">
                    <a16:rowId xmlns:a16="http://schemas.microsoft.com/office/drawing/2014/main" val="10000"/>
                  </a:ext>
                </a:extLst>
              </a:tr>
              <a:tr h="327660">
                <a:tc>
                  <a:txBody>
                    <a:bodyPr/>
                    <a:lstStyle/>
                    <a:p>
                      <a:pPr algn="ctr"/>
                      <a:r>
                        <a:rPr lang="en-IN" sz="1400" dirty="0"/>
                        <a:t>Ram</a:t>
                      </a:r>
                    </a:p>
                  </a:txBody>
                  <a:tcPr/>
                </a:tc>
                <a:tc>
                  <a:txBody>
                    <a:bodyPr/>
                    <a:lstStyle/>
                    <a:p>
                      <a:pPr algn="ctr"/>
                      <a:r>
                        <a:rPr lang="en-IN" sz="1400" dirty="0"/>
                        <a:t>Male</a:t>
                      </a:r>
                    </a:p>
                  </a:txBody>
                  <a:tcPr/>
                </a:tc>
                <a:extLst>
                  <a:ext uri="{0D108BD9-81ED-4DB2-BD59-A6C34878D82A}">
                    <a16:rowId xmlns:a16="http://schemas.microsoft.com/office/drawing/2014/main" val="10001"/>
                  </a:ext>
                </a:extLst>
              </a:tr>
              <a:tr h="327660">
                <a:tc>
                  <a:txBody>
                    <a:bodyPr/>
                    <a:lstStyle/>
                    <a:p>
                      <a:pPr algn="ctr"/>
                      <a:r>
                        <a:rPr lang="en-IN" sz="1400" dirty="0" err="1"/>
                        <a:t>Sita</a:t>
                      </a:r>
                      <a:endParaRPr lang="en-IN" sz="1400" dirty="0"/>
                    </a:p>
                  </a:txBody>
                  <a:tcPr/>
                </a:tc>
                <a:tc>
                  <a:txBody>
                    <a:bodyPr/>
                    <a:lstStyle/>
                    <a:p>
                      <a:pPr algn="ctr"/>
                      <a:r>
                        <a:rPr lang="en-IN" sz="1400" dirty="0"/>
                        <a:t>Female</a:t>
                      </a:r>
                    </a:p>
                  </a:txBody>
                  <a:tcPr/>
                </a:tc>
                <a:extLst>
                  <a:ext uri="{0D108BD9-81ED-4DB2-BD59-A6C34878D82A}">
                    <a16:rowId xmlns:a16="http://schemas.microsoft.com/office/drawing/2014/main" val="10002"/>
                  </a:ext>
                </a:extLst>
              </a:tr>
              <a:tr h="327660">
                <a:tc>
                  <a:txBody>
                    <a:bodyPr/>
                    <a:lstStyle/>
                    <a:p>
                      <a:pPr algn="ctr"/>
                      <a:r>
                        <a:rPr lang="en-IN" sz="1400" dirty="0" err="1"/>
                        <a:t>Laxman</a:t>
                      </a:r>
                      <a:endParaRPr lang="en-IN" sz="1400" dirty="0"/>
                    </a:p>
                  </a:txBody>
                  <a:tcPr/>
                </a:tc>
                <a:tc>
                  <a:txBody>
                    <a:bodyPr/>
                    <a:lstStyle/>
                    <a:p>
                      <a:pPr algn="ctr"/>
                      <a:r>
                        <a:rPr lang="en-IN" sz="1400" dirty="0"/>
                        <a:t>Male</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2880360" y="3634740"/>
                <a:ext cx="6088380" cy="1200329"/>
              </a:xfrm>
              <a:prstGeom prst="rect">
                <a:avLst/>
              </a:prstGeom>
              <a:noFill/>
            </p:spPr>
            <p:txBody>
              <a:bodyPr wrap="square" rtlCol="0">
                <a:spAutoFit/>
              </a:bodyPr>
              <a:lstStyle/>
              <a:p>
                <a:pPr marL="285750" indent="-285750" algn="just">
                  <a:buClr>
                    <a:schemeClr val="bg2">
                      <a:lumMod val="75000"/>
                    </a:schemeClr>
                  </a:buClr>
                  <a:buFont typeface="Arial" pitchFamily="34" charset="0"/>
                  <a:buChar char="•"/>
                </a:pPr>
                <a:r>
                  <a:rPr lang="en-IN" dirty="0"/>
                  <a:t>Here, Similarity value let it be denoted by </a:t>
                </a:r>
                <a14:m>
                  <m:oMath xmlns:m="http://schemas.openxmlformats.org/officeDocument/2006/math">
                    <m:r>
                      <a:rPr lang="en-IN" i="1">
                        <a:latin typeface="Cambria Math"/>
                      </a:rPr>
                      <m:t>𝑝</m:t>
                    </m:r>
                  </m:oMath>
                </a14:m>
                <a:r>
                  <a:rPr lang="en-IN" i="1" dirty="0"/>
                  <a:t>, </a:t>
                </a:r>
                <a:r>
                  <a:rPr lang="en-IN" dirty="0"/>
                  <a:t>among different objects are as follows.</a:t>
                </a:r>
              </a:p>
              <a:p>
                <a:pPr algn="just"/>
                <a14:m>
                  <m:oMathPara xmlns:m="http://schemas.openxmlformats.org/officeDocument/2006/math">
                    <m:oMathParaPr>
                      <m:jc m:val="centerGroup"/>
                    </m:oMathParaPr>
                    <m:oMath xmlns:m="http://schemas.openxmlformats.org/officeDocument/2006/math">
                      <m:r>
                        <a:rPr lang="en-IN" b="0" i="1" smtClean="0">
                          <a:latin typeface="Cambria Math"/>
                        </a:rPr>
                        <m:t>𝑝</m:t>
                      </m:r>
                      <m:d>
                        <m:dPr>
                          <m:ctrlPr>
                            <a:rPr lang="en-IN" b="0" i="1" smtClean="0">
                              <a:latin typeface="Cambria Math" panose="02040503050406030204" pitchFamily="18" charset="0"/>
                            </a:rPr>
                          </m:ctrlPr>
                        </m:dPr>
                        <m:e>
                          <m:r>
                            <a:rPr lang="en-IN" b="0" i="1" smtClean="0">
                              <a:latin typeface="Cambria Math"/>
                            </a:rPr>
                            <m:t>𝑅𝑎𝑚</m:t>
                          </m:r>
                          <m:r>
                            <a:rPr lang="en-IN" b="0" i="1" smtClean="0">
                              <a:latin typeface="Cambria Math"/>
                            </a:rPr>
                            <m:t>, </m:t>
                          </m:r>
                          <m:r>
                            <a:rPr lang="en-IN" b="0" i="1" smtClean="0">
                              <a:latin typeface="Cambria Math"/>
                            </a:rPr>
                            <m:t>𝑠𝑖𝑡𝑎</m:t>
                          </m:r>
                        </m:e>
                      </m:d>
                      <m:r>
                        <a:rPr lang="en-IN" b="0" i="1" smtClean="0">
                          <a:latin typeface="Cambria Math"/>
                        </a:rPr>
                        <m:t>=0</m:t>
                      </m:r>
                    </m:oMath>
                  </m:oMathPara>
                </a14:m>
                <a:endParaRPr lang="en-IN" b="0" i="1" dirty="0"/>
              </a:p>
              <a:p>
                <a:pPr algn="just"/>
                <a14:m>
                  <m:oMathPara xmlns:m="http://schemas.openxmlformats.org/officeDocument/2006/math">
                    <m:oMathParaPr>
                      <m:jc m:val="centerGroup"/>
                    </m:oMathParaPr>
                    <m:oMath xmlns:m="http://schemas.openxmlformats.org/officeDocument/2006/math">
                      <m:r>
                        <a:rPr lang="en-IN" i="1">
                          <a:latin typeface="Cambria Math"/>
                        </a:rPr>
                        <m:t>𝑝</m:t>
                      </m:r>
                      <m:d>
                        <m:dPr>
                          <m:ctrlPr>
                            <a:rPr lang="en-IN" i="1">
                              <a:latin typeface="Cambria Math" panose="02040503050406030204" pitchFamily="18" charset="0"/>
                            </a:rPr>
                          </m:ctrlPr>
                        </m:dPr>
                        <m:e>
                          <m:r>
                            <a:rPr lang="en-IN" i="1">
                              <a:latin typeface="Cambria Math"/>
                            </a:rPr>
                            <m:t>𝑅𝑎𝑚</m:t>
                          </m:r>
                          <m:r>
                            <a:rPr lang="en-IN" i="1">
                              <a:latin typeface="Cambria Math"/>
                            </a:rPr>
                            <m:t>, </m:t>
                          </m:r>
                          <m:r>
                            <a:rPr lang="en-IN" b="0" i="1" smtClean="0">
                              <a:latin typeface="Cambria Math"/>
                            </a:rPr>
                            <m:t>𝐿𝑎𝑥𝑚𝑎𝑛</m:t>
                          </m:r>
                        </m:e>
                      </m:d>
                      <m:r>
                        <a:rPr lang="en-IN" i="1">
                          <a:latin typeface="Cambria Math"/>
                        </a:rPr>
                        <m:t>=</m:t>
                      </m:r>
                      <m:r>
                        <a:rPr lang="en-IN" b="0" i="1" smtClean="0">
                          <a:latin typeface="Cambria Math"/>
                        </a:rPr>
                        <m:t>1</m:t>
                      </m:r>
                    </m:oMath>
                  </m:oMathPara>
                </a14:m>
                <a:endParaRPr lang="en-IN" i="1" dirty="0"/>
              </a:p>
            </p:txBody>
          </p:sp>
        </mc:Choice>
        <mc:Fallback xmlns="">
          <p:sp>
            <p:nvSpPr>
              <p:cNvPr id="8" name="TextBox 7"/>
              <p:cNvSpPr txBox="1">
                <a:spLocks noRot="1" noChangeAspect="1" noMove="1" noResize="1" noEditPoints="1" noAdjustHandles="1" noChangeArrowheads="1" noChangeShapeType="1" noTextEdit="1"/>
              </p:cNvSpPr>
              <p:nvPr/>
            </p:nvSpPr>
            <p:spPr>
              <a:xfrm>
                <a:off x="2880360" y="3634740"/>
                <a:ext cx="6088380" cy="1200329"/>
              </a:xfrm>
              <a:prstGeom prst="rect">
                <a:avLst/>
              </a:prstGeom>
              <a:blipFill rotWithShape="1">
                <a:blip r:embed="rId3"/>
                <a:stretch>
                  <a:fillRect l="-701" t="-2538" r="-902" b="-10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17220" y="5265420"/>
                <a:ext cx="8412480" cy="673005"/>
              </a:xfrm>
              <a:prstGeom prst="rect">
                <a:avLst/>
              </a:prstGeom>
              <a:noFill/>
            </p:spPr>
            <p:txBody>
              <a:bodyPr wrap="square" rtlCol="0">
                <a:spAutoFit/>
              </a:bodyPr>
              <a:lstStyle/>
              <a:p>
                <a:pPr algn="just"/>
                <a:r>
                  <a:rPr lang="en-IN" dirty="0">
                    <a:solidFill>
                      <a:srgbClr val="C00000"/>
                    </a:solidFill>
                  </a:rPr>
                  <a:t>Note : </a:t>
                </a:r>
                <a:r>
                  <a:rPr lang="en-IN" dirty="0"/>
                  <a:t>In this case, if </a:t>
                </a:r>
                <a14:m>
                  <m:oMath xmlns:m="http://schemas.openxmlformats.org/officeDocument/2006/math">
                    <m:r>
                      <a:rPr lang="en-IN" b="0" i="1" smtClean="0">
                        <a:latin typeface="Cambria Math"/>
                      </a:rPr>
                      <m:t>𝑞</m:t>
                    </m:r>
                  </m:oMath>
                </a14:m>
                <a:r>
                  <a:rPr lang="en-IN" dirty="0"/>
                  <a:t> denotes the </a:t>
                </a:r>
                <a:r>
                  <a:rPr lang="en-IN" dirty="0">
                    <a:solidFill>
                      <a:srgbClr val="0B5ED7"/>
                    </a:solidFill>
                  </a:rPr>
                  <a:t>dissimilarity</a:t>
                </a:r>
                <a:r>
                  <a:rPr lang="en-IN" dirty="0"/>
                  <a:t> between two objects </a:t>
                </a:r>
                <a14:m>
                  <m:oMath xmlns:m="http://schemas.openxmlformats.org/officeDocument/2006/math">
                    <m:r>
                      <a:rPr lang="en-IN" i="1">
                        <a:solidFill>
                          <a:srgbClr val="0B5ED7"/>
                        </a:solidFill>
                        <a:latin typeface="Cambria Math"/>
                      </a:rPr>
                      <m:t>𝑖</m:t>
                    </m:r>
                    <m:r>
                      <a:rPr lang="en-IN" b="0" i="1" smtClean="0">
                        <a:solidFill>
                          <a:srgbClr val="0B5ED7"/>
                        </a:solidFill>
                        <a:latin typeface="Cambria Math"/>
                      </a:rPr>
                      <m:t> </m:t>
                    </m:r>
                    <m:r>
                      <a:rPr lang="en-IN" b="0" i="1" smtClean="0">
                        <a:solidFill>
                          <a:srgbClr val="0B5ED7"/>
                        </a:solidFill>
                        <a:latin typeface="Cambria Math"/>
                      </a:rPr>
                      <m:t>𝑎𝑛𝑑</m:t>
                    </m:r>
                    <m:r>
                      <a:rPr lang="en-IN" b="0" i="1" smtClean="0">
                        <a:solidFill>
                          <a:srgbClr val="0B5ED7"/>
                        </a:solidFill>
                        <a:latin typeface="Cambria Math"/>
                      </a:rPr>
                      <m:t> </m:t>
                    </m:r>
                    <m:r>
                      <a:rPr lang="en-IN" i="1">
                        <a:solidFill>
                          <a:srgbClr val="0B5ED7"/>
                        </a:solidFill>
                        <a:latin typeface="Cambria Math"/>
                      </a:rPr>
                      <m:t>𝑗</m:t>
                    </m:r>
                  </m:oMath>
                </a14:m>
                <a:r>
                  <a:rPr lang="en-IN" dirty="0"/>
                  <a:t> with single binary attributes, then </a:t>
                </a:r>
                <a14:m>
                  <m:oMath xmlns:m="http://schemas.openxmlformats.org/officeDocument/2006/math">
                    <m:sSub>
                      <m:sSubPr>
                        <m:ctrlPr>
                          <a:rPr lang="en-IN" i="1" smtClean="0">
                            <a:solidFill>
                              <a:srgbClr val="0B5ED7"/>
                            </a:solidFill>
                            <a:latin typeface="Cambria Math" panose="02040503050406030204" pitchFamily="18" charset="0"/>
                          </a:rPr>
                        </m:ctrlPr>
                      </m:sSubPr>
                      <m:e>
                        <m:sSub>
                          <m:sSubPr>
                            <m:ctrlPr>
                              <a:rPr lang="en-IN" i="1">
                                <a:solidFill>
                                  <a:srgbClr val="0B5ED7"/>
                                </a:solidFill>
                                <a:latin typeface="Cambria Math" panose="02040503050406030204" pitchFamily="18" charset="0"/>
                              </a:rPr>
                            </m:ctrlPr>
                          </m:sSubPr>
                          <m:e>
                            <m:r>
                              <a:rPr lang="en-IN" b="0" i="1" smtClean="0">
                                <a:solidFill>
                                  <a:srgbClr val="0B5ED7"/>
                                </a:solidFill>
                                <a:latin typeface="Cambria Math"/>
                              </a:rPr>
                              <m:t> </m:t>
                            </m:r>
                            <m:r>
                              <a:rPr lang="en-IN" b="0" i="1" smtClean="0">
                                <a:solidFill>
                                  <a:srgbClr val="0B5ED7"/>
                                </a:solidFill>
                                <a:latin typeface="Cambria Math"/>
                              </a:rPr>
                              <m:t>𝑞</m:t>
                            </m:r>
                          </m:e>
                          <m:sub>
                            <m:r>
                              <a:rPr lang="en-IN" i="1">
                                <a:solidFill>
                                  <a:srgbClr val="0B5ED7"/>
                                </a:solidFill>
                                <a:latin typeface="Cambria Math"/>
                              </a:rPr>
                              <m:t>(</m:t>
                            </m:r>
                            <m:r>
                              <a:rPr lang="en-IN" i="1">
                                <a:solidFill>
                                  <a:srgbClr val="0B5ED7"/>
                                </a:solidFill>
                                <a:latin typeface="Cambria Math"/>
                              </a:rPr>
                              <m:t>𝑖</m:t>
                            </m:r>
                            <m:r>
                              <a:rPr lang="en-IN" i="1">
                                <a:solidFill>
                                  <a:srgbClr val="0B5ED7"/>
                                </a:solidFill>
                                <a:latin typeface="Cambria Math"/>
                              </a:rPr>
                              <m:t>,</m:t>
                            </m:r>
                            <m:r>
                              <a:rPr lang="en-IN" i="1">
                                <a:solidFill>
                                  <a:srgbClr val="0B5ED7"/>
                                </a:solidFill>
                                <a:latin typeface="Cambria Math"/>
                              </a:rPr>
                              <m:t>𝑗</m:t>
                            </m:r>
                            <m:r>
                              <a:rPr lang="en-IN" i="1">
                                <a:solidFill>
                                  <a:srgbClr val="0B5ED7"/>
                                </a:solidFill>
                                <a:latin typeface="Cambria Math"/>
                              </a:rPr>
                              <m:t>)</m:t>
                            </m:r>
                          </m:sub>
                        </m:sSub>
                        <m:r>
                          <a:rPr lang="en-IN" b="0" i="1" smtClean="0">
                            <a:solidFill>
                              <a:srgbClr val="0B5ED7"/>
                            </a:solidFill>
                            <a:latin typeface="Cambria Math"/>
                          </a:rPr>
                          <m:t>=1−</m:t>
                        </m:r>
                        <m:r>
                          <a:rPr lang="en-IN" i="1">
                            <a:solidFill>
                              <a:srgbClr val="0B5ED7"/>
                            </a:solidFill>
                            <a:latin typeface="Cambria Math"/>
                          </a:rPr>
                          <m:t>𝑝</m:t>
                        </m:r>
                      </m:e>
                      <m:sub>
                        <m:r>
                          <a:rPr lang="en-IN" i="1">
                            <a:solidFill>
                              <a:srgbClr val="0B5ED7"/>
                            </a:solidFill>
                            <a:latin typeface="Cambria Math"/>
                          </a:rPr>
                          <m:t>(</m:t>
                        </m:r>
                        <m:r>
                          <a:rPr lang="en-IN" i="1">
                            <a:solidFill>
                              <a:srgbClr val="0B5ED7"/>
                            </a:solidFill>
                            <a:latin typeface="Cambria Math"/>
                          </a:rPr>
                          <m:t>𝑖</m:t>
                        </m:r>
                        <m:r>
                          <a:rPr lang="en-IN" i="1">
                            <a:solidFill>
                              <a:srgbClr val="0B5ED7"/>
                            </a:solidFill>
                            <a:latin typeface="Cambria Math"/>
                          </a:rPr>
                          <m:t>,</m:t>
                        </m:r>
                        <m:r>
                          <a:rPr lang="en-IN" i="1">
                            <a:solidFill>
                              <a:srgbClr val="0B5ED7"/>
                            </a:solidFill>
                            <a:latin typeface="Cambria Math"/>
                          </a:rPr>
                          <m:t>𝑗</m:t>
                        </m:r>
                        <m:r>
                          <a:rPr lang="en-IN" i="1">
                            <a:solidFill>
                              <a:srgbClr val="0B5ED7"/>
                            </a:solidFill>
                            <a:latin typeface="Cambria Math"/>
                          </a:rPr>
                          <m:t>)</m:t>
                        </m:r>
                      </m:sub>
                    </m:sSub>
                  </m:oMath>
                </a14:m>
                <a:endParaRPr lang="en-IN" dirty="0"/>
              </a:p>
            </p:txBody>
          </p:sp>
        </mc:Choice>
        <mc:Fallback xmlns="">
          <p:sp>
            <p:nvSpPr>
              <p:cNvPr id="9" name="TextBox 8"/>
              <p:cNvSpPr txBox="1">
                <a:spLocks noRot="1" noChangeAspect="1" noMove="1" noResize="1" noEditPoints="1" noAdjustHandles="1" noChangeArrowheads="1" noChangeShapeType="1" noTextEdit="1"/>
              </p:cNvSpPr>
              <p:nvPr/>
            </p:nvSpPr>
            <p:spPr>
              <a:xfrm>
                <a:off x="617220" y="5265420"/>
                <a:ext cx="8412480" cy="673005"/>
              </a:xfrm>
              <a:prstGeom prst="rect">
                <a:avLst/>
              </a:prstGeom>
              <a:blipFill rotWithShape="1">
                <a:blip r:embed="rId4"/>
                <a:stretch>
                  <a:fillRect l="-580" t="-4545" r="-652" b="-10909"/>
                </a:stretch>
              </a:blipFill>
            </p:spPr>
            <p:txBody>
              <a:bodyPr/>
              <a:lstStyle/>
              <a:p>
                <a:r>
                  <a:rPr lang="en-IN">
                    <a:noFill/>
                  </a:rPr>
                  <a:t> </a:t>
                </a:r>
              </a:p>
            </p:txBody>
          </p:sp>
        </mc:Fallback>
      </mc:AlternateContent>
    </p:spTree>
    <p:extLst>
      <p:ext uri="{BB962C8B-B14F-4D97-AF65-F5344CB8AC3E}">
        <p14:creationId xmlns:p14="http://schemas.microsoft.com/office/powerpoint/2010/main" val="2113499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56053"/>
          </a:xfrm>
        </p:spPr>
        <p:txBody>
          <a:bodyPr>
            <a:normAutofit/>
          </a:bodyPr>
          <a:lstStyle/>
          <a:p>
            <a:r>
              <a:rPr lang="en-IN" sz="4000" dirty="0">
                <a:solidFill>
                  <a:srgbClr val="A50021"/>
                </a:solidFill>
                <a:latin typeface="Times New Roman" pitchFamily="18" charset="0"/>
                <a:cs typeface="Times New Roman" pitchFamily="18" charset="0"/>
              </a:rPr>
              <a:t>Proximity Calculation</a:t>
            </a: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321730" y="1303019"/>
                <a:ext cx="8829890" cy="1477328"/>
              </a:xfrm>
              <a:prstGeom prst="rect">
                <a:avLst/>
              </a:prstGeom>
              <a:noFill/>
            </p:spPr>
            <p:txBody>
              <a:bodyPr wrap="square" rtlCol="0">
                <a:spAutoFit/>
              </a:bodyPr>
              <a:lstStyle/>
              <a:p>
                <a:pPr marL="285750" indent="-285750" algn="just">
                  <a:buClr>
                    <a:srgbClr val="0B5ED7"/>
                  </a:buClr>
                  <a:buFont typeface="Arial" pitchFamily="34" charset="0"/>
                  <a:buChar char="•"/>
                </a:pPr>
                <a:r>
                  <a:rPr lang="en-IN" dirty="0"/>
                  <a:t>Now, let us focus on how to calculate </a:t>
                </a:r>
                <a:r>
                  <a:rPr lang="en-IN" dirty="0">
                    <a:solidFill>
                      <a:srgbClr val="0B5ED7"/>
                    </a:solidFill>
                  </a:rPr>
                  <a:t>proximity measures </a:t>
                </a:r>
                <a:r>
                  <a:rPr lang="en-IN" dirty="0"/>
                  <a:t>between objects which are defined by </a:t>
                </a:r>
                <a:r>
                  <a:rPr lang="en-IN" dirty="0">
                    <a:solidFill>
                      <a:srgbClr val="0B5ED7"/>
                    </a:solidFill>
                  </a:rPr>
                  <a:t>two or more binary attributes</a:t>
                </a:r>
                <a:r>
                  <a:rPr lang="en-IN" dirty="0"/>
                  <a:t>. </a:t>
                </a:r>
              </a:p>
              <a:p>
                <a:pPr marL="285750" indent="-285750" algn="just">
                  <a:buClr>
                    <a:srgbClr val="0B5ED7"/>
                  </a:buClr>
                  <a:buFont typeface="Arial" pitchFamily="34" charset="0"/>
                  <a:buChar char="•"/>
                </a:pPr>
                <a:r>
                  <a:rPr lang="en-IN" dirty="0"/>
                  <a:t>Suppose, the  </a:t>
                </a:r>
                <a:r>
                  <a:rPr lang="en-IN" dirty="0">
                    <a:solidFill>
                      <a:srgbClr val="0B5ED7"/>
                    </a:solidFill>
                  </a:rPr>
                  <a:t>number of attributes be </a:t>
                </a:r>
                <a14:m>
                  <m:oMath xmlns:m="http://schemas.openxmlformats.org/officeDocument/2006/math">
                    <m:r>
                      <a:rPr lang="en-IN" b="0" i="1" smtClean="0">
                        <a:solidFill>
                          <a:srgbClr val="0B5ED7"/>
                        </a:solidFill>
                        <a:latin typeface="Cambria Math"/>
                      </a:rPr>
                      <m:t>𝑏</m:t>
                    </m:r>
                    <m:r>
                      <a:rPr lang="en-IN" b="0" i="1" smtClean="0">
                        <a:latin typeface="Cambria Math"/>
                      </a:rPr>
                      <m:t>.</m:t>
                    </m:r>
                  </m:oMath>
                </a14:m>
                <a:r>
                  <a:rPr lang="en-IN" dirty="0"/>
                  <a:t> We can define the </a:t>
                </a:r>
                <a:r>
                  <a:rPr lang="en-IN" dirty="0">
                    <a:solidFill>
                      <a:srgbClr val="0B5ED7"/>
                    </a:solidFill>
                  </a:rPr>
                  <a:t>contingency table </a:t>
                </a:r>
                <a:r>
                  <a:rPr lang="en-IN" dirty="0"/>
                  <a:t>summarizing the different matches and mismatches between any two objects </a:t>
                </a:r>
                <a14:m>
                  <m:oMath xmlns:m="http://schemas.openxmlformats.org/officeDocument/2006/math">
                    <m:r>
                      <a:rPr lang="en-IN" b="0" i="1" smtClean="0">
                        <a:solidFill>
                          <a:srgbClr val="0B5ED7"/>
                        </a:solidFill>
                        <a:latin typeface="Cambria Math"/>
                      </a:rPr>
                      <m:t>𝑥</m:t>
                    </m:r>
                    <m:r>
                      <a:rPr lang="en-IN" b="0" i="1" smtClean="0">
                        <a:solidFill>
                          <a:srgbClr val="0B5ED7"/>
                        </a:solidFill>
                        <a:latin typeface="Cambria Math"/>
                      </a:rPr>
                      <m:t> </m:t>
                    </m:r>
                    <m:r>
                      <m:rPr>
                        <m:sty m:val="p"/>
                      </m:rPr>
                      <a:rPr lang="en-IN" b="0" i="0" smtClean="0">
                        <a:solidFill>
                          <a:schemeClr val="tx1"/>
                        </a:solidFill>
                        <a:latin typeface="Cambria Math"/>
                      </a:rPr>
                      <m:t>and</m:t>
                    </m:r>
                    <m:r>
                      <a:rPr lang="en-IN" b="0" i="1" smtClean="0">
                        <a:solidFill>
                          <a:srgbClr val="0B5ED7"/>
                        </a:solidFill>
                        <a:latin typeface="Cambria Math"/>
                      </a:rPr>
                      <m:t> </m:t>
                    </m:r>
                    <m:r>
                      <a:rPr lang="en-IN" b="0" i="1" smtClean="0">
                        <a:solidFill>
                          <a:srgbClr val="0B5ED7"/>
                        </a:solidFill>
                        <a:latin typeface="Cambria Math"/>
                      </a:rPr>
                      <m:t>𝑦</m:t>
                    </m:r>
                  </m:oMath>
                </a14:m>
                <a:r>
                  <a:rPr lang="en-IN" dirty="0"/>
                  <a:t>, which are as follows.</a:t>
                </a:r>
              </a:p>
            </p:txBody>
          </p:sp>
        </mc:Choice>
        <mc:Fallback xmlns="">
          <p:sp>
            <p:nvSpPr>
              <p:cNvPr id="3" name="TextBox 2"/>
              <p:cNvSpPr txBox="1">
                <a:spLocks noRot="1" noChangeAspect="1" noMove="1" noResize="1" noEditPoints="1" noAdjustHandles="1" noChangeArrowheads="1" noChangeShapeType="1" noTextEdit="1"/>
              </p:cNvSpPr>
              <p:nvPr/>
            </p:nvSpPr>
            <p:spPr>
              <a:xfrm>
                <a:off x="321730" y="1303019"/>
                <a:ext cx="8829890" cy="1477328"/>
              </a:xfrm>
              <a:prstGeom prst="rect">
                <a:avLst/>
              </a:prstGeom>
              <a:blipFill rotWithShape="1">
                <a:blip r:embed="rId2"/>
                <a:stretch>
                  <a:fillRect l="-483" t="-2066" r="-552" b="-578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842781089"/>
                  </p:ext>
                </p:extLst>
              </p:nvPr>
            </p:nvGraphicFramePr>
            <p:xfrm>
              <a:off x="705694" y="3400275"/>
              <a:ext cx="2570905" cy="1599604"/>
            </p:xfrm>
            <a:graphic>
              <a:graphicData uri="http://schemas.openxmlformats.org/drawingml/2006/table">
                <a:tbl>
                  <a:tblPr firstRow="1" bandRow="1">
                    <a:tableStyleId>{125E5076-3810-47DD-B79F-674D7AD40C01}</a:tableStyleId>
                  </a:tblPr>
                  <a:tblGrid>
                    <a:gridCol w="814893">
                      <a:extLst>
                        <a:ext uri="{9D8B030D-6E8A-4147-A177-3AD203B41FA5}">
                          <a16:colId xmlns:a16="http://schemas.microsoft.com/office/drawing/2014/main" val="20000"/>
                        </a:ext>
                      </a:extLst>
                    </a:gridCol>
                    <a:gridCol w="579110">
                      <a:extLst>
                        <a:ext uri="{9D8B030D-6E8A-4147-A177-3AD203B41FA5}">
                          <a16:colId xmlns:a16="http://schemas.microsoft.com/office/drawing/2014/main" val="20001"/>
                        </a:ext>
                      </a:extLst>
                    </a:gridCol>
                    <a:gridCol w="663175">
                      <a:extLst>
                        <a:ext uri="{9D8B030D-6E8A-4147-A177-3AD203B41FA5}">
                          <a16:colId xmlns:a16="http://schemas.microsoft.com/office/drawing/2014/main" val="20002"/>
                        </a:ext>
                      </a:extLst>
                    </a:gridCol>
                    <a:gridCol w="513727">
                      <a:extLst>
                        <a:ext uri="{9D8B030D-6E8A-4147-A177-3AD203B41FA5}">
                          <a16:colId xmlns:a16="http://schemas.microsoft.com/office/drawing/2014/main" val="20003"/>
                        </a:ext>
                      </a:extLst>
                    </a:gridCol>
                  </a:tblGrid>
                  <a:tr h="399901">
                    <a:tc rowSpan="4">
                      <a:txBody>
                        <a:bodyPr/>
                        <a:lstStyle/>
                        <a:p>
                          <a:pPr algn="ctr"/>
                          <a:r>
                            <a:rPr lang="en-IN" sz="1400" dirty="0"/>
                            <a:t>Object 𝑥</a:t>
                          </a:r>
                        </a:p>
                      </a:txBody>
                      <a:tcPr anchor="ctr"/>
                    </a:tc>
                    <a:tc gridSpan="3">
                      <a:txBody>
                        <a:bodyPr/>
                        <a:lstStyle/>
                        <a:p>
                          <a:pPr algn="ctr"/>
                          <a:r>
                            <a:rPr lang="en-IN" sz="1400" dirty="0"/>
                            <a:t>Object </a:t>
                          </a:r>
                          <a14:m>
                            <m:oMath xmlns:m="http://schemas.openxmlformats.org/officeDocument/2006/math">
                              <m:r>
                                <m:rPr>
                                  <m:sty m:val="p"/>
                                </m:rPr>
                                <a:rPr lang="en-IN" sz="1400" smtClean="0">
                                  <a:latin typeface="Cambria Math" panose="02040503050406030204" pitchFamily="18" charset="0"/>
                                </a:rPr>
                                <m:t>y</m:t>
                              </m:r>
                            </m:oMath>
                          </a14:m>
                          <a:endParaRPr lang="en-IN" sz="1400" b="0" dirty="0"/>
                        </a:p>
                      </a:txBody>
                      <a:tcPr anchor="ct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399901">
                    <a:tc vMerge="1">
                      <a:txBody>
                        <a:bodyPr/>
                        <a:lstStyle/>
                        <a:p>
                          <a:pPr algn="ctr"/>
                          <a:endParaRPr lang="en-IN" sz="1200" dirty="0"/>
                        </a:p>
                      </a:txBody>
                      <a:tcPr anchor="ctr"/>
                    </a:tc>
                    <a:tc>
                      <a:txBody>
                        <a:bodyPr/>
                        <a:lstStyle/>
                        <a:p>
                          <a:pPr algn="ctr"/>
                          <a:endParaRPr lang="en-IN" sz="1400" dirty="0"/>
                        </a:p>
                      </a:txBody>
                      <a:tcPr anchor="ctr"/>
                    </a:tc>
                    <a:tc>
                      <a:txBody>
                        <a:bodyPr/>
                        <a:lstStyle/>
                        <a:p>
                          <a:pPr algn="ctr"/>
                          <a:r>
                            <a:rPr lang="en-IN" sz="1400" dirty="0"/>
                            <a:t>1</a:t>
                          </a:r>
                        </a:p>
                      </a:txBody>
                      <a:tcPr anchor="ctr"/>
                    </a:tc>
                    <a:tc>
                      <a:txBody>
                        <a:bodyPr/>
                        <a:lstStyle/>
                        <a:p>
                          <a:pPr algn="ctr"/>
                          <a:r>
                            <a:rPr lang="en-IN" sz="1400" dirty="0"/>
                            <a:t>0</a:t>
                          </a:r>
                        </a:p>
                      </a:txBody>
                      <a:tcPr anchor="ctr"/>
                    </a:tc>
                    <a:extLst>
                      <a:ext uri="{0D108BD9-81ED-4DB2-BD59-A6C34878D82A}">
                        <a16:rowId xmlns:a16="http://schemas.microsoft.com/office/drawing/2014/main" val="10001"/>
                      </a:ext>
                    </a:extLst>
                  </a:tr>
                  <a:tr h="399901">
                    <a:tc vMerge="1">
                      <a:txBody>
                        <a:bodyPr/>
                        <a:lstStyle/>
                        <a:p>
                          <a:endParaRPr lang="en-IN" dirty="0"/>
                        </a:p>
                      </a:txBody>
                      <a:tcPr/>
                    </a:tc>
                    <a:tc>
                      <a:txBody>
                        <a:bodyPr/>
                        <a:lstStyle/>
                        <a:p>
                          <a:pPr algn="ctr"/>
                          <a:r>
                            <a:rPr lang="en-IN" sz="1400" dirty="0"/>
                            <a:t>1</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a:rPr>
                                      <m:t>𝑓</m:t>
                                    </m:r>
                                  </m:e>
                                  <m:sub>
                                    <m:r>
                                      <a:rPr lang="en-IN" sz="1400" b="0" i="1" smtClean="0">
                                        <a:latin typeface="Cambria Math"/>
                                      </a:rPr>
                                      <m:t>11</m:t>
                                    </m:r>
                                  </m:sub>
                                </m:sSub>
                              </m:oMath>
                            </m:oMathPara>
                          </a14:m>
                          <a:endParaRPr lang="en-IN"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a:rPr>
                                      <m:t>𝑓</m:t>
                                    </m:r>
                                  </m:e>
                                  <m:sub>
                                    <m:r>
                                      <a:rPr lang="en-IN" sz="1400" b="0" i="1" smtClean="0">
                                        <a:latin typeface="Cambria Math"/>
                                      </a:rPr>
                                      <m:t>10</m:t>
                                    </m:r>
                                  </m:sub>
                                </m:sSub>
                              </m:oMath>
                            </m:oMathPara>
                          </a14:m>
                          <a:endParaRPr lang="en-IN" sz="1400" dirty="0"/>
                        </a:p>
                      </a:txBody>
                      <a:tcPr anchor="ctr"/>
                    </a:tc>
                    <a:extLst>
                      <a:ext uri="{0D108BD9-81ED-4DB2-BD59-A6C34878D82A}">
                        <a16:rowId xmlns:a16="http://schemas.microsoft.com/office/drawing/2014/main" val="10002"/>
                      </a:ext>
                    </a:extLst>
                  </a:tr>
                  <a:tr h="399901">
                    <a:tc vMerge="1">
                      <a:txBody>
                        <a:bodyPr/>
                        <a:lstStyle/>
                        <a:p>
                          <a:endParaRPr lang="en-IN" dirty="0"/>
                        </a:p>
                      </a:txBody>
                      <a:tcPr/>
                    </a:tc>
                    <a:tc>
                      <a:txBody>
                        <a:bodyPr/>
                        <a:lstStyle/>
                        <a:p>
                          <a:pPr algn="ctr"/>
                          <a:r>
                            <a:rPr lang="en-IN" sz="1400" dirty="0"/>
                            <a:t>0</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a:rPr>
                                      <m:t>𝑓</m:t>
                                    </m:r>
                                  </m:e>
                                  <m:sub>
                                    <m:r>
                                      <a:rPr lang="en-IN" sz="1400" b="0" i="1" smtClean="0">
                                        <a:latin typeface="Cambria Math"/>
                                      </a:rPr>
                                      <m:t>01</m:t>
                                    </m:r>
                                  </m:sub>
                                </m:sSub>
                              </m:oMath>
                            </m:oMathPara>
                          </a14:m>
                          <a:endParaRPr lang="en-IN" sz="1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a:rPr>
                                      <m:t>𝑓</m:t>
                                    </m:r>
                                  </m:e>
                                  <m:sub>
                                    <m:r>
                                      <a:rPr lang="en-IN" sz="1400" b="0" i="1" smtClean="0">
                                        <a:latin typeface="Cambria Math"/>
                                      </a:rPr>
                                      <m:t>00</m:t>
                                    </m:r>
                                  </m:sub>
                                </m:sSub>
                              </m:oMath>
                            </m:oMathPara>
                          </a14:m>
                          <a:endParaRPr lang="en-IN" sz="1400" dirty="0"/>
                        </a:p>
                      </a:txBody>
                      <a:tcPr anchor="ctr"/>
                    </a:tc>
                    <a:extLst>
                      <a:ext uri="{0D108BD9-81ED-4DB2-BD59-A6C34878D82A}">
                        <a16:rowId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842781089"/>
                  </p:ext>
                </p:extLst>
              </p:nvPr>
            </p:nvGraphicFramePr>
            <p:xfrm>
              <a:off x="705694" y="3400275"/>
              <a:ext cx="2570905" cy="1599604"/>
            </p:xfrm>
            <a:graphic>
              <a:graphicData uri="http://schemas.openxmlformats.org/drawingml/2006/table">
                <a:tbl>
                  <a:tblPr firstRow="1" bandRow="1">
                    <a:tableStyleId>{125E5076-3810-47DD-B79F-674D7AD40C01}</a:tableStyleId>
                  </a:tblPr>
                  <a:tblGrid>
                    <a:gridCol w="814893"/>
                    <a:gridCol w="579110"/>
                    <a:gridCol w="663175"/>
                    <a:gridCol w="513727"/>
                  </a:tblGrid>
                  <a:tr h="399901">
                    <a:tc rowSpan="4">
                      <a:txBody>
                        <a:bodyPr/>
                        <a:lstStyle/>
                        <a:p>
                          <a:pPr algn="ctr"/>
                          <a:r>
                            <a:rPr lang="en-IN" sz="1400" dirty="0" smtClean="0"/>
                            <a:t>Object 𝑥</a:t>
                          </a:r>
                          <a:endParaRPr lang="en-IN" sz="1400" dirty="0"/>
                        </a:p>
                      </a:txBody>
                      <a:tcPr anchor="ctr"/>
                    </a:tc>
                    <a:tc gridSpan="3">
                      <a:txBody>
                        <a:bodyPr/>
                        <a:lstStyle/>
                        <a:p>
                          <a:endParaRPr lang="en-US"/>
                        </a:p>
                      </a:txBody>
                      <a:tcPr anchor="ctr">
                        <a:blipFill rotWithShape="1">
                          <a:blip r:embed="rId3"/>
                          <a:stretch>
                            <a:fillRect l="-46528" t="-1515" r="-347" b="-300000"/>
                          </a:stretch>
                        </a:blipFill>
                      </a:tcPr>
                    </a:tc>
                    <a:tc hMerge="1">
                      <a:txBody>
                        <a:bodyPr/>
                        <a:lstStyle/>
                        <a:p>
                          <a:endParaRPr lang="en-IN" dirty="0"/>
                        </a:p>
                      </a:txBody>
                      <a:tcPr/>
                    </a:tc>
                    <a:tc hMerge="1">
                      <a:txBody>
                        <a:bodyPr/>
                        <a:lstStyle/>
                        <a:p>
                          <a:endParaRPr lang="en-IN" dirty="0"/>
                        </a:p>
                      </a:txBody>
                      <a:tcPr/>
                    </a:tc>
                  </a:tr>
                  <a:tr h="399901">
                    <a:tc vMerge="1">
                      <a:txBody>
                        <a:bodyPr/>
                        <a:lstStyle/>
                        <a:p>
                          <a:pPr algn="ctr"/>
                          <a:endParaRPr lang="en-IN" sz="1200" dirty="0"/>
                        </a:p>
                      </a:txBody>
                      <a:tcPr anchor="ctr"/>
                    </a:tc>
                    <a:tc>
                      <a:txBody>
                        <a:bodyPr/>
                        <a:lstStyle/>
                        <a:p>
                          <a:pPr algn="ctr"/>
                          <a:endParaRPr lang="en-IN" sz="1400" dirty="0"/>
                        </a:p>
                      </a:txBody>
                      <a:tcPr anchor="ctr"/>
                    </a:tc>
                    <a:tc>
                      <a:txBody>
                        <a:bodyPr/>
                        <a:lstStyle/>
                        <a:p>
                          <a:pPr algn="ctr"/>
                          <a:r>
                            <a:rPr lang="en-IN" sz="1400" dirty="0" smtClean="0"/>
                            <a:t>1</a:t>
                          </a:r>
                          <a:endParaRPr lang="en-IN" sz="1400" dirty="0"/>
                        </a:p>
                      </a:txBody>
                      <a:tcPr anchor="ctr"/>
                    </a:tc>
                    <a:tc>
                      <a:txBody>
                        <a:bodyPr/>
                        <a:lstStyle/>
                        <a:p>
                          <a:pPr algn="ctr"/>
                          <a:r>
                            <a:rPr lang="en-IN" sz="1400" dirty="0" smtClean="0"/>
                            <a:t>0</a:t>
                          </a:r>
                          <a:endParaRPr lang="en-IN" sz="1400" dirty="0"/>
                        </a:p>
                      </a:txBody>
                      <a:tcPr anchor="ctr"/>
                    </a:tc>
                  </a:tr>
                  <a:tr h="399901">
                    <a:tc vMerge="1">
                      <a:txBody>
                        <a:bodyPr/>
                        <a:lstStyle/>
                        <a:p>
                          <a:endParaRPr lang="en-IN" dirty="0"/>
                        </a:p>
                      </a:txBody>
                      <a:tcPr/>
                    </a:tc>
                    <a:tc>
                      <a:txBody>
                        <a:bodyPr/>
                        <a:lstStyle/>
                        <a:p>
                          <a:pPr algn="ctr"/>
                          <a:r>
                            <a:rPr lang="en-IN" sz="1400" dirty="0" smtClean="0"/>
                            <a:t>1</a:t>
                          </a:r>
                          <a:endParaRPr lang="en-IN" sz="1400" dirty="0"/>
                        </a:p>
                      </a:txBody>
                      <a:tcPr anchor="ctr"/>
                    </a:tc>
                    <a:tc>
                      <a:txBody>
                        <a:bodyPr/>
                        <a:lstStyle/>
                        <a:p>
                          <a:endParaRPr lang="en-US"/>
                        </a:p>
                      </a:txBody>
                      <a:tcPr anchor="ctr">
                        <a:blipFill rotWithShape="1">
                          <a:blip r:embed="rId3"/>
                          <a:stretch>
                            <a:fillRect l="-210092" t="-200000" r="-77982" b="-101515"/>
                          </a:stretch>
                        </a:blipFill>
                      </a:tcPr>
                    </a:tc>
                    <a:tc>
                      <a:txBody>
                        <a:bodyPr/>
                        <a:lstStyle/>
                        <a:p>
                          <a:endParaRPr lang="en-US"/>
                        </a:p>
                      </a:txBody>
                      <a:tcPr anchor="ctr">
                        <a:blipFill rotWithShape="1">
                          <a:blip r:embed="rId3"/>
                          <a:stretch>
                            <a:fillRect l="-402381" t="-200000" r="-1190" b="-101515"/>
                          </a:stretch>
                        </a:blipFill>
                      </a:tcPr>
                    </a:tc>
                  </a:tr>
                  <a:tr h="399901">
                    <a:tc vMerge="1">
                      <a:txBody>
                        <a:bodyPr/>
                        <a:lstStyle/>
                        <a:p>
                          <a:endParaRPr lang="en-IN" dirty="0"/>
                        </a:p>
                      </a:txBody>
                      <a:tcPr/>
                    </a:tc>
                    <a:tc>
                      <a:txBody>
                        <a:bodyPr/>
                        <a:lstStyle/>
                        <a:p>
                          <a:pPr algn="ctr"/>
                          <a:r>
                            <a:rPr lang="en-IN" sz="1400" dirty="0" smtClean="0"/>
                            <a:t>0</a:t>
                          </a:r>
                          <a:endParaRPr lang="en-IN" sz="1400" dirty="0"/>
                        </a:p>
                      </a:txBody>
                      <a:tcPr anchor="ctr"/>
                    </a:tc>
                    <a:tc>
                      <a:txBody>
                        <a:bodyPr/>
                        <a:lstStyle/>
                        <a:p>
                          <a:endParaRPr lang="en-US"/>
                        </a:p>
                      </a:txBody>
                      <a:tcPr anchor="ctr">
                        <a:blipFill rotWithShape="1">
                          <a:blip r:embed="rId3"/>
                          <a:stretch>
                            <a:fillRect l="-210092" t="-304615" r="-77982" b="-3077"/>
                          </a:stretch>
                        </a:blipFill>
                      </a:tcPr>
                    </a:tc>
                    <a:tc>
                      <a:txBody>
                        <a:bodyPr/>
                        <a:lstStyle/>
                        <a:p>
                          <a:endParaRPr lang="en-US"/>
                        </a:p>
                      </a:txBody>
                      <a:tcPr anchor="ctr">
                        <a:blipFill rotWithShape="1">
                          <a:blip r:embed="rId3"/>
                          <a:stretch>
                            <a:fillRect l="-402381" t="-304615" r="-1190" b="-3077"/>
                          </a:stretch>
                        </a:blipFill>
                      </a:tcPr>
                    </a:tc>
                  </a:tr>
                </a:tbl>
              </a:graphicData>
            </a:graphic>
          </p:graphicFrame>
        </mc:Fallback>
      </mc:AlternateContent>
      <p:sp>
        <p:nvSpPr>
          <p:cNvPr id="7" name="Rectangle 6"/>
          <p:cNvSpPr/>
          <p:nvPr/>
        </p:nvSpPr>
        <p:spPr>
          <a:xfrm>
            <a:off x="267730" y="2780347"/>
            <a:ext cx="3995837" cy="523220"/>
          </a:xfrm>
          <a:prstGeom prst="rect">
            <a:avLst/>
          </a:prstGeom>
        </p:spPr>
        <p:txBody>
          <a:bodyPr wrap="none">
            <a:spAutoFit/>
          </a:bodyPr>
          <a:lstStyle/>
          <a:p>
            <a:r>
              <a:rPr lang="en-US" sz="2800" b="1" dirty="0">
                <a:solidFill>
                  <a:srgbClr val="0B5ED7"/>
                </a:solidFill>
                <a:cs typeface="Times New Roman" pitchFamily="18" charset="0"/>
              </a:rPr>
              <a:t> </a:t>
            </a:r>
            <a:r>
              <a:rPr lang="en-US" sz="1200" b="1" dirty="0">
                <a:solidFill>
                  <a:srgbClr val="0B5ED7"/>
                </a:solidFill>
                <a:cs typeface="Times New Roman" pitchFamily="18" charset="0"/>
              </a:rPr>
              <a:t>Table 24.3: Contingency table with binary attributes</a:t>
            </a:r>
            <a:endParaRPr lang="en-IN" sz="1200" dirty="0"/>
          </a:p>
        </p:txBody>
      </p:sp>
      <mc:AlternateContent xmlns:mc="http://schemas.openxmlformats.org/markup-compatibility/2006" xmlns:a14="http://schemas.microsoft.com/office/drawing/2010/main">
        <mc:Choice Requires="a14">
          <p:sp>
            <p:nvSpPr>
              <p:cNvPr id="8" name="TextBox 7"/>
              <p:cNvSpPr txBox="1"/>
              <p:nvPr/>
            </p:nvSpPr>
            <p:spPr>
              <a:xfrm>
                <a:off x="3360420" y="3322914"/>
                <a:ext cx="5791200" cy="1754326"/>
              </a:xfrm>
              <a:prstGeom prst="rect">
                <a:avLst/>
              </a:prstGeom>
              <a:noFill/>
            </p:spPr>
            <p:txBody>
              <a:bodyPr wrap="square" rtlCol="0">
                <a:spAutoFit/>
              </a:bodyPr>
              <a:lstStyle/>
              <a:p>
                <a:pPr>
                  <a:lnSpc>
                    <a:spcPct val="150000"/>
                  </a:lnSpc>
                </a:pPr>
                <a:r>
                  <a:rPr lang="en-IN" dirty="0">
                    <a:solidFill>
                      <a:schemeClr val="tx1"/>
                    </a:solidFill>
                  </a:rPr>
                  <a:t>Here, </a:t>
                </a:r>
                <a14:m>
                  <m:oMath xmlns:m="http://schemas.openxmlformats.org/officeDocument/2006/math">
                    <m:sSub>
                      <m:sSubPr>
                        <m:ctrlPr>
                          <a:rPr lang="en-IN" i="1">
                            <a:solidFill>
                              <a:schemeClr val="tx1"/>
                            </a:solidFill>
                            <a:latin typeface="Cambria Math" panose="02040503050406030204" pitchFamily="18" charset="0"/>
                          </a:rPr>
                        </m:ctrlPr>
                      </m:sSubPr>
                      <m:e>
                        <m:r>
                          <a:rPr lang="en-IN" i="1">
                            <a:solidFill>
                              <a:schemeClr val="tx1"/>
                            </a:solidFill>
                            <a:latin typeface="Cambria Math"/>
                          </a:rPr>
                          <m:t>𝑓</m:t>
                        </m:r>
                      </m:e>
                      <m:sub>
                        <m:r>
                          <a:rPr lang="en-IN" i="1">
                            <a:solidFill>
                              <a:schemeClr val="tx1"/>
                            </a:solidFill>
                            <a:latin typeface="Cambria Math"/>
                          </a:rPr>
                          <m:t>11</m:t>
                        </m:r>
                      </m:sub>
                    </m:sSub>
                  </m:oMath>
                </a14:m>
                <a:r>
                  <a:rPr lang="en-IN" dirty="0">
                    <a:solidFill>
                      <a:schemeClr val="tx1"/>
                    </a:solidFill>
                  </a:rPr>
                  <a:t>= the number of attributes where </a:t>
                </a:r>
                <a14:m>
                  <m:oMath xmlns:m="http://schemas.openxmlformats.org/officeDocument/2006/math">
                    <m:r>
                      <a:rPr lang="en-IN" i="1">
                        <a:solidFill>
                          <a:schemeClr val="tx1"/>
                        </a:solidFill>
                        <a:latin typeface="Cambria Math"/>
                      </a:rPr>
                      <m:t>𝑥</m:t>
                    </m:r>
                  </m:oMath>
                </a14:m>
                <a:r>
                  <a:rPr lang="en-IN" dirty="0">
                    <a:solidFill>
                      <a:schemeClr val="tx1"/>
                    </a:solidFill>
                  </a:rPr>
                  <a:t>=1 and </a:t>
                </a:r>
                <a14:m>
                  <m:oMath xmlns:m="http://schemas.openxmlformats.org/officeDocument/2006/math">
                    <m:r>
                      <a:rPr lang="en-IN" b="0" i="1" smtClean="0">
                        <a:solidFill>
                          <a:schemeClr val="tx1"/>
                        </a:solidFill>
                        <a:latin typeface="Cambria Math"/>
                      </a:rPr>
                      <m:t>𝑦</m:t>
                    </m:r>
                  </m:oMath>
                </a14:m>
                <a:r>
                  <a:rPr lang="en-IN" dirty="0">
                    <a:solidFill>
                      <a:schemeClr val="tx1"/>
                    </a:solidFill>
                  </a:rPr>
                  <a:t>=1.</a:t>
                </a:r>
                <a:br>
                  <a:rPr lang="en-IN" dirty="0"/>
                </a:br>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a:rPr>
                          <m:t>𝑓</m:t>
                        </m:r>
                      </m:e>
                      <m:sub>
                        <m:r>
                          <a:rPr lang="en-IN" i="1">
                            <a:latin typeface="Cambria Math"/>
                          </a:rPr>
                          <m:t>1</m:t>
                        </m:r>
                        <m:r>
                          <a:rPr lang="en-IN" b="0" i="1" smtClean="0">
                            <a:latin typeface="Cambria Math"/>
                          </a:rPr>
                          <m:t>0</m:t>
                        </m:r>
                      </m:sub>
                    </m:sSub>
                  </m:oMath>
                </a14:m>
                <a:r>
                  <a:rPr lang="en-IN" dirty="0"/>
                  <a:t>= the number of attributes where </a:t>
                </a:r>
                <a14:m>
                  <m:oMath xmlns:m="http://schemas.openxmlformats.org/officeDocument/2006/math">
                    <m:r>
                      <a:rPr lang="en-IN" i="1">
                        <a:latin typeface="Cambria Math"/>
                      </a:rPr>
                      <m:t>𝑥</m:t>
                    </m:r>
                  </m:oMath>
                </a14:m>
                <a:r>
                  <a:rPr lang="en-IN" dirty="0"/>
                  <a:t>=1 and </a:t>
                </a:r>
                <a14:m>
                  <m:oMath xmlns:m="http://schemas.openxmlformats.org/officeDocument/2006/math">
                    <m:r>
                      <a:rPr lang="en-IN" i="1">
                        <a:latin typeface="Cambria Math"/>
                      </a:rPr>
                      <m:t>𝑦</m:t>
                    </m:r>
                  </m:oMath>
                </a14:m>
                <a:r>
                  <a:rPr lang="en-IN" dirty="0"/>
                  <a:t>=0.</a:t>
                </a:r>
              </a:p>
              <a:p>
                <a:pPr>
                  <a:lnSpc>
                    <a:spcPct val="150000"/>
                  </a:lnSpc>
                </a:pPr>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a:rPr>
                          <m:t>𝑓</m:t>
                        </m:r>
                      </m:e>
                      <m:sub>
                        <m:r>
                          <a:rPr lang="en-IN" b="0" i="1" smtClean="0">
                            <a:latin typeface="Cambria Math"/>
                          </a:rPr>
                          <m:t>0</m:t>
                        </m:r>
                        <m:r>
                          <a:rPr lang="en-IN" i="1">
                            <a:latin typeface="Cambria Math"/>
                          </a:rPr>
                          <m:t>1</m:t>
                        </m:r>
                      </m:sub>
                    </m:sSub>
                  </m:oMath>
                </a14:m>
                <a:r>
                  <a:rPr lang="en-IN" dirty="0"/>
                  <a:t>= the number of attributes where </a:t>
                </a:r>
                <a14:m>
                  <m:oMath xmlns:m="http://schemas.openxmlformats.org/officeDocument/2006/math">
                    <m:r>
                      <a:rPr lang="en-IN" i="1">
                        <a:latin typeface="Cambria Math"/>
                      </a:rPr>
                      <m:t>𝑥</m:t>
                    </m:r>
                  </m:oMath>
                </a14:m>
                <a:r>
                  <a:rPr lang="en-IN" dirty="0"/>
                  <a:t>=0 and </a:t>
                </a:r>
                <a14:m>
                  <m:oMath xmlns:m="http://schemas.openxmlformats.org/officeDocument/2006/math">
                    <m:r>
                      <a:rPr lang="en-IN" i="1">
                        <a:latin typeface="Cambria Math"/>
                      </a:rPr>
                      <m:t>𝑦</m:t>
                    </m:r>
                  </m:oMath>
                </a14:m>
                <a:r>
                  <a:rPr lang="en-IN" dirty="0"/>
                  <a:t>=1.</a:t>
                </a:r>
              </a:p>
              <a:p>
                <a:pPr>
                  <a:lnSpc>
                    <a:spcPct val="150000"/>
                  </a:lnSpc>
                </a:pPr>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a:rPr>
                          <m:t>𝑓</m:t>
                        </m:r>
                      </m:e>
                      <m:sub>
                        <m:r>
                          <a:rPr lang="en-IN" b="0" i="1" smtClean="0">
                            <a:latin typeface="Cambria Math"/>
                          </a:rPr>
                          <m:t>00</m:t>
                        </m:r>
                      </m:sub>
                    </m:sSub>
                  </m:oMath>
                </a14:m>
                <a:r>
                  <a:rPr lang="en-IN" dirty="0"/>
                  <a:t>= the number of attributes where </a:t>
                </a:r>
                <a14:m>
                  <m:oMath xmlns:m="http://schemas.openxmlformats.org/officeDocument/2006/math">
                    <m:r>
                      <a:rPr lang="en-IN" i="1">
                        <a:latin typeface="Cambria Math"/>
                      </a:rPr>
                      <m:t>𝑥</m:t>
                    </m:r>
                  </m:oMath>
                </a14:m>
                <a:r>
                  <a:rPr lang="en-IN" dirty="0"/>
                  <a:t>=0 and </a:t>
                </a:r>
                <a14:m>
                  <m:oMath xmlns:m="http://schemas.openxmlformats.org/officeDocument/2006/math">
                    <m:r>
                      <a:rPr lang="en-IN" i="1">
                        <a:latin typeface="Cambria Math"/>
                      </a:rPr>
                      <m:t>𝑦</m:t>
                    </m:r>
                  </m:oMath>
                </a14:m>
                <a:r>
                  <a:rPr lang="en-IN" dirty="0"/>
                  <a:t>=0.</a:t>
                </a:r>
              </a:p>
            </p:txBody>
          </p:sp>
        </mc:Choice>
        <mc:Fallback xmlns="">
          <p:sp>
            <p:nvSpPr>
              <p:cNvPr id="8" name="TextBox 7"/>
              <p:cNvSpPr txBox="1">
                <a:spLocks noRot="1" noChangeAspect="1" noMove="1" noResize="1" noEditPoints="1" noAdjustHandles="1" noChangeArrowheads="1" noChangeShapeType="1" noTextEdit="1"/>
              </p:cNvSpPr>
              <p:nvPr/>
            </p:nvSpPr>
            <p:spPr>
              <a:xfrm>
                <a:off x="3360420" y="3322914"/>
                <a:ext cx="5791200" cy="1754326"/>
              </a:xfrm>
              <a:prstGeom prst="rect">
                <a:avLst/>
              </a:prstGeom>
              <a:blipFill rotWithShape="1">
                <a:blip r:embed="rId4"/>
                <a:stretch>
                  <a:fillRect l="-842" b="-20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02920" y="5349240"/>
                <a:ext cx="8237220" cy="646331"/>
              </a:xfrm>
              <a:prstGeom prst="rect">
                <a:avLst/>
              </a:prstGeom>
              <a:noFill/>
            </p:spPr>
            <p:txBody>
              <a:bodyPr wrap="square" rtlCol="0">
                <a:spAutoFit/>
              </a:bodyPr>
              <a:lstStyle/>
              <a:p>
                <a:r>
                  <a:rPr lang="en-IN" dirty="0">
                    <a:solidFill>
                      <a:srgbClr val="C00000"/>
                    </a:solidFill>
                  </a:rPr>
                  <a:t>Note : </a:t>
                </a:r>
                <a14:m>
                  <m:oMath xmlns:m="http://schemas.openxmlformats.org/officeDocument/2006/math">
                    <m:sSub>
                      <m:sSubPr>
                        <m:ctrlPr>
                          <a:rPr lang="en-IN" i="1" smtClean="0">
                            <a:solidFill>
                              <a:srgbClr val="0B5ED7"/>
                            </a:solidFill>
                            <a:latin typeface="Cambria Math" panose="02040503050406030204" pitchFamily="18" charset="0"/>
                          </a:rPr>
                        </m:ctrlPr>
                      </m:sSubPr>
                      <m:e>
                        <m:r>
                          <a:rPr lang="en-IN" i="1">
                            <a:solidFill>
                              <a:srgbClr val="0B5ED7"/>
                            </a:solidFill>
                            <a:latin typeface="Cambria Math"/>
                          </a:rPr>
                          <m:t>𝑓</m:t>
                        </m:r>
                      </m:e>
                      <m:sub>
                        <m:r>
                          <a:rPr lang="en-IN" b="0" i="1" smtClean="0">
                            <a:solidFill>
                              <a:srgbClr val="0B5ED7"/>
                            </a:solidFill>
                            <a:latin typeface="Cambria Math"/>
                          </a:rPr>
                          <m:t>00</m:t>
                        </m:r>
                      </m:sub>
                    </m:sSub>
                    <m:r>
                      <a:rPr lang="en-IN" b="0" i="1" smtClean="0">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b="0" i="1" smtClean="0">
                            <a:solidFill>
                              <a:srgbClr val="0B5ED7"/>
                            </a:solidFill>
                            <a:latin typeface="Cambria Math"/>
                          </a:rPr>
                          <m:t>0</m:t>
                        </m:r>
                        <m:r>
                          <a:rPr lang="en-IN" i="1">
                            <a:solidFill>
                              <a:srgbClr val="0B5ED7"/>
                            </a:solidFill>
                            <a:latin typeface="Cambria Math"/>
                          </a:rPr>
                          <m:t>1</m:t>
                        </m:r>
                      </m:sub>
                    </m:sSub>
                    <m:r>
                      <a:rPr lang="en-IN" b="0" i="0" smtClean="0">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m:t>
                        </m:r>
                        <m:r>
                          <a:rPr lang="en-IN" b="0" i="1" smtClean="0">
                            <a:solidFill>
                              <a:srgbClr val="0B5ED7"/>
                            </a:solidFill>
                            <a:latin typeface="Cambria Math"/>
                          </a:rPr>
                          <m:t>0</m:t>
                        </m:r>
                      </m:sub>
                    </m:sSub>
                    <m:r>
                      <a:rPr lang="en-IN" b="0" i="1" smtClean="0">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11</m:t>
                        </m:r>
                      </m:sub>
                    </m:sSub>
                    <m:r>
                      <a:rPr lang="en-IN" b="0" i="1" smtClean="0">
                        <a:solidFill>
                          <a:srgbClr val="0B5ED7"/>
                        </a:solidFill>
                        <a:latin typeface="Cambria Math"/>
                      </a:rPr>
                      <m:t>=</m:t>
                    </m:r>
                    <m:r>
                      <a:rPr lang="en-IN" b="0" i="1" smtClean="0">
                        <a:solidFill>
                          <a:srgbClr val="0B5ED7"/>
                        </a:solidFill>
                        <a:latin typeface="Cambria Math"/>
                      </a:rPr>
                      <m:t>𝑏</m:t>
                    </m:r>
                    <m:r>
                      <a:rPr lang="en-IN" b="0" i="1" smtClean="0">
                        <a:latin typeface="Cambria Math"/>
                      </a:rPr>
                      <m:t>,</m:t>
                    </m:r>
                  </m:oMath>
                </a14:m>
                <a:r>
                  <a:rPr lang="en-IN" dirty="0"/>
                  <a:t> the total number of binary attributes.</a:t>
                </a:r>
              </a:p>
              <a:p>
                <a:r>
                  <a:rPr lang="en-IN" dirty="0"/>
                  <a:t>Now, two cases may arise: symmetric and asymmetric binary attributes.</a:t>
                </a:r>
              </a:p>
            </p:txBody>
          </p:sp>
        </mc:Choice>
        <mc:Fallback xmlns="">
          <p:sp>
            <p:nvSpPr>
              <p:cNvPr id="9" name="TextBox 8"/>
              <p:cNvSpPr txBox="1">
                <a:spLocks noRot="1" noChangeAspect="1" noMove="1" noResize="1" noEditPoints="1" noAdjustHandles="1" noChangeArrowheads="1" noChangeShapeType="1" noTextEdit="1"/>
              </p:cNvSpPr>
              <p:nvPr/>
            </p:nvSpPr>
            <p:spPr>
              <a:xfrm>
                <a:off x="502920" y="5349240"/>
                <a:ext cx="8237220" cy="646331"/>
              </a:xfrm>
              <a:prstGeom prst="rect">
                <a:avLst/>
              </a:prstGeom>
              <a:blipFill rotWithShape="1">
                <a:blip r:embed="rId5"/>
                <a:stretch>
                  <a:fillRect l="-666" t="-4717" b="-13208"/>
                </a:stretch>
              </a:blipFill>
            </p:spPr>
            <p:txBody>
              <a:bodyPr/>
              <a:lstStyle/>
              <a:p>
                <a:r>
                  <a:rPr lang="en-IN">
                    <a:noFill/>
                  </a:rPr>
                  <a:t> </a:t>
                </a:r>
              </a:p>
            </p:txBody>
          </p:sp>
        </mc:Fallback>
      </mc:AlternateContent>
    </p:spTree>
    <p:extLst>
      <p:ext uri="{BB962C8B-B14F-4D97-AF65-F5344CB8AC3E}">
        <p14:creationId xmlns:p14="http://schemas.microsoft.com/office/powerpoint/2010/main" val="96836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802" y="359503"/>
            <a:ext cx="8425339" cy="517828"/>
          </a:xfrm>
        </p:spPr>
        <p:txBody>
          <a:bodyPr>
            <a:noAutofit/>
          </a:bodyPr>
          <a:lstStyle/>
          <a:p>
            <a:r>
              <a:rPr lang="en-US" sz="2000" dirty="0">
                <a:solidFill>
                  <a:srgbClr val="A50021"/>
                </a:solidFill>
                <a:latin typeface="Times New Roman" pitchFamily="18" charset="0"/>
                <a:cs typeface="Times New Roman" pitchFamily="18" charset="0"/>
              </a:rPr>
              <a:t>Similarity Measure with Symmetric Binary </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352210" y="1203960"/>
                <a:ext cx="8829890" cy="4881080"/>
              </a:xfrm>
              <a:prstGeom prst="rect">
                <a:avLst/>
              </a:prstGeom>
              <a:noFill/>
            </p:spPr>
            <p:txBody>
              <a:bodyPr wrap="square" rtlCol="0">
                <a:spAutoFit/>
              </a:bodyPr>
              <a:lstStyle/>
              <a:p>
                <a:pPr marL="285750" indent="-285750" algn="just">
                  <a:buClr>
                    <a:srgbClr val="0B5ED7"/>
                  </a:buClr>
                  <a:buFont typeface="Arial" pitchFamily="34" charset="0"/>
                  <a:buChar char="•"/>
                </a:pPr>
                <a:r>
                  <a:rPr lang="en-IN" dirty="0"/>
                  <a:t>To measure the similarity between two objects defined by symmetric binary attributes using a measure called </a:t>
                </a:r>
                <a:r>
                  <a:rPr lang="en-IN" dirty="0">
                    <a:solidFill>
                      <a:srgbClr val="0B5ED7"/>
                    </a:solidFill>
                  </a:rPr>
                  <a:t>symmetric binary coefficient</a:t>
                </a:r>
                <a:r>
                  <a:rPr lang="en-IN" dirty="0"/>
                  <a:t> and </a:t>
                </a:r>
                <a:r>
                  <a:rPr lang="en-IN" dirty="0">
                    <a:solidFill>
                      <a:srgbClr val="0B5ED7"/>
                    </a:solidFill>
                  </a:rPr>
                  <a:t>denoted as </a:t>
                </a:r>
                <a14:m>
                  <m:oMath xmlns:m="http://schemas.openxmlformats.org/officeDocument/2006/math">
                    <m:r>
                      <a:rPr lang="en-IN" i="1" smtClean="0">
                        <a:solidFill>
                          <a:srgbClr val="0B5ED7"/>
                        </a:solidFill>
                        <a:latin typeface="Cambria Math"/>
                        <a:ea typeface="Cambria Math"/>
                      </a:rPr>
                      <m:t>𝒮</m:t>
                    </m:r>
                  </m:oMath>
                </a14:m>
                <a:r>
                  <a:rPr lang="en-IN" dirty="0">
                    <a:solidFill>
                      <a:srgbClr val="0B5ED7"/>
                    </a:solidFill>
                  </a:rPr>
                  <a:t> </a:t>
                </a:r>
                <a:r>
                  <a:rPr lang="en-IN" dirty="0"/>
                  <a:t>and defined below</a:t>
                </a:r>
              </a:p>
              <a:p>
                <a:pPr marL="285750" indent="-285750" algn="just">
                  <a:buClr>
                    <a:srgbClr val="0B5ED7"/>
                  </a:buClr>
                  <a:buFont typeface="Arial" pitchFamily="34" charset="0"/>
                  <a:buChar char="•"/>
                </a:pPr>
                <a:endParaRPr lang="en-IN" dirty="0"/>
              </a:p>
              <a:p>
                <a:pPr algn="ctr">
                  <a:buClr>
                    <a:srgbClr val="0B5ED7"/>
                  </a:buClr>
                </a:pPr>
                <a14:m>
                  <m:oMath xmlns:m="http://schemas.openxmlformats.org/officeDocument/2006/math">
                    <m:r>
                      <a:rPr lang="en-IN" i="1" smtClean="0">
                        <a:solidFill>
                          <a:srgbClr val="0B5ED7"/>
                        </a:solidFill>
                        <a:latin typeface="Cambria Math"/>
                        <a:ea typeface="Cambria Math"/>
                      </a:rPr>
                      <m:t>𝒮</m:t>
                    </m:r>
                    <m:r>
                      <a:rPr lang="en-US" b="0" i="1" smtClean="0">
                        <a:solidFill>
                          <a:srgbClr val="0B5ED7"/>
                        </a:solidFill>
                        <a:latin typeface="Cambria Math"/>
                        <a:ea typeface="Cambria Math"/>
                      </a:rPr>
                      <m:t> </m:t>
                    </m:r>
                  </m:oMath>
                </a14:m>
                <a:r>
                  <a:rPr lang="en-IN" dirty="0">
                    <a:solidFill>
                      <a:srgbClr val="0B5ED7"/>
                    </a:solidFill>
                  </a:rPr>
                  <a:t>= </a:t>
                </a:r>
                <a14:m>
                  <m:oMath xmlns:m="http://schemas.openxmlformats.org/officeDocument/2006/math">
                    <m:f>
                      <m:fPr>
                        <m:ctrlPr>
                          <a:rPr lang="en-IN" i="1" dirty="0" smtClean="0">
                            <a:solidFill>
                              <a:srgbClr val="0B5ED7"/>
                            </a:solidFill>
                            <a:latin typeface="Cambria Math" panose="02040503050406030204" pitchFamily="18" charset="0"/>
                          </a:rPr>
                        </m:ctrlPr>
                      </m:fPr>
                      <m:num>
                        <m:r>
                          <a:rPr lang="en-IN" b="0" i="1" dirty="0" smtClean="0">
                            <a:solidFill>
                              <a:srgbClr val="0B5ED7"/>
                            </a:solidFill>
                            <a:latin typeface="Cambria Math"/>
                          </a:rPr>
                          <m:t>𝑁𝑢𝑚𝑏𝑒𝑟</m:t>
                        </m:r>
                        <m:r>
                          <a:rPr lang="en-IN" b="0" i="1" dirty="0" smtClean="0">
                            <a:solidFill>
                              <a:srgbClr val="0B5ED7"/>
                            </a:solidFill>
                            <a:latin typeface="Cambria Math"/>
                          </a:rPr>
                          <m:t> </m:t>
                        </m:r>
                        <m:r>
                          <a:rPr lang="en-IN" b="0" i="1" dirty="0" smtClean="0">
                            <a:solidFill>
                              <a:srgbClr val="0B5ED7"/>
                            </a:solidFill>
                            <a:latin typeface="Cambria Math"/>
                          </a:rPr>
                          <m:t>𝑜𝑓</m:t>
                        </m:r>
                        <m:r>
                          <a:rPr lang="en-IN" b="0" i="1" dirty="0" smtClean="0">
                            <a:solidFill>
                              <a:srgbClr val="0B5ED7"/>
                            </a:solidFill>
                            <a:latin typeface="Cambria Math"/>
                          </a:rPr>
                          <m:t> </m:t>
                        </m:r>
                        <m:r>
                          <a:rPr lang="en-IN" b="0" i="1" dirty="0" smtClean="0">
                            <a:solidFill>
                              <a:srgbClr val="0B5ED7"/>
                            </a:solidFill>
                            <a:latin typeface="Cambria Math"/>
                          </a:rPr>
                          <m:t>𝑚𝑎𝑡𝑐h𝑖𝑛𝑔</m:t>
                        </m:r>
                        <m:r>
                          <a:rPr lang="en-IN" b="0" i="1" dirty="0" smtClean="0">
                            <a:solidFill>
                              <a:srgbClr val="0B5ED7"/>
                            </a:solidFill>
                            <a:latin typeface="Cambria Math"/>
                          </a:rPr>
                          <m:t> </m:t>
                        </m:r>
                        <m:r>
                          <a:rPr lang="en-IN" b="0" i="1" dirty="0" smtClean="0">
                            <a:solidFill>
                              <a:srgbClr val="0B5ED7"/>
                            </a:solidFill>
                            <a:latin typeface="Cambria Math"/>
                          </a:rPr>
                          <m:t>𝑎𝑡𝑡𝑟𝑖𝑏𝑢𝑡𝑒</m:t>
                        </m:r>
                        <m:r>
                          <a:rPr lang="en-IN" b="0" i="1" dirty="0" smtClean="0">
                            <a:solidFill>
                              <a:srgbClr val="0B5ED7"/>
                            </a:solidFill>
                            <a:latin typeface="Cambria Math"/>
                          </a:rPr>
                          <m:t> </m:t>
                        </m:r>
                        <m:r>
                          <a:rPr lang="en-IN" b="0" i="1" dirty="0" smtClean="0">
                            <a:solidFill>
                              <a:srgbClr val="0B5ED7"/>
                            </a:solidFill>
                            <a:latin typeface="Cambria Math"/>
                          </a:rPr>
                          <m:t>𝑣𝑎𝑙𝑢𝑒𝑠</m:t>
                        </m:r>
                      </m:num>
                      <m:den>
                        <m:r>
                          <a:rPr lang="en-IN" b="0" i="1" dirty="0" smtClean="0">
                            <a:solidFill>
                              <a:srgbClr val="0B5ED7"/>
                            </a:solidFill>
                            <a:latin typeface="Cambria Math"/>
                          </a:rPr>
                          <m:t>𝑇𝑜𝑡𝑎𝑙</m:t>
                        </m:r>
                        <m:r>
                          <a:rPr lang="en-IN" b="0" i="1" dirty="0" smtClean="0">
                            <a:solidFill>
                              <a:srgbClr val="0B5ED7"/>
                            </a:solidFill>
                            <a:latin typeface="Cambria Math"/>
                          </a:rPr>
                          <m:t> </m:t>
                        </m:r>
                        <m:r>
                          <a:rPr lang="en-IN" b="0" i="1" dirty="0" smtClean="0">
                            <a:solidFill>
                              <a:srgbClr val="0B5ED7"/>
                            </a:solidFill>
                            <a:latin typeface="Cambria Math"/>
                          </a:rPr>
                          <m:t>𝑛𝑢𝑚𝑏𝑒𝑟</m:t>
                        </m:r>
                        <m:r>
                          <a:rPr lang="en-IN" b="0" i="1" dirty="0" smtClean="0">
                            <a:solidFill>
                              <a:srgbClr val="0B5ED7"/>
                            </a:solidFill>
                            <a:latin typeface="Cambria Math"/>
                          </a:rPr>
                          <m:t> </m:t>
                        </m:r>
                        <m:r>
                          <a:rPr lang="en-IN" b="0" i="1" dirty="0" smtClean="0">
                            <a:solidFill>
                              <a:srgbClr val="0B5ED7"/>
                            </a:solidFill>
                            <a:latin typeface="Cambria Math"/>
                          </a:rPr>
                          <m:t>𝑜𝑓</m:t>
                        </m:r>
                        <m:r>
                          <a:rPr lang="en-IN" b="0" i="1" dirty="0" smtClean="0">
                            <a:solidFill>
                              <a:srgbClr val="0B5ED7"/>
                            </a:solidFill>
                            <a:latin typeface="Cambria Math"/>
                          </a:rPr>
                          <m:t> </m:t>
                        </m:r>
                        <m:r>
                          <a:rPr lang="en-IN" b="0" i="1" dirty="0" smtClean="0">
                            <a:solidFill>
                              <a:srgbClr val="0B5ED7"/>
                            </a:solidFill>
                            <a:latin typeface="Cambria Math"/>
                          </a:rPr>
                          <m:t>𝑎𝑡𝑡𝑟𝑖𝑏𝑢𝑡𝑒𝑠</m:t>
                        </m:r>
                      </m:den>
                    </m:f>
                  </m:oMath>
                </a14:m>
                <a:endParaRPr lang="en-IN" dirty="0">
                  <a:solidFill>
                    <a:srgbClr val="0B5ED7"/>
                  </a:solidFill>
                </a:endParaRPr>
              </a:p>
              <a:p>
                <a:pPr algn="ctr">
                  <a:buClr>
                    <a:srgbClr val="0B5ED7"/>
                  </a:buClr>
                </a:pPr>
                <a:r>
                  <a:rPr lang="en-IN" dirty="0"/>
                  <a:t>or</a:t>
                </a:r>
              </a:p>
              <a:p>
                <a:pPr algn="ctr">
                  <a:buClr>
                    <a:srgbClr val="0B5ED7"/>
                  </a:buClr>
                </a:pPr>
                <a14:m>
                  <m:oMathPara xmlns:m="http://schemas.openxmlformats.org/officeDocument/2006/math">
                    <m:oMathParaPr>
                      <m:jc m:val="centerGroup"/>
                    </m:oMathParaPr>
                    <m:oMath xmlns:m="http://schemas.openxmlformats.org/officeDocument/2006/math">
                      <m:r>
                        <a:rPr lang="en-IN" b="0" i="0" smtClean="0">
                          <a:solidFill>
                            <a:srgbClr val="0B5ED7"/>
                          </a:solidFill>
                          <a:latin typeface="Cambria Math"/>
                          <a:ea typeface="Cambria Math"/>
                        </a:rPr>
                        <m:t> </m:t>
                      </m:r>
                      <m:r>
                        <a:rPr lang="en-IN" i="1">
                          <a:solidFill>
                            <a:srgbClr val="0B5ED7"/>
                          </a:solidFill>
                          <a:latin typeface="Cambria Math"/>
                          <a:ea typeface="Cambria Math"/>
                        </a:rPr>
                        <m:t>𝒮</m:t>
                      </m:r>
                      <m:r>
                        <a:rPr lang="en-IN" b="0" i="1" smtClean="0">
                          <a:solidFill>
                            <a:srgbClr val="0B5ED7"/>
                          </a:solidFill>
                          <a:latin typeface="Cambria Math"/>
                          <a:ea typeface="Cambria Math"/>
                        </a:rPr>
                        <m:t>=</m:t>
                      </m:r>
                      <m:f>
                        <m:fPr>
                          <m:ctrlPr>
                            <a:rPr lang="en-IN" b="0" i="1" smtClean="0">
                              <a:solidFill>
                                <a:srgbClr val="0B5ED7"/>
                              </a:solidFill>
                              <a:latin typeface="Cambria Math" panose="02040503050406030204" pitchFamily="18" charset="0"/>
                              <a:ea typeface="Cambria Math"/>
                            </a:rPr>
                          </m:ctrlPr>
                        </m:fPr>
                        <m:num>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00</m:t>
                              </m:r>
                            </m:sub>
                          </m:sSub>
                          <m:r>
                            <a:rPr lang="en-IN" i="1">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11</m:t>
                              </m:r>
                            </m:sub>
                          </m:sSub>
                        </m:num>
                        <m:den>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00</m:t>
                              </m:r>
                            </m:sub>
                          </m:sSub>
                          <m:r>
                            <a:rPr lang="en-IN" i="1">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01</m:t>
                              </m:r>
                            </m:sub>
                          </m:sSub>
                          <m:r>
                            <a:rPr lang="en-IN">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10</m:t>
                              </m:r>
                            </m:sub>
                          </m:sSub>
                          <m:r>
                            <a:rPr lang="en-IN" i="1">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11</m:t>
                              </m:r>
                            </m:sub>
                          </m:sSub>
                        </m:den>
                      </m:f>
                    </m:oMath>
                  </m:oMathPara>
                </a14:m>
                <a:endParaRPr lang="en-IN" dirty="0"/>
              </a:p>
              <a:p>
                <a:pPr>
                  <a:buClr>
                    <a:srgbClr val="0B5ED7"/>
                  </a:buClr>
                </a:pPr>
                <a:endParaRPr lang="en-IN" dirty="0">
                  <a:solidFill>
                    <a:schemeClr val="tx1"/>
                  </a:solidFill>
                </a:endParaRPr>
              </a:p>
              <a:p>
                <a:pPr>
                  <a:buClr>
                    <a:srgbClr val="0B5ED7"/>
                  </a:buClr>
                </a:pPr>
                <a:r>
                  <a:rPr lang="en-IN" dirty="0">
                    <a:solidFill>
                      <a:schemeClr val="tx1"/>
                    </a:solidFill>
                  </a:rPr>
                  <a:t>The </a:t>
                </a:r>
                <a:r>
                  <a:rPr lang="en-IN" dirty="0">
                    <a:solidFill>
                      <a:srgbClr val="0B5ED7"/>
                    </a:solidFill>
                  </a:rPr>
                  <a:t>dissimilarity measure</a:t>
                </a:r>
                <a:r>
                  <a:rPr lang="en-IN" dirty="0">
                    <a:solidFill>
                      <a:schemeClr val="tx1"/>
                    </a:solidFill>
                  </a:rPr>
                  <a:t>, likewise can be denoted as </a:t>
                </a:r>
                <a14:m>
                  <m:oMath xmlns:m="http://schemas.openxmlformats.org/officeDocument/2006/math">
                    <m:r>
                      <a:rPr lang="en-IN" i="1" smtClean="0">
                        <a:solidFill>
                          <a:srgbClr val="0B5ED7"/>
                        </a:solidFill>
                        <a:latin typeface="Cambria Math"/>
                        <a:ea typeface="Cambria Math"/>
                      </a:rPr>
                      <m:t>𝒟</m:t>
                    </m:r>
                  </m:oMath>
                </a14:m>
                <a:r>
                  <a:rPr lang="en-IN" dirty="0">
                    <a:solidFill>
                      <a:schemeClr val="tx1"/>
                    </a:solidFill>
                  </a:rPr>
                  <a:t> and defined as </a:t>
                </a:r>
              </a:p>
              <a:p>
                <a:pPr>
                  <a:buClr>
                    <a:srgbClr val="0B5ED7"/>
                  </a:buClr>
                </a:pPr>
                <a:endParaRPr lang="en-IN" dirty="0">
                  <a:solidFill>
                    <a:schemeClr val="tx1"/>
                  </a:solidFill>
                </a:endParaRPr>
              </a:p>
              <a:p>
                <a:pPr algn="ctr">
                  <a:buClr>
                    <a:srgbClr val="0B5ED7"/>
                  </a:buClr>
                </a:pPr>
                <a14:m>
                  <m:oMath xmlns:m="http://schemas.openxmlformats.org/officeDocument/2006/math">
                    <m:r>
                      <a:rPr lang="en-IN" i="1">
                        <a:solidFill>
                          <a:srgbClr val="0B5ED7"/>
                        </a:solidFill>
                        <a:latin typeface="Cambria Math"/>
                        <a:ea typeface="Cambria Math"/>
                      </a:rPr>
                      <m:t>𝒟</m:t>
                    </m:r>
                    <m:r>
                      <a:rPr lang="en-US" b="0" i="1" smtClean="0">
                        <a:solidFill>
                          <a:srgbClr val="0B5ED7"/>
                        </a:solidFill>
                        <a:latin typeface="Cambria Math"/>
                        <a:ea typeface="Cambria Math"/>
                      </a:rPr>
                      <m:t> </m:t>
                    </m:r>
                  </m:oMath>
                </a14:m>
                <a:r>
                  <a:rPr lang="en-IN" dirty="0">
                    <a:solidFill>
                      <a:srgbClr val="0B5ED7"/>
                    </a:solidFill>
                  </a:rPr>
                  <a:t>= </a:t>
                </a:r>
                <a14:m>
                  <m:oMath xmlns:m="http://schemas.openxmlformats.org/officeDocument/2006/math">
                    <m:f>
                      <m:fPr>
                        <m:ctrlPr>
                          <a:rPr lang="en-IN" i="1" dirty="0">
                            <a:solidFill>
                              <a:srgbClr val="0B5ED7"/>
                            </a:solidFill>
                            <a:latin typeface="Cambria Math" panose="02040503050406030204" pitchFamily="18" charset="0"/>
                          </a:rPr>
                        </m:ctrlPr>
                      </m:fPr>
                      <m:num>
                        <m:r>
                          <a:rPr lang="en-IN" i="1" dirty="0">
                            <a:solidFill>
                              <a:srgbClr val="0B5ED7"/>
                            </a:solidFill>
                            <a:latin typeface="Cambria Math"/>
                          </a:rPr>
                          <m:t>𝑁𝑢𝑚𝑏𝑒𝑟</m:t>
                        </m:r>
                        <m:r>
                          <a:rPr lang="en-IN" i="1" dirty="0">
                            <a:solidFill>
                              <a:srgbClr val="0B5ED7"/>
                            </a:solidFill>
                            <a:latin typeface="Cambria Math"/>
                          </a:rPr>
                          <m:t> </m:t>
                        </m:r>
                        <m:r>
                          <a:rPr lang="en-IN" i="1" dirty="0">
                            <a:solidFill>
                              <a:srgbClr val="0B5ED7"/>
                            </a:solidFill>
                            <a:latin typeface="Cambria Math"/>
                          </a:rPr>
                          <m:t>𝑜𝑓</m:t>
                        </m:r>
                        <m:r>
                          <a:rPr lang="en-IN" i="1" dirty="0">
                            <a:solidFill>
                              <a:srgbClr val="0B5ED7"/>
                            </a:solidFill>
                            <a:latin typeface="Cambria Math"/>
                          </a:rPr>
                          <m:t> </m:t>
                        </m:r>
                        <m:r>
                          <a:rPr lang="en-IN" b="0" i="1" dirty="0" smtClean="0">
                            <a:solidFill>
                              <a:srgbClr val="0B5ED7"/>
                            </a:solidFill>
                            <a:latin typeface="Cambria Math"/>
                          </a:rPr>
                          <m:t>𝑚𝑖𝑠</m:t>
                        </m:r>
                        <m:r>
                          <a:rPr lang="en-IN" i="1" dirty="0">
                            <a:solidFill>
                              <a:srgbClr val="0B5ED7"/>
                            </a:solidFill>
                            <a:latin typeface="Cambria Math"/>
                          </a:rPr>
                          <m:t>𝑚𝑎𝑡𝑐h</m:t>
                        </m:r>
                        <m:r>
                          <a:rPr lang="en-IN" b="0" i="1" dirty="0" smtClean="0">
                            <a:solidFill>
                              <a:srgbClr val="0B5ED7"/>
                            </a:solidFill>
                            <a:latin typeface="Cambria Math"/>
                          </a:rPr>
                          <m:t>𝑒𝑑</m:t>
                        </m:r>
                        <m:r>
                          <a:rPr lang="en-IN" i="1" dirty="0">
                            <a:solidFill>
                              <a:srgbClr val="0B5ED7"/>
                            </a:solidFill>
                            <a:latin typeface="Cambria Math"/>
                          </a:rPr>
                          <m:t> </m:t>
                        </m:r>
                        <m:r>
                          <a:rPr lang="en-IN" i="1" dirty="0">
                            <a:solidFill>
                              <a:srgbClr val="0B5ED7"/>
                            </a:solidFill>
                            <a:latin typeface="Cambria Math"/>
                          </a:rPr>
                          <m:t>𝑎𝑡𝑡𝑟𝑖𝑏𝑢𝑡𝑒</m:t>
                        </m:r>
                        <m:r>
                          <a:rPr lang="en-IN" i="1" dirty="0">
                            <a:solidFill>
                              <a:srgbClr val="0B5ED7"/>
                            </a:solidFill>
                            <a:latin typeface="Cambria Math"/>
                          </a:rPr>
                          <m:t> </m:t>
                        </m:r>
                        <m:r>
                          <a:rPr lang="en-IN" i="1" dirty="0">
                            <a:solidFill>
                              <a:srgbClr val="0B5ED7"/>
                            </a:solidFill>
                            <a:latin typeface="Cambria Math"/>
                          </a:rPr>
                          <m:t>𝑣𝑎𝑙𝑢𝑒𝑠</m:t>
                        </m:r>
                      </m:num>
                      <m:den>
                        <m:r>
                          <a:rPr lang="en-IN" i="1" dirty="0">
                            <a:solidFill>
                              <a:srgbClr val="0B5ED7"/>
                            </a:solidFill>
                            <a:latin typeface="Cambria Math"/>
                          </a:rPr>
                          <m:t>𝑇𝑜𝑡𝑎𝑙</m:t>
                        </m:r>
                        <m:r>
                          <a:rPr lang="en-IN" i="1" dirty="0">
                            <a:solidFill>
                              <a:srgbClr val="0B5ED7"/>
                            </a:solidFill>
                            <a:latin typeface="Cambria Math"/>
                          </a:rPr>
                          <m:t> </m:t>
                        </m:r>
                        <m:r>
                          <a:rPr lang="en-IN" i="1" dirty="0">
                            <a:solidFill>
                              <a:srgbClr val="0B5ED7"/>
                            </a:solidFill>
                            <a:latin typeface="Cambria Math"/>
                          </a:rPr>
                          <m:t>𝑛𝑢𝑚𝑏𝑒𝑟</m:t>
                        </m:r>
                        <m:r>
                          <a:rPr lang="en-IN" i="1" dirty="0">
                            <a:solidFill>
                              <a:srgbClr val="0B5ED7"/>
                            </a:solidFill>
                            <a:latin typeface="Cambria Math"/>
                          </a:rPr>
                          <m:t> </m:t>
                        </m:r>
                        <m:r>
                          <a:rPr lang="en-IN" i="1" dirty="0">
                            <a:solidFill>
                              <a:srgbClr val="0B5ED7"/>
                            </a:solidFill>
                            <a:latin typeface="Cambria Math"/>
                          </a:rPr>
                          <m:t>𝑜𝑓</m:t>
                        </m:r>
                        <m:r>
                          <a:rPr lang="en-IN" i="1" dirty="0">
                            <a:solidFill>
                              <a:srgbClr val="0B5ED7"/>
                            </a:solidFill>
                            <a:latin typeface="Cambria Math"/>
                          </a:rPr>
                          <m:t> </m:t>
                        </m:r>
                        <m:r>
                          <a:rPr lang="en-IN" i="1" dirty="0">
                            <a:solidFill>
                              <a:srgbClr val="0B5ED7"/>
                            </a:solidFill>
                            <a:latin typeface="Cambria Math"/>
                          </a:rPr>
                          <m:t>𝑎𝑡𝑡𝑟𝑖𝑏𝑢𝑡𝑒𝑠</m:t>
                        </m:r>
                      </m:den>
                    </m:f>
                  </m:oMath>
                </a14:m>
                <a:endParaRPr lang="en-IN" dirty="0">
                  <a:solidFill>
                    <a:srgbClr val="0B5ED7"/>
                  </a:solidFill>
                </a:endParaRPr>
              </a:p>
              <a:p>
                <a:pPr algn="ctr">
                  <a:buClr>
                    <a:srgbClr val="0B5ED7"/>
                  </a:buClr>
                </a:pPr>
                <a:r>
                  <a:rPr lang="en-IN" dirty="0"/>
                  <a:t>or</a:t>
                </a:r>
              </a:p>
              <a:p>
                <a:pPr algn="ctr">
                  <a:buClr>
                    <a:srgbClr val="0B5ED7"/>
                  </a:buClr>
                </a:pPr>
                <a14:m>
                  <m:oMathPara xmlns:m="http://schemas.openxmlformats.org/officeDocument/2006/math">
                    <m:oMathParaPr>
                      <m:jc m:val="centerGroup"/>
                    </m:oMathParaPr>
                    <m:oMath xmlns:m="http://schemas.openxmlformats.org/officeDocument/2006/math">
                      <m:r>
                        <a:rPr lang="en-IN" i="1">
                          <a:solidFill>
                            <a:srgbClr val="0B5ED7"/>
                          </a:solidFill>
                          <a:latin typeface="Cambria Math"/>
                          <a:ea typeface="Cambria Math"/>
                        </a:rPr>
                        <m:t>𝒟</m:t>
                      </m:r>
                      <m:r>
                        <a:rPr lang="en-IN" i="1">
                          <a:solidFill>
                            <a:srgbClr val="0B5ED7"/>
                          </a:solidFill>
                          <a:latin typeface="Cambria Math"/>
                          <a:ea typeface="Cambria Math"/>
                        </a:rPr>
                        <m:t>=</m:t>
                      </m:r>
                      <m:f>
                        <m:fPr>
                          <m:ctrlPr>
                            <a:rPr lang="en-IN" i="1">
                              <a:solidFill>
                                <a:srgbClr val="0B5ED7"/>
                              </a:solidFill>
                              <a:latin typeface="Cambria Math" panose="02040503050406030204" pitchFamily="18" charset="0"/>
                              <a:ea typeface="Cambria Math"/>
                            </a:rPr>
                          </m:ctrlPr>
                        </m:fPr>
                        <m:num>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0</m:t>
                              </m:r>
                              <m:r>
                                <a:rPr lang="en-IN" b="0" i="1" smtClean="0">
                                  <a:solidFill>
                                    <a:srgbClr val="0B5ED7"/>
                                  </a:solidFill>
                                  <a:latin typeface="Cambria Math"/>
                                </a:rPr>
                                <m:t>1</m:t>
                              </m:r>
                            </m:sub>
                          </m:sSub>
                          <m:r>
                            <a:rPr lang="en-IN" i="1">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m:t>
                              </m:r>
                              <m:r>
                                <a:rPr lang="en-IN" b="0" i="1" smtClean="0">
                                  <a:solidFill>
                                    <a:srgbClr val="0B5ED7"/>
                                  </a:solidFill>
                                  <a:latin typeface="Cambria Math"/>
                                </a:rPr>
                                <m:t>0</m:t>
                              </m:r>
                            </m:sub>
                          </m:sSub>
                        </m:num>
                        <m:den>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00</m:t>
                              </m:r>
                            </m:sub>
                          </m:sSub>
                          <m:r>
                            <a:rPr lang="en-IN" i="1">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01</m:t>
                              </m:r>
                            </m:sub>
                          </m:sSub>
                          <m:r>
                            <a:rPr lang="en-IN">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10</m:t>
                              </m:r>
                            </m:sub>
                          </m:sSub>
                          <m:r>
                            <a:rPr lang="en-IN" i="1">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11</m:t>
                              </m:r>
                            </m:sub>
                          </m:sSub>
                        </m:den>
                      </m:f>
                    </m:oMath>
                  </m:oMathPara>
                </a14:m>
                <a:endParaRPr lang="en-IN" dirty="0"/>
              </a:p>
              <a:p>
                <a:pPr>
                  <a:buClr>
                    <a:srgbClr val="0B5ED7"/>
                  </a:buClr>
                </a:pPr>
                <a:endParaRPr lang="en-IN" dirty="0">
                  <a:solidFill>
                    <a:schemeClr val="tx1"/>
                  </a:solidFill>
                </a:endParaRPr>
              </a:p>
              <a:p>
                <a:pPr>
                  <a:buClr>
                    <a:srgbClr val="0B5ED7"/>
                  </a:buClr>
                </a:pPr>
                <a:r>
                  <a:rPr lang="en-IN" dirty="0">
                    <a:solidFill>
                      <a:srgbClr val="C00000"/>
                    </a:solidFill>
                  </a:rPr>
                  <a:t>Note that, </a:t>
                </a:r>
                <a14:m>
                  <m:oMath xmlns:m="http://schemas.openxmlformats.org/officeDocument/2006/math">
                    <m:r>
                      <a:rPr lang="en-IN" i="1">
                        <a:solidFill>
                          <a:srgbClr val="0B5ED7"/>
                        </a:solidFill>
                        <a:latin typeface="Cambria Math"/>
                        <a:ea typeface="Cambria Math"/>
                      </a:rPr>
                      <m:t>𝒟</m:t>
                    </m:r>
                    <m:r>
                      <a:rPr lang="en-IN" b="0" i="1" smtClean="0">
                        <a:solidFill>
                          <a:srgbClr val="0B5ED7"/>
                        </a:solidFill>
                        <a:latin typeface="Cambria Math"/>
                        <a:ea typeface="Cambria Math"/>
                      </a:rPr>
                      <m:t>=1−</m:t>
                    </m:r>
                  </m:oMath>
                </a14:m>
                <a:r>
                  <a:rPr lang="en-IN" dirty="0">
                    <a:solidFill>
                      <a:srgbClr val="0B5ED7"/>
                    </a:solidFill>
                    <a:ea typeface="Cambria Math"/>
                  </a:rPr>
                  <a:t> </a:t>
                </a:r>
                <a14:m>
                  <m:oMath xmlns:m="http://schemas.openxmlformats.org/officeDocument/2006/math">
                    <m:r>
                      <a:rPr lang="en-IN" i="1">
                        <a:solidFill>
                          <a:srgbClr val="0B5ED7"/>
                        </a:solidFill>
                        <a:latin typeface="Cambria Math"/>
                        <a:ea typeface="Cambria Math"/>
                      </a:rPr>
                      <m:t>𝒮</m:t>
                    </m:r>
                  </m:oMath>
                </a14:m>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352210" y="1203960"/>
                <a:ext cx="8829890" cy="4881080"/>
              </a:xfrm>
              <a:prstGeom prst="rect">
                <a:avLst/>
              </a:prstGeom>
              <a:blipFill>
                <a:blip r:embed="rId2"/>
                <a:stretch>
                  <a:fillRect l="-575" t="-519" r="-431" b="-779"/>
                </a:stretch>
              </a:blipFill>
            </p:spPr>
            <p:txBody>
              <a:bodyPr/>
              <a:lstStyle/>
              <a:p>
                <a:r>
                  <a:rPr lang="en-US">
                    <a:noFill/>
                  </a:rPr>
                  <a:t> </a:t>
                </a:r>
              </a:p>
            </p:txBody>
          </p:sp>
        </mc:Fallback>
      </mc:AlternateContent>
    </p:spTree>
    <p:extLst>
      <p:ext uri="{BB962C8B-B14F-4D97-AF65-F5344CB8AC3E}">
        <p14:creationId xmlns:p14="http://schemas.microsoft.com/office/powerpoint/2010/main" val="96836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222" y="442759"/>
            <a:ext cx="8425339" cy="542541"/>
          </a:xfrm>
        </p:spPr>
        <p:txBody>
          <a:bodyPr>
            <a:noAutofit/>
          </a:bodyPr>
          <a:lstStyle/>
          <a:p>
            <a:r>
              <a:rPr lang="en-US" sz="2000" dirty="0">
                <a:solidFill>
                  <a:srgbClr val="A50021"/>
                </a:solidFill>
                <a:latin typeface="Times New Roman" pitchFamily="18" charset="0"/>
                <a:cs typeface="Times New Roman" pitchFamily="18" charset="0"/>
              </a:rPr>
              <a:t>Similarity Measure with Symmetric Binary</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p:sp>
        <p:nvSpPr>
          <p:cNvPr id="3" name="TextBox 2"/>
          <p:cNvSpPr txBox="1"/>
          <p:nvPr/>
        </p:nvSpPr>
        <p:spPr>
          <a:xfrm>
            <a:off x="352210" y="1310640"/>
            <a:ext cx="8829890" cy="2585323"/>
          </a:xfrm>
          <a:prstGeom prst="rect">
            <a:avLst/>
          </a:prstGeom>
          <a:noFill/>
        </p:spPr>
        <p:txBody>
          <a:bodyPr wrap="square" rtlCol="0">
            <a:spAutoFit/>
          </a:bodyPr>
          <a:lstStyle/>
          <a:p>
            <a:r>
              <a:rPr lang="en-US" b="1" dirty="0">
                <a:solidFill>
                  <a:srgbClr val="0B5ED7"/>
                </a:solidFill>
                <a:latin typeface="Times New Roman" pitchFamily="18" charset="0"/>
                <a:cs typeface="Times New Roman" pitchFamily="18" charset="0"/>
              </a:rPr>
              <a:t>Example 24.2: Proximity measures with symmetric binary attributes</a:t>
            </a:r>
          </a:p>
          <a:p>
            <a:pPr algn="ctr">
              <a:buClr>
                <a:srgbClr val="0B5ED7"/>
              </a:buClr>
            </a:pPr>
            <a:endParaRPr lang="en-IN" dirty="0"/>
          </a:p>
          <a:p>
            <a:pPr>
              <a:buClr>
                <a:srgbClr val="0B5ED7"/>
              </a:buClr>
            </a:pPr>
            <a:r>
              <a:rPr lang="en-IN" dirty="0">
                <a:solidFill>
                  <a:schemeClr val="tx1"/>
                </a:solidFill>
              </a:rPr>
              <a:t>Consider the following two dataset, where objects are defined with symmetric binary attributes.</a:t>
            </a:r>
          </a:p>
          <a:p>
            <a:pPr>
              <a:buClr>
                <a:srgbClr val="0B5ED7"/>
              </a:buClr>
            </a:pPr>
            <a:endParaRPr lang="en-IN" dirty="0">
              <a:solidFill>
                <a:schemeClr val="tx1"/>
              </a:solidFill>
            </a:endParaRPr>
          </a:p>
          <a:p>
            <a:pPr>
              <a:buClr>
                <a:srgbClr val="0B5ED7"/>
              </a:buClr>
            </a:pPr>
            <a:r>
              <a:rPr lang="en-IN" dirty="0">
                <a:solidFill>
                  <a:srgbClr val="0B5ED7"/>
                </a:solidFill>
              </a:rPr>
              <a:t>Gender = {M, F},	Food = {V, N},	Caste = {H, M},	Education = {L, I},</a:t>
            </a:r>
          </a:p>
          <a:p>
            <a:pPr>
              <a:buClr>
                <a:srgbClr val="0B5ED7"/>
              </a:buClr>
            </a:pPr>
            <a:r>
              <a:rPr lang="en-IN" dirty="0">
                <a:solidFill>
                  <a:srgbClr val="0B5ED7"/>
                </a:solidFill>
              </a:rPr>
              <a:t>Hobby = {T, C},	Job = {Y, N}</a:t>
            </a:r>
          </a:p>
          <a:p>
            <a:pPr>
              <a:buClr>
                <a:srgbClr val="0B5ED7"/>
              </a:buClr>
            </a:pPr>
            <a:endParaRPr lang="en-IN" dirty="0">
              <a:solidFill>
                <a:srgbClr val="0B5ED7"/>
              </a:solidFill>
            </a:endParaRPr>
          </a:p>
          <a:p>
            <a:pPr>
              <a:buClr>
                <a:srgbClr val="0B5ED7"/>
              </a:buClr>
            </a:pPr>
            <a:r>
              <a:rPr lang="en-IN" dirty="0">
                <a:solidFill>
                  <a:srgbClr val="0B5ED7"/>
                </a:solidFill>
              </a:rPr>
              <a:t> </a:t>
            </a:r>
          </a:p>
        </p:txBody>
      </p:sp>
      <p:graphicFrame>
        <p:nvGraphicFramePr>
          <p:cNvPr id="5" name="Table 4"/>
          <p:cNvGraphicFramePr>
            <a:graphicFrameLocks noGrp="1"/>
          </p:cNvGraphicFramePr>
          <p:nvPr>
            <p:extLst>
              <p:ext uri="{D42A27DB-BD31-4B8C-83A1-F6EECF244321}">
                <p14:modId xmlns:p14="http://schemas.microsoft.com/office/powerpoint/2010/main" val="1195033148"/>
              </p:ext>
            </p:extLst>
          </p:nvPr>
        </p:nvGraphicFramePr>
        <p:xfrm>
          <a:off x="1392608" y="3444169"/>
          <a:ext cx="6240990" cy="1483360"/>
        </p:xfrm>
        <a:graphic>
          <a:graphicData uri="http://schemas.openxmlformats.org/drawingml/2006/table">
            <a:tbl>
              <a:tblPr firstRow="1" bandRow="1">
                <a:tableStyleId>{125E5076-3810-47DD-B79F-674D7AD40C01}</a:tableStyleId>
              </a:tblPr>
              <a:tblGrid>
                <a:gridCol w="891570">
                  <a:extLst>
                    <a:ext uri="{9D8B030D-6E8A-4147-A177-3AD203B41FA5}">
                      <a16:colId xmlns:a16="http://schemas.microsoft.com/office/drawing/2014/main" val="20000"/>
                    </a:ext>
                  </a:extLst>
                </a:gridCol>
                <a:gridCol w="891570">
                  <a:extLst>
                    <a:ext uri="{9D8B030D-6E8A-4147-A177-3AD203B41FA5}">
                      <a16:colId xmlns:a16="http://schemas.microsoft.com/office/drawing/2014/main" val="20001"/>
                    </a:ext>
                  </a:extLst>
                </a:gridCol>
                <a:gridCol w="891570">
                  <a:extLst>
                    <a:ext uri="{9D8B030D-6E8A-4147-A177-3AD203B41FA5}">
                      <a16:colId xmlns:a16="http://schemas.microsoft.com/office/drawing/2014/main" val="20002"/>
                    </a:ext>
                  </a:extLst>
                </a:gridCol>
                <a:gridCol w="891570">
                  <a:extLst>
                    <a:ext uri="{9D8B030D-6E8A-4147-A177-3AD203B41FA5}">
                      <a16:colId xmlns:a16="http://schemas.microsoft.com/office/drawing/2014/main" val="20003"/>
                    </a:ext>
                  </a:extLst>
                </a:gridCol>
                <a:gridCol w="923752">
                  <a:extLst>
                    <a:ext uri="{9D8B030D-6E8A-4147-A177-3AD203B41FA5}">
                      <a16:colId xmlns:a16="http://schemas.microsoft.com/office/drawing/2014/main" val="20004"/>
                    </a:ext>
                  </a:extLst>
                </a:gridCol>
                <a:gridCol w="859388">
                  <a:extLst>
                    <a:ext uri="{9D8B030D-6E8A-4147-A177-3AD203B41FA5}">
                      <a16:colId xmlns:a16="http://schemas.microsoft.com/office/drawing/2014/main" val="20005"/>
                    </a:ext>
                  </a:extLst>
                </a:gridCol>
                <a:gridCol w="891570">
                  <a:extLst>
                    <a:ext uri="{9D8B030D-6E8A-4147-A177-3AD203B41FA5}">
                      <a16:colId xmlns:a16="http://schemas.microsoft.com/office/drawing/2014/main" val="20006"/>
                    </a:ext>
                  </a:extLst>
                </a:gridCol>
              </a:tblGrid>
              <a:tr h="370840">
                <a:tc>
                  <a:txBody>
                    <a:bodyPr/>
                    <a:lstStyle/>
                    <a:p>
                      <a:pPr algn="ctr"/>
                      <a:r>
                        <a:rPr lang="en-IN" sz="1200" dirty="0"/>
                        <a:t>Object</a:t>
                      </a:r>
                    </a:p>
                  </a:txBody>
                  <a:tcPr anchor="ctr"/>
                </a:tc>
                <a:tc>
                  <a:txBody>
                    <a:bodyPr/>
                    <a:lstStyle/>
                    <a:p>
                      <a:pPr algn="ctr"/>
                      <a:r>
                        <a:rPr lang="en-IN" sz="1200" dirty="0"/>
                        <a:t>Gender</a:t>
                      </a:r>
                    </a:p>
                  </a:txBody>
                  <a:tcPr anchor="ctr"/>
                </a:tc>
                <a:tc>
                  <a:txBody>
                    <a:bodyPr/>
                    <a:lstStyle/>
                    <a:p>
                      <a:pPr algn="ctr"/>
                      <a:r>
                        <a:rPr lang="en-IN" sz="1200" dirty="0"/>
                        <a:t>Food</a:t>
                      </a:r>
                    </a:p>
                  </a:txBody>
                  <a:tcPr anchor="ctr"/>
                </a:tc>
                <a:tc>
                  <a:txBody>
                    <a:bodyPr/>
                    <a:lstStyle/>
                    <a:p>
                      <a:pPr algn="ctr"/>
                      <a:r>
                        <a:rPr lang="en-IN" sz="1200" dirty="0"/>
                        <a:t>Caste</a:t>
                      </a:r>
                    </a:p>
                  </a:txBody>
                  <a:tcPr anchor="ctr"/>
                </a:tc>
                <a:tc>
                  <a:txBody>
                    <a:bodyPr/>
                    <a:lstStyle/>
                    <a:p>
                      <a:pPr algn="ctr"/>
                      <a:r>
                        <a:rPr lang="en-IN" sz="1200" dirty="0"/>
                        <a:t>Education</a:t>
                      </a:r>
                    </a:p>
                  </a:txBody>
                  <a:tcPr anchor="ctr"/>
                </a:tc>
                <a:tc>
                  <a:txBody>
                    <a:bodyPr/>
                    <a:lstStyle/>
                    <a:p>
                      <a:pPr algn="ctr"/>
                      <a:r>
                        <a:rPr lang="en-IN" sz="1200" dirty="0"/>
                        <a:t>Hobby</a:t>
                      </a:r>
                    </a:p>
                  </a:txBody>
                  <a:tcPr anchor="ctr"/>
                </a:tc>
                <a:tc>
                  <a:txBody>
                    <a:bodyPr/>
                    <a:lstStyle/>
                    <a:p>
                      <a:pPr algn="ctr"/>
                      <a:r>
                        <a:rPr lang="en-IN" sz="1200" dirty="0"/>
                        <a:t>Job</a:t>
                      </a:r>
                    </a:p>
                  </a:txBody>
                  <a:tcPr anchor="ctr"/>
                </a:tc>
                <a:extLst>
                  <a:ext uri="{0D108BD9-81ED-4DB2-BD59-A6C34878D82A}">
                    <a16:rowId xmlns:a16="http://schemas.microsoft.com/office/drawing/2014/main" val="10000"/>
                  </a:ext>
                </a:extLst>
              </a:tr>
              <a:tr h="370840">
                <a:tc>
                  <a:txBody>
                    <a:bodyPr/>
                    <a:lstStyle/>
                    <a:p>
                      <a:pPr algn="ctr"/>
                      <a:r>
                        <a:rPr lang="en-IN" sz="1200" dirty="0" err="1"/>
                        <a:t>Hari</a:t>
                      </a:r>
                      <a:endParaRPr lang="en-IN" sz="1200" dirty="0"/>
                    </a:p>
                  </a:txBody>
                  <a:tcPr anchor="ctr"/>
                </a:tc>
                <a:tc>
                  <a:txBody>
                    <a:bodyPr/>
                    <a:lstStyle/>
                    <a:p>
                      <a:pPr algn="ctr"/>
                      <a:r>
                        <a:rPr lang="en-IN" sz="1200" dirty="0"/>
                        <a:t>M</a:t>
                      </a:r>
                    </a:p>
                  </a:txBody>
                  <a:tcPr anchor="ctr"/>
                </a:tc>
                <a:tc>
                  <a:txBody>
                    <a:bodyPr/>
                    <a:lstStyle/>
                    <a:p>
                      <a:pPr algn="ctr"/>
                      <a:r>
                        <a:rPr lang="en-IN" sz="1200" dirty="0"/>
                        <a:t>V</a:t>
                      </a:r>
                    </a:p>
                  </a:txBody>
                  <a:tcPr anchor="ctr"/>
                </a:tc>
                <a:tc>
                  <a:txBody>
                    <a:bodyPr/>
                    <a:lstStyle/>
                    <a:p>
                      <a:pPr algn="ctr"/>
                      <a:r>
                        <a:rPr lang="en-IN" sz="1200" dirty="0"/>
                        <a:t>M</a:t>
                      </a:r>
                    </a:p>
                  </a:txBody>
                  <a:tcPr anchor="ctr"/>
                </a:tc>
                <a:tc>
                  <a:txBody>
                    <a:bodyPr/>
                    <a:lstStyle/>
                    <a:p>
                      <a:pPr algn="ctr"/>
                      <a:r>
                        <a:rPr lang="en-IN" sz="1200" dirty="0"/>
                        <a:t>L</a:t>
                      </a:r>
                    </a:p>
                  </a:txBody>
                  <a:tcPr anchor="ctr"/>
                </a:tc>
                <a:tc>
                  <a:txBody>
                    <a:bodyPr/>
                    <a:lstStyle/>
                    <a:p>
                      <a:pPr algn="ctr"/>
                      <a:r>
                        <a:rPr lang="en-IN" sz="1200" dirty="0"/>
                        <a:t>C</a:t>
                      </a:r>
                    </a:p>
                  </a:txBody>
                  <a:tcPr anchor="ctr"/>
                </a:tc>
                <a:tc>
                  <a:txBody>
                    <a:bodyPr/>
                    <a:lstStyle/>
                    <a:p>
                      <a:pPr algn="ctr"/>
                      <a:r>
                        <a:rPr lang="en-IN" sz="1200" dirty="0"/>
                        <a:t>N</a:t>
                      </a:r>
                    </a:p>
                  </a:txBody>
                  <a:tcPr anchor="ctr"/>
                </a:tc>
                <a:extLst>
                  <a:ext uri="{0D108BD9-81ED-4DB2-BD59-A6C34878D82A}">
                    <a16:rowId xmlns:a16="http://schemas.microsoft.com/office/drawing/2014/main" val="10001"/>
                  </a:ext>
                </a:extLst>
              </a:tr>
              <a:tr h="370840">
                <a:tc>
                  <a:txBody>
                    <a:bodyPr/>
                    <a:lstStyle/>
                    <a:p>
                      <a:pPr algn="ctr"/>
                      <a:r>
                        <a:rPr lang="en-IN" sz="1200" dirty="0"/>
                        <a:t>Ram</a:t>
                      </a:r>
                    </a:p>
                  </a:txBody>
                  <a:tcPr anchor="ctr"/>
                </a:tc>
                <a:tc>
                  <a:txBody>
                    <a:bodyPr/>
                    <a:lstStyle/>
                    <a:p>
                      <a:pPr algn="ctr"/>
                      <a:r>
                        <a:rPr lang="en-IN" sz="1200" dirty="0"/>
                        <a:t>M</a:t>
                      </a:r>
                    </a:p>
                  </a:txBody>
                  <a:tcPr anchor="ctr"/>
                </a:tc>
                <a:tc>
                  <a:txBody>
                    <a:bodyPr/>
                    <a:lstStyle/>
                    <a:p>
                      <a:pPr algn="ctr"/>
                      <a:r>
                        <a:rPr lang="en-IN" sz="1200" dirty="0"/>
                        <a:t>N</a:t>
                      </a:r>
                    </a:p>
                  </a:txBody>
                  <a:tcPr anchor="ctr"/>
                </a:tc>
                <a:tc>
                  <a:txBody>
                    <a:bodyPr/>
                    <a:lstStyle/>
                    <a:p>
                      <a:pPr algn="ctr"/>
                      <a:r>
                        <a:rPr lang="en-IN" sz="1200" dirty="0"/>
                        <a:t>M</a:t>
                      </a:r>
                    </a:p>
                  </a:txBody>
                  <a:tcPr anchor="ctr"/>
                </a:tc>
                <a:tc>
                  <a:txBody>
                    <a:bodyPr/>
                    <a:lstStyle/>
                    <a:p>
                      <a:pPr algn="ctr"/>
                      <a:r>
                        <a:rPr lang="en-IN" sz="1200" dirty="0"/>
                        <a:t>I</a:t>
                      </a:r>
                    </a:p>
                  </a:txBody>
                  <a:tcPr anchor="ctr"/>
                </a:tc>
                <a:tc>
                  <a:txBody>
                    <a:bodyPr/>
                    <a:lstStyle/>
                    <a:p>
                      <a:pPr algn="ctr"/>
                      <a:r>
                        <a:rPr lang="en-IN" sz="1200" dirty="0"/>
                        <a:t>T</a:t>
                      </a:r>
                    </a:p>
                  </a:txBody>
                  <a:tcPr anchor="ctr"/>
                </a:tc>
                <a:tc>
                  <a:txBody>
                    <a:bodyPr/>
                    <a:lstStyle/>
                    <a:p>
                      <a:pPr algn="ctr"/>
                      <a:r>
                        <a:rPr lang="en-IN" sz="1200" dirty="0"/>
                        <a:t>N</a:t>
                      </a:r>
                    </a:p>
                  </a:txBody>
                  <a:tcPr anchor="ctr"/>
                </a:tc>
                <a:extLst>
                  <a:ext uri="{0D108BD9-81ED-4DB2-BD59-A6C34878D82A}">
                    <a16:rowId xmlns:a16="http://schemas.microsoft.com/office/drawing/2014/main" val="10002"/>
                  </a:ext>
                </a:extLst>
              </a:tr>
              <a:tr h="370840">
                <a:tc>
                  <a:txBody>
                    <a:bodyPr/>
                    <a:lstStyle/>
                    <a:p>
                      <a:pPr algn="ctr"/>
                      <a:r>
                        <a:rPr lang="en-IN" sz="1200" dirty="0" err="1"/>
                        <a:t>Tomi</a:t>
                      </a:r>
                      <a:endParaRPr lang="en-IN" sz="1200" dirty="0"/>
                    </a:p>
                  </a:txBody>
                  <a:tcPr anchor="ctr"/>
                </a:tc>
                <a:tc>
                  <a:txBody>
                    <a:bodyPr/>
                    <a:lstStyle/>
                    <a:p>
                      <a:pPr algn="ctr"/>
                      <a:r>
                        <a:rPr lang="en-IN" sz="1200" dirty="0"/>
                        <a:t>F</a:t>
                      </a:r>
                    </a:p>
                  </a:txBody>
                  <a:tcPr anchor="ctr"/>
                </a:tc>
                <a:tc>
                  <a:txBody>
                    <a:bodyPr/>
                    <a:lstStyle/>
                    <a:p>
                      <a:pPr algn="ctr"/>
                      <a:r>
                        <a:rPr lang="en-IN" sz="1200" dirty="0"/>
                        <a:t>N</a:t>
                      </a:r>
                    </a:p>
                  </a:txBody>
                  <a:tcPr anchor="ctr"/>
                </a:tc>
                <a:tc>
                  <a:txBody>
                    <a:bodyPr/>
                    <a:lstStyle/>
                    <a:p>
                      <a:pPr algn="ctr"/>
                      <a:r>
                        <a:rPr lang="en-IN" sz="1200" dirty="0"/>
                        <a:t>H</a:t>
                      </a:r>
                    </a:p>
                  </a:txBody>
                  <a:tcPr anchor="ctr"/>
                </a:tc>
                <a:tc>
                  <a:txBody>
                    <a:bodyPr/>
                    <a:lstStyle/>
                    <a:p>
                      <a:pPr algn="ctr"/>
                      <a:r>
                        <a:rPr lang="en-IN" sz="1200" dirty="0"/>
                        <a:t>L</a:t>
                      </a:r>
                    </a:p>
                  </a:txBody>
                  <a:tcPr anchor="ctr"/>
                </a:tc>
                <a:tc>
                  <a:txBody>
                    <a:bodyPr/>
                    <a:lstStyle/>
                    <a:p>
                      <a:pPr algn="ctr"/>
                      <a:r>
                        <a:rPr lang="en-IN" sz="1200" dirty="0"/>
                        <a:t>C</a:t>
                      </a:r>
                    </a:p>
                  </a:txBody>
                  <a:tcPr anchor="ctr"/>
                </a:tc>
                <a:tc>
                  <a:txBody>
                    <a:bodyPr/>
                    <a:lstStyle/>
                    <a:p>
                      <a:pPr algn="ctr"/>
                      <a:r>
                        <a:rPr lang="en-IN" sz="1200" dirty="0"/>
                        <a:t>Y</a:t>
                      </a:r>
                    </a:p>
                  </a:txBody>
                  <a:tcPr anchor="ct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624840" y="5158740"/>
                <a:ext cx="7551420" cy="483466"/>
              </a:xfrm>
              <a:prstGeom prst="rect">
                <a:avLst/>
              </a:prstGeom>
              <a:noFill/>
            </p:spPr>
            <p:txBody>
              <a:bodyPr wrap="square" rtlCol="0">
                <a:spAutoFit/>
              </a:bodyPr>
              <a:lstStyle/>
              <a:p>
                <a:pPr algn="ctr"/>
                <a14:m>
                  <m:oMath xmlns:m="http://schemas.openxmlformats.org/officeDocument/2006/math">
                    <m:r>
                      <a:rPr lang="en-IN" i="1" smtClean="0">
                        <a:solidFill>
                          <a:schemeClr val="tx1"/>
                        </a:solidFill>
                        <a:latin typeface="Cambria Math"/>
                        <a:ea typeface="Cambria Math"/>
                      </a:rPr>
                      <m:t>𝒮</m:t>
                    </m:r>
                    <m:r>
                      <m:rPr>
                        <m:nor/>
                      </m:rPr>
                      <a:rPr lang="en-IN" dirty="0"/>
                      <m:t>(</m:t>
                    </m:r>
                    <m:r>
                      <m:rPr>
                        <m:nor/>
                      </m:rPr>
                      <a:rPr lang="en-IN" dirty="0"/>
                      <m:t>Hari</m:t>
                    </m:r>
                    <m:r>
                      <m:rPr>
                        <m:nor/>
                      </m:rPr>
                      <a:rPr lang="en-IN" dirty="0"/>
                      <m:t>, </m:t>
                    </m:r>
                    <m:r>
                      <m:rPr>
                        <m:nor/>
                      </m:rPr>
                      <a:rPr lang="en-IN" dirty="0"/>
                      <m:t>Ram</m:t>
                    </m:r>
                    <m:r>
                      <m:rPr>
                        <m:nor/>
                      </m:rPr>
                      <a:rPr lang="en-IN" dirty="0"/>
                      <m:t>)</m:t>
                    </m:r>
                  </m:oMath>
                </a14:m>
                <a:r>
                  <a:rPr lang="en-IN" dirty="0">
                    <a:solidFill>
                      <a:schemeClr val="tx1"/>
                    </a:solidFill>
                  </a:rPr>
                  <a:t> = </a:t>
                </a:r>
                <a14:m>
                  <m:oMath xmlns:m="http://schemas.openxmlformats.org/officeDocument/2006/math">
                    <m:f>
                      <m:fPr>
                        <m:ctrlPr>
                          <a:rPr lang="en-IN" i="1" smtClean="0">
                            <a:solidFill>
                              <a:schemeClr val="tx1"/>
                            </a:solidFill>
                            <a:latin typeface="Cambria Math" panose="02040503050406030204" pitchFamily="18" charset="0"/>
                          </a:rPr>
                        </m:ctrlPr>
                      </m:fPr>
                      <m:num>
                        <m:r>
                          <a:rPr lang="en-IN" b="0" i="1" smtClean="0">
                            <a:solidFill>
                              <a:schemeClr val="tx1"/>
                            </a:solidFill>
                            <a:latin typeface="Cambria Math"/>
                          </a:rPr>
                          <m:t>1+2</m:t>
                        </m:r>
                      </m:num>
                      <m:den>
                        <m:r>
                          <a:rPr lang="en-IN" b="0" i="1" smtClean="0">
                            <a:solidFill>
                              <a:schemeClr val="tx1"/>
                            </a:solidFill>
                            <a:latin typeface="Cambria Math"/>
                          </a:rPr>
                          <m:t>1+2+1+2</m:t>
                        </m:r>
                      </m:den>
                    </m:f>
                    <m:r>
                      <a:rPr lang="en-IN" b="0" i="1" smtClean="0">
                        <a:solidFill>
                          <a:schemeClr val="tx1"/>
                        </a:solidFill>
                        <a:latin typeface="Cambria Math"/>
                      </a:rPr>
                      <m:t>=0.5</m:t>
                    </m:r>
                  </m:oMath>
                </a14:m>
                <a:r>
                  <a:rPr lang="en-IN" dirty="0">
                    <a:solidFill>
                      <a:schemeClr val="tx1"/>
                    </a:solidFill>
                  </a:rPr>
                  <a:t> </a:t>
                </a:r>
              </a:p>
            </p:txBody>
          </p:sp>
        </mc:Choice>
        <mc:Fallback xmlns="">
          <p:sp>
            <p:nvSpPr>
              <p:cNvPr id="7" name="TextBox 6"/>
              <p:cNvSpPr txBox="1">
                <a:spLocks noRot="1" noChangeAspect="1" noMove="1" noResize="1" noEditPoints="1" noAdjustHandles="1" noChangeArrowheads="1" noChangeShapeType="1" noTextEdit="1"/>
              </p:cNvSpPr>
              <p:nvPr/>
            </p:nvSpPr>
            <p:spPr>
              <a:xfrm>
                <a:off x="624840" y="5158740"/>
                <a:ext cx="7551420" cy="483466"/>
              </a:xfrm>
              <a:prstGeom prst="rect">
                <a:avLst/>
              </a:prstGeom>
              <a:blipFill rotWithShape="1">
                <a:blip r:embed="rId2"/>
                <a:stretch>
                  <a:fillRect b="-7500"/>
                </a:stretch>
              </a:blipFill>
            </p:spPr>
            <p:txBody>
              <a:bodyPr/>
              <a:lstStyle/>
              <a:p>
                <a:r>
                  <a:rPr lang="en-IN">
                    <a:noFill/>
                  </a:rPr>
                  <a:t> </a:t>
                </a:r>
              </a:p>
            </p:txBody>
          </p:sp>
        </mc:Fallback>
      </mc:AlternateContent>
    </p:spTree>
    <p:extLst>
      <p:ext uri="{BB962C8B-B14F-4D97-AF65-F5344CB8AC3E}">
        <p14:creationId xmlns:p14="http://schemas.microsoft.com/office/powerpoint/2010/main" val="874505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936973"/>
          </a:xfrm>
        </p:spPr>
        <p:txBody>
          <a:bodyPr>
            <a:normAutofit/>
          </a:bodyPr>
          <a:lstStyle/>
          <a:p>
            <a:r>
              <a:rPr lang="en-US" sz="4000" dirty="0">
                <a:solidFill>
                  <a:srgbClr val="A50021"/>
                </a:solidFill>
                <a:latin typeface="Times New Roman" pitchFamily="18" charset="0"/>
                <a:cs typeface="Times New Roman" pitchFamily="18" charset="0"/>
              </a:rPr>
              <a:t>Topics to be covered…</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935480"/>
            <a:ext cx="8501751" cy="3558540"/>
          </a:xfrm>
        </p:spPr>
        <p:txBody>
          <a:bodyPr>
            <a:noAutofit/>
          </a:bodyPr>
          <a:lstStyle/>
          <a:p>
            <a:pPr>
              <a:lnSpc>
                <a:spcPct val="150000"/>
              </a:lnSpc>
            </a:pPr>
            <a:r>
              <a:rPr lang="en-US" sz="2000" dirty="0">
                <a:cs typeface="Times New Roman" pitchFamily="18" charset="0"/>
              </a:rPr>
              <a:t>Introduction to clustering</a:t>
            </a:r>
            <a:endParaRPr lang="en-US" sz="800" dirty="0">
              <a:cs typeface="Times New Roman" pitchFamily="18" charset="0"/>
            </a:endParaRPr>
          </a:p>
          <a:p>
            <a:pPr>
              <a:lnSpc>
                <a:spcPct val="150000"/>
              </a:lnSpc>
            </a:pPr>
            <a:r>
              <a:rPr lang="en-US" sz="2000" dirty="0">
                <a:cs typeface="Times New Roman" pitchFamily="18" charset="0"/>
              </a:rPr>
              <a:t>Similarity and dissimilarity measures</a:t>
            </a:r>
            <a:endParaRPr lang="en-US" sz="800" dirty="0">
              <a:cs typeface="Times New Roman" pitchFamily="18" charset="0"/>
            </a:endParaRPr>
          </a:p>
          <a:p>
            <a:pPr>
              <a:lnSpc>
                <a:spcPct val="150000"/>
              </a:lnSpc>
            </a:pPr>
            <a:r>
              <a:rPr lang="en-US" sz="2000" dirty="0">
                <a:cs typeface="Times New Roman" pitchFamily="18" charset="0"/>
              </a:rPr>
              <a:t>Clustering techniques</a:t>
            </a:r>
            <a:endParaRPr lang="en-US" sz="800" dirty="0">
              <a:cs typeface="Times New Roman" pitchFamily="18" charset="0"/>
            </a:endParaRPr>
          </a:p>
          <a:p>
            <a:pPr lvl="1">
              <a:lnSpc>
                <a:spcPct val="150000"/>
              </a:lnSpc>
            </a:pPr>
            <a:r>
              <a:rPr lang="en-US" sz="1800" dirty="0">
                <a:cs typeface="Times New Roman" pitchFamily="18" charset="0"/>
              </a:rPr>
              <a:t>Partitioning algorithms</a:t>
            </a:r>
          </a:p>
          <a:p>
            <a:pPr lvl="1">
              <a:lnSpc>
                <a:spcPct val="150000"/>
              </a:lnSpc>
            </a:pPr>
            <a:r>
              <a:rPr lang="en-US" sz="1800" dirty="0">
                <a:cs typeface="Times New Roman" pitchFamily="18" charset="0"/>
              </a:rPr>
              <a:t>Hierarchical algorithms</a:t>
            </a:r>
          </a:p>
          <a:p>
            <a:pPr lvl="1">
              <a:lnSpc>
                <a:spcPct val="150000"/>
              </a:lnSpc>
            </a:pPr>
            <a:r>
              <a:rPr lang="en-US" sz="1800" dirty="0">
                <a:cs typeface="Times New Roman" pitchFamily="18" charset="0"/>
              </a:rPr>
              <a:t>Density-based algorithm</a:t>
            </a:r>
          </a:p>
          <a:p>
            <a:pPr lvl="1"/>
            <a:endParaRPr lang="en-US" sz="100" dirty="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Tree>
    <p:extLst>
      <p:ext uri="{BB962C8B-B14F-4D97-AF65-F5344CB8AC3E}">
        <p14:creationId xmlns:p14="http://schemas.microsoft.com/office/powerpoint/2010/main" val="1493411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455906"/>
            <a:ext cx="8425339" cy="636519"/>
          </a:xfrm>
        </p:spPr>
        <p:txBody>
          <a:bodyPr>
            <a:noAutofit/>
          </a:bodyPr>
          <a:lstStyle/>
          <a:p>
            <a:r>
              <a:rPr lang="en-US" sz="2000" dirty="0">
                <a:solidFill>
                  <a:srgbClr val="A50021"/>
                </a:solidFill>
                <a:latin typeface="Times New Roman" pitchFamily="18" charset="0"/>
                <a:cs typeface="Times New Roman" pitchFamily="18" charset="0"/>
              </a:rPr>
              <a:t>Proximity Measure with Asymmetric Binary </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343584" y="1747280"/>
                <a:ext cx="8829890" cy="3317703"/>
              </a:xfrm>
              <a:prstGeom prst="rect">
                <a:avLst/>
              </a:prstGeom>
              <a:noFill/>
            </p:spPr>
            <p:txBody>
              <a:bodyPr wrap="square" rtlCol="0">
                <a:spAutoFit/>
              </a:bodyPr>
              <a:lstStyle/>
              <a:p>
                <a:pPr marL="285750" indent="-285750" algn="just">
                  <a:buClr>
                    <a:srgbClr val="0B5ED7"/>
                  </a:buClr>
                  <a:buFont typeface="Arial" pitchFamily="34" charset="0"/>
                  <a:buChar char="•"/>
                </a:pPr>
                <a:r>
                  <a:rPr lang="en-IN" dirty="0"/>
                  <a:t>Such a similarity measure between two objects defined by asymmetric binary attributes is done by </a:t>
                </a:r>
                <a:r>
                  <a:rPr lang="en-IN" dirty="0">
                    <a:solidFill>
                      <a:srgbClr val="A50021"/>
                    </a:solidFill>
                  </a:rPr>
                  <a:t>Jaccard Coefficient </a:t>
                </a:r>
                <a:r>
                  <a:rPr lang="en-IN" dirty="0"/>
                  <a:t>and which is often symbolized by </a:t>
                </a:r>
                <a14:m>
                  <m:oMath xmlns:m="http://schemas.openxmlformats.org/officeDocument/2006/math">
                    <m:r>
                      <a:rPr lang="en-IN" i="1" smtClean="0">
                        <a:solidFill>
                          <a:srgbClr val="0B5ED7"/>
                        </a:solidFill>
                        <a:latin typeface="Cambria Math" panose="02040503050406030204" pitchFamily="18" charset="0"/>
                        <a:ea typeface="Cambria Math" panose="02040503050406030204" pitchFamily="18" charset="0"/>
                      </a:rPr>
                      <m:t>𝒥</m:t>
                    </m:r>
                  </m:oMath>
                </a14:m>
                <a:r>
                  <a:rPr lang="en-IN" dirty="0">
                    <a:solidFill>
                      <a:srgbClr val="0B5ED7"/>
                    </a:solidFill>
                  </a:rPr>
                  <a:t> </a:t>
                </a:r>
                <a:r>
                  <a:rPr lang="en-IN" dirty="0"/>
                  <a:t>is given by the following equation</a:t>
                </a:r>
              </a:p>
              <a:p>
                <a:pPr marL="285750" indent="-285750" algn="just">
                  <a:buClr>
                    <a:srgbClr val="0B5ED7"/>
                  </a:buClr>
                  <a:buFont typeface="Arial" pitchFamily="34" charset="0"/>
                  <a:buChar char="•"/>
                </a:pPr>
                <a:endParaRPr lang="en-IN" dirty="0"/>
              </a:p>
              <a:p>
                <a:pPr algn="ctr">
                  <a:buClr>
                    <a:srgbClr val="0B5ED7"/>
                  </a:buClr>
                </a:pPr>
                <a14:m>
                  <m:oMath xmlns:m="http://schemas.openxmlformats.org/officeDocument/2006/math">
                    <m:r>
                      <a:rPr lang="en-IN" i="1">
                        <a:solidFill>
                          <a:srgbClr val="0B5ED7"/>
                        </a:solidFill>
                        <a:latin typeface="Cambria Math" panose="02040503050406030204" pitchFamily="18" charset="0"/>
                        <a:ea typeface="Cambria Math" panose="02040503050406030204" pitchFamily="18" charset="0"/>
                      </a:rPr>
                      <m:t>𝒥</m:t>
                    </m:r>
                  </m:oMath>
                </a14:m>
                <a:r>
                  <a:rPr lang="en-IN" dirty="0">
                    <a:solidFill>
                      <a:srgbClr val="0B5ED7"/>
                    </a:solidFill>
                  </a:rPr>
                  <a:t>=</a:t>
                </a:r>
                <a14:m>
                  <m:oMath xmlns:m="http://schemas.openxmlformats.org/officeDocument/2006/math">
                    <m:f>
                      <m:fPr>
                        <m:ctrlPr>
                          <a:rPr lang="en-IN" i="1" dirty="0" smtClean="0">
                            <a:solidFill>
                              <a:srgbClr val="0B5ED7"/>
                            </a:solidFill>
                            <a:latin typeface="Cambria Math" panose="02040503050406030204" pitchFamily="18" charset="0"/>
                          </a:rPr>
                        </m:ctrlPr>
                      </m:fPr>
                      <m:num>
                        <m:r>
                          <a:rPr lang="en-IN" b="0" i="1" dirty="0" smtClean="0">
                            <a:solidFill>
                              <a:srgbClr val="0B5ED7"/>
                            </a:solidFill>
                            <a:latin typeface="Cambria Math"/>
                          </a:rPr>
                          <m:t>𝑁𝑢𝑚𝑏𝑒𝑟</m:t>
                        </m:r>
                        <m:r>
                          <a:rPr lang="en-IN" b="0" i="1" dirty="0" smtClean="0">
                            <a:solidFill>
                              <a:srgbClr val="0B5ED7"/>
                            </a:solidFill>
                            <a:latin typeface="Cambria Math"/>
                          </a:rPr>
                          <m:t> </m:t>
                        </m:r>
                        <m:r>
                          <a:rPr lang="en-IN" b="0" i="1" dirty="0" smtClean="0">
                            <a:solidFill>
                              <a:srgbClr val="0B5ED7"/>
                            </a:solidFill>
                            <a:latin typeface="Cambria Math"/>
                          </a:rPr>
                          <m:t>𝑜𝑓</m:t>
                        </m:r>
                        <m:r>
                          <a:rPr lang="en-IN" b="0" i="1" dirty="0" smtClean="0">
                            <a:solidFill>
                              <a:srgbClr val="0B5ED7"/>
                            </a:solidFill>
                            <a:latin typeface="Cambria Math"/>
                          </a:rPr>
                          <m:t> </m:t>
                        </m:r>
                        <m:r>
                          <a:rPr lang="en-IN" b="0" i="1" dirty="0" smtClean="0">
                            <a:solidFill>
                              <a:srgbClr val="0B5ED7"/>
                            </a:solidFill>
                            <a:latin typeface="Cambria Math"/>
                          </a:rPr>
                          <m:t>𝑚𝑎𝑡𝑐h𝑖𝑛𝑔</m:t>
                        </m:r>
                        <m:r>
                          <a:rPr lang="en-IN" b="0" i="1" dirty="0" smtClean="0">
                            <a:solidFill>
                              <a:srgbClr val="0B5ED7"/>
                            </a:solidFill>
                            <a:latin typeface="Cambria Math"/>
                          </a:rPr>
                          <m:t> </m:t>
                        </m:r>
                        <m:r>
                          <a:rPr lang="en-IN" b="0" i="1" dirty="0" smtClean="0">
                            <a:solidFill>
                              <a:srgbClr val="0B5ED7"/>
                            </a:solidFill>
                            <a:latin typeface="Cambria Math" panose="02040503050406030204" pitchFamily="18" charset="0"/>
                          </a:rPr>
                          <m:t>𝑝𝑟𝑒𝑠𝑒𝑛𝑐𝑒</m:t>
                        </m:r>
                      </m:num>
                      <m:den>
                        <m:r>
                          <a:rPr lang="en-IN" b="0" i="1" dirty="0" smtClean="0">
                            <a:solidFill>
                              <a:srgbClr val="0B5ED7"/>
                            </a:solidFill>
                            <a:latin typeface="Cambria Math" panose="02040503050406030204" pitchFamily="18" charset="0"/>
                          </a:rPr>
                          <m:t>𝑁</m:t>
                        </m:r>
                        <m:r>
                          <a:rPr lang="en-IN" b="0" i="1" dirty="0" smtClean="0">
                            <a:solidFill>
                              <a:srgbClr val="0B5ED7"/>
                            </a:solidFill>
                            <a:latin typeface="Cambria Math"/>
                          </a:rPr>
                          <m:t>𝑢𝑚𝑏𝑒𝑟</m:t>
                        </m:r>
                        <m:r>
                          <a:rPr lang="en-IN" b="0" i="1" dirty="0" smtClean="0">
                            <a:solidFill>
                              <a:srgbClr val="0B5ED7"/>
                            </a:solidFill>
                            <a:latin typeface="Cambria Math"/>
                          </a:rPr>
                          <m:t> </m:t>
                        </m:r>
                        <m:r>
                          <a:rPr lang="en-IN" b="0" i="1" dirty="0" smtClean="0">
                            <a:solidFill>
                              <a:srgbClr val="0B5ED7"/>
                            </a:solidFill>
                            <a:latin typeface="Cambria Math"/>
                          </a:rPr>
                          <m:t>𝑜𝑓</m:t>
                        </m:r>
                        <m:r>
                          <a:rPr lang="en-IN" b="0" i="1" dirty="0" smtClean="0">
                            <a:solidFill>
                              <a:srgbClr val="0B5ED7"/>
                            </a:solidFill>
                            <a:latin typeface="Cambria Math"/>
                          </a:rPr>
                          <m:t> </m:t>
                        </m:r>
                        <m:r>
                          <a:rPr lang="en-IN" b="0" i="1" dirty="0" smtClean="0">
                            <a:solidFill>
                              <a:srgbClr val="0B5ED7"/>
                            </a:solidFill>
                            <a:latin typeface="Cambria Math"/>
                          </a:rPr>
                          <m:t>𝑎𝑡𝑡𝑟𝑖𝑏𝑢𝑡𝑒𝑠</m:t>
                        </m:r>
                        <m:r>
                          <a:rPr lang="en-IN" b="0" i="1" dirty="0" smtClean="0">
                            <a:solidFill>
                              <a:srgbClr val="0B5ED7"/>
                            </a:solidFill>
                            <a:latin typeface="Cambria Math" panose="02040503050406030204" pitchFamily="18" charset="0"/>
                          </a:rPr>
                          <m:t> </m:t>
                        </m:r>
                        <m:r>
                          <a:rPr lang="en-IN" b="0" i="1" dirty="0" smtClean="0">
                            <a:solidFill>
                              <a:srgbClr val="0B5ED7"/>
                            </a:solidFill>
                            <a:latin typeface="Cambria Math" panose="02040503050406030204" pitchFamily="18" charset="0"/>
                          </a:rPr>
                          <m:t>𝑛𝑜𝑡</m:t>
                        </m:r>
                        <m:r>
                          <a:rPr lang="en-IN" b="0" i="1" dirty="0" smtClean="0">
                            <a:solidFill>
                              <a:srgbClr val="0B5ED7"/>
                            </a:solidFill>
                            <a:latin typeface="Cambria Math" panose="02040503050406030204" pitchFamily="18" charset="0"/>
                          </a:rPr>
                          <m:t> </m:t>
                        </m:r>
                        <m:r>
                          <a:rPr lang="en-IN" b="0" i="1" dirty="0" smtClean="0">
                            <a:solidFill>
                              <a:srgbClr val="0B5ED7"/>
                            </a:solidFill>
                            <a:latin typeface="Cambria Math" panose="02040503050406030204" pitchFamily="18" charset="0"/>
                          </a:rPr>
                          <m:t>𝑖𝑛𝑣𝑜𝑙𝑣𝑒𝑑</m:t>
                        </m:r>
                        <m:r>
                          <a:rPr lang="en-IN" b="0" i="1" dirty="0" smtClean="0">
                            <a:solidFill>
                              <a:srgbClr val="0B5ED7"/>
                            </a:solidFill>
                            <a:latin typeface="Cambria Math" panose="02040503050406030204" pitchFamily="18" charset="0"/>
                          </a:rPr>
                          <m:t> </m:t>
                        </m:r>
                        <m:r>
                          <a:rPr lang="en-IN" b="0" i="1" dirty="0" smtClean="0">
                            <a:solidFill>
                              <a:srgbClr val="0B5ED7"/>
                            </a:solidFill>
                            <a:latin typeface="Cambria Math" panose="02040503050406030204" pitchFamily="18" charset="0"/>
                          </a:rPr>
                          <m:t>𝑖𝑛</m:t>
                        </m:r>
                        <m:r>
                          <a:rPr lang="en-IN" b="0" i="1" dirty="0" smtClean="0">
                            <a:solidFill>
                              <a:srgbClr val="0B5ED7"/>
                            </a:solidFill>
                            <a:latin typeface="Cambria Math" panose="02040503050406030204" pitchFamily="18" charset="0"/>
                          </a:rPr>
                          <m:t> 00 </m:t>
                        </m:r>
                        <m:r>
                          <a:rPr lang="en-IN" b="0" i="1" dirty="0" smtClean="0">
                            <a:solidFill>
                              <a:srgbClr val="0B5ED7"/>
                            </a:solidFill>
                            <a:latin typeface="Cambria Math" panose="02040503050406030204" pitchFamily="18" charset="0"/>
                          </a:rPr>
                          <m:t>𝑚𝑎𝑡𝑐h𝑖𝑛𝑔</m:t>
                        </m:r>
                      </m:den>
                    </m:f>
                  </m:oMath>
                </a14:m>
                <a:endParaRPr lang="en-IN" dirty="0">
                  <a:solidFill>
                    <a:srgbClr val="0B5ED7"/>
                  </a:solidFill>
                </a:endParaRPr>
              </a:p>
              <a:p>
                <a:pPr algn="ctr">
                  <a:buClr>
                    <a:srgbClr val="0B5ED7"/>
                  </a:buClr>
                </a:pPr>
                <a:r>
                  <a:rPr lang="en-IN" dirty="0"/>
                  <a:t>or</a:t>
                </a:r>
              </a:p>
              <a:p>
                <a:pPr algn="ctr">
                  <a:buClr>
                    <a:srgbClr val="0B5ED7"/>
                  </a:buClr>
                </a:pPr>
                <a14:m>
                  <m:oMathPara xmlns:m="http://schemas.openxmlformats.org/officeDocument/2006/math">
                    <m:oMathParaPr>
                      <m:jc m:val="centerGroup"/>
                    </m:oMathParaPr>
                    <m:oMath xmlns:m="http://schemas.openxmlformats.org/officeDocument/2006/math">
                      <m:r>
                        <a:rPr lang="en-IN" i="1">
                          <a:solidFill>
                            <a:srgbClr val="0B5ED7"/>
                          </a:solidFill>
                          <a:latin typeface="Cambria Math" panose="02040503050406030204" pitchFamily="18" charset="0"/>
                          <a:ea typeface="Cambria Math" panose="02040503050406030204" pitchFamily="18" charset="0"/>
                        </a:rPr>
                        <m:t>𝒥</m:t>
                      </m:r>
                      <m:r>
                        <a:rPr lang="en-IN" b="0" i="1" smtClean="0">
                          <a:solidFill>
                            <a:srgbClr val="0B5ED7"/>
                          </a:solidFill>
                          <a:latin typeface="Cambria Math"/>
                          <a:ea typeface="Cambria Math"/>
                        </a:rPr>
                        <m:t>=</m:t>
                      </m:r>
                      <m:f>
                        <m:fPr>
                          <m:ctrlPr>
                            <a:rPr lang="en-IN" b="0" i="1" smtClean="0">
                              <a:solidFill>
                                <a:srgbClr val="0B5ED7"/>
                              </a:solidFill>
                              <a:latin typeface="Cambria Math" panose="02040503050406030204" pitchFamily="18" charset="0"/>
                              <a:ea typeface="Cambria Math"/>
                            </a:rPr>
                          </m:ctrlPr>
                        </m:fPr>
                        <m:num>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11</m:t>
                              </m:r>
                            </m:sub>
                          </m:sSub>
                        </m:num>
                        <m:den>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01</m:t>
                              </m:r>
                            </m:sub>
                          </m:sSub>
                          <m:r>
                            <a:rPr lang="en-IN">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10</m:t>
                              </m:r>
                            </m:sub>
                          </m:sSub>
                          <m:r>
                            <a:rPr lang="en-IN" i="1">
                              <a:solidFill>
                                <a:srgbClr val="0B5ED7"/>
                              </a:solidFill>
                              <a:latin typeface="Cambria Math"/>
                            </a:rPr>
                            <m:t>+</m:t>
                          </m:r>
                          <m:sSub>
                            <m:sSubPr>
                              <m:ctrlPr>
                                <a:rPr lang="en-IN" i="1">
                                  <a:solidFill>
                                    <a:srgbClr val="0B5ED7"/>
                                  </a:solidFill>
                                  <a:latin typeface="Cambria Math" panose="02040503050406030204" pitchFamily="18" charset="0"/>
                                </a:rPr>
                              </m:ctrlPr>
                            </m:sSubPr>
                            <m:e>
                              <m:r>
                                <a:rPr lang="en-IN" i="1">
                                  <a:solidFill>
                                    <a:srgbClr val="0B5ED7"/>
                                  </a:solidFill>
                                  <a:latin typeface="Cambria Math"/>
                                </a:rPr>
                                <m:t>𝑓</m:t>
                              </m:r>
                            </m:e>
                            <m:sub>
                              <m:r>
                                <a:rPr lang="en-IN" i="1">
                                  <a:solidFill>
                                    <a:srgbClr val="0B5ED7"/>
                                  </a:solidFill>
                                  <a:latin typeface="Cambria Math"/>
                                </a:rPr>
                                <m:t>11</m:t>
                              </m:r>
                            </m:sub>
                          </m:sSub>
                        </m:den>
                      </m:f>
                    </m:oMath>
                  </m:oMathPara>
                </a14:m>
                <a:endParaRPr lang="en-IN" dirty="0"/>
              </a:p>
              <a:p>
                <a:pPr>
                  <a:buClr>
                    <a:srgbClr val="0B5ED7"/>
                  </a:buClr>
                </a:pPr>
                <a:endParaRPr lang="en-IN" dirty="0">
                  <a:solidFill>
                    <a:schemeClr val="tx1"/>
                  </a:solidFill>
                </a:endParaRPr>
              </a:p>
              <a:p>
                <a:pPr>
                  <a:buClr>
                    <a:srgbClr val="0B5ED7"/>
                  </a:buClr>
                </a:pPr>
                <a:endParaRPr lang="en-IN" dirty="0">
                  <a:solidFill>
                    <a:schemeClr val="tx1"/>
                  </a:solidFill>
                </a:endParaRPr>
              </a:p>
              <a:p>
                <a:pPr>
                  <a:buClr>
                    <a:srgbClr val="0B5ED7"/>
                  </a:buClr>
                </a:pPr>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343584" y="1747280"/>
                <a:ext cx="8829890" cy="3317703"/>
              </a:xfrm>
              <a:prstGeom prst="rect">
                <a:avLst/>
              </a:prstGeom>
              <a:blipFill rotWithShape="1">
                <a:blip r:embed="rId2"/>
                <a:stretch>
                  <a:fillRect l="-414" t="-919" r="-552"/>
                </a:stretch>
              </a:blipFill>
            </p:spPr>
            <p:txBody>
              <a:bodyPr/>
              <a:lstStyle/>
              <a:p>
                <a:r>
                  <a:rPr lang="en-IN">
                    <a:noFill/>
                  </a:rPr>
                  <a:t> </a:t>
                </a:r>
              </a:p>
            </p:txBody>
          </p:sp>
        </mc:Fallback>
      </mc:AlternateContent>
    </p:spTree>
    <p:extLst>
      <p:ext uri="{BB962C8B-B14F-4D97-AF65-F5344CB8AC3E}">
        <p14:creationId xmlns:p14="http://schemas.microsoft.com/office/powerpoint/2010/main" val="118740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62A82C4-CBF1-6348-9FC1-F7CD5212A79F}"/>
              </a:ext>
            </a:extLst>
          </p:cNvPr>
          <p:cNvSpPr>
            <a:spLocks noGrp="1"/>
          </p:cNvSpPr>
          <p:nvPr>
            <p:ph type="title"/>
          </p:nvPr>
        </p:nvSpPr>
        <p:spPr>
          <a:xfrm>
            <a:off x="519979" y="185794"/>
            <a:ext cx="8425339" cy="636519"/>
          </a:xfrm>
        </p:spPr>
        <p:txBody>
          <a:bodyPr>
            <a:noAutofit/>
          </a:bodyPr>
          <a:lstStyle/>
          <a:p>
            <a:r>
              <a:rPr lang="en-US" sz="2000" dirty="0">
                <a:solidFill>
                  <a:srgbClr val="A50021"/>
                </a:solidFill>
                <a:latin typeface="Times New Roman" pitchFamily="18" charset="0"/>
                <a:cs typeface="Times New Roman" pitchFamily="18" charset="0"/>
              </a:rPr>
              <a:t>Proximity Measure with Asymmetric Binary </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p:sp>
        <p:nvSpPr>
          <p:cNvPr id="3" name="TextBox 2"/>
          <p:cNvSpPr txBox="1"/>
          <p:nvPr/>
        </p:nvSpPr>
        <p:spPr>
          <a:xfrm>
            <a:off x="317704" y="1188720"/>
            <a:ext cx="8829890" cy="2862322"/>
          </a:xfrm>
          <a:prstGeom prst="rect">
            <a:avLst/>
          </a:prstGeom>
          <a:noFill/>
        </p:spPr>
        <p:txBody>
          <a:bodyPr wrap="square" rtlCol="0">
            <a:spAutoFit/>
          </a:bodyPr>
          <a:lstStyle/>
          <a:p>
            <a:r>
              <a:rPr lang="en-US" b="1" dirty="0">
                <a:solidFill>
                  <a:srgbClr val="0B5ED7"/>
                </a:solidFill>
                <a:latin typeface="Times New Roman" pitchFamily="18" charset="0"/>
                <a:cs typeface="Times New Roman" pitchFamily="18" charset="0"/>
              </a:rPr>
              <a:t>Example 24.3: Jaccard Coefficient</a:t>
            </a:r>
          </a:p>
          <a:p>
            <a:pPr algn="ctr">
              <a:buClr>
                <a:srgbClr val="0B5ED7"/>
              </a:buClr>
            </a:pPr>
            <a:endParaRPr lang="en-IN" dirty="0"/>
          </a:p>
          <a:p>
            <a:pPr>
              <a:buClr>
                <a:srgbClr val="0B5ED7"/>
              </a:buClr>
            </a:pPr>
            <a:r>
              <a:rPr lang="en-IN" dirty="0">
                <a:solidFill>
                  <a:schemeClr val="tx1"/>
                </a:solidFill>
              </a:rPr>
              <a:t>Consider the following two dataset</a:t>
            </a:r>
            <a:r>
              <a:rPr lang="en-IN" dirty="0"/>
              <a:t>. </a:t>
            </a:r>
          </a:p>
          <a:p>
            <a:pPr>
              <a:buClr>
                <a:srgbClr val="0B5ED7"/>
              </a:buClr>
            </a:pPr>
            <a:r>
              <a:rPr lang="en-IN" dirty="0">
                <a:solidFill>
                  <a:srgbClr val="0B5ED7"/>
                </a:solidFill>
              </a:rPr>
              <a:t>Gender = {M, F},	Food = {V, N},	Caste = {H, M},	Education = {L, I},</a:t>
            </a:r>
          </a:p>
          <a:p>
            <a:pPr>
              <a:buClr>
                <a:srgbClr val="0B5ED7"/>
              </a:buClr>
            </a:pPr>
            <a:r>
              <a:rPr lang="en-IN" dirty="0">
                <a:solidFill>
                  <a:srgbClr val="0B5ED7"/>
                </a:solidFill>
              </a:rPr>
              <a:t>Hobby = {T, C},	Job = {Y, N}</a:t>
            </a:r>
          </a:p>
          <a:p>
            <a:pPr>
              <a:buClr>
                <a:srgbClr val="0B5ED7"/>
              </a:buClr>
            </a:pPr>
            <a:endParaRPr lang="en-IN" dirty="0">
              <a:solidFill>
                <a:srgbClr val="0B5ED7"/>
              </a:solidFill>
            </a:endParaRPr>
          </a:p>
          <a:p>
            <a:pPr algn="just">
              <a:buClr>
                <a:srgbClr val="0B5ED7"/>
              </a:buClr>
            </a:pPr>
            <a:r>
              <a:rPr lang="en-IN" dirty="0"/>
              <a:t>Calculate the Jaccard coefficient between Ram and Hari assuming that all binary attributes are asymmetric and for each pair values for an attribute, first one is more frequent than the second.</a:t>
            </a:r>
          </a:p>
          <a:p>
            <a:pPr>
              <a:buClr>
                <a:srgbClr val="0B5ED7"/>
              </a:buClr>
            </a:pPr>
            <a:endParaRPr lang="en-IN" dirty="0">
              <a:solidFill>
                <a:srgbClr val="0B5ED7"/>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70248583"/>
              </p:ext>
            </p:extLst>
          </p:nvPr>
        </p:nvGraphicFramePr>
        <p:xfrm>
          <a:off x="1497122" y="3827684"/>
          <a:ext cx="6240990" cy="1281597"/>
        </p:xfrm>
        <a:graphic>
          <a:graphicData uri="http://schemas.openxmlformats.org/drawingml/2006/table">
            <a:tbl>
              <a:tblPr firstRow="1" bandRow="1">
                <a:tableStyleId>{125E5076-3810-47DD-B79F-674D7AD40C01}</a:tableStyleId>
              </a:tblPr>
              <a:tblGrid>
                <a:gridCol w="891570">
                  <a:extLst>
                    <a:ext uri="{9D8B030D-6E8A-4147-A177-3AD203B41FA5}">
                      <a16:colId xmlns:a16="http://schemas.microsoft.com/office/drawing/2014/main" val="20000"/>
                    </a:ext>
                  </a:extLst>
                </a:gridCol>
                <a:gridCol w="891570">
                  <a:extLst>
                    <a:ext uri="{9D8B030D-6E8A-4147-A177-3AD203B41FA5}">
                      <a16:colId xmlns:a16="http://schemas.microsoft.com/office/drawing/2014/main" val="20001"/>
                    </a:ext>
                  </a:extLst>
                </a:gridCol>
                <a:gridCol w="891570">
                  <a:extLst>
                    <a:ext uri="{9D8B030D-6E8A-4147-A177-3AD203B41FA5}">
                      <a16:colId xmlns:a16="http://schemas.microsoft.com/office/drawing/2014/main" val="20002"/>
                    </a:ext>
                  </a:extLst>
                </a:gridCol>
                <a:gridCol w="891570">
                  <a:extLst>
                    <a:ext uri="{9D8B030D-6E8A-4147-A177-3AD203B41FA5}">
                      <a16:colId xmlns:a16="http://schemas.microsoft.com/office/drawing/2014/main" val="20003"/>
                    </a:ext>
                  </a:extLst>
                </a:gridCol>
                <a:gridCol w="923752">
                  <a:extLst>
                    <a:ext uri="{9D8B030D-6E8A-4147-A177-3AD203B41FA5}">
                      <a16:colId xmlns:a16="http://schemas.microsoft.com/office/drawing/2014/main" val="20004"/>
                    </a:ext>
                  </a:extLst>
                </a:gridCol>
                <a:gridCol w="859388">
                  <a:extLst>
                    <a:ext uri="{9D8B030D-6E8A-4147-A177-3AD203B41FA5}">
                      <a16:colId xmlns:a16="http://schemas.microsoft.com/office/drawing/2014/main" val="20005"/>
                    </a:ext>
                  </a:extLst>
                </a:gridCol>
                <a:gridCol w="891570">
                  <a:extLst>
                    <a:ext uri="{9D8B030D-6E8A-4147-A177-3AD203B41FA5}">
                      <a16:colId xmlns:a16="http://schemas.microsoft.com/office/drawing/2014/main" val="20006"/>
                    </a:ext>
                  </a:extLst>
                </a:gridCol>
              </a:tblGrid>
              <a:tr h="370840">
                <a:tc>
                  <a:txBody>
                    <a:bodyPr/>
                    <a:lstStyle/>
                    <a:p>
                      <a:pPr algn="ctr"/>
                      <a:r>
                        <a:rPr lang="en-IN" sz="1200" dirty="0"/>
                        <a:t>Object</a:t>
                      </a:r>
                    </a:p>
                  </a:txBody>
                  <a:tcPr anchor="ctr"/>
                </a:tc>
                <a:tc>
                  <a:txBody>
                    <a:bodyPr/>
                    <a:lstStyle/>
                    <a:p>
                      <a:pPr algn="ctr"/>
                      <a:r>
                        <a:rPr lang="en-IN" sz="1200" dirty="0"/>
                        <a:t>Gender</a:t>
                      </a:r>
                    </a:p>
                  </a:txBody>
                  <a:tcPr anchor="ctr"/>
                </a:tc>
                <a:tc>
                  <a:txBody>
                    <a:bodyPr/>
                    <a:lstStyle/>
                    <a:p>
                      <a:pPr algn="ctr"/>
                      <a:r>
                        <a:rPr lang="en-IN" sz="1200" dirty="0"/>
                        <a:t>Food</a:t>
                      </a:r>
                    </a:p>
                  </a:txBody>
                  <a:tcPr anchor="ctr"/>
                </a:tc>
                <a:tc>
                  <a:txBody>
                    <a:bodyPr/>
                    <a:lstStyle/>
                    <a:p>
                      <a:pPr algn="ctr"/>
                      <a:r>
                        <a:rPr lang="en-IN" sz="1200" dirty="0"/>
                        <a:t>Caste</a:t>
                      </a:r>
                    </a:p>
                  </a:txBody>
                  <a:tcPr anchor="ctr"/>
                </a:tc>
                <a:tc>
                  <a:txBody>
                    <a:bodyPr/>
                    <a:lstStyle/>
                    <a:p>
                      <a:pPr algn="ctr"/>
                      <a:r>
                        <a:rPr lang="en-IN" sz="1200" dirty="0"/>
                        <a:t>Education</a:t>
                      </a:r>
                    </a:p>
                  </a:txBody>
                  <a:tcPr anchor="ctr"/>
                </a:tc>
                <a:tc>
                  <a:txBody>
                    <a:bodyPr/>
                    <a:lstStyle/>
                    <a:p>
                      <a:pPr algn="ctr"/>
                      <a:r>
                        <a:rPr lang="en-IN" sz="1200" dirty="0"/>
                        <a:t>Hobby</a:t>
                      </a:r>
                    </a:p>
                  </a:txBody>
                  <a:tcPr anchor="ctr"/>
                </a:tc>
                <a:tc>
                  <a:txBody>
                    <a:bodyPr/>
                    <a:lstStyle/>
                    <a:p>
                      <a:pPr algn="ctr"/>
                      <a:r>
                        <a:rPr lang="en-IN" sz="1200" dirty="0"/>
                        <a:t>Job</a:t>
                      </a:r>
                    </a:p>
                  </a:txBody>
                  <a:tcPr anchor="ctr"/>
                </a:tc>
                <a:extLst>
                  <a:ext uri="{0D108BD9-81ED-4DB2-BD59-A6C34878D82A}">
                    <a16:rowId xmlns:a16="http://schemas.microsoft.com/office/drawing/2014/main" val="10000"/>
                  </a:ext>
                </a:extLst>
              </a:tr>
              <a:tr h="298282">
                <a:tc>
                  <a:txBody>
                    <a:bodyPr/>
                    <a:lstStyle/>
                    <a:p>
                      <a:pPr algn="ctr"/>
                      <a:r>
                        <a:rPr lang="en-IN" sz="1200" dirty="0" err="1"/>
                        <a:t>Hari</a:t>
                      </a:r>
                      <a:endParaRPr lang="en-IN" sz="1200" dirty="0"/>
                    </a:p>
                  </a:txBody>
                  <a:tcPr anchor="ctr"/>
                </a:tc>
                <a:tc>
                  <a:txBody>
                    <a:bodyPr/>
                    <a:lstStyle/>
                    <a:p>
                      <a:pPr algn="ctr"/>
                      <a:r>
                        <a:rPr lang="en-IN" sz="1200" dirty="0"/>
                        <a:t>M</a:t>
                      </a:r>
                    </a:p>
                  </a:txBody>
                  <a:tcPr anchor="ctr"/>
                </a:tc>
                <a:tc>
                  <a:txBody>
                    <a:bodyPr/>
                    <a:lstStyle/>
                    <a:p>
                      <a:pPr algn="ctr"/>
                      <a:r>
                        <a:rPr lang="en-IN" sz="1200" dirty="0"/>
                        <a:t>V</a:t>
                      </a:r>
                    </a:p>
                  </a:txBody>
                  <a:tcPr anchor="ctr"/>
                </a:tc>
                <a:tc>
                  <a:txBody>
                    <a:bodyPr/>
                    <a:lstStyle/>
                    <a:p>
                      <a:pPr algn="ctr"/>
                      <a:r>
                        <a:rPr lang="en-IN" sz="1200" dirty="0"/>
                        <a:t>M</a:t>
                      </a:r>
                    </a:p>
                  </a:txBody>
                  <a:tcPr anchor="ctr"/>
                </a:tc>
                <a:tc>
                  <a:txBody>
                    <a:bodyPr/>
                    <a:lstStyle/>
                    <a:p>
                      <a:pPr algn="ctr"/>
                      <a:r>
                        <a:rPr lang="en-IN" sz="1200" dirty="0"/>
                        <a:t>L</a:t>
                      </a:r>
                    </a:p>
                  </a:txBody>
                  <a:tcPr anchor="ctr"/>
                </a:tc>
                <a:tc>
                  <a:txBody>
                    <a:bodyPr/>
                    <a:lstStyle/>
                    <a:p>
                      <a:pPr algn="ctr"/>
                      <a:r>
                        <a:rPr lang="en-IN" sz="1200" dirty="0"/>
                        <a:t>C</a:t>
                      </a:r>
                    </a:p>
                  </a:txBody>
                  <a:tcPr anchor="ctr"/>
                </a:tc>
                <a:tc>
                  <a:txBody>
                    <a:bodyPr/>
                    <a:lstStyle/>
                    <a:p>
                      <a:pPr algn="ctr"/>
                      <a:r>
                        <a:rPr lang="en-IN" sz="1200" dirty="0"/>
                        <a:t>N</a:t>
                      </a:r>
                    </a:p>
                  </a:txBody>
                  <a:tcPr anchor="ctr"/>
                </a:tc>
                <a:extLst>
                  <a:ext uri="{0D108BD9-81ED-4DB2-BD59-A6C34878D82A}">
                    <a16:rowId xmlns:a16="http://schemas.microsoft.com/office/drawing/2014/main" val="10001"/>
                  </a:ext>
                </a:extLst>
              </a:tr>
              <a:tr h="301924">
                <a:tc>
                  <a:txBody>
                    <a:bodyPr/>
                    <a:lstStyle/>
                    <a:p>
                      <a:pPr algn="ctr"/>
                      <a:r>
                        <a:rPr lang="en-IN" sz="1200" dirty="0"/>
                        <a:t>Ram</a:t>
                      </a:r>
                    </a:p>
                  </a:txBody>
                  <a:tcPr anchor="ctr"/>
                </a:tc>
                <a:tc>
                  <a:txBody>
                    <a:bodyPr/>
                    <a:lstStyle/>
                    <a:p>
                      <a:pPr algn="ctr"/>
                      <a:r>
                        <a:rPr lang="en-IN" sz="1200" dirty="0"/>
                        <a:t>M</a:t>
                      </a:r>
                    </a:p>
                  </a:txBody>
                  <a:tcPr anchor="ctr"/>
                </a:tc>
                <a:tc>
                  <a:txBody>
                    <a:bodyPr/>
                    <a:lstStyle/>
                    <a:p>
                      <a:pPr algn="ctr"/>
                      <a:r>
                        <a:rPr lang="en-IN" sz="1200" dirty="0"/>
                        <a:t>N</a:t>
                      </a:r>
                    </a:p>
                  </a:txBody>
                  <a:tcPr anchor="ctr"/>
                </a:tc>
                <a:tc>
                  <a:txBody>
                    <a:bodyPr/>
                    <a:lstStyle/>
                    <a:p>
                      <a:pPr algn="ctr"/>
                      <a:r>
                        <a:rPr lang="en-IN" sz="1200" dirty="0"/>
                        <a:t>M</a:t>
                      </a:r>
                    </a:p>
                  </a:txBody>
                  <a:tcPr anchor="ctr"/>
                </a:tc>
                <a:tc>
                  <a:txBody>
                    <a:bodyPr/>
                    <a:lstStyle/>
                    <a:p>
                      <a:pPr algn="ctr"/>
                      <a:r>
                        <a:rPr lang="en-IN" sz="1200" dirty="0"/>
                        <a:t>I</a:t>
                      </a:r>
                    </a:p>
                  </a:txBody>
                  <a:tcPr anchor="ctr"/>
                </a:tc>
                <a:tc>
                  <a:txBody>
                    <a:bodyPr/>
                    <a:lstStyle/>
                    <a:p>
                      <a:pPr algn="ctr"/>
                      <a:r>
                        <a:rPr lang="en-IN" sz="1200" dirty="0"/>
                        <a:t>T</a:t>
                      </a:r>
                    </a:p>
                  </a:txBody>
                  <a:tcPr anchor="ctr"/>
                </a:tc>
                <a:tc>
                  <a:txBody>
                    <a:bodyPr/>
                    <a:lstStyle/>
                    <a:p>
                      <a:pPr algn="ctr"/>
                      <a:r>
                        <a:rPr lang="en-IN" sz="1200" dirty="0"/>
                        <a:t>N</a:t>
                      </a:r>
                    </a:p>
                  </a:txBody>
                  <a:tcPr anchor="ctr"/>
                </a:tc>
                <a:extLst>
                  <a:ext uri="{0D108BD9-81ED-4DB2-BD59-A6C34878D82A}">
                    <a16:rowId xmlns:a16="http://schemas.microsoft.com/office/drawing/2014/main" val="10002"/>
                  </a:ext>
                </a:extLst>
              </a:tr>
              <a:tr h="310551">
                <a:tc>
                  <a:txBody>
                    <a:bodyPr/>
                    <a:lstStyle/>
                    <a:p>
                      <a:pPr algn="ctr"/>
                      <a:r>
                        <a:rPr lang="en-IN" sz="1200" dirty="0" err="1"/>
                        <a:t>Tomi</a:t>
                      </a:r>
                      <a:endParaRPr lang="en-IN" sz="1200" dirty="0"/>
                    </a:p>
                  </a:txBody>
                  <a:tcPr anchor="ctr"/>
                </a:tc>
                <a:tc>
                  <a:txBody>
                    <a:bodyPr/>
                    <a:lstStyle/>
                    <a:p>
                      <a:pPr algn="ctr"/>
                      <a:r>
                        <a:rPr lang="en-IN" sz="1200" dirty="0"/>
                        <a:t>F</a:t>
                      </a:r>
                    </a:p>
                  </a:txBody>
                  <a:tcPr anchor="ctr"/>
                </a:tc>
                <a:tc>
                  <a:txBody>
                    <a:bodyPr/>
                    <a:lstStyle/>
                    <a:p>
                      <a:pPr algn="ctr"/>
                      <a:r>
                        <a:rPr lang="en-IN" sz="1200" dirty="0"/>
                        <a:t>N</a:t>
                      </a:r>
                    </a:p>
                  </a:txBody>
                  <a:tcPr anchor="ctr"/>
                </a:tc>
                <a:tc>
                  <a:txBody>
                    <a:bodyPr/>
                    <a:lstStyle/>
                    <a:p>
                      <a:pPr algn="ctr"/>
                      <a:r>
                        <a:rPr lang="en-IN" sz="1200" dirty="0"/>
                        <a:t>H</a:t>
                      </a:r>
                    </a:p>
                  </a:txBody>
                  <a:tcPr anchor="ctr"/>
                </a:tc>
                <a:tc>
                  <a:txBody>
                    <a:bodyPr/>
                    <a:lstStyle/>
                    <a:p>
                      <a:pPr algn="ctr"/>
                      <a:r>
                        <a:rPr lang="en-IN" sz="1200" dirty="0"/>
                        <a:t>L</a:t>
                      </a:r>
                    </a:p>
                  </a:txBody>
                  <a:tcPr anchor="ctr"/>
                </a:tc>
                <a:tc>
                  <a:txBody>
                    <a:bodyPr/>
                    <a:lstStyle/>
                    <a:p>
                      <a:pPr algn="ctr"/>
                      <a:r>
                        <a:rPr lang="en-IN" sz="1200" dirty="0"/>
                        <a:t>C</a:t>
                      </a:r>
                    </a:p>
                  </a:txBody>
                  <a:tcPr anchor="ctr"/>
                </a:tc>
                <a:tc>
                  <a:txBody>
                    <a:bodyPr/>
                    <a:lstStyle/>
                    <a:p>
                      <a:pPr algn="ctr"/>
                      <a:r>
                        <a:rPr lang="en-IN" sz="1200" dirty="0"/>
                        <a:t>Y</a:t>
                      </a:r>
                    </a:p>
                  </a:txBody>
                  <a:tcPr anchor="ct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633467" y="5170687"/>
                <a:ext cx="7551420" cy="483466"/>
              </a:xfrm>
              <a:prstGeom prst="rect">
                <a:avLst/>
              </a:prstGeom>
              <a:noFill/>
            </p:spPr>
            <p:txBody>
              <a:bodyPr wrap="square" rtlCol="0">
                <a:spAutoFit/>
              </a:bodyPr>
              <a:lstStyle/>
              <a:p>
                <a:pPr algn="ct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rPr>
                      <m:t>𝒥</m:t>
                    </m:r>
                    <m:r>
                      <m:rPr>
                        <m:nor/>
                      </m:rPr>
                      <a:rPr lang="en-IN" dirty="0"/>
                      <m:t>(</m:t>
                    </m:r>
                    <m:r>
                      <m:rPr>
                        <m:nor/>
                      </m:rPr>
                      <a:rPr lang="en-IN" dirty="0"/>
                      <m:t>Hari</m:t>
                    </m:r>
                    <m:r>
                      <m:rPr>
                        <m:nor/>
                      </m:rPr>
                      <a:rPr lang="en-IN" dirty="0"/>
                      <m:t>, </m:t>
                    </m:r>
                    <m:r>
                      <m:rPr>
                        <m:nor/>
                      </m:rPr>
                      <a:rPr lang="en-IN" dirty="0"/>
                      <m:t>Ram</m:t>
                    </m:r>
                    <m:r>
                      <m:rPr>
                        <m:nor/>
                      </m:rPr>
                      <a:rPr lang="en-IN" dirty="0"/>
                      <m:t>)</m:t>
                    </m:r>
                  </m:oMath>
                </a14:m>
                <a:r>
                  <a:rPr lang="en-IN" dirty="0">
                    <a:solidFill>
                      <a:schemeClr val="tx1"/>
                    </a:solidFill>
                  </a:rPr>
                  <a:t> = </a:t>
                </a:r>
                <a14:m>
                  <m:oMath xmlns:m="http://schemas.openxmlformats.org/officeDocument/2006/math">
                    <m:f>
                      <m:fPr>
                        <m:ctrlPr>
                          <a:rPr lang="en-IN" i="1" smtClean="0">
                            <a:solidFill>
                              <a:schemeClr val="tx1"/>
                            </a:solidFill>
                            <a:latin typeface="Cambria Math" panose="02040503050406030204" pitchFamily="18" charset="0"/>
                          </a:rPr>
                        </m:ctrlPr>
                      </m:fPr>
                      <m:num>
                        <m:r>
                          <a:rPr lang="en-IN" b="0" i="1" smtClean="0">
                            <a:solidFill>
                              <a:schemeClr val="tx1"/>
                            </a:solidFill>
                            <a:latin typeface="Cambria Math"/>
                          </a:rPr>
                          <m:t>1</m:t>
                        </m:r>
                      </m:num>
                      <m:den>
                        <m:r>
                          <a:rPr lang="en-IN" b="0" i="1" smtClean="0">
                            <a:solidFill>
                              <a:schemeClr val="tx1"/>
                            </a:solidFill>
                            <a:latin typeface="Cambria Math"/>
                          </a:rPr>
                          <m:t>2+1</m:t>
                        </m:r>
                        <m:r>
                          <a:rPr lang="en-IN" b="0" i="1" smtClean="0">
                            <a:solidFill>
                              <a:schemeClr val="tx1"/>
                            </a:solidFill>
                            <a:latin typeface="Cambria Math" panose="02040503050406030204" pitchFamily="18" charset="0"/>
                          </a:rPr>
                          <m:t>+1</m:t>
                        </m:r>
                      </m:den>
                    </m:f>
                    <m:r>
                      <a:rPr lang="en-IN" b="0" i="1" smtClean="0">
                        <a:solidFill>
                          <a:schemeClr val="tx1"/>
                        </a:solidFill>
                        <a:latin typeface="Cambria Math"/>
                      </a:rPr>
                      <m:t>=0.</m:t>
                    </m:r>
                    <m:r>
                      <a:rPr lang="en-IN" b="0" i="1" smtClean="0">
                        <a:solidFill>
                          <a:schemeClr val="tx1"/>
                        </a:solidFill>
                        <a:latin typeface="Cambria Math" panose="02040503050406030204" pitchFamily="18" charset="0"/>
                      </a:rPr>
                      <m:t>2</m:t>
                    </m:r>
                    <m:r>
                      <a:rPr lang="en-IN" b="0" i="1" smtClean="0">
                        <a:solidFill>
                          <a:schemeClr val="tx1"/>
                        </a:solidFill>
                        <a:latin typeface="Cambria Math"/>
                      </a:rPr>
                      <m:t>5</m:t>
                    </m:r>
                  </m:oMath>
                </a14:m>
                <a:r>
                  <a:rPr lang="en-IN" dirty="0">
                    <a:solidFill>
                      <a:schemeClr val="tx1"/>
                    </a:solidFill>
                  </a:rPr>
                  <a:t> </a:t>
                </a:r>
              </a:p>
            </p:txBody>
          </p:sp>
        </mc:Choice>
        <mc:Fallback xmlns="">
          <p:sp>
            <p:nvSpPr>
              <p:cNvPr id="7" name="TextBox 6"/>
              <p:cNvSpPr txBox="1">
                <a:spLocks noRot="1" noChangeAspect="1" noMove="1" noResize="1" noEditPoints="1" noAdjustHandles="1" noChangeArrowheads="1" noChangeShapeType="1" noTextEdit="1"/>
              </p:cNvSpPr>
              <p:nvPr/>
            </p:nvSpPr>
            <p:spPr>
              <a:xfrm>
                <a:off x="633467" y="5170687"/>
                <a:ext cx="7551420" cy="483466"/>
              </a:xfrm>
              <a:prstGeom prst="rect">
                <a:avLst/>
              </a:prstGeom>
              <a:blipFill rotWithShape="0">
                <a:blip r:embed="rId2"/>
                <a:stretch>
                  <a:fillRect b="-75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68078" y="5859594"/>
                <a:ext cx="7253909" cy="369332"/>
              </a:xfrm>
              <a:prstGeom prst="rect">
                <a:avLst/>
              </a:prstGeom>
            </p:spPr>
            <p:txBody>
              <a:bodyPr wrap="none">
                <a:spAutoFit/>
              </a:bodyPr>
              <a:lstStyle/>
              <a:p>
                <a:pPr>
                  <a:buClr>
                    <a:srgbClr val="0B5ED7"/>
                  </a:buClr>
                </a:pPr>
                <a:r>
                  <a:rPr lang="en-IN" dirty="0">
                    <a:solidFill>
                      <a:srgbClr val="C00000"/>
                    </a:solidFill>
                  </a:rPr>
                  <a:t>Note:</a:t>
                </a:r>
                <a14:m>
                  <m:oMath xmlns:m="http://schemas.openxmlformats.org/officeDocument/2006/math">
                    <m:r>
                      <a:rPr lang="en-IN" b="0" i="0"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𝒥</m:t>
                    </m:r>
                    <m:r>
                      <m:rPr>
                        <m:nor/>
                      </m:rPr>
                      <a:rPr lang="en-IN" b="0" i="0" smtClean="0">
                        <a:latin typeface="Cambria Math" panose="02040503050406030204" pitchFamily="18" charset="0"/>
                        <a:ea typeface="Cambria Math" panose="02040503050406030204" pitchFamily="18" charset="0"/>
                      </a:rPr>
                      <m:t>(</m:t>
                    </m:r>
                    <m:r>
                      <m:rPr>
                        <m:nor/>
                      </m:rPr>
                      <a:rPr lang="en-IN" dirty="0"/>
                      <m:t>Ram</m:t>
                    </m:r>
                    <m:r>
                      <m:rPr>
                        <m:nor/>
                      </m:rPr>
                      <a:rPr lang="en-IN" b="0" i="0" dirty="0" smtClean="0"/>
                      <m:t>, </m:t>
                    </m:r>
                    <m:r>
                      <m:rPr>
                        <m:nor/>
                      </m:rPr>
                      <a:rPr lang="en-IN" b="0" i="0" dirty="0" smtClean="0"/>
                      <m:t>Tomi</m:t>
                    </m:r>
                    <m:r>
                      <m:rPr>
                        <m:nor/>
                      </m:rPr>
                      <a:rPr lang="en-IN" b="0" i="0" dirty="0" smtClean="0"/>
                      <m:t>) = 0 </m:t>
                    </m:r>
                  </m:oMath>
                </a14:m>
                <a:r>
                  <a:rPr lang="en-IN" b="0" dirty="0"/>
                  <a:t> 	and 	</a:t>
                </a:r>
                <a14:m>
                  <m:oMath xmlns:m="http://schemas.openxmlformats.org/officeDocument/2006/math">
                    <m:r>
                      <a:rPr lang="en-IN" i="1">
                        <a:latin typeface="Cambria Math" panose="02040503050406030204" pitchFamily="18" charset="0"/>
                        <a:ea typeface="Cambria Math" panose="02040503050406030204" pitchFamily="18" charset="0"/>
                      </a:rPr>
                      <m:t>𝒥</m:t>
                    </m:r>
                    <m:r>
                      <m:rPr>
                        <m:nor/>
                      </m:rPr>
                      <a:rPr lang="en-IN" dirty="0"/>
                      <m:t>(</m:t>
                    </m:r>
                    <m:r>
                      <m:rPr>
                        <m:nor/>
                      </m:rPr>
                      <a:rPr lang="en-IN" dirty="0"/>
                      <m:t>Hari</m:t>
                    </m:r>
                    <m:r>
                      <m:rPr>
                        <m:nor/>
                      </m:rPr>
                      <a:rPr lang="en-IN" dirty="0"/>
                      <m:t>, </m:t>
                    </m:r>
                    <m:r>
                      <m:rPr>
                        <m:nor/>
                      </m:rPr>
                      <a:rPr lang="en-IN" dirty="0"/>
                      <m:t>Ram</m:t>
                    </m:r>
                    <m:r>
                      <m:rPr>
                        <m:nor/>
                      </m:rPr>
                      <a:rPr lang="en-IN" dirty="0"/>
                      <m:t>)</m:t>
                    </m:r>
                  </m:oMath>
                </a14:m>
                <a:r>
                  <a:rPr lang="en-IN" dirty="0"/>
                  <a:t> =</a:t>
                </a:r>
                <a:r>
                  <a:rPr lang="en-IN" dirty="0">
                    <a:ea typeface="Cambria Math" panose="020405030504060302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rPr>
                      <m:t>𝒥</m:t>
                    </m:r>
                    <m:r>
                      <m:rPr>
                        <m:nor/>
                      </m:rPr>
                      <a:rPr lang="en-IN" dirty="0"/>
                      <m:t>(</m:t>
                    </m:r>
                    <m:r>
                      <m:rPr>
                        <m:nor/>
                      </m:rPr>
                      <a:rPr lang="en-IN" dirty="0"/>
                      <m:t>Ram</m:t>
                    </m:r>
                    <m:r>
                      <m:rPr>
                        <m:nor/>
                      </m:rPr>
                      <a:rPr lang="en-IN" b="0" i="0" dirty="0" smtClean="0"/>
                      <m:t>, </m:t>
                    </m:r>
                    <m:r>
                      <m:rPr>
                        <m:nor/>
                      </m:rPr>
                      <a:rPr lang="en-IN" b="0" i="0" dirty="0" smtClean="0"/>
                      <m:t>Hari</m:t>
                    </m:r>
                    <m:r>
                      <m:rPr>
                        <m:nor/>
                      </m:rPr>
                      <a:rPr lang="en-IN" dirty="0"/>
                      <m:t>)</m:t>
                    </m:r>
                    <m:r>
                      <m:rPr>
                        <m:nor/>
                      </m:rPr>
                      <a:rPr lang="en-US" b="0" i="0" dirty="0" smtClean="0"/>
                      <m:t>,</m:t>
                    </m:r>
                    <m:r>
                      <m:rPr>
                        <m:nor/>
                      </m:rPr>
                      <a:rPr lang="en-IN" b="0" i="0" dirty="0" smtClean="0"/>
                      <m:t> </m:t>
                    </m:r>
                    <m:r>
                      <m:rPr>
                        <m:nor/>
                      </m:rPr>
                      <a:rPr lang="en-IN" b="0" i="0" dirty="0" smtClean="0"/>
                      <m:t>etc</m:t>
                    </m:r>
                    <m:r>
                      <m:rPr>
                        <m:nor/>
                      </m:rPr>
                      <a:rPr lang="en-IN" b="0" i="0" dirty="0" smtClean="0"/>
                      <m:t>.</m:t>
                    </m:r>
                  </m:oMath>
                </a14:m>
                <a:r>
                  <a:rPr lang="en-IN" dirty="0"/>
                  <a:t> </a:t>
                </a:r>
                <a:endParaRPr lang="en-IN" b="0" dirty="0"/>
              </a:p>
            </p:txBody>
          </p:sp>
        </mc:Choice>
        <mc:Fallback xmlns="">
          <p:sp>
            <p:nvSpPr>
              <p:cNvPr id="8" name="Rectangle 7"/>
              <p:cNvSpPr>
                <a:spLocks noRot="1" noChangeAspect="1" noMove="1" noResize="1" noEditPoints="1" noAdjustHandles="1" noChangeArrowheads="1" noChangeShapeType="1" noTextEdit="1"/>
              </p:cNvSpPr>
              <p:nvPr/>
            </p:nvSpPr>
            <p:spPr>
              <a:xfrm>
                <a:off x="468078" y="5859594"/>
                <a:ext cx="7253909" cy="369332"/>
              </a:xfrm>
              <a:prstGeom prst="rect">
                <a:avLst/>
              </a:prstGeom>
              <a:blipFill rotWithShape="1">
                <a:blip r:embed="rId3"/>
                <a:stretch>
                  <a:fillRect l="-756" t="-8197" b="-24590"/>
                </a:stretch>
              </a:blipFill>
            </p:spPr>
            <p:txBody>
              <a:bodyPr/>
              <a:lstStyle/>
              <a:p>
                <a:r>
                  <a:rPr lang="en-IN">
                    <a:noFill/>
                  </a:rPr>
                  <a:t> </a:t>
                </a:r>
              </a:p>
            </p:txBody>
          </p:sp>
        </mc:Fallback>
      </mc:AlternateContent>
    </p:spTree>
    <p:extLst>
      <p:ext uri="{BB962C8B-B14F-4D97-AF65-F5344CB8AC3E}">
        <p14:creationId xmlns:p14="http://schemas.microsoft.com/office/powerpoint/2010/main" val="1635554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p:sp>
        <p:nvSpPr>
          <p:cNvPr id="3" name="TextBox 2"/>
          <p:cNvSpPr txBox="1"/>
          <p:nvPr/>
        </p:nvSpPr>
        <p:spPr>
          <a:xfrm>
            <a:off x="317704" y="252224"/>
            <a:ext cx="8829890" cy="1754326"/>
          </a:xfrm>
          <a:prstGeom prst="rect">
            <a:avLst/>
          </a:prstGeom>
          <a:noFill/>
        </p:spPr>
        <p:txBody>
          <a:bodyPr wrap="square" rtlCol="0">
            <a:spAutoFit/>
          </a:bodyPr>
          <a:lstStyle/>
          <a:p>
            <a:pPr>
              <a:buClr>
                <a:srgbClr val="0B5ED7"/>
              </a:buClr>
            </a:pPr>
            <a:r>
              <a:rPr lang="en-US" b="1" dirty="0">
                <a:solidFill>
                  <a:srgbClr val="0B5ED7"/>
                </a:solidFill>
                <a:latin typeface="Times New Roman" pitchFamily="18" charset="0"/>
                <a:cs typeface="Times New Roman" pitchFamily="18" charset="0"/>
              </a:rPr>
              <a:t>Example 24.4: </a:t>
            </a:r>
          </a:p>
          <a:p>
            <a:pPr>
              <a:buClr>
                <a:srgbClr val="0B5ED7"/>
              </a:buClr>
            </a:pPr>
            <a:endParaRPr lang="en-US" b="1" dirty="0">
              <a:solidFill>
                <a:srgbClr val="0B5ED7"/>
              </a:solidFill>
              <a:latin typeface="Times New Roman" pitchFamily="18" charset="0"/>
              <a:cs typeface="Times New Roman" pitchFamily="18" charset="0"/>
            </a:endParaRPr>
          </a:p>
          <a:p>
            <a:pPr>
              <a:buClr>
                <a:srgbClr val="0B5ED7"/>
              </a:buClr>
            </a:pPr>
            <a:r>
              <a:rPr lang="en-IN" dirty="0">
                <a:solidFill>
                  <a:schemeClr val="tx1"/>
                </a:solidFill>
              </a:rPr>
              <a:t>Consider the following two dataset</a:t>
            </a:r>
            <a:r>
              <a:rPr lang="en-IN" dirty="0"/>
              <a:t>. </a:t>
            </a:r>
          </a:p>
          <a:p>
            <a:pPr>
              <a:buClr>
                <a:srgbClr val="0B5ED7"/>
              </a:buClr>
            </a:pPr>
            <a:r>
              <a:rPr lang="en-IN" dirty="0">
                <a:solidFill>
                  <a:srgbClr val="0B5ED7"/>
                </a:solidFill>
              </a:rPr>
              <a:t>Gender = {M, F},	Food = {V, N},	Caste = {H, M},	Education = {L, I},</a:t>
            </a:r>
          </a:p>
          <a:p>
            <a:pPr>
              <a:buClr>
                <a:srgbClr val="0B5ED7"/>
              </a:buClr>
            </a:pPr>
            <a:r>
              <a:rPr lang="en-IN" dirty="0">
                <a:solidFill>
                  <a:srgbClr val="0B5ED7"/>
                </a:solidFill>
              </a:rPr>
              <a:t>Hobby = {T, C},	Job = {Y, N}</a:t>
            </a:r>
          </a:p>
          <a:p>
            <a:pPr>
              <a:buClr>
                <a:srgbClr val="0B5ED7"/>
              </a:buClr>
            </a:pPr>
            <a:endParaRPr lang="en-IN" dirty="0">
              <a:solidFill>
                <a:srgbClr val="0B5ED7"/>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85724113"/>
              </p:ext>
            </p:extLst>
          </p:nvPr>
        </p:nvGraphicFramePr>
        <p:xfrm>
          <a:off x="1612154" y="1870229"/>
          <a:ext cx="6240990" cy="1281597"/>
        </p:xfrm>
        <a:graphic>
          <a:graphicData uri="http://schemas.openxmlformats.org/drawingml/2006/table">
            <a:tbl>
              <a:tblPr firstRow="1" bandRow="1">
                <a:tableStyleId>{125E5076-3810-47DD-B79F-674D7AD40C01}</a:tableStyleId>
              </a:tblPr>
              <a:tblGrid>
                <a:gridCol w="891570">
                  <a:extLst>
                    <a:ext uri="{9D8B030D-6E8A-4147-A177-3AD203B41FA5}">
                      <a16:colId xmlns:a16="http://schemas.microsoft.com/office/drawing/2014/main" val="20000"/>
                    </a:ext>
                  </a:extLst>
                </a:gridCol>
                <a:gridCol w="891570">
                  <a:extLst>
                    <a:ext uri="{9D8B030D-6E8A-4147-A177-3AD203B41FA5}">
                      <a16:colId xmlns:a16="http://schemas.microsoft.com/office/drawing/2014/main" val="20001"/>
                    </a:ext>
                  </a:extLst>
                </a:gridCol>
                <a:gridCol w="891570">
                  <a:extLst>
                    <a:ext uri="{9D8B030D-6E8A-4147-A177-3AD203B41FA5}">
                      <a16:colId xmlns:a16="http://schemas.microsoft.com/office/drawing/2014/main" val="20002"/>
                    </a:ext>
                  </a:extLst>
                </a:gridCol>
                <a:gridCol w="891570">
                  <a:extLst>
                    <a:ext uri="{9D8B030D-6E8A-4147-A177-3AD203B41FA5}">
                      <a16:colId xmlns:a16="http://schemas.microsoft.com/office/drawing/2014/main" val="20003"/>
                    </a:ext>
                  </a:extLst>
                </a:gridCol>
                <a:gridCol w="923752">
                  <a:extLst>
                    <a:ext uri="{9D8B030D-6E8A-4147-A177-3AD203B41FA5}">
                      <a16:colId xmlns:a16="http://schemas.microsoft.com/office/drawing/2014/main" val="20004"/>
                    </a:ext>
                  </a:extLst>
                </a:gridCol>
                <a:gridCol w="859388">
                  <a:extLst>
                    <a:ext uri="{9D8B030D-6E8A-4147-A177-3AD203B41FA5}">
                      <a16:colId xmlns:a16="http://schemas.microsoft.com/office/drawing/2014/main" val="20005"/>
                    </a:ext>
                  </a:extLst>
                </a:gridCol>
                <a:gridCol w="891570">
                  <a:extLst>
                    <a:ext uri="{9D8B030D-6E8A-4147-A177-3AD203B41FA5}">
                      <a16:colId xmlns:a16="http://schemas.microsoft.com/office/drawing/2014/main" val="20006"/>
                    </a:ext>
                  </a:extLst>
                </a:gridCol>
              </a:tblGrid>
              <a:tr h="370840">
                <a:tc>
                  <a:txBody>
                    <a:bodyPr/>
                    <a:lstStyle/>
                    <a:p>
                      <a:pPr algn="ctr"/>
                      <a:r>
                        <a:rPr lang="en-IN" sz="1200" dirty="0"/>
                        <a:t>Object</a:t>
                      </a:r>
                    </a:p>
                  </a:txBody>
                  <a:tcPr anchor="ctr"/>
                </a:tc>
                <a:tc>
                  <a:txBody>
                    <a:bodyPr/>
                    <a:lstStyle/>
                    <a:p>
                      <a:pPr algn="ctr"/>
                      <a:r>
                        <a:rPr lang="en-IN" sz="1200" dirty="0"/>
                        <a:t>Gender</a:t>
                      </a:r>
                    </a:p>
                  </a:txBody>
                  <a:tcPr anchor="ctr"/>
                </a:tc>
                <a:tc>
                  <a:txBody>
                    <a:bodyPr/>
                    <a:lstStyle/>
                    <a:p>
                      <a:pPr algn="ctr"/>
                      <a:r>
                        <a:rPr lang="en-IN" sz="1200" dirty="0"/>
                        <a:t>Food</a:t>
                      </a:r>
                    </a:p>
                  </a:txBody>
                  <a:tcPr anchor="ctr"/>
                </a:tc>
                <a:tc>
                  <a:txBody>
                    <a:bodyPr/>
                    <a:lstStyle/>
                    <a:p>
                      <a:pPr algn="ctr"/>
                      <a:r>
                        <a:rPr lang="en-IN" sz="1200" dirty="0"/>
                        <a:t>Caste</a:t>
                      </a:r>
                    </a:p>
                  </a:txBody>
                  <a:tcPr anchor="ctr"/>
                </a:tc>
                <a:tc>
                  <a:txBody>
                    <a:bodyPr/>
                    <a:lstStyle/>
                    <a:p>
                      <a:pPr algn="ctr"/>
                      <a:r>
                        <a:rPr lang="en-IN" sz="1200" dirty="0"/>
                        <a:t>Education</a:t>
                      </a:r>
                    </a:p>
                  </a:txBody>
                  <a:tcPr anchor="ctr"/>
                </a:tc>
                <a:tc>
                  <a:txBody>
                    <a:bodyPr/>
                    <a:lstStyle/>
                    <a:p>
                      <a:pPr algn="ctr"/>
                      <a:r>
                        <a:rPr lang="en-IN" sz="1200" dirty="0"/>
                        <a:t>Hobby</a:t>
                      </a:r>
                    </a:p>
                  </a:txBody>
                  <a:tcPr anchor="ctr"/>
                </a:tc>
                <a:tc>
                  <a:txBody>
                    <a:bodyPr/>
                    <a:lstStyle/>
                    <a:p>
                      <a:pPr algn="ctr"/>
                      <a:r>
                        <a:rPr lang="en-IN" sz="1200" dirty="0"/>
                        <a:t>Job</a:t>
                      </a:r>
                    </a:p>
                  </a:txBody>
                  <a:tcPr anchor="ctr"/>
                </a:tc>
                <a:extLst>
                  <a:ext uri="{0D108BD9-81ED-4DB2-BD59-A6C34878D82A}">
                    <a16:rowId xmlns:a16="http://schemas.microsoft.com/office/drawing/2014/main" val="10000"/>
                  </a:ext>
                </a:extLst>
              </a:tr>
              <a:tr h="298282">
                <a:tc>
                  <a:txBody>
                    <a:bodyPr/>
                    <a:lstStyle/>
                    <a:p>
                      <a:pPr algn="ctr"/>
                      <a:r>
                        <a:rPr lang="en-IN" sz="1200" dirty="0" err="1"/>
                        <a:t>Hari</a:t>
                      </a:r>
                      <a:endParaRPr lang="en-IN" sz="1200" dirty="0"/>
                    </a:p>
                  </a:txBody>
                  <a:tcPr anchor="ctr"/>
                </a:tc>
                <a:tc>
                  <a:txBody>
                    <a:bodyPr/>
                    <a:lstStyle/>
                    <a:p>
                      <a:pPr algn="ctr"/>
                      <a:r>
                        <a:rPr lang="en-IN" sz="1200" dirty="0"/>
                        <a:t>M</a:t>
                      </a:r>
                    </a:p>
                  </a:txBody>
                  <a:tcPr anchor="ctr"/>
                </a:tc>
                <a:tc>
                  <a:txBody>
                    <a:bodyPr/>
                    <a:lstStyle/>
                    <a:p>
                      <a:pPr algn="ctr"/>
                      <a:r>
                        <a:rPr lang="en-IN" sz="1200" dirty="0"/>
                        <a:t>V</a:t>
                      </a:r>
                    </a:p>
                  </a:txBody>
                  <a:tcPr anchor="ctr"/>
                </a:tc>
                <a:tc>
                  <a:txBody>
                    <a:bodyPr/>
                    <a:lstStyle/>
                    <a:p>
                      <a:pPr algn="ctr"/>
                      <a:r>
                        <a:rPr lang="en-IN" sz="1200" dirty="0"/>
                        <a:t>M</a:t>
                      </a:r>
                    </a:p>
                  </a:txBody>
                  <a:tcPr anchor="ctr"/>
                </a:tc>
                <a:tc>
                  <a:txBody>
                    <a:bodyPr/>
                    <a:lstStyle/>
                    <a:p>
                      <a:pPr algn="ctr"/>
                      <a:r>
                        <a:rPr lang="en-IN" sz="1200" dirty="0"/>
                        <a:t>L</a:t>
                      </a:r>
                    </a:p>
                  </a:txBody>
                  <a:tcPr anchor="ctr"/>
                </a:tc>
                <a:tc>
                  <a:txBody>
                    <a:bodyPr/>
                    <a:lstStyle/>
                    <a:p>
                      <a:pPr algn="ctr"/>
                      <a:r>
                        <a:rPr lang="en-IN" sz="1200" dirty="0"/>
                        <a:t>C</a:t>
                      </a:r>
                    </a:p>
                  </a:txBody>
                  <a:tcPr anchor="ctr"/>
                </a:tc>
                <a:tc>
                  <a:txBody>
                    <a:bodyPr/>
                    <a:lstStyle/>
                    <a:p>
                      <a:pPr algn="ctr"/>
                      <a:r>
                        <a:rPr lang="en-IN" sz="1200" dirty="0"/>
                        <a:t>N</a:t>
                      </a:r>
                    </a:p>
                  </a:txBody>
                  <a:tcPr anchor="ctr"/>
                </a:tc>
                <a:extLst>
                  <a:ext uri="{0D108BD9-81ED-4DB2-BD59-A6C34878D82A}">
                    <a16:rowId xmlns:a16="http://schemas.microsoft.com/office/drawing/2014/main" val="10001"/>
                  </a:ext>
                </a:extLst>
              </a:tr>
              <a:tr h="301924">
                <a:tc>
                  <a:txBody>
                    <a:bodyPr/>
                    <a:lstStyle/>
                    <a:p>
                      <a:pPr algn="ctr"/>
                      <a:r>
                        <a:rPr lang="en-IN" sz="1200" dirty="0"/>
                        <a:t>Ram</a:t>
                      </a:r>
                    </a:p>
                  </a:txBody>
                  <a:tcPr anchor="ctr"/>
                </a:tc>
                <a:tc>
                  <a:txBody>
                    <a:bodyPr/>
                    <a:lstStyle/>
                    <a:p>
                      <a:pPr algn="ctr"/>
                      <a:r>
                        <a:rPr lang="en-IN" sz="1200" dirty="0"/>
                        <a:t>M</a:t>
                      </a:r>
                    </a:p>
                  </a:txBody>
                  <a:tcPr anchor="ctr"/>
                </a:tc>
                <a:tc>
                  <a:txBody>
                    <a:bodyPr/>
                    <a:lstStyle/>
                    <a:p>
                      <a:pPr algn="ctr"/>
                      <a:r>
                        <a:rPr lang="en-IN" sz="1200" dirty="0"/>
                        <a:t>N</a:t>
                      </a:r>
                    </a:p>
                  </a:txBody>
                  <a:tcPr anchor="ctr"/>
                </a:tc>
                <a:tc>
                  <a:txBody>
                    <a:bodyPr/>
                    <a:lstStyle/>
                    <a:p>
                      <a:pPr algn="ctr"/>
                      <a:r>
                        <a:rPr lang="en-IN" sz="1200" dirty="0"/>
                        <a:t>M</a:t>
                      </a:r>
                    </a:p>
                  </a:txBody>
                  <a:tcPr anchor="ctr"/>
                </a:tc>
                <a:tc>
                  <a:txBody>
                    <a:bodyPr/>
                    <a:lstStyle/>
                    <a:p>
                      <a:pPr algn="ctr"/>
                      <a:r>
                        <a:rPr lang="en-IN" sz="1200" dirty="0"/>
                        <a:t>I</a:t>
                      </a:r>
                    </a:p>
                  </a:txBody>
                  <a:tcPr anchor="ctr"/>
                </a:tc>
                <a:tc>
                  <a:txBody>
                    <a:bodyPr/>
                    <a:lstStyle/>
                    <a:p>
                      <a:pPr algn="ctr"/>
                      <a:r>
                        <a:rPr lang="en-IN" sz="1200" dirty="0"/>
                        <a:t>T</a:t>
                      </a:r>
                    </a:p>
                  </a:txBody>
                  <a:tcPr anchor="ctr"/>
                </a:tc>
                <a:tc>
                  <a:txBody>
                    <a:bodyPr/>
                    <a:lstStyle/>
                    <a:p>
                      <a:pPr algn="ctr"/>
                      <a:r>
                        <a:rPr lang="en-IN" sz="1200" dirty="0"/>
                        <a:t>N</a:t>
                      </a:r>
                    </a:p>
                  </a:txBody>
                  <a:tcPr anchor="ctr"/>
                </a:tc>
                <a:extLst>
                  <a:ext uri="{0D108BD9-81ED-4DB2-BD59-A6C34878D82A}">
                    <a16:rowId xmlns:a16="http://schemas.microsoft.com/office/drawing/2014/main" val="10002"/>
                  </a:ext>
                </a:extLst>
              </a:tr>
              <a:tr h="310551">
                <a:tc>
                  <a:txBody>
                    <a:bodyPr/>
                    <a:lstStyle/>
                    <a:p>
                      <a:pPr algn="ctr"/>
                      <a:r>
                        <a:rPr lang="en-IN" sz="1200" dirty="0" err="1"/>
                        <a:t>Tomi</a:t>
                      </a:r>
                      <a:endParaRPr lang="en-IN" sz="1200" dirty="0"/>
                    </a:p>
                  </a:txBody>
                  <a:tcPr anchor="ctr"/>
                </a:tc>
                <a:tc>
                  <a:txBody>
                    <a:bodyPr/>
                    <a:lstStyle/>
                    <a:p>
                      <a:pPr algn="ctr"/>
                      <a:r>
                        <a:rPr lang="en-IN" sz="1200" dirty="0"/>
                        <a:t>F</a:t>
                      </a:r>
                    </a:p>
                  </a:txBody>
                  <a:tcPr anchor="ctr"/>
                </a:tc>
                <a:tc>
                  <a:txBody>
                    <a:bodyPr/>
                    <a:lstStyle/>
                    <a:p>
                      <a:pPr algn="ctr"/>
                      <a:r>
                        <a:rPr lang="en-IN" sz="1200" dirty="0"/>
                        <a:t>N</a:t>
                      </a:r>
                    </a:p>
                  </a:txBody>
                  <a:tcPr anchor="ctr"/>
                </a:tc>
                <a:tc>
                  <a:txBody>
                    <a:bodyPr/>
                    <a:lstStyle/>
                    <a:p>
                      <a:pPr algn="ctr"/>
                      <a:r>
                        <a:rPr lang="en-IN" sz="1200" dirty="0"/>
                        <a:t>H</a:t>
                      </a:r>
                    </a:p>
                  </a:txBody>
                  <a:tcPr anchor="ctr"/>
                </a:tc>
                <a:tc>
                  <a:txBody>
                    <a:bodyPr/>
                    <a:lstStyle/>
                    <a:p>
                      <a:pPr algn="ctr"/>
                      <a:r>
                        <a:rPr lang="en-IN" sz="1200" dirty="0"/>
                        <a:t>L</a:t>
                      </a:r>
                    </a:p>
                  </a:txBody>
                  <a:tcPr anchor="ctr"/>
                </a:tc>
                <a:tc>
                  <a:txBody>
                    <a:bodyPr/>
                    <a:lstStyle/>
                    <a:p>
                      <a:pPr algn="ctr"/>
                      <a:r>
                        <a:rPr lang="en-IN" sz="1200" dirty="0"/>
                        <a:t>C</a:t>
                      </a:r>
                    </a:p>
                  </a:txBody>
                  <a:tcPr anchor="ctr"/>
                </a:tc>
                <a:tc>
                  <a:txBody>
                    <a:bodyPr/>
                    <a:lstStyle/>
                    <a:p>
                      <a:pPr algn="ctr"/>
                      <a:r>
                        <a:rPr lang="en-IN" sz="1200" dirty="0"/>
                        <a:t>Y</a:t>
                      </a:r>
                    </a:p>
                  </a:txBody>
                  <a:tcPr anchor="ctr"/>
                </a:tc>
                <a:extLst>
                  <a:ext uri="{0D108BD9-81ED-4DB2-BD59-A6C34878D82A}">
                    <a16:rowId xmlns:a16="http://schemas.microsoft.com/office/drawing/2014/main" val="10003"/>
                  </a:ext>
                </a:extLst>
              </a:tr>
            </a:tbl>
          </a:graphicData>
        </a:graphic>
      </p:graphicFrame>
      <p:sp>
        <p:nvSpPr>
          <p:cNvPr id="7" name="TextBox 6"/>
          <p:cNvSpPr txBox="1"/>
          <p:nvPr/>
        </p:nvSpPr>
        <p:spPr>
          <a:xfrm>
            <a:off x="1015624" y="3337823"/>
            <a:ext cx="7487728" cy="923330"/>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r>
              <a:rPr lang="en-IN" dirty="0">
                <a:solidFill>
                  <a:schemeClr val="tx1"/>
                </a:solidFill>
              </a:rPr>
              <a:t>How you can calculate similarity if Gender, Hobby and Job are symmetric binary attributes and Food, Caste, Education are asymmetric binary attributes?</a:t>
            </a:r>
          </a:p>
        </p:txBody>
      </p:sp>
      <p:sp>
        <p:nvSpPr>
          <p:cNvPr id="8" name="Rectangle 7"/>
          <p:cNvSpPr/>
          <p:nvPr/>
        </p:nvSpPr>
        <p:spPr>
          <a:xfrm>
            <a:off x="480450" y="4337299"/>
            <a:ext cx="8130303" cy="369332"/>
          </a:xfrm>
          <a:prstGeom prst="rect">
            <a:avLst/>
          </a:prstGeom>
        </p:spPr>
        <p:txBody>
          <a:bodyPr wrap="none">
            <a:spAutoFit/>
          </a:bodyPr>
          <a:lstStyle/>
          <a:p>
            <a:pPr>
              <a:buClr>
                <a:srgbClr val="0B5ED7"/>
              </a:buClr>
            </a:pPr>
            <a:r>
              <a:rPr lang="en-IN" b="0" dirty="0"/>
              <a:t>Obtain the similarity matrix with Jaccard coefficient of objects for the above, e.g.</a:t>
            </a:r>
          </a:p>
        </p:txBody>
      </p:sp>
      <p:sp>
        <p:nvSpPr>
          <p:cNvPr id="10" name="Rectangle 9"/>
          <p:cNvSpPr/>
          <p:nvPr/>
        </p:nvSpPr>
        <p:spPr>
          <a:xfrm>
            <a:off x="468078" y="3376689"/>
            <a:ext cx="480828" cy="1107996"/>
          </a:xfrm>
          <a:prstGeom prst="rect">
            <a:avLst/>
          </a:prstGeom>
        </p:spPr>
        <p:txBody>
          <a:bodyPr wrap="square">
            <a:spAutoFit/>
          </a:bodyPr>
          <a:lstStyle/>
          <a:p>
            <a:r>
              <a:rPr lang="en-IN" sz="6600" dirty="0">
                <a:solidFill>
                  <a:srgbClr val="FF0000"/>
                </a:solidFill>
              </a:rPr>
              <a:t>?</a:t>
            </a:r>
          </a:p>
        </p:txBody>
      </p:sp>
      <p:sp>
        <p:nvSpPr>
          <p:cNvPr id="14" name="Right Arrow 13"/>
          <p:cNvSpPr/>
          <p:nvPr/>
        </p:nvSpPr>
        <p:spPr>
          <a:xfrm rot="5400000">
            <a:off x="4309879" y="4818597"/>
            <a:ext cx="431997" cy="1665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119" y="5117870"/>
            <a:ext cx="3218967" cy="1249788"/>
          </a:xfrm>
          <a:prstGeom prst="rect">
            <a:avLst/>
          </a:prstGeom>
        </p:spPr>
      </p:pic>
    </p:spTree>
    <p:extLst>
      <p:ext uri="{BB962C8B-B14F-4D97-AF65-F5344CB8AC3E}">
        <p14:creationId xmlns:p14="http://schemas.microsoft.com/office/powerpoint/2010/main" val="3242497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68075" y="455906"/>
            <a:ext cx="8425339" cy="636519"/>
          </a:xfrm>
        </p:spPr>
        <p:txBody>
          <a:bodyPr>
            <a:noAutofit/>
          </a:bodyPr>
          <a:lstStyle/>
          <a:p>
            <a:r>
              <a:rPr lang="en-US" sz="2000" dirty="0">
                <a:solidFill>
                  <a:srgbClr val="A50021"/>
                </a:solidFill>
                <a:latin typeface="Times New Roman" pitchFamily="18" charset="0"/>
                <a:cs typeface="Times New Roman" pitchFamily="18" charset="0"/>
              </a:rPr>
              <a:t>Proximity Measure with Categorical Attribute</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364567" y="1256298"/>
                <a:ext cx="8829890" cy="4982518"/>
              </a:xfrm>
              <a:prstGeom prst="rect">
                <a:avLst/>
              </a:prstGeom>
              <a:noFill/>
            </p:spPr>
            <p:txBody>
              <a:bodyPr wrap="square" rtlCol="0">
                <a:spAutoFit/>
              </a:bodyPr>
              <a:lstStyle/>
              <a:p>
                <a:pPr marL="285750" indent="-285750" algn="just">
                  <a:buClr>
                    <a:srgbClr val="0B5ED7"/>
                  </a:buClr>
                  <a:buFont typeface="Arial" pitchFamily="34" charset="0"/>
                  <a:buChar char="•"/>
                </a:pPr>
                <a:r>
                  <a:rPr lang="en-IN" dirty="0"/>
                  <a:t>Binary attribute is a special kind of nominal attribute where the attribute has values with two states only.</a:t>
                </a:r>
              </a:p>
              <a:p>
                <a:pPr marL="285750" indent="-285750" algn="just">
                  <a:buClr>
                    <a:srgbClr val="0B5ED7"/>
                  </a:buClr>
                  <a:buFont typeface="Arial" pitchFamily="34" charset="0"/>
                  <a:buChar char="•"/>
                </a:pPr>
                <a:r>
                  <a:rPr lang="en-IN" dirty="0"/>
                  <a:t>On the other hand, </a:t>
                </a:r>
                <a:r>
                  <a:rPr lang="en-IN" dirty="0">
                    <a:solidFill>
                      <a:srgbClr val="0B5ED7"/>
                    </a:solidFill>
                  </a:rPr>
                  <a:t>categorical attribute </a:t>
                </a:r>
                <a:r>
                  <a:rPr lang="en-IN" dirty="0"/>
                  <a:t>is another kind of nominal attribute where it has values with </a:t>
                </a:r>
                <a:r>
                  <a:rPr lang="en-IN" dirty="0">
                    <a:solidFill>
                      <a:srgbClr val="0B5ED7"/>
                    </a:solidFill>
                  </a:rPr>
                  <a:t>three or more states </a:t>
                </a:r>
                <a:r>
                  <a:rPr lang="en-IN" dirty="0"/>
                  <a:t>(e.g. </a:t>
                </a:r>
                <a:r>
                  <a:rPr lang="en-IN" dirty="0">
                    <a:solidFill>
                      <a:srgbClr val="0B5ED7"/>
                    </a:solidFill>
                  </a:rPr>
                  <a:t>color = {Red, Green, Blue}).</a:t>
                </a:r>
              </a:p>
              <a:p>
                <a:pPr marL="285750" indent="-285750" algn="just">
                  <a:lnSpc>
                    <a:spcPct val="150000"/>
                  </a:lnSpc>
                  <a:buClr>
                    <a:srgbClr val="0B5ED7"/>
                  </a:buClr>
                  <a:buFont typeface="Arial" pitchFamily="34" charset="0"/>
                  <a:buChar char="•"/>
                </a:pPr>
                <a:r>
                  <a:rPr lang="en-IN" dirty="0"/>
                  <a:t>If </a:t>
                </a:r>
                <a14:m>
                  <m:oMath xmlns:m="http://schemas.openxmlformats.org/officeDocument/2006/math">
                    <m:r>
                      <a:rPr lang="en-IN" i="1" smtClean="0">
                        <a:solidFill>
                          <a:srgbClr val="0B5ED7"/>
                        </a:solidFill>
                        <a:latin typeface="Cambria Math" panose="02040503050406030204" pitchFamily="18" charset="0"/>
                        <a:ea typeface="Cambria Math" panose="02040503050406030204" pitchFamily="18" charset="0"/>
                      </a:rPr>
                      <m:t>𝓈</m:t>
                    </m:r>
                    <m:d>
                      <m:dPr>
                        <m:ctrlPr>
                          <a:rPr lang="en-IN" b="0" i="1" smtClean="0">
                            <a:solidFill>
                              <a:srgbClr val="0B5ED7"/>
                            </a:solidFill>
                            <a:latin typeface="Cambria Math" panose="02040503050406030204" pitchFamily="18" charset="0"/>
                            <a:ea typeface="Cambria Math" panose="02040503050406030204" pitchFamily="18" charset="0"/>
                          </a:rPr>
                        </m:ctrlPr>
                      </m:dPr>
                      <m:e>
                        <m:r>
                          <a:rPr lang="en-IN" b="0" i="1" smtClean="0">
                            <a:solidFill>
                              <a:srgbClr val="0B5ED7"/>
                            </a:solidFill>
                            <a:latin typeface="Cambria Math" panose="02040503050406030204" pitchFamily="18" charset="0"/>
                            <a:ea typeface="Cambria Math" panose="02040503050406030204" pitchFamily="18" charset="0"/>
                          </a:rPr>
                          <m:t>𝑥</m:t>
                        </m:r>
                        <m:r>
                          <a:rPr lang="en-IN" b="0" i="1" smtClean="0">
                            <a:solidFill>
                              <a:srgbClr val="0B5ED7"/>
                            </a:solidFill>
                            <a:latin typeface="Cambria Math" panose="02040503050406030204" pitchFamily="18" charset="0"/>
                            <a:ea typeface="Cambria Math" panose="02040503050406030204" pitchFamily="18" charset="0"/>
                          </a:rPr>
                          <m:t>,</m:t>
                        </m:r>
                        <m:r>
                          <a:rPr lang="en-IN" b="0" i="1" smtClean="0">
                            <a:solidFill>
                              <a:srgbClr val="0B5ED7"/>
                            </a:solidFill>
                            <a:latin typeface="Cambria Math" panose="02040503050406030204" pitchFamily="18" charset="0"/>
                            <a:ea typeface="Cambria Math" panose="02040503050406030204" pitchFamily="18" charset="0"/>
                          </a:rPr>
                          <m:t>𝑦</m:t>
                        </m:r>
                      </m:e>
                    </m:d>
                  </m:oMath>
                </a14:m>
                <a:r>
                  <a:rPr lang="en-IN" dirty="0"/>
                  <a:t> denotes the similarity between two objects </a:t>
                </a:r>
                <a14:m>
                  <m:oMath xmlns:m="http://schemas.openxmlformats.org/officeDocument/2006/math">
                    <m:r>
                      <a:rPr lang="en-IN" i="1">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𝑎𝑛𝑑</m:t>
                    </m:r>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oMath>
                </a14:m>
                <a:r>
                  <a:rPr lang="en-IN" dirty="0"/>
                  <a:t> then</a:t>
                </a:r>
              </a:p>
              <a:p>
                <a:pPr algn="ctr">
                  <a:lnSpc>
                    <a:spcPct val="150000"/>
                  </a:lnSpc>
                  <a:buClr>
                    <a:srgbClr val="0B5ED7"/>
                  </a:buClr>
                </a:pPr>
                <a14:m>
                  <m:oMath xmlns:m="http://schemas.openxmlformats.org/officeDocument/2006/math">
                    <m:r>
                      <a:rPr lang="en-IN" i="1">
                        <a:solidFill>
                          <a:srgbClr val="0B5ED7"/>
                        </a:solidFill>
                        <a:latin typeface="Cambria Math" panose="02040503050406030204" pitchFamily="18" charset="0"/>
                        <a:ea typeface="Cambria Math" panose="02040503050406030204" pitchFamily="18" charset="0"/>
                      </a:rPr>
                      <m:t>𝓈</m:t>
                    </m:r>
                    <m:d>
                      <m:dPr>
                        <m:ctrlPr>
                          <a:rPr lang="en-IN" i="1">
                            <a:solidFill>
                              <a:srgbClr val="0B5ED7"/>
                            </a:solidFill>
                            <a:latin typeface="Cambria Math" panose="02040503050406030204" pitchFamily="18" charset="0"/>
                            <a:ea typeface="Cambria Math" panose="02040503050406030204" pitchFamily="18" charset="0"/>
                          </a:rPr>
                        </m:ctrlPr>
                      </m:dPr>
                      <m:e>
                        <m:r>
                          <a:rPr lang="en-IN" i="1">
                            <a:solidFill>
                              <a:srgbClr val="0B5ED7"/>
                            </a:solidFill>
                            <a:latin typeface="Cambria Math" panose="02040503050406030204" pitchFamily="18" charset="0"/>
                            <a:ea typeface="Cambria Math" panose="02040503050406030204" pitchFamily="18" charset="0"/>
                          </a:rPr>
                          <m:t>𝑥</m:t>
                        </m:r>
                        <m:r>
                          <a:rPr lang="en-IN" i="1">
                            <a:solidFill>
                              <a:srgbClr val="0B5ED7"/>
                            </a:solidFill>
                            <a:latin typeface="Cambria Math" panose="02040503050406030204" pitchFamily="18" charset="0"/>
                            <a:ea typeface="Cambria Math" panose="02040503050406030204" pitchFamily="18" charset="0"/>
                          </a:rPr>
                          <m:t>,</m:t>
                        </m:r>
                        <m:r>
                          <a:rPr lang="en-IN" i="1">
                            <a:solidFill>
                              <a:srgbClr val="0B5ED7"/>
                            </a:solidFill>
                            <a:latin typeface="Cambria Math" panose="02040503050406030204" pitchFamily="18" charset="0"/>
                            <a:ea typeface="Cambria Math" panose="02040503050406030204" pitchFamily="18" charset="0"/>
                          </a:rPr>
                          <m:t>𝑦</m:t>
                        </m:r>
                      </m:e>
                    </m:d>
                  </m:oMath>
                </a14:m>
                <a:r>
                  <a:rPr lang="en-IN" dirty="0">
                    <a:solidFill>
                      <a:srgbClr val="0B5ED7"/>
                    </a:solidFill>
                  </a:rPr>
                  <a:t>=</a:t>
                </a:r>
                <a14:m>
                  <m:oMath xmlns:m="http://schemas.openxmlformats.org/officeDocument/2006/math">
                    <m:f>
                      <m:fPr>
                        <m:ctrlPr>
                          <a:rPr lang="en-IN" i="1" dirty="0" smtClean="0">
                            <a:solidFill>
                              <a:srgbClr val="0B5ED7"/>
                            </a:solidFill>
                            <a:latin typeface="Cambria Math" panose="02040503050406030204" pitchFamily="18" charset="0"/>
                          </a:rPr>
                        </m:ctrlPr>
                      </m:fPr>
                      <m:num>
                        <m:r>
                          <a:rPr lang="en-IN" b="0" i="1" dirty="0" smtClean="0">
                            <a:solidFill>
                              <a:srgbClr val="0B5ED7"/>
                            </a:solidFill>
                            <a:latin typeface="Cambria Math"/>
                          </a:rPr>
                          <m:t>𝑁𝑢𝑚𝑏𝑒𝑟</m:t>
                        </m:r>
                        <m:r>
                          <a:rPr lang="en-IN" b="0" i="1" dirty="0" smtClean="0">
                            <a:solidFill>
                              <a:srgbClr val="0B5ED7"/>
                            </a:solidFill>
                            <a:latin typeface="Cambria Math"/>
                          </a:rPr>
                          <m:t> </m:t>
                        </m:r>
                        <m:r>
                          <a:rPr lang="en-IN" b="0" i="1" dirty="0" smtClean="0">
                            <a:solidFill>
                              <a:srgbClr val="0B5ED7"/>
                            </a:solidFill>
                            <a:latin typeface="Cambria Math"/>
                          </a:rPr>
                          <m:t>𝑜𝑓</m:t>
                        </m:r>
                        <m:r>
                          <a:rPr lang="en-IN" b="0" i="1" dirty="0" smtClean="0">
                            <a:solidFill>
                              <a:srgbClr val="0B5ED7"/>
                            </a:solidFill>
                            <a:latin typeface="Cambria Math"/>
                          </a:rPr>
                          <m:t> </m:t>
                        </m:r>
                        <m:r>
                          <a:rPr lang="en-IN" b="0" i="1" dirty="0" smtClean="0">
                            <a:solidFill>
                              <a:srgbClr val="0B5ED7"/>
                            </a:solidFill>
                            <a:latin typeface="Cambria Math"/>
                          </a:rPr>
                          <m:t>𝑚𝑎𝑡𝑐h𝑒𝑠</m:t>
                        </m:r>
                      </m:num>
                      <m:den>
                        <m:r>
                          <a:rPr lang="en-IN" b="0" i="1" dirty="0" smtClean="0">
                            <a:solidFill>
                              <a:srgbClr val="0B5ED7"/>
                            </a:solidFill>
                            <a:latin typeface="Cambria Math" panose="02040503050406030204" pitchFamily="18" charset="0"/>
                          </a:rPr>
                          <m:t>𝑇𝑜𝑡𝑎𝑙</m:t>
                        </m:r>
                        <m:r>
                          <a:rPr lang="en-IN" b="0" i="1" dirty="0" smtClean="0">
                            <a:solidFill>
                              <a:srgbClr val="0B5ED7"/>
                            </a:solidFill>
                            <a:latin typeface="Cambria Math" panose="02040503050406030204" pitchFamily="18" charset="0"/>
                          </a:rPr>
                          <m:t> </m:t>
                        </m:r>
                        <m:r>
                          <a:rPr lang="en-IN" b="0" i="1" dirty="0" smtClean="0">
                            <a:solidFill>
                              <a:srgbClr val="0B5ED7"/>
                            </a:solidFill>
                            <a:latin typeface="Cambria Math" panose="02040503050406030204" pitchFamily="18" charset="0"/>
                          </a:rPr>
                          <m:t>𝑛𝑢𝑚𝑏𝑒𝑟</m:t>
                        </m:r>
                        <m:r>
                          <a:rPr lang="en-IN" b="0" i="1" dirty="0" smtClean="0">
                            <a:solidFill>
                              <a:srgbClr val="0B5ED7"/>
                            </a:solidFill>
                            <a:latin typeface="Cambria Math"/>
                          </a:rPr>
                          <m:t> </m:t>
                        </m:r>
                        <m:r>
                          <a:rPr lang="en-IN" b="0" i="1" dirty="0" smtClean="0">
                            <a:solidFill>
                              <a:srgbClr val="0B5ED7"/>
                            </a:solidFill>
                            <a:latin typeface="Cambria Math"/>
                          </a:rPr>
                          <m:t>𝑜𝑓</m:t>
                        </m:r>
                        <m:r>
                          <a:rPr lang="en-IN" b="0" i="1" dirty="0" smtClean="0">
                            <a:solidFill>
                              <a:srgbClr val="0B5ED7"/>
                            </a:solidFill>
                            <a:latin typeface="Cambria Math"/>
                          </a:rPr>
                          <m:t> </m:t>
                        </m:r>
                        <m:r>
                          <a:rPr lang="en-IN" b="0" i="1" dirty="0" smtClean="0">
                            <a:solidFill>
                              <a:srgbClr val="0B5ED7"/>
                            </a:solidFill>
                            <a:latin typeface="Cambria Math"/>
                          </a:rPr>
                          <m:t>𝑎𝑡𝑡𝑟𝑖𝑏𝑢𝑡𝑒𝑠</m:t>
                        </m:r>
                        <m:r>
                          <a:rPr lang="en-IN" b="0" i="1" dirty="0" smtClean="0">
                            <a:solidFill>
                              <a:srgbClr val="0B5ED7"/>
                            </a:solidFill>
                            <a:latin typeface="Cambria Math" panose="02040503050406030204" pitchFamily="18" charset="0"/>
                          </a:rPr>
                          <m:t> </m:t>
                        </m:r>
                      </m:den>
                    </m:f>
                  </m:oMath>
                </a14:m>
                <a:endParaRPr lang="en-IN" b="0" dirty="0">
                  <a:solidFill>
                    <a:srgbClr val="0B5ED7"/>
                  </a:solidFill>
                </a:endParaRPr>
              </a:p>
              <a:p>
                <a:pPr>
                  <a:lnSpc>
                    <a:spcPct val="150000"/>
                  </a:lnSpc>
                  <a:buClr>
                    <a:srgbClr val="0B5ED7"/>
                  </a:buClr>
                </a:pPr>
                <a:r>
                  <a:rPr lang="en-IN" dirty="0"/>
                  <a:t>and the dissimilarity </a:t>
                </a:r>
                <a14:m>
                  <m:oMath xmlns:m="http://schemas.openxmlformats.org/officeDocument/2006/math">
                    <m:r>
                      <a:rPr lang="en-IN" i="1" smtClean="0">
                        <a:solidFill>
                          <a:srgbClr val="0B5ED7"/>
                        </a:solidFill>
                        <a:latin typeface="Cambria Math" panose="02040503050406030204" pitchFamily="18" charset="0"/>
                        <a:ea typeface="Cambria Math" panose="02040503050406030204" pitchFamily="18" charset="0"/>
                      </a:rPr>
                      <m:t>𝒹</m:t>
                    </m:r>
                    <m:r>
                      <a:rPr lang="en-IN" b="0" i="1" smtClean="0">
                        <a:solidFill>
                          <a:srgbClr val="0B5ED7"/>
                        </a:solidFill>
                        <a:latin typeface="Cambria Math" panose="02040503050406030204" pitchFamily="18" charset="0"/>
                        <a:ea typeface="Cambria Math" panose="02040503050406030204" pitchFamily="18" charset="0"/>
                      </a:rPr>
                      <m:t>(</m:t>
                    </m:r>
                    <m:r>
                      <a:rPr lang="en-IN" b="0" i="1" smtClean="0">
                        <a:solidFill>
                          <a:srgbClr val="0B5ED7"/>
                        </a:solidFill>
                        <a:latin typeface="Cambria Math" panose="02040503050406030204" pitchFamily="18" charset="0"/>
                        <a:ea typeface="Cambria Math" panose="02040503050406030204" pitchFamily="18" charset="0"/>
                      </a:rPr>
                      <m:t>𝑥</m:t>
                    </m:r>
                    <m:r>
                      <a:rPr lang="en-IN" b="0" i="1" smtClean="0">
                        <a:solidFill>
                          <a:srgbClr val="0B5ED7"/>
                        </a:solidFill>
                        <a:latin typeface="Cambria Math" panose="02040503050406030204" pitchFamily="18" charset="0"/>
                        <a:ea typeface="Cambria Math" panose="02040503050406030204" pitchFamily="18" charset="0"/>
                      </a:rPr>
                      <m:t>,</m:t>
                    </m:r>
                    <m:r>
                      <a:rPr lang="en-IN" b="0" i="1" smtClean="0">
                        <a:solidFill>
                          <a:srgbClr val="0B5ED7"/>
                        </a:solidFill>
                        <a:latin typeface="Cambria Math" panose="02040503050406030204" pitchFamily="18" charset="0"/>
                        <a:ea typeface="Cambria Math" panose="02040503050406030204" pitchFamily="18" charset="0"/>
                      </a:rPr>
                      <m:t>𝑦</m:t>
                    </m:r>
                    <m:r>
                      <a:rPr lang="en-IN" b="0" i="1" smtClean="0">
                        <a:solidFill>
                          <a:srgbClr val="0B5ED7"/>
                        </a:solidFill>
                        <a:latin typeface="Cambria Math" panose="02040503050406030204" pitchFamily="18" charset="0"/>
                        <a:ea typeface="Cambria Math" panose="02040503050406030204" pitchFamily="18" charset="0"/>
                      </a:rPr>
                      <m:t>)</m:t>
                    </m:r>
                  </m:oMath>
                </a14:m>
                <a:r>
                  <a:rPr lang="en-IN" dirty="0">
                    <a:solidFill>
                      <a:srgbClr val="0B5ED7"/>
                    </a:solidFill>
                  </a:rPr>
                  <a:t> </a:t>
                </a:r>
                <a:r>
                  <a:rPr lang="en-IN" dirty="0"/>
                  <a:t>is</a:t>
                </a:r>
              </a:p>
              <a:p>
                <a:pPr algn="ctr">
                  <a:lnSpc>
                    <a:spcPct val="150000"/>
                  </a:lnSpc>
                  <a:buClr>
                    <a:srgbClr val="0B5ED7"/>
                  </a:buClr>
                </a:pPr>
                <a:r>
                  <a:rPr lang="en-IN" dirty="0"/>
                  <a:t> </a:t>
                </a:r>
                <a14:m>
                  <m:oMath xmlns:m="http://schemas.openxmlformats.org/officeDocument/2006/math">
                    <m:r>
                      <a:rPr lang="en-IN" i="1">
                        <a:solidFill>
                          <a:srgbClr val="0B5ED7"/>
                        </a:solidFill>
                        <a:latin typeface="Cambria Math" panose="02040503050406030204" pitchFamily="18" charset="0"/>
                        <a:ea typeface="Cambria Math" panose="02040503050406030204" pitchFamily="18" charset="0"/>
                      </a:rPr>
                      <m:t>𝒹</m:t>
                    </m:r>
                    <m:r>
                      <a:rPr lang="en-IN" i="1">
                        <a:solidFill>
                          <a:srgbClr val="0B5ED7"/>
                        </a:solidFill>
                        <a:latin typeface="Cambria Math" panose="02040503050406030204" pitchFamily="18" charset="0"/>
                        <a:ea typeface="Cambria Math" panose="02040503050406030204" pitchFamily="18" charset="0"/>
                      </a:rPr>
                      <m:t>(</m:t>
                    </m:r>
                    <m:r>
                      <a:rPr lang="en-IN" i="1">
                        <a:solidFill>
                          <a:srgbClr val="0B5ED7"/>
                        </a:solidFill>
                        <a:latin typeface="Cambria Math" panose="02040503050406030204" pitchFamily="18" charset="0"/>
                        <a:ea typeface="Cambria Math" panose="02040503050406030204" pitchFamily="18" charset="0"/>
                      </a:rPr>
                      <m:t>𝑥</m:t>
                    </m:r>
                    <m:r>
                      <a:rPr lang="en-IN" i="1">
                        <a:solidFill>
                          <a:srgbClr val="0B5ED7"/>
                        </a:solidFill>
                        <a:latin typeface="Cambria Math" panose="02040503050406030204" pitchFamily="18" charset="0"/>
                        <a:ea typeface="Cambria Math" panose="02040503050406030204" pitchFamily="18" charset="0"/>
                      </a:rPr>
                      <m:t>,</m:t>
                    </m:r>
                    <m:r>
                      <a:rPr lang="en-IN" i="1">
                        <a:solidFill>
                          <a:srgbClr val="0B5ED7"/>
                        </a:solidFill>
                        <a:latin typeface="Cambria Math" panose="02040503050406030204" pitchFamily="18" charset="0"/>
                        <a:ea typeface="Cambria Math" panose="02040503050406030204" pitchFamily="18" charset="0"/>
                      </a:rPr>
                      <m:t>𝑦</m:t>
                    </m:r>
                    <m:r>
                      <a:rPr lang="en-IN" i="1">
                        <a:solidFill>
                          <a:srgbClr val="0B5ED7"/>
                        </a:solidFill>
                        <a:latin typeface="Cambria Math" panose="02040503050406030204" pitchFamily="18" charset="0"/>
                        <a:ea typeface="Cambria Math" panose="02040503050406030204" pitchFamily="18" charset="0"/>
                      </a:rPr>
                      <m:t>)</m:t>
                    </m:r>
                  </m:oMath>
                </a14:m>
                <a:r>
                  <a:rPr lang="en-IN" dirty="0">
                    <a:solidFill>
                      <a:srgbClr val="0B5ED7"/>
                    </a:solidFill>
                  </a:rPr>
                  <a:t> </a:t>
                </a:r>
                <a14:m>
                  <m:oMath xmlns:m="http://schemas.openxmlformats.org/officeDocument/2006/math">
                    <m:r>
                      <a:rPr lang="en-IN" b="0" i="1" smtClean="0">
                        <a:solidFill>
                          <a:srgbClr val="0B5ED7"/>
                        </a:solidFill>
                        <a:latin typeface="Cambria Math"/>
                        <a:ea typeface="Cambria Math"/>
                      </a:rPr>
                      <m:t>=</m:t>
                    </m:r>
                    <m:f>
                      <m:fPr>
                        <m:ctrlPr>
                          <a:rPr lang="en-IN" i="1" dirty="0">
                            <a:solidFill>
                              <a:srgbClr val="0B5ED7"/>
                            </a:solidFill>
                            <a:latin typeface="Cambria Math" panose="02040503050406030204" pitchFamily="18" charset="0"/>
                          </a:rPr>
                        </m:ctrlPr>
                      </m:fPr>
                      <m:num>
                        <m:r>
                          <a:rPr lang="en-IN" i="1" dirty="0">
                            <a:solidFill>
                              <a:srgbClr val="0B5ED7"/>
                            </a:solidFill>
                            <a:latin typeface="Cambria Math"/>
                          </a:rPr>
                          <m:t>𝑁𝑢𝑚𝑏𝑒𝑟</m:t>
                        </m:r>
                        <m:r>
                          <a:rPr lang="en-IN" i="1" dirty="0">
                            <a:solidFill>
                              <a:srgbClr val="0B5ED7"/>
                            </a:solidFill>
                            <a:latin typeface="Cambria Math"/>
                          </a:rPr>
                          <m:t> </m:t>
                        </m:r>
                        <m:r>
                          <a:rPr lang="en-IN" i="1" dirty="0">
                            <a:solidFill>
                              <a:srgbClr val="0B5ED7"/>
                            </a:solidFill>
                            <a:latin typeface="Cambria Math"/>
                          </a:rPr>
                          <m:t>𝑜𝑓</m:t>
                        </m:r>
                        <m:r>
                          <a:rPr lang="en-IN" i="1" dirty="0">
                            <a:solidFill>
                              <a:srgbClr val="0B5ED7"/>
                            </a:solidFill>
                            <a:latin typeface="Cambria Math"/>
                          </a:rPr>
                          <m:t> </m:t>
                        </m:r>
                        <m:r>
                          <a:rPr lang="en-IN" b="0" i="1" dirty="0" smtClean="0">
                            <a:solidFill>
                              <a:srgbClr val="0B5ED7"/>
                            </a:solidFill>
                            <a:latin typeface="Cambria Math" panose="02040503050406030204" pitchFamily="18" charset="0"/>
                          </a:rPr>
                          <m:t>𝑚𝑖𝑠</m:t>
                        </m:r>
                        <m:r>
                          <a:rPr lang="en-IN" i="1" dirty="0">
                            <a:solidFill>
                              <a:srgbClr val="0B5ED7"/>
                            </a:solidFill>
                            <a:latin typeface="Cambria Math"/>
                          </a:rPr>
                          <m:t>𝑚𝑎𝑡𝑐h𝑒𝑠</m:t>
                        </m:r>
                      </m:num>
                      <m:den>
                        <m:r>
                          <a:rPr lang="en-IN" i="1" dirty="0">
                            <a:solidFill>
                              <a:srgbClr val="0B5ED7"/>
                            </a:solidFill>
                            <a:latin typeface="Cambria Math" panose="02040503050406030204" pitchFamily="18" charset="0"/>
                          </a:rPr>
                          <m:t>𝑇𝑜𝑡𝑎𝑙</m:t>
                        </m:r>
                        <m:r>
                          <a:rPr lang="en-IN" i="1" dirty="0">
                            <a:solidFill>
                              <a:srgbClr val="0B5ED7"/>
                            </a:solidFill>
                            <a:latin typeface="Cambria Math" panose="02040503050406030204" pitchFamily="18" charset="0"/>
                          </a:rPr>
                          <m:t> </m:t>
                        </m:r>
                        <m:r>
                          <a:rPr lang="en-IN" i="1" dirty="0">
                            <a:solidFill>
                              <a:srgbClr val="0B5ED7"/>
                            </a:solidFill>
                            <a:latin typeface="Cambria Math" panose="02040503050406030204" pitchFamily="18" charset="0"/>
                          </a:rPr>
                          <m:t>𝑛𝑢𝑚𝑏𝑒𝑟</m:t>
                        </m:r>
                        <m:r>
                          <a:rPr lang="en-IN" i="1" dirty="0">
                            <a:solidFill>
                              <a:srgbClr val="0B5ED7"/>
                            </a:solidFill>
                            <a:latin typeface="Cambria Math"/>
                          </a:rPr>
                          <m:t> </m:t>
                        </m:r>
                        <m:r>
                          <a:rPr lang="en-IN" i="1" dirty="0">
                            <a:solidFill>
                              <a:srgbClr val="0B5ED7"/>
                            </a:solidFill>
                            <a:latin typeface="Cambria Math"/>
                          </a:rPr>
                          <m:t>𝑜𝑓</m:t>
                        </m:r>
                        <m:r>
                          <a:rPr lang="en-IN" i="1" dirty="0">
                            <a:solidFill>
                              <a:srgbClr val="0B5ED7"/>
                            </a:solidFill>
                            <a:latin typeface="Cambria Math"/>
                          </a:rPr>
                          <m:t> </m:t>
                        </m:r>
                        <m:r>
                          <a:rPr lang="en-IN" i="1" dirty="0">
                            <a:solidFill>
                              <a:srgbClr val="0B5ED7"/>
                            </a:solidFill>
                            <a:latin typeface="Cambria Math"/>
                          </a:rPr>
                          <m:t>𝑎𝑡𝑡𝑟𝑖𝑏𝑢𝑡𝑒𝑠</m:t>
                        </m:r>
                        <m:r>
                          <a:rPr lang="en-IN" i="1" dirty="0">
                            <a:solidFill>
                              <a:srgbClr val="0B5ED7"/>
                            </a:solidFill>
                            <a:latin typeface="Cambria Math" panose="02040503050406030204" pitchFamily="18" charset="0"/>
                          </a:rPr>
                          <m:t> </m:t>
                        </m:r>
                      </m:den>
                    </m:f>
                  </m:oMath>
                </a14:m>
                <a:endParaRPr lang="en-IN" dirty="0"/>
              </a:p>
              <a:p>
                <a:pPr>
                  <a:buClr>
                    <a:srgbClr val="0B5ED7"/>
                  </a:buClr>
                </a:pPr>
                <a:endParaRPr lang="en-IN" dirty="0"/>
              </a:p>
              <a:p>
                <a:pPr marL="285750" indent="-285750">
                  <a:buClr>
                    <a:srgbClr val="0B5ED7"/>
                  </a:buClr>
                  <a:buFont typeface="Arial" panose="020B0604020202020204" pitchFamily="34" charset="0"/>
                  <a:buChar char="•"/>
                </a:pPr>
                <a:r>
                  <a:rPr lang="en-IN" dirty="0">
                    <a:solidFill>
                      <a:schemeClr val="tx1"/>
                    </a:solidFill>
                  </a:rPr>
                  <a:t>If </a:t>
                </a:r>
                <a14:m>
                  <m:oMath xmlns:m="http://schemas.openxmlformats.org/officeDocument/2006/math">
                    <m:r>
                      <a:rPr lang="en-IN" b="0" i="1" smtClean="0">
                        <a:solidFill>
                          <a:schemeClr val="tx1"/>
                        </a:solidFill>
                        <a:latin typeface="Cambria Math" panose="02040503050406030204" pitchFamily="18" charset="0"/>
                      </a:rPr>
                      <m:t>𝑚</m:t>
                    </m:r>
                    <m:r>
                      <a:rPr lang="en-IN" b="0" i="1" smtClean="0">
                        <a:solidFill>
                          <a:schemeClr val="tx1"/>
                        </a:solidFill>
                        <a:latin typeface="Cambria Math" panose="02040503050406030204" pitchFamily="18" charset="0"/>
                      </a:rPr>
                      <m:t>=</m:t>
                    </m:r>
                  </m:oMath>
                </a14:m>
                <a:r>
                  <a:rPr lang="en-IN" dirty="0">
                    <a:solidFill>
                      <a:schemeClr val="tx1"/>
                    </a:solidFill>
                  </a:rPr>
                  <a:t> number of matches and </a:t>
                </a:r>
                <a14:m>
                  <m:oMath xmlns:m="http://schemas.openxmlformats.org/officeDocument/2006/math">
                    <m:r>
                      <a:rPr lang="en-IN" b="0" i="1" smtClean="0">
                        <a:solidFill>
                          <a:schemeClr val="tx1"/>
                        </a:solidFill>
                        <a:latin typeface="Cambria Math" panose="02040503050406030204" pitchFamily="18" charset="0"/>
                      </a:rPr>
                      <m:t>𝑎</m:t>
                    </m:r>
                    <m:r>
                      <a:rPr lang="en-IN" b="0" i="1" smtClean="0">
                        <a:solidFill>
                          <a:schemeClr val="tx1"/>
                        </a:solidFill>
                        <a:latin typeface="Cambria Math" panose="02040503050406030204" pitchFamily="18" charset="0"/>
                      </a:rPr>
                      <m:t>=</m:t>
                    </m:r>
                  </m:oMath>
                </a14:m>
                <a:r>
                  <a:rPr lang="en-IN" dirty="0">
                    <a:solidFill>
                      <a:schemeClr val="tx1"/>
                    </a:solidFill>
                  </a:rPr>
                  <a:t> number of categorical attributes with which objects are defined as </a:t>
                </a:r>
              </a:p>
              <a:p>
                <a:pPr algn="ctr">
                  <a:buClr>
                    <a:srgbClr val="0B5ED7"/>
                  </a:buClr>
                </a:pPr>
                <a14:m>
                  <m:oMath xmlns:m="http://schemas.openxmlformats.org/officeDocument/2006/math">
                    <m:r>
                      <a:rPr lang="en-IN" i="1">
                        <a:solidFill>
                          <a:srgbClr val="0B5ED7"/>
                        </a:solidFill>
                        <a:latin typeface="Cambria Math" panose="02040503050406030204" pitchFamily="18" charset="0"/>
                        <a:ea typeface="Cambria Math" panose="02040503050406030204" pitchFamily="18" charset="0"/>
                      </a:rPr>
                      <m:t>𝓈</m:t>
                    </m:r>
                    <m:d>
                      <m:dPr>
                        <m:ctrlPr>
                          <a:rPr lang="en-IN" i="1">
                            <a:solidFill>
                              <a:srgbClr val="0B5ED7"/>
                            </a:solidFill>
                            <a:latin typeface="Cambria Math" panose="02040503050406030204" pitchFamily="18" charset="0"/>
                            <a:ea typeface="Cambria Math" panose="02040503050406030204" pitchFamily="18" charset="0"/>
                          </a:rPr>
                        </m:ctrlPr>
                      </m:dPr>
                      <m:e>
                        <m:r>
                          <a:rPr lang="en-IN" i="1">
                            <a:solidFill>
                              <a:srgbClr val="0B5ED7"/>
                            </a:solidFill>
                            <a:latin typeface="Cambria Math" panose="02040503050406030204" pitchFamily="18" charset="0"/>
                            <a:ea typeface="Cambria Math" panose="02040503050406030204" pitchFamily="18" charset="0"/>
                          </a:rPr>
                          <m:t>𝑥</m:t>
                        </m:r>
                        <m:r>
                          <a:rPr lang="en-IN" i="1">
                            <a:solidFill>
                              <a:srgbClr val="0B5ED7"/>
                            </a:solidFill>
                            <a:latin typeface="Cambria Math" panose="02040503050406030204" pitchFamily="18" charset="0"/>
                            <a:ea typeface="Cambria Math" panose="02040503050406030204" pitchFamily="18" charset="0"/>
                          </a:rPr>
                          <m:t>,</m:t>
                        </m:r>
                        <m:r>
                          <a:rPr lang="en-IN" i="1">
                            <a:solidFill>
                              <a:srgbClr val="0B5ED7"/>
                            </a:solidFill>
                            <a:latin typeface="Cambria Math" panose="02040503050406030204" pitchFamily="18" charset="0"/>
                            <a:ea typeface="Cambria Math" panose="02040503050406030204" pitchFamily="18" charset="0"/>
                          </a:rPr>
                          <m:t>𝑦</m:t>
                        </m:r>
                      </m:e>
                    </m:d>
                    <m:r>
                      <a:rPr lang="en-IN" b="0" i="1" smtClean="0">
                        <a:solidFill>
                          <a:srgbClr val="0B5ED7"/>
                        </a:solidFill>
                        <a:latin typeface="Cambria Math" panose="02040503050406030204" pitchFamily="18" charset="0"/>
                        <a:ea typeface="Cambria Math" panose="02040503050406030204" pitchFamily="18" charset="0"/>
                      </a:rPr>
                      <m:t>=</m:t>
                    </m:r>
                    <m:f>
                      <m:fPr>
                        <m:ctrlPr>
                          <a:rPr lang="en-IN" b="0" i="1" smtClean="0">
                            <a:solidFill>
                              <a:srgbClr val="0B5ED7"/>
                            </a:solidFill>
                            <a:latin typeface="Cambria Math" panose="02040503050406030204" pitchFamily="18" charset="0"/>
                            <a:ea typeface="Cambria Math" panose="02040503050406030204" pitchFamily="18" charset="0"/>
                          </a:rPr>
                        </m:ctrlPr>
                      </m:fPr>
                      <m:num>
                        <m:r>
                          <a:rPr lang="en-IN" b="0" i="1" smtClean="0">
                            <a:solidFill>
                              <a:srgbClr val="0B5ED7"/>
                            </a:solidFill>
                            <a:latin typeface="Cambria Math" panose="02040503050406030204" pitchFamily="18" charset="0"/>
                            <a:ea typeface="Cambria Math" panose="02040503050406030204" pitchFamily="18" charset="0"/>
                          </a:rPr>
                          <m:t>𝑚</m:t>
                        </m:r>
                      </m:num>
                      <m:den>
                        <m:r>
                          <a:rPr lang="en-IN" b="0" i="1" smtClean="0">
                            <a:solidFill>
                              <a:srgbClr val="0B5ED7"/>
                            </a:solidFill>
                            <a:latin typeface="Cambria Math" panose="02040503050406030204" pitchFamily="18" charset="0"/>
                            <a:ea typeface="Cambria Math" panose="02040503050406030204" pitchFamily="18" charset="0"/>
                          </a:rPr>
                          <m:t>𝑎</m:t>
                        </m:r>
                      </m:den>
                    </m:f>
                  </m:oMath>
                </a14:m>
                <a:r>
                  <a:rPr lang="en-IN" dirty="0">
                    <a:solidFill>
                      <a:schemeClr val="tx1"/>
                    </a:solidFill>
                  </a:rPr>
                  <a:t>     and</a:t>
                </a:r>
                <a14:m>
                  <m:oMath xmlns:m="http://schemas.openxmlformats.org/officeDocument/2006/math">
                    <m:r>
                      <a:rPr lang="en-IN" b="0" i="0" smtClean="0">
                        <a:solidFill>
                          <a:srgbClr val="0B5ED7"/>
                        </a:solidFill>
                        <a:latin typeface="Cambria Math" panose="02040503050406030204" pitchFamily="18" charset="0"/>
                        <a:ea typeface="Cambria Math" panose="02040503050406030204" pitchFamily="18" charset="0"/>
                      </a:rPr>
                      <m:t>  </m:t>
                    </m:r>
                    <m:r>
                      <a:rPr lang="en-IN" b="0" i="1" smtClean="0">
                        <a:solidFill>
                          <a:srgbClr val="0B5ED7"/>
                        </a:solidFill>
                        <a:latin typeface="Cambria Math" panose="02040503050406030204" pitchFamily="18" charset="0"/>
                        <a:ea typeface="Cambria Math" panose="02040503050406030204" pitchFamily="18" charset="0"/>
                      </a:rPr>
                      <m:t>    </m:t>
                    </m:r>
                    <m:r>
                      <a:rPr lang="en-IN" i="1">
                        <a:solidFill>
                          <a:srgbClr val="0B5ED7"/>
                        </a:solidFill>
                        <a:latin typeface="Cambria Math" panose="02040503050406030204" pitchFamily="18" charset="0"/>
                        <a:ea typeface="Cambria Math" panose="02040503050406030204" pitchFamily="18" charset="0"/>
                      </a:rPr>
                      <m:t>𝒹</m:t>
                    </m:r>
                    <m:d>
                      <m:dPr>
                        <m:ctrlPr>
                          <a:rPr lang="en-IN" i="1">
                            <a:solidFill>
                              <a:srgbClr val="0B5ED7"/>
                            </a:solidFill>
                            <a:latin typeface="Cambria Math" panose="02040503050406030204" pitchFamily="18" charset="0"/>
                            <a:ea typeface="Cambria Math" panose="02040503050406030204" pitchFamily="18" charset="0"/>
                          </a:rPr>
                        </m:ctrlPr>
                      </m:dPr>
                      <m:e>
                        <m:r>
                          <a:rPr lang="en-IN" i="1">
                            <a:solidFill>
                              <a:srgbClr val="0B5ED7"/>
                            </a:solidFill>
                            <a:latin typeface="Cambria Math" panose="02040503050406030204" pitchFamily="18" charset="0"/>
                            <a:ea typeface="Cambria Math" panose="02040503050406030204" pitchFamily="18" charset="0"/>
                          </a:rPr>
                          <m:t>𝑥</m:t>
                        </m:r>
                        <m:r>
                          <a:rPr lang="en-IN" i="1">
                            <a:solidFill>
                              <a:srgbClr val="0B5ED7"/>
                            </a:solidFill>
                            <a:latin typeface="Cambria Math" panose="02040503050406030204" pitchFamily="18" charset="0"/>
                            <a:ea typeface="Cambria Math" panose="02040503050406030204" pitchFamily="18" charset="0"/>
                          </a:rPr>
                          <m:t>,</m:t>
                        </m:r>
                        <m:r>
                          <a:rPr lang="en-IN" i="1">
                            <a:solidFill>
                              <a:srgbClr val="0B5ED7"/>
                            </a:solidFill>
                            <a:latin typeface="Cambria Math" panose="02040503050406030204" pitchFamily="18" charset="0"/>
                            <a:ea typeface="Cambria Math" panose="02040503050406030204" pitchFamily="18" charset="0"/>
                          </a:rPr>
                          <m:t>𝑦</m:t>
                        </m:r>
                      </m:e>
                    </m:d>
                    <m:r>
                      <a:rPr lang="en-IN" i="1">
                        <a:solidFill>
                          <a:srgbClr val="0B5ED7"/>
                        </a:solidFill>
                        <a:latin typeface="Cambria Math" panose="02040503050406030204" pitchFamily="18" charset="0"/>
                        <a:ea typeface="Cambria Math" panose="02040503050406030204" pitchFamily="18" charset="0"/>
                      </a:rPr>
                      <m:t>=</m:t>
                    </m:r>
                    <m:f>
                      <m:fPr>
                        <m:ctrlPr>
                          <a:rPr lang="en-IN" i="1">
                            <a:solidFill>
                              <a:srgbClr val="0B5ED7"/>
                            </a:solidFill>
                            <a:latin typeface="Cambria Math" panose="02040503050406030204" pitchFamily="18" charset="0"/>
                            <a:ea typeface="Cambria Math" panose="02040503050406030204" pitchFamily="18" charset="0"/>
                          </a:rPr>
                        </m:ctrlPr>
                      </m:fPr>
                      <m:num>
                        <m:r>
                          <a:rPr lang="en-IN" b="0" i="1" smtClean="0">
                            <a:solidFill>
                              <a:srgbClr val="0B5ED7"/>
                            </a:solidFill>
                            <a:latin typeface="Cambria Math" panose="02040503050406030204" pitchFamily="18" charset="0"/>
                            <a:ea typeface="Cambria Math" panose="02040503050406030204" pitchFamily="18" charset="0"/>
                          </a:rPr>
                          <m:t>𝑎</m:t>
                        </m:r>
                        <m:r>
                          <a:rPr lang="en-IN" b="0" i="1" smtClean="0">
                            <a:solidFill>
                              <a:srgbClr val="0B5ED7"/>
                            </a:solidFill>
                            <a:latin typeface="Cambria Math" panose="02040503050406030204" pitchFamily="18" charset="0"/>
                            <a:ea typeface="Cambria Math" panose="02040503050406030204" pitchFamily="18" charset="0"/>
                          </a:rPr>
                          <m:t>−</m:t>
                        </m:r>
                        <m:r>
                          <a:rPr lang="en-IN" i="1">
                            <a:solidFill>
                              <a:srgbClr val="0B5ED7"/>
                            </a:solidFill>
                            <a:latin typeface="Cambria Math" panose="02040503050406030204" pitchFamily="18" charset="0"/>
                            <a:ea typeface="Cambria Math" panose="02040503050406030204" pitchFamily="18" charset="0"/>
                          </a:rPr>
                          <m:t>𝑚</m:t>
                        </m:r>
                      </m:num>
                      <m:den>
                        <m:r>
                          <a:rPr lang="en-IN" i="1">
                            <a:solidFill>
                              <a:srgbClr val="0B5ED7"/>
                            </a:solidFill>
                            <a:latin typeface="Cambria Math" panose="02040503050406030204" pitchFamily="18" charset="0"/>
                            <a:ea typeface="Cambria Math" panose="02040503050406030204" pitchFamily="18" charset="0"/>
                          </a:rPr>
                          <m:t>𝑎</m:t>
                        </m:r>
                      </m:den>
                    </m:f>
                  </m:oMath>
                </a14:m>
                <a:endParaRPr lang="en-IN" dirty="0">
                  <a:solidFill>
                    <a:schemeClr val="tx1"/>
                  </a:solidFill>
                </a:endParaRPr>
              </a:p>
              <a:p>
                <a:pPr>
                  <a:buClr>
                    <a:srgbClr val="0B5ED7"/>
                  </a:buClr>
                </a:pPr>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364567" y="1256298"/>
                <a:ext cx="8829890" cy="4982518"/>
              </a:xfrm>
              <a:prstGeom prst="rect">
                <a:avLst/>
              </a:prstGeom>
              <a:blipFill>
                <a:blip r:embed="rId2"/>
                <a:stretch>
                  <a:fillRect l="-575" t="-509" r="-431"/>
                </a:stretch>
              </a:blipFill>
            </p:spPr>
            <p:txBody>
              <a:bodyPr/>
              <a:lstStyle/>
              <a:p>
                <a:r>
                  <a:rPr lang="en-US">
                    <a:noFill/>
                  </a:rPr>
                  <a:t> </a:t>
                </a:r>
              </a:p>
            </p:txBody>
          </p:sp>
        </mc:Fallback>
      </mc:AlternateContent>
    </p:spTree>
    <p:extLst>
      <p:ext uri="{BB962C8B-B14F-4D97-AF65-F5344CB8AC3E}">
        <p14:creationId xmlns:p14="http://schemas.microsoft.com/office/powerpoint/2010/main" val="4179233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468075" y="455906"/>
            <a:ext cx="8425339" cy="636519"/>
          </a:xfrm>
        </p:spPr>
        <p:txBody>
          <a:bodyPr>
            <a:noAutofit/>
          </a:bodyPr>
          <a:lstStyle/>
          <a:p>
            <a:r>
              <a:rPr lang="en-US" sz="2000" dirty="0">
                <a:solidFill>
                  <a:srgbClr val="A50021"/>
                </a:solidFill>
                <a:latin typeface="Times New Roman" pitchFamily="18" charset="0"/>
                <a:cs typeface="Times New Roman" pitchFamily="18" charset="0"/>
              </a:rPr>
              <a:t>Proximity Measure with Categorical Attribute</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p:sp>
        <p:nvSpPr>
          <p:cNvPr id="3" name="TextBox 2"/>
          <p:cNvSpPr txBox="1"/>
          <p:nvPr/>
        </p:nvSpPr>
        <p:spPr>
          <a:xfrm>
            <a:off x="317704" y="1188720"/>
            <a:ext cx="8829890" cy="369332"/>
          </a:xfrm>
          <a:prstGeom prst="rect">
            <a:avLst/>
          </a:prstGeom>
          <a:noFill/>
        </p:spPr>
        <p:txBody>
          <a:bodyPr wrap="square" rtlCol="0">
            <a:spAutoFit/>
          </a:bodyPr>
          <a:lstStyle/>
          <a:p>
            <a:r>
              <a:rPr lang="en-US" b="1" dirty="0">
                <a:solidFill>
                  <a:srgbClr val="0B5ED7"/>
                </a:solidFill>
                <a:latin typeface="Times New Roman" pitchFamily="18" charset="0"/>
                <a:cs typeface="Times New Roman" pitchFamily="18" charset="0"/>
              </a:rPr>
              <a:t>Example 24.4: </a:t>
            </a:r>
          </a:p>
        </p:txBody>
      </p:sp>
      <p:graphicFrame>
        <p:nvGraphicFramePr>
          <p:cNvPr id="5" name="Table 4"/>
          <p:cNvGraphicFramePr>
            <a:graphicFrameLocks noGrp="1"/>
          </p:cNvGraphicFramePr>
          <p:nvPr>
            <p:extLst>
              <p:ext uri="{D42A27DB-BD31-4B8C-83A1-F6EECF244321}">
                <p14:modId xmlns:p14="http://schemas.microsoft.com/office/powerpoint/2010/main" val="1136786618"/>
              </p:ext>
            </p:extLst>
          </p:nvPr>
        </p:nvGraphicFramePr>
        <p:xfrm>
          <a:off x="2498970" y="1503998"/>
          <a:ext cx="4149308" cy="1842141"/>
        </p:xfrm>
        <a:graphic>
          <a:graphicData uri="http://schemas.openxmlformats.org/drawingml/2006/table">
            <a:tbl>
              <a:tblPr firstRow="1" bandRow="1">
                <a:tableStyleId>{125E5076-3810-47DD-B79F-674D7AD40C01}</a:tableStyleId>
              </a:tblPr>
              <a:tblGrid>
                <a:gridCol w="1037327">
                  <a:extLst>
                    <a:ext uri="{9D8B030D-6E8A-4147-A177-3AD203B41FA5}">
                      <a16:colId xmlns:a16="http://schemas.microsoft.com/office/drawing/2014/main" val="20000"/>
                    </a:ext>
                  </a:extLst>
                </a:gridCol>
                <a:gridCol w="1037327">
                  <a:extLst>
                    <a:ext uri="{9D8B030D-6E8A-4147-A177-3AD203B41FA5}">
                      <a16:colId xmlns:a16="http://schemas.microsoft.com/office/drawing/2014/main" val="20001"/>
                    </a:ext>
                  </a:extLst>
                </a:gridCol>
                <a:gridCol w="1037327">
                  <a:extLst>
                    <a:ext uri="{9D8B030D-6E8A-4147-A177-3AD203B41FA5}">
                      <a16:colId xmlns:a16="http://schemas.microsoft.com/office/drawing/2014/main" val="20002"/>
                    </a:ext>
                  </a:extLst>
                </a:gridCol>
                <a:gridCol w="1037327">
                  <a:extLst>
                    <a:ext uri="{9D8B030D-6E8A-4147-A177-3AD203B41FA5}">
                      <a16:colId xmlns:a16="http://schemas.microsoft.com/office/drawing/2014/main" val="20003"/>
                    </a:ext>
                  </a:extLst>
                </a:gridCol>
              </a:tblGrid>
              <a:tr h="426551">
                <a:tc>
                  <a:txBody>
                    <a:bodyPr/>
                    <a:lstStyle/>
                    <a:p>
                      <a:pPr algn="ctr"/>
                      <a:r>
                        <a:rPr lang="en-IN" sz="1400" dirty="0"/>
                        <a:t>Object</a:t>
                      </a:r>
                    </a:p>
                  </a:txBody>
                  <a:tcPr anchor="ctr"/>
                </a:tc>
                <a:tc>
                  <a:txBody>
                    <a:bodyPr/>
                    <a:lstStyle/>
                    <a:p>
                      <a:pPr algn="ctr"/>
                      <a:r>
                        <a:rPr lang="en-IN" sz="1400" dirty="0"/>
                        <a:t>Color</a:t>
                      </a:r>
                    </a:p>
                  </a:txBody>
                  <a:tcPr anchor="ctr"/>
                </a:tc>
                <a:tc>
                  <a:txBody>
                    <a:bodyPr/>
                    <a:lstStyle/>
                    <a:p>
                      <a:pPr algn="ctr"/>
                      <a:r>
                        <a:rPr lang="en-IN" sz="1400" dirty="0"/>
                        <a:t>Position</a:t>
                      </a:r>
                    </a:p>
                  </a:txBody>
                  <a:tcPr anchor="ctr"/>
                </a:tc>
                <a:tc>
                  <a:txBody>
                    <a:bodyPr/>
                    <a:lstStyle/>
                    <a:p>
                      <a:pPr algn="ctr"/>
                      <a:r>
                        <a:rPr lang="en-IN" sz="1400" dirty="0"/>
                        <a:t>Distance</a:t>
                      </a:r>
                    </a:p>
                  </a:txBody>
                  <a:tcPr anchor="ctr"/>
                </a:tc>
                <a:extLst>
                  <a:ext uri="{0D108BD9-81ED-4DB2-BD59-A6C34878D82A}">
                    <a16:rowId xmlns:a16="http://schemas.microsoft.com/office/drawing/2014/main" val="10000"/>
                  </a:ext>
                </a:extLst>
              </a:tr>
              <a:tr h="350590">
                <a:tc>
                  <a:txBody>
                    <a:bodyPr/>
                    <a:lstStyle/>
                    <a:p>
                      <a:pPr algn="ctr"/>
                      <a:r>
                        <a:rPr lang="en-IN" sz="1600" dirty="0"/>
                        <a:t>1</a:t>
                      </a:r>
                    </a:p>
                  </a:txBody>
                  <a:tcPr anchor="ctr"/>
                </a:tc>
                <a:tc>
                  <a:txBody>
                    <a:bodyPr/>
                    <a:lstStyle/>
                    <a:p>
                      <a:pPr algn="ctr"/>
                      <a:r>
                        <a:rPr lang="en-IN" sz="1600" dirty="0"/>
                        <a:t>R</a:t>
                      </a:r>
                    </a:p>
                  </a:txBody>
                  <a:tcPr anchor="ctr"/>
                </a:tc>
                <a:tc>
                  <a:txBody>
                    <a:bodyPr/>
                    <a:lstStyle/>
                    <a:p>
                      <a:pPr algn="ctr"/>
                      <a:r>
                        <a:rPr lang="en-IN" sz="1600" dirty="0"/>
                        <a:t>L</a:t>
                      </a:r>
                    </a:p>
                  </a:txBody>
                  <a:tcPr anchor="ctr"/>
                </a:tc>
                <a:tc>
                  <a:txBody>
                    <a:bodyPr/>
                    <a:lstStyle/>
                    <a:p>
                      <a:pPr algn="ctr"/>
                      <a:r>
                        <a:rPr lang="en-IN" sz="1600" dirty="0"/>
                        <a:t>L</a:t>
                      </a:r>
                    </a:p>
                  </a:txBody>
                  <a:tcPr anchor="ctr"/>
                </a:tc>
                <a:extLst>
                  <a:ext uri="{0D108BD9-81ED-4DB2-BD59-A6C34878D82A}">
                    <a16:rowId xmlns:a16="http://schemas.microsoft.com/office/drawing/2014/main" val="10001"/>
                  </a:ext>
                </a:extLst>
              </a:tr>
              <a:tr h="350590">
                <a:tc>
                  <a:txBody>
                    <a:bodyPr/>
                    <a:lstStyle/>
                    <a:p>
                      <a:pPr algn="ctr"/>
                      <a:r>
                        <a:rPr lang="en-IN" sz="1600" dirty="0"/>
                        <a:t>2</a:t>
                      </a:r>
                    </a:p>
                  </a:txBody>
                  <a:tcPr anchor="ctr"/>
                </a:tc>
                <a:tc>
                  <a:txBody>
                    <a:bodyPr/>
                    <a:lstStyle/>
                    <a:p>
                      <a:pPr algn="ctr"/>
                      <a:r>
                        <a:rPr lang="en-IN" sz="1600" dirty="0"/>
                        <a:t>B</a:t>
                      </a:r>
                    </a:p>
                  </a:txBody>
                  <a:tcPr anchor="ctr"/>
                </a:tc>
                <a:tc>
                  <a:txBody>
                    <a:bodyPr/>
                    <a:lstStyle/>
                    <a:p>
                      <a:pPr algn="ctr"/>
                      <a:r>
                        <a:rPr lang="en-IN" sz="1600" dirty="0"/>
                        <a:t>C</a:t>
                      </a:r>
                    </a:p>
                  </a:txBody>
                  <a:tcPr anchor="ctr"/>
                </a:tc>
                <a:tc>
                  <a:txBody>
                    <a:bodyPr/>
                    <a:lstStyle/>
                    <a:p>
                      <a:pPr algn="ctr"/>
                      <a:r>
                        <a:rPr lang="en-IN" sz="1600" dirty="0"/>
                        <a:t>M</a:t>
                      </a:r>
                    </a:p>
                  </a:txBody>
                  <a:tcPr anchor="ctr"/>
                </a:tc>
                <a:extLst>
                  <a:ext uri="{0D108BD9-81ED-4DB2-BD59-A6C34878D82A}">
                    <a16:rowId xmlns:a16="http://schemas.microsoft.com/office/drawing/2014/main" val="10002"/>
                  </a:ext>
                </a:extLst>
              </a:tr>
              <a:tr h="357205">
                <a:tc>
                  <a:txBody>
                    <a:bodyPr/>
                    <a:lstStyle/>
                    <a:p>
                      <a:pPr algn="ctr"/>
                      <a:r>
                        <a:rPr lang="en-IN" sz="1600" dirty="0"/>
                        <a:t>3</a:t>
                      </a:r>
                    </a:p>
                  </a:txBody>
                  <a:tcPr anchor="ctr"/>
                </a:tc>
                <a:tc>
                  <a:txBody>
                    <a:bodyPr/>
                    <a:lstStyle/>
                    <a:p>
                      <a:pPr algn="ctr"/>
                      <a:r>
                        <a:rPr lang="en-IN" sz="1600" dirty="0"/>
                        <a:t>G</a:t>
                      </a:r>
                    </a:p>
                  </a:txBody>
                  <a:tcPr anchor="ctr"/>
                </a:tc>
                <a:tc>
                  <a:txBody>
                    <a:bodyPr/>
                    <a:lstStyle/>
                    <a:p>
                      <a:pPr algn="ctr"/>
                      <a:r>
                        <a:rPr lang="en-IN" sz="1600" dirty="0"/>
                        <a:t>R</a:t>
                      </a:r>
                    </a:p>
                  </a:txBody>
                  <a:tcPr anchor="ctr"/>
                </a:tc>
                <a:tc>
                  <a:txBody>
                    <a:bodyPr/>
                    <a:lstStyle/>
                    <a:p>
                      <a:pPr algn="ctr"/>
                      <a:r>
                        <a:rPr lang="en-IN" sz="1600" dirty="0"/>
                        <a:t>M</a:t>
                      </a:r>
                    </a:p>
                  </a:txBody>
                  <a:tcPr anchor="ctr"/>
                </a:tc>
                <a:extLst>
                  <a:ext uri="{0D108BD9-81ED-4DB2-BD59-A6C34878D82A}">
                    <a16:rowId xmlns:a16="http://schemas.microsoft.com/office/drawing/2014/main" val="10003"/>
                  </a:ext>
                </a:extLst>
              </a:tr>
              <a:tr h="357205">
                <a:tc>
                  <a:txBody>
                    <a:bodyPr/>
                    <a:lstStyle/>
                    <a:p>
                      <a:pPr algn="ctr"/>
                      <a:r>
                        <a:rPr lang="en-IN" sz="1600" dirty="0"/>
                        <a:t>4</a:t>
                      </a:r>
                    </a:p>
                  </a:txBody>
                  <a:tcPr anchor="ctr"/>
                </a:tc>
                <a:tc>
                  <a:txBody>
                    <a:bodyPr/>
                    <a:lstStyle/>
                    <a:p>
                      <a:pPr algn="ctr"/>
                      <a:r>
                        <a:rPr lang="en-IN" sz="1600" dirty="0"/>
                        <a:t>R</a:t>
                      </a:r>
                    </a:p>
                  </a:txBody>
                  <a:tcPr anchor="ctr"/>
                </a:tc>
                <a:tc>
                  <a:txBody>
                    <a:bodyPr/>
                    <a:lstStyle/>
                    <a:p>
                      <a:pPr algn="ctr"/>
                      <a:r>
                        <a:rPr lang="en-IN" sz="1600" dirty="0"/>
                        <a:t>L</a:t>
                      </a:r>
                    </a:p>
                  </a:txBody>
                  <a:tcPr anchor="ctr"/>
                </a:tc>
                <a:tc>
                  <a:txBody>
                    <a:bodyPr/>
                    <a:lstStyle/>
                    <a:p>
                      <a:pPr algn="ctr"/>
                      <a:r>
                        <a:rPr lang="en-IN" sz="1600" dirty="0"/>
                        <a:t>H</a:t>
                      </a:r>
                    </a:p>
                  </a:txBody>
                  <a:tcPr anchor="ctr"/>
                </a:tc>
                <a:extLst>
                  <a:ext uri="{0D108BD9-81ED-4DB2-BD59-A6C34878D82A}">
                    <a16:rowId xmlns:a16="http://schemas.microsoft.com/office/drawing/2014/main" val="10004"/>
                  </a:ext>
                </a:extLst>
              </a:tr>
            </a:tbl>
          </a:graphicData>
        </a:graphic>
      </p:graphicFrame>
      <p:sp>
        <p:nvSpPr>
          <p:cNvPr id="7" name="TextBox 6"/>
          <p:cNvSpPr txBox="1"/>
          <p:nvPr/>
        </p:nvSpPr>
        <p:spPr>
          <a:xfrm>
            <a:off x="664226" y="3526698"/>
            <a:ext cx="7551420" cy="369332"/>
          </a:xfrm>
          <a:prstGeom prst="rect">
            <a:avLst/>
          </a:prstGeom>
          <a:noFill/>
        </p:spPr>
        <p:txBody>
          <a:bodyPr wrap="square" rtlCol="0">
            <a:spAutoFit/>
          </a:bodyPr>
          <a:lstStyle/>
          <a:p>
            <a:r>
              <a:rPr lang="en-IN" dirty="0">
                <a:solidFill>
                  <a:schemeClr val="tx1"/>
                </a:solidFill>
              </a:rPr>
              <a:t>The similarity matrix considering only color attribute is shown below</a:t>
            </a:r>
          </a:p>
        </p:txBody>
      </p:sp>
      <mc:AlternateContent xmlns:mc="http://schemas.openxmlformats.org/markup-compatibility/2006" xmlns:a14="http://schemas.microsoft.com/office/drawing/2010/main">
        <mc:Choice Requires="a14">
          <p:sp>
            <p:nvSpPr>
              <p:cNvPr id="11" name="Rectangle 10"/>
              <p:cNvSpPr/>
              <p:nvPr/>
            </p:nvSpPr>
            <p:spPr>
              <a:xfrm>
                <a:off x="4276034" y="4076589"/>
                <a:ext cx="3020122" cy="1292662"/>
              </a:xfrm>
              <a:prstGeom prst="rect">
                <a:avLst/>
              </a:prstGeom>
            </p:spPr>
            <p:txBody>
              <a:bodyPr wrap="none">
                <a:spAutoFit/>
              </a:bodyPr>
              <a:lstStyle/>
              <a:p>
                <a:r>
                  <a:rPr lang="en-IN" dirty="0"/>
                  <a:t>Dissimilarity matrix, </a:t>
                </a:r>
                <a14:m>
                  <m:oMath xmlns:m="http://schemas.openxmlformats.org/officeDocument/2006/math">
                    <m:r>
                      <a:rPr lang="en-IN" i="1" smtClean="0">
                        <a:latin typeface="Cambria Math" panose="02040503050406030204" pitchFamily="18" charset="0"/>
                        <a:ea typeface="Cambria Math" panose="02040503050406030204" pitchFamily="18" charset="0"/>
                      </a:rPr>
                      <m:t>𝒹</m:t>
                    </m:r>
                    <m:r>
                      <a:rPr lang="en-IN">
                        <a:latin typeface="Cambria Math" panose="02040503050406030204" pitchFamily="18" charset="0"/>
                        <a:ea typeface="Cambria Math" panose="02040503050406030204" pitchFamily="18" charset="0"/>
                      </a:rPr>
                      <m:t>=</m:t>
                    </m:r>
                  </m:oMath>
                </a14:m>
                <a:r>
                  <a:rPr lang="en-IN" sz="6000" dirty="0">
                    <a:solidFill>
                      <a:srgbClr val="FF0000"/>
                    </a:solidFill>
                  </a:rPr>
                  <a:t>?</a:t>
                </a:r>
              </a:p>
              <a:p>
                <a:endParaRPr lang="en-IN" dirty="0"/>
              </a:p>
            </p:txBody>
          </p:sp>
        </mc:Choice>
        <mc:Fallback xmlns="">
          <p:sp>
            <p:nvSpPr>
              <p:cNvPr id="11" name="Rectangle 10"/>
              <p:cNvSpPr>
                <a:spLocks noRot="1" noChangeAspect="1" noMove="1" noResize="1" noEditPoints="1" noAdjustHandles="1" noChangeArrowheads="1" noChangeShapeType="1" noTextEdit="1"/>
              </p:cNvSpPr>
              <p:nvPr/>
            </p:nvSpPr>
            <p:spPr>
              <a:xfrm>
                <a:off x="4276034" y="4076589"/>
                <a:ext cx="3020122" cy="1292662"/>
              </a:xfrm>
              <a:prstGeom prst="rect">
                <a:avLst/>
              </a:prstGeom>
              <a:blipFill rotWithShape="0">
                <a:blip r:embed="rId2"/>
                <a:stretch>
                  <a:fillRect l="-1613" t="-14623" r="-11089" b="-9906"/>
                </a:stretch>
              </a:blipFill>
            </p:spPr>
            <p:txBody>
              <a:bodyPr/>
              <a:lstStyle/>
              <a:p>
                <a:r>
                  <a:rPr lang="en-IN">
                    <a:noFill/>
                  </a:rPr>
                  <a:t> </a:t>
                </a:r>
              </a:p>
            </p:txBody>
          </p:sp>
        </mc:Fallback>
      </mc:AlternateContent>
      <p:sp>
        <p:nvSpPr>
          <p:cNvPr id="13" name="TextBox 12"/>
          <p:cNvSpPr txBox="1"/>
          <p:nvPr/>
        </p:nvSpPr>
        <p:spPr>
          <a:xfrm>
            <a:off x="664226" y="5483300"/>
            <a:ext cx="7936310" cy="646331"/>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r>
              <a:rPr lang="en-IN" dirty="0">
                <a:solidFill>
                  <a:schemeClr val="tx1"/>
                </a:solidFill>
              </a:rPr>
              <a:t>Obtain the dissimilarity matrix considering both the categorical attributes (i.e. color and </a:t>
            </a:r>
            <a:r>
              <a:rPr lang="en-IN" dirty="0"/>
              <a:t>position).</a:t>
            </a:r>
            <a:endParaRPr lang="en-IN" dirty="0">
              <a:solidFill>
                <a:schemeClr val="tx1"/>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795" y="3918701"/>
            <a:ext cx="2072820" cy="1414395"/>
          </a:xfrm>
          <a:prstGeom prst="rect">
            <a:avLst/>
          </a:prstGeom>
        </p:spPr>
      </p:pic>
    </p:spTree>
    <p:extLst>
      <p:ext uri="{BB962C8B-B14F-4D97-AF65-F5344CB8AC3E}">
        <p14:creationId xmlns:p14="http://schemas.microsoft.com/office/powerpoint/2010/main" val="2351303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68075" y="455906"/>
            <a:ext cx="8425339" cy="636519"/>
          </a:xfrm>
        </p:spPr>
        <p:txBody>
          <a:bodyPr>
            <a:noAutofit/>
          </a:bodyPr>
          <a:lstStyle/>
          <a:p>
            <a:r>
              <a:rPr lang="en-US" sz="2000" dirty="0">
                <a:solidFill>
                  <a:srgbClr val="A50021"/>
                </a:solidFill>
                <a:latin typeface="Times New Roman" pitchFamily="18" charset="0"/>
                <a:cs typeface="Times New Roman" pitchFamily="18" charset="0"/>
              </a:rPr>
              <a:t>Proximity Measure with Ordinal Attribute</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25</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265799" y="1202389"/>
                <a:ext cx="8829890" cy="5198411"/>
              </a:xfrm>
              <a:prstGeom prst="rect">
                <a:avLst/>
              </a:prstGeom>
              <a:noFill/>
            </p:spPr>
            <p:txBody>
              <a:bodyPr wrap="square" rtlCol="0">
                <a:spAutoFit/>
              </a:bodyPr>
              <a:lstStyle/>
              <a:p>
                <a:pPr marL="285750" indent="-285750" algn="just">
                  <a:buClr>
                    <a:srgbClr val="0B5ED7"/>
                  </a:buClr>
                  <a:buFont typeface="Arial" pitchFamily="34" charset="0"/>
                  <a:buChar char="•"/>
                </a:pPr>
                <a:r>
                  <a:rPr lang="en-IN" dirty="0"/>
                  <a:t>Ordinal attribute is a special kind of categorical attribute, where the values of attribute follows a sequence (ordering) e.g. Grade = {Ex, A, B, C} where Ex &gt; A &gt;B &gt;C.</a:t>
                </a:r>
              </a:p>
              <a:p>
                <a:pPr marL="285750" indent="-285750" algn="just">
                  <a:buClr>
                    <a:srgbClr val="0B5ED7"/>
                  </a:buClr>
                  <a:buFont typeface="Arial" pitchFamily="34" charset="0"/>
                  <a:buChar char="•"/>
                </a:pPr>
                <a:r>
                  <a:rPr lang="en-IN" dirty="0"/>
                  <a:t>Suppose, </a:t>
                </a:r>
                <a:r>
                  <a:rPr lang="en-IN" i="1" dirty="0"/>
                  <a:t>A</a:t>
                </a:r>
                <a:r>
                  <a:rPr lang="en-IN" dirty="0"/>
                  <a:t> is an attribute of type ordinal and the set of values of </a:t>
                </a:r>
                <a14:m>
                  <m:oMath xmlns:m="http://schemas.openxmlformats.org/officeDocument/2006/math">
                    <m:sSub>
                      <m:sSubPr>
                        <m:ctrlPr>
                          <a:rPr lang="en-US" i="1" smtClean="0">
                            <a:solidFill>
                              <a:srgbClr val="0B5ED7"/>
                            </a:solidFill>
                            <a:latin typeface="Cambria Math" panose="02040503050406030204" pitchFamily="18" charset="0"/>
                          </a:rPr>
                        </m:ctrlPr>
                      </m:sSubPr>
                      <m:e>
                        <m:r>
                          <a:rPr lang="en-IN" b="0" i="1" smtClean="0">
                            <a:solidFill>
                              <a:srgbClr val="0B5ED7"/>
                            </a:solidFill>
                            <a:latin typeface="Cambria Math" panose="02040503050406030204" pitchFamily="18" charset="0"/>
                          </a:rPr>
                          <m:t>𝐴</m:t>
                        </m:r>
                        <m:r>
                          <a:rPr lang="en-IN" b="0" i="1" smtClean="0">
                            <a:solidFill>
                              <a:srgbClr val="0B5ED7"/>
                            </a:solidFill>
                            <a:latin typeface="Cambria Math" panose="02040503050406030204" pitchFamily="18" charset="0"/>
                          </a:rPr>
                          <m:t>={</m:t>
                        </m:r>
                        <m:r>
                          <a:rPr lang="en-IN" i="1">
                            <a:solidFill>
                              <a:srgbClr val="0B5ED7"/>
                            </a:solidFill>
                            <a:latin typeface="Cambria Math"/>
                          </a:rPr>
                          <m:t>𝑎</m:t>
                        </m:r>
                      </m:e>
                      <m:sub>
                        <m:r>
                          <a:rPr lang="en-US" i="1">
                            <a:solidFill>
                              <a:srgbClr val="0B5ED7"/>
                            </a:solidFill>
                            <a:latin typeface="Cambria Math" panose="02040503050406030204" pitchFamily="18" charset="0"/>
                          </a:rPr>
                          <m:t>1</m:t>
                        </m:r>
                      </m:sub>
                    </m:sSub>
                    <m:r>
                      <a:rPr lang="en-US" i="1">
                        <a:solidFill>
                          <a:srgbClr val="0B5ED7"/>
                        </a:solidFill>
                        <a:latin typeface="Cambria Math" panose="02040503050406030204" pitchFamily="18" charset="0"/>
                      </a:rPr>
                      <m:t>,</m:t>
                    </m:r>
                    <m:sSub>
                      <m:sSubPr>
                        <m:ctrlPr>
                          <a:rPr lang="en-US" i="1">
                            <a:solidFill>
                              <a:srgbClr val="0B5ED7"/>
                            </a:solidFill>
                            <a:latin typeface="Cambria Math" panose="02040503050406030204" pitchFamily="18" charset="0"/>
                          </a:rPr>
                        </m:ctrlPr>
                      </m:sSubPr>
                      <m:e>
                        <m:r>
                          <a:rPr lang="en-IN" i="1">
                            <a:solidFill>
                              <a:srgbClr val="0B5ED7"/>
                            </a:solidFill>
                            <a:latin typeface="Cambria Math"/>
                          </a:rPr>
                          <m:t>𝑎</m:t>
                        </m:r>
                      </m:e>
                      <m:sub>
                        <m:r>
                          <a:rPr lang="en-US" i="1">
                            <a:solidFill>
                              <a:srgbClr val="0B5ED7"/>
                            </a:solidFill>
                            <a:latin typeface="Cambria Math" panose="02040503050406030204" pitchFamily="18" charset="0"/>
                          </a:rPr>
                          <m:t>2</m:t>
                        </m:r>
                      </m:sub>
                    </m:sSub>
                    <m:r>
                      <a:rPr lang="en-US" i="1">
                        <a:solidFill>
                          <a:srgbClr val="0B5ED7"/>
                        </a:solidFill>
                        <a:latin typeface="Cambria Math" panose="02040503050406030204" pitchFamily="18" charset="0"/>
                      </a:rPr>
                      <m:t>,…..,</m:t>
                    </m:r>
                    <m:sSub>
                      <m:sSubPr>
                        <m:ctrlPr>
                          <a:rPr lang="en-US" i="1">
                            <a:solidFill>
                              <a:srgbClr val="0B5ED7"/>
                            </a:solidFill>
                            <a:latin typeface="Cambria Math" panose="02040503050406030204" pitchFamily="18" charset="0"/>
                          </a:rPr>
                        </m:ctrlPr>
                      </m:sSubPr>
                      <m:e>
                        <m:r>
                          <a:rPr lang="en-IN" i="1">
                            <a:solidFill>
                              <a:srgbClr val="0B5ED7"/>
                            </a:solidFill>
                            <a:latin typeface="Cambria Math"/>
                          </a:rPr>
                          <m:t>𝑎</m:t>
                        </m:r>
                      </m:e>
                      <m:sub>
                        <m:r>
                          <a:rPr lang="en-IN" i="1">
                            <a:solidFill>
                              <a:srgbClr val="0B5ED7"/>
                            </a:solidFill>
                            <a:latin typeface="Cambria Math"/>
                          </a:rPr>
                          <m:t>𝑛</m:t>
                        </m:r>
                      </m:sub>
                    </m:sSub>
                    <m:r>
                      <a:rPr lang="en-IN" b="0" i="1" smtClean="0">
                        <a:solidFill>
                          <a:srgbClr val="0B5ED7"/>
                        </a:solidFill>
                        <a:latin typeface="Cambria Math" panose="02040503050406030204" pitchFamily="18" charset="0"/>
                      </a:rPr>
                      <m:t>}</m:t>
                    </m:r>
                  </m:oMath>
                </a14:m>
                <a:r>
                  <a:rPr lang="en-IN" dirty="0"/>
                  <a:t>. </a:t>
                </a:r>
                <a:r>
                  <a:rPr lang="en-IN" dirty="0">
                    <a:solidFill>
                      <a:schemeClr val="tx1"/>
                    </a:solidFill>
                  </a:rPr>
                  <a:t>Let </a:t>
                </a:r>
                <a14:m>
                  <m:oMath xmlns:m="http://schemas.openxmlformats.org/officeDocument/2006/math">
                    <m:r>
                      <a:rPr lang="en-IN" b="0" i="1" smtClean="0">
                        <a:solidFill>
                          <a:schemeClr val="tx1"/>
                        </a:solidFill>
                        <a:latin typeface="Cambria Math" panose="02040503050406030204" pitchFamily="18" charset="0"/>
                        <a:ea typeface="Cambria Math" panose="02040503050406030204" pitchFamily="18" charset="0"/>
                      </a:rPr>
                      <m:t>𝑛</m:t>
                    </m:r>
                  </m:oMath>
                </a14:m>
                <a:r>
                  <a:rPr lang="en-IN" dirty="0">
                    <a:solidFill>
                      <a:schemeClr val="tx1"/>
                    </a:solidFill>
                  </a:rPr>
                  <a:t> values of </a:t>
                </a:r>
                <a14:m>
                  <m:oMath xmlns:m="http://schemas.openxmlformats.org/officeDocument/2006/math">
                    <m:r>
                      <a:rPr lang="en-IN" i="1">
                        <a:solidFill>
                          <a:schemeClr val="tx1"/>
                        </a:solidFill>
                        <a:latin typeface="Cambria Math" panose="02040503050406030204" pitchFamily="18" charset="0"/>
                      </a:rPr>
                      <m:t>𝐴</m:t>
                    </m:r>
                  </m:oMath>
                </a14:m>
                <a:r>
                  <a:rPr lang="en-IN" dirty="0">
                    <a:solidFill>
                      <a:schemeClr val="tx1"/>
                    </a:solidFill>
                  </a:rPr>
                  <a:t> are ordered in ascending order as</a:t>
                </a:r>
                <a14:m>
                  <m:oMath xmlns:m="http://schemas.openxmlformats.org/officeDocument/2006/math">
                    <m:sSub>
                      <m:sSubPr>
                        <m:ctrlPr>
                          <a:rPr lang="en-US" i="1" smtClean="0">
                            <a:solidFill>
                              <a:srgbClr val="0B5ED7"/>
                            </a:solidFill>
                            <a:latin typeface="Cambria Math" panose="02040503050406030204" pitchFamily="18" charset="0"/>
                          </a:rPr>
                        </m:ctrlPr>
                      </m:sSubPr>
                      <m:e>
                        <m:r>
                          <a:rPr lang="en-IN" b="0" i="1" smtClean="0">
                            <a:solidFill>
                              <a:srgbClr val="0B5ED7"/>
                            </a:solidFill>
                            <a:latin typeface="Cambria Math" panose="02040503050406030204" pitchFamily="18" charset="0"/>
                          </a:rPr>
                          <m:t> </m:t>
                        </m:r>
                        <m:r>
                          <a:rPr lang="en-IN" i="1">
                            <a:solidFill>
                              <a:srgbClr val="0B5ED7"/>
                            </a:solidFill>
                            <a:latin typeface="Cambria Math"/>
                          </a:rPr>
                          <m:t>𝑎</m:t>
                        </m:r>
                      </m:e>
                      <m:sub>
                        <m:r>
                          <a:rPr lang="en-IN" b="0" i="1" smtClean="0">
                            <a:solidFill>
                              <a:srgbClr val="0B5ED7"/>
                            </a:solidFill>
                            <a:latin typeface="Cambria Math" panose="02040503050406030204" pitchFamily="18" charset="0"/>
                          </a:rPr>
                          <m:t>1</m:t>
                        </m:r>
                      </m:sub>
                    </m:sSub>
                    <m:r>
                      <a:rPr lang="en-IN" b="0" i="1" smtClean="0">
                        <a:solidFill>
                          <a:srgbClr val="0B5ED7"/>
                        </a:solidFill>
                        <a:latin typeface="Cambria Math" panose="02040503050406030204" pitchFamily="18" charset="0"/>
                      </a:rPr>
                      <m:t>&lt;</m:t>
                    </m:r>
                    <m:sSub>
                      <m:sSubPr>
                        <m:ctrlPr>
                          <a:rPr lang="en-US" i="1">
                            <a:solidFill>
                              <a:srgbClr val="0B5ED7"/>
                            </a:solidFill>
                            <a:latin typeface="Cambria Math" panose="02040503050406030204" pitchFamily="18" charset="0"/>
                          </a:rPr>
                        </m:ctrlPr>
                      </m:sSubPr>
                      <m:e>
                        <m:r>
                          <a:rPr lang="en-IN" i="1">
                            <a:solidFill>
                              <a:srgbClr val="0B5ED7"/>
                            </a:solidFill>
                            <a:latin typeface="Cambria Math"/>
                          </a:rPr>
                          <m:t>𝑎</m:t>
                        </m:r>
                      </m:e>
                      <m:sub>
                        <m:r>
                          <a:rPr lang="en-US" i="1">
                            <a:solidFill>
                              <a:srgbClr val="0B5ED7"/>
                            </a:solidFill>
                            <a:latin typeface="Cambria Math" panose="02040503050406030204" pitchFamily="18" charset="0"/>
                          </a:rPr>
                          <m:t>2</m:t>
                        </m:r>
                      </m:sub>
                    </m:sSub>
                    <m:r>
                      <a:rPr lang="en-IN" b="0" i="1" smtClean="0">
                        <a:solidFill>
                          <a:srgbClr val="0B5ED7"/>
                        </a:solidFill>
                        <a:latin typeface="Cambria Math" panose="02040503050406030204" pitchFamily="18" charset="0"/>
                      </a:rPr>
                      <m:t>&lt;</m:t>
                    </m:r>
                    <m:r>
                      <a:rPr lang="en-US" i="1">
                        <a:solidFill>
                          <a:srgbClr val="0B5ED7"/>
                        </a:solidFill>
                        <a:latin typeface="Cambria Math" panose="02040503050406030204" pitchFamily="18" charset="0"/>
                      </a:rPr>
                      <m:t>..</m:t>
                    </m:r>
                    <m:r>
                      <a:rPr lang="en-IN" b="0" i="1" smtClean="0">
                        <a:solidFill>
                          <a:srgbClr val="0B5ED7"/>
                        </a:solidFill>
                        <a:latin typeface="Cambria Math" panose="02040503050406030204" pitchFamily="18" charset="0"/>
                      </a:rPr>
                      <m:t>&lt;</m:t>
                    </m:r>
                    <m:sSub>
                      <m:sSubPr>
                        <m:ctrlPr>
                          <a:rPr lang="en-US" i="1">
                            <a:solidFill>
                              <a:srgbClr val="0B5ED7"/>
                            </a:solidFill>
                            <a:latin typeface="Cambria Math" panose="02040503050406030204" pitchFamily="18" charset="0"/>
                          </a:rPr>
                        </m:ctrlPr>
                      </m:sSubPr>
                      <m:e>
                        <m:r>
                          <a:rPr lang="en-IN" i="1">
                            <a:solidFill>
                              <a:srgbClr val="0B5ED7"/>
                            </a:solidFill>
                            <a:latin typeface="Cambria Math"/>
                          </a:rPr>
                          <m:t>𝑎</m:t>
                        </m:r>
                      </m:e>
                      <m:sub>
                        <m:r>
                          <a:rPr lang="en-IN" i="1">
                            <a:solidFill>
                              <a:srgbClr val="0B5ED7"/>
                            </a:solidFill>
                            <a:latin typeface="Cambria Math"/>
                          </a:rPr>
                          <m:t>𝑛</m:t>
                        </m:r>
                      </m:sub>
                    </m:sSub>
                  </m:oMath>
                </a14:m>
                <a:r>
                  <a:rPr lang="en-IN" dirty="0">
                    <a:solidFill>
                      <a:schemeClr val="tx1"/>
                    </a:solidFill>
                  </a:rPr>
                  <a:t>. Let </a:t>
                </a:r>
                <a:r>
                  <a:rPr lang="en-IN" i="1" dirty="0"/>
                  <a:t>i-th </a:t>
                </a:r>
                <a:r>
                  <a:rPr lang="en-IN" dirty="0"/>
                  <a:t>attribute value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IN" i="1">
                            <a:solidFill>
                              <a:schemeClr val="tx1"/>
                            </a:solidFill>
                            <a:latin typeface="Cambria Math"/>
                          </a:rPr>
                          <m:t>𝑎</m:t>
                        </m:r>
                      </m:e>
                      <m:sub>
                        <m:r>
                          <a:rPr lang="en-IN" b="0" i="1" smtClean="0">
                            <a:solidFill>
                              <a:schemeClr val="tx1"/>
                            </a:solidFill>
                            <a:latin typeface="Cambria Math" panose="02040503050406030204" pitchFamily="18" charset="0"/>
                          </a:rPr>
                          <m:t>𝑖</m:t>
                        </m:r>
                      </m:sub>
                    </m:sSub>
                  </m:oMath>
                </a14:m>
                <a:r>
                  <a:rPr lang="en-IN" dirty="0">
                    <a:solidFill>
                      <a:schemeClr val="tx1"/>
                    </a:solidFill>
                  </a:rPr>
                  <a:t> be ranked as </a:t>
                </a:r>
                <a:r>
                  <a:rPr lang="en-IN" i="1" dirty="0" err="1"/>
                  <a:t>i</a:t>
                </a:r>
                <a:r>
                  <a:rPr lang="en-IN" i="1" dirty="0"/>
                  <a:t>, </a:t>
                </a:r>
                <a:r>
                  <a:rPr lang="en-IN" i="1" dirty="0" err="1"/>
                  <a:t>i</a:t>
                </a:r>
                <a:r>
                  <a:rPr lang="en-IN" i="1" dirty="0"/>
                  <a:t>=1,2,..n.</a:t>
                </a:r>
                <a:endParaRPr lang="en-IN" dirty="0">
                  <a:solidFill>
                    <a:schemeClr val="tx1"/>
                  </a:solidFill>
                </a:endParaRPr>
              </a:p>
              <a:p>
                <a:pPr marL="285750" indent="-285750" algn="just">
                  <a:buClr>
                    <a:srgbClr val="0B5ED7"/>
                  </a:buClr>
                  <a:buFont typeface="Arial" pitchFamily="34" charset="0"/>
                  <a:buChar char="•"/>
                </a:pPr>
                <a:r>
                  <a:rPr lang="en-IN" dirty="0"/>
                  <a:t>The normalized value of </a:t>
                </a:r>
                <a14:m>
                  <m:oMath xmlns:m="http://schemas.openxmlformats.org/officeDocument/2006/math">
                    <m:sSub>
                      <m:sSubPr>
                        <m:ctrlPr>
                          <a:rPr lang="en-US" i="1">
                            <a:latin typeface="Cambria Math" panose="02040503050406030204" pitchFamily="18" charset="0"/>
                          </a:rPr>
                        </m:ctrlPr>
                      </m:sSubPr>
                      <m:e>
                        <m:r>
                          <a:rPr lang="en-IN" i="1">
                            <a:latin typeface="Cambria Math"/>
                          </a:rPr>
                          <m:t>𝑎</m:t>
                        </m:r>
                      </m:e>
                      <m:sub>
                        <m:r>
                          <a:rPr lang="en-IN" i="1">
                            <a:latin typeface="Cambria Math" panose="02040503050406030204" pitchFamily="18" charset="0"/>
                          </a:rPr>
                          <m:t>𝑖</m:t>
                        </m:r>
                      </m:sub>
                    </m:sSub>
                  </m:oMath>
                </a14:m>
                <a:r>
                  <a:rPr lang="en-IN" dirty="0"/>
                  <a:t> can be expressed as </a:t>
                </a:r>
              </a:p>
              <a:p>
                <a:pPr algn="ctr">
                  <a:lnSpc>
                    <a:spcPct val="150000"/>
                  </a:lnSpc>
                  <a:buClr>
                    <a:srgbClr val="0B5ED7"/>
                  </a:buClr>
                </a:pPr>
                <a14:m>
                  <m:oMathPara xmlns:m="http://schemas.openxmlformats.org/officeDocument/2006/math">
                    <m:oMathParaPr>
                      <m:jc m:val="centerGroup"/>
                    </m:oMathParaPr>
                    <m:oMath xmlns:m="http://schemas.openxmlformats.org/officeDocument/2006/math">
                      <m:sSub>
                        <m:sSubPr>
                          <m:ctrlPr>
                            <a:rPr lang="en-IN" b="0" i="1" dirty="0" smtClean="0">
                              <a:solidFill>
                                <a:srgbClr val="0B5ED7"/>
                              </a:solidFill>
                              <a:latin typeface="Cambria Math" panose="02040503050406030204" pitchFamily="18" charset="0"/>
                              <a:ea typeface="Cambria Math" panose="02040503050406030204" pitchFamily="18" charset="0"/>
                            </a:rPr>
                          </m:ctrlPr>
                        </m:sSubPr>
                        <m:e>
                          <m:acc>
                            <m:accPr>
                              <m:chr m:val="̂"/>
                              <m:ctrlPr>
                                <a:rPr lang="en-IN" b="0" i="1" dirty="0" smtClean="0">
                                  <a:solidFill>
                                    <a:srgbClr val="0B5ED7"/>
                                  </a:solidFill>
                                  <a:latin typeface="Cambria Math" panose="02040503050406030204" pitchFamily="18" charset="0"/>
                                  <a:ea typeface="Cambria Math" panose="02040503050406030204" pitchFamily="18" charset="0"/>
                                </a:rPr>
                              </m:ctrlPr>
                            </m:accPr>
                            <m:e>
                              <m:r>
                                <a:rPr lang="en-IN" b="0" i="1" dirty="0" smtClean="0">
                                  <a:solidFill>
                                    <a:srgbClr val="0B5ED7"/>
                                  </a:solidFill>
                                  <a:latin typeface="Cambria Math" panose="02040503050406030204" pitchFamily="18" charset="0"/>
                                  <a:ea typeface="Cambria Math" panose="02040503050406030204" pitchFamily="18" charset="0"/>
                                </a:rPr>
                                <m:t>𝑎</m:t>
                              </m:r>
                            </m:e>
                          </m:acc>
                        </m:e>
                        <m:sub>
                          <m:r>
                            <a:rPr lang="en-IN" b="0" i="1" dirty="0" smtClean="0">
                              <a:solidFill>
                                <a:srgbClr val="0B5ED7"/>
                              </a:solidFill>
                              <a:latin typeface="Cambria Math" panose="02040503050406030204" pitchFamily="18" charset="0"/>
                              <a:ea typeface="Cambria Math" panose="02040503050406030204" pitchFamily="18" charset="0"/>
                            </a:rPr>
                            <m:t>𝑖</m:t>
                          </m:r>
                        </m:sub>
                      </m:sSub>
                      <m:r>
                        <a:rPr lang="en-IN" b="0" i="1" dirty="0" smtClean="0">
                          <a:solidFill>
                            <a:srgbClr val="0B5ED7"/>
                          </a:solidFill>
                          <a:latin typeface="Cambria Math" panose="02040503050406030204" pitchFamily="18" charset="0"/>
                          <a:ea typeface="Cambria Math" panose="02040503050406030204" pitchFamily="18" charset="0"/>
                        </a:rPr>
                        <m:t> =</m:t>
                      </m:r>
                      <m:f>
                        <m:fPr>
                          <m:ctrlPr>
                            <a:rPr lang="en-IN" b="0" i="1" dirty="0" smtClean="0">
                              <a:solidFill>
                                <a:srgbClr val="0B5ED7"/>
                              </a:solidFill>
                              <a:latin typeface="Cambria Math" panose="02040503050406030204" pitchFamily="18" charset="0"/>
                              <a:ea typeface="Cambria Math" panose="02040503050406030204" pitchFamily="18" charset="0"/>
                            </a:rPr>
                          </m:ctrlPr>
                        </m:fPr>
                        <m:num>
                          <m:r>
                            <a:rPr lang="en-IN" b="0" i="1" dirty="0" smtClean="0">
                              <a:solidFill>
                                <a:srgbClr val="0B5ED7"/>
                              </a:solidFill>
                              <a:latin typeface="Cambria Math" panose="02040503050406030204" pitchFamily="18" charset="0"/>
                              <a:ea typeface="Cambria Math" panose="02040503050406030204" pitchFamily="18" charset="0"/>
                            </a:rPr>
                            <m:t>𝑖</m:t>
                          </m:r>
                          <m:r>
                            <a:rPr lang="en-IN" b="0" i="1" dirty="0" smtClean="0">
                              <a:solidFill>
                                <a:srgbClr val="0B5ED7"/>
                              </a:solidFill>
                              <a:latin typeface="Cambria Math" panose="02040503050406030204" pitchFamily="18" charset="0"/>
                              <a:ea typeface="Cambria Math" panose="02040503050406030204" pitchFamily="18" charset="0"/>
                            </a:rPr>
                            <m:t>−1</m:t>
                          </m:r>
                        </m:num>
                        <m:den>
                          <m:r>
                            <a:rPr lang="en-IN" b="0" i="1" dirty="0" smtClean="0">
                              <a:solidFill>
                                <a:srgbClr val="0B5ED7"/>
                              </a:solidFill>
                              <a:latin typeface="Cambria Math" panose="02040503050406030204" pitchFamily="18" charset="0"/>
                              <a:ea typeface="Cambria Math" panose="02040503050406030204" pitchFamily="18" charset="0"/>
                            </a:rPr>
                            <m:t>𝑛</m:t>
                          </m:r>
                          <m:r>
                            <a:rPr lang="en-IN" b="0" i="1" dirty="0" smtClean="0">
                              <a:solidFill>
                                <a:srgbClr val="0B5ED7"/>
                              </a:solidFill>
                              <a:latin typeface="Cambria Math" panose="02040503050406030204" pitchFamily="18" charset="0"/>
                              <a:ea typeface="Cambria Math" panose="02040503050406030204" pitchFamily="18" charset="0"/>
                            </a:rPr>
                            <m:t>−1</m:t>
                          </m:r>
                        </m:den>
                      </m:f>
                    </m:oMath>
                  </m:oMathPara>
                </a14:m>
                <a:endParaRPr lang="en-IN" b="0" dirty="0">
                  <a:solidFill>
                    <a:srgbClr val="0B5ED7"/>
                  </a:solidFill>
                </a:endParaRPr>
              </a:p>
              <a:p>
                <a:pPr marL="285750" indent="-285750">
                  <a:lnSpc>
                    <a:spcPct val="150000"/>
                  </a:lnSpc>
                  <a:buClr>
                    <a:srgbClr val="0B5ED7"/>
                  </a:buClr>
                  <a:buFont typeface="Arial" panose="020B0604020202020204" pitchFamily="34" charset="0"/>
                  <a:buChar char="•"/>
                </a:pPr>
                <a:r>
                  <a:rPr lang="en-IN" dirty="0">
                    <a:solidFill>
                      <a:schemeClr val="tx1"/>
                    </a:solidFill>
                  </a:rPr>
                  <a:t>Thus, normalized values lie in the range </a:t>
                </a:r>
                <a14:m>
                  <m:oMath xmlns:m="http://schemas.openxmlformats.org/officeDocument/2006/math">
                    <m:r>
                      <a:rPr lang="en-IN" b="0" i="1" smtClean="0">
                        <a:solidFill>
                          <a:schemeClr val="tx1"/>
                        </a:solidFill>
                        <a:latin typeface="Cambria Math" panose="02040503050406030204" pitchFamily="18" charset="0"/>
                      </a:rPr>
                      <m:t>[0..1]</m:t>
                    </m:r>
                  </m:oMath>
                </a14:m>
                <a:r>
                  <a:rPr lang="en-IN" b="0" dirty="0">
                    <a:solidFill>
                      <a:schemeClr val="tx1"/>
                    </a:solidFill>
                  </a:rPr>
                  <a:t>.</a:t>
                </a:r>
              </a:p>
              <a:p>
                <a:pPr marL="285750" indent="-285750">
                  <a:buClr>
                    <a:srgbClr val="0B5ED7"/>
                  </a:buClr>
                  <a:buFont typeface="Arial" panose="020B0604020202020204" pitchFamily="34" charset="0"/>
                  <a:buChar char="•"/>
                </a:pPr>
                <a:r>
                  <a:rPr lang="en-IN" dirty="0"/>
                  <a:t>As </a:t>
                </a:r>
                <a14:m>
                  <m:oMath xmlns:m="http://schemas.openxmlformats.org/officeDocument/2006/math">
                    <m:sSub>
                      <m:sSubPr>
                        <m:ctrlPr>
                          <a:rPr lang="en-US" i="1">
                            <a:latin typeface="Cambria Math" panose="02040503050406030204" pitchFamily="18" charset="0"/>
                          </a:rPr>
                        </m:ctrlPr>
                      </m:sSubPr>
                      <m:e>
                        <m:r>
                          <a:rPr lang="en-IN" i="1">
                            <a:latin typeface="Cambria Math"/>
                          </a:rPr>
                          <m:t>𝑎</m:t>
                        </m:r>
                      </m:e>
                      <m:sub>
                        <m:r>
                          <a:rPr lang="en-IN" i="1">
                            <a:latin typeface="Cambria Math" panose="02040503050406030204" pitchFamily="18" charset="0"/>
                          </a:rPr>
                          <m:t>𝑖</m:t>
                        </m:r>
                      </m:sub>
                    </m:sSub>
                  </m:oMath>
                </a14:m>
                <a:r>
                  <a:rPr lang="en-IN" b="0" dirty="0">
                    <a:solidFill>
                      <a:schemeClr val="tx1"/>
                    </a:solidFill>
                  </a:rPr>
                  <a:t> is a numerical value, the similarity measure, then can be calculated using any similarity measurement method for numerical attribute.</a:t>
                </a:r>
              </a:p>
              <a:p>
                <a:pPr marL="285750" indent="-285750">
                  <a:buClr>
                    <a:srgbClr val="0B5ED7"/>
                  </a:buClr>
                  <a:buFont typeface="Arial" panose="020B0604020202020204" pitchFamily="34" charset="0"/>
                  <a:buChar char="•"/>
                </a:pPr>
                <a:r>
                  <a:rPr lang="en-IN" dirty="0"/>
                  <a:t>For example, the similarity measure between two objects </a:t>
                </a:r>
                <a14:m>
                  <m:oMath xmlns:m="http://schemas.openxmlformats.org/officeDocument/2006/math">
                    <m:r>
                      <a:rPr lang="en-IN" i="1">
                        <a:solidFill>
                          <a:srgbClr val="0B5ED7"/>
                        </a:solidFill>
                        <a:latin typeface="Cambria Math" panose="02040503050406030204" pitchFamily="18" charset="0"/>
                        <a:ea typeface="Cambria Math" panose="02040503050406030204" pitchFamily="18" charset="0"/>
                      </a:rPr>
                      <m:t>𝑥</m:t>
                    </m:r>
                    <m:r>
                      <a:rPr lang="en-IN" b="0" i="1" smtClean="0">
                        <a:solidFill>
                          <a:srgbClr val="0B5ED7"/>
                        </a:solidFill>
                        <a:latin typeface="Cambria Math" panose="02040503050406030204" pitchFamily="18" charset="0"/>
                        <a:ea typeface="Cambria Math" panose="02040503050406030204" pitchFamily="18" charset="0"/>
                      </a:rPr>
                      <m:t> </m:t>
                    </m:r>
                    <m:r>
                      <a:rPr lang="en-IN" b="0" i="1" smtClean="0">
                        <a:solidFill>
                          <a:srgbClr val="0B5ED7"/>
                        </a:solidFill>
                        <a:latin typeface="Cambria Math" panose="02040503050406030204" pitchFamily="18" charset="0"/>
                        <a:ea typeface="Cambria Math" panose="02040503050406030204" pitchFamily="18" charset="0"/>
                      </a:rPr>
                      <m:t>𝑎𝑛𝑑</m:t>
                    </m:r>
                    <m:r>
                      <a:rPr lang="en-IN" b="0" i="1" smtClean="0">
                        <a:solidFill>
                          <a:srgbClr val="0B5ED7"/>
                        </a:solidFill>
                        <a:latin typeface="Cambria Math" panose="02040503050406030204" pitchFamily="18" charset="0"/>
                        <a:ea typeface="Cambria Math" panose="02040503050406030204" pitchFamily="18" charset="0"/>
                      </a:rPr>
                      <m:t> </m:t>
                    </m:r>
                    <m:r>
                      <a:rPr lang="en-IN" b="0" i="1" smtClean="0">
                        <a:solidFill>
                          <a:srgbClr val="0B5ED7"/>
                        </a:solidFill>
                        <a:latin typeface="Cambria Math" panose="02040503050406030204" pitchFamily="18" charset="0"/>
                        <a:ea typeface="Cambria Math" panose="02040503050406030204" pitchFamily="18" charset="0"/>
                      </a:rPr>
                      <m:t>𝑦</m:t>
                    </m:r>
                    <m:r>
                      <a:rPr lang="en-IN" b="0" i="1" smtClean="0">
                        <a:solidFill>
                          <a:srgbClr val="0B5ED7"/>
                        </a:solidFill>
                        <a:latin typeface="Cambria Math" panose="02040503050406030204" pitchFamily="18" charset="0"/>
                        <a:ea typeface="Cambria Math" panose="02040503050406030204" pitchFamily="18" charset="0"/>
                      </a:rPr>
                      <m:t> </m:t>
                    </m:r>
                  </m:oMath>
                </a14:m>
                <a:r>
                  <a:rPr lang="en-IN" b="0" dirty="0">
                    <a:solidFill>
                      <a:schemeClr val="tx1"/>
                    </a:solidFill>
                  </a:rPr>
                  <a:t>with attribute values </a:t>
                </a:r>
                <a14:m>
                  <m:oMath xmlns:m="http://schemas.openxmlformats.org/officeDocument/2006/math">
                    <m:sSub>
                      <m:sSubPr>
                        <m:ctrlPr>
                          <a:rPr lang="en-US" i="1">
                            <a:latin typeface="Cambria Math" panose="02040503050406030204" pitchFamily="18" charset="0"/>
                          </a:rPr>
                        </m:ctrlPr>
                      </m:sSubPr>
                      <m:e>
                        <m:r>
                          <a:rPr lang="en-IN" i="1">
                            <a:latin typeface="Cambria Math"/>
                          </a:rPr>
                          <m:t>𝑎</m:t>
                        </m:r>
                      </m:e>
                      <m:sub>
                        <m:r>
                          <a:rPr lang="en-IN" i="1">
                            <a:latin typeface="Cambria Math" panose="02040503050406030204" pitchFamily="18" charset="0"/>
                          </a:rPr>
                          <m:t>𝑖</m:t>
                        </m:r>
                      </m:sub>
                    </m:sSub>
                  </m:oMath>
                </a14:m>
                <a:r>
                  <a:rPr lang="en-IN" b="0" dirty="0">
                    <a:solidFill>
                      <a:schemeClr val="tx1"/>
                    </a:solidFill>
                  </a:rPr>
                  <a:t> and </a:t>
                </a:r>
                <a14:m>
                  <m:oMath xmlns:m="http://schemas.openxmlformats.org/officeDocument/2006/math">
                    <m:sSub>
                      <m:sSubPr>
                        <m:ctrlPr>
                          <a:rPr lang="en-US" i="1">
                            <a:latin typeface="Cambria Math" panose="02040503050406030204" pitchFamily="18" charset="0"/>
                          </a:rPr>
                        </m:ctrlPr>
                      </m:sSubPr>
                      <m:e>
                        <m:r>
                          <a:rPr lang="en-IN" i="1">
                            <a:latin typeface="Cambria Math"/>
                          </a:rPr>
                          <m:t>𝑎</m:t>
                        </m:r>
                      </m:e>
                      <m:sub>
                        <m:r>
                          <a:rPr lang="en-IN" b="0" i="1" smtClean="0">
                            <a:latin typeface="Cambria Math" panose="02040503050406030204" pitchFamily="18" charset="0"/>
                          </a:rPr>
                          <m:t>𝑗</m:t>
                        </m:r>
                      </m:sub>
                    </m:sSub>
                    <m:r>
                      <a:rPr lang="en-IN" b="0" i="1" smtClean="0">
                        <a:latin typeface="Cambria Math" panose="02040503050406030204" pitchFamily="18" charset="0"/>
                      </a:rPr>
                      <m:t>, </m:t>
                    </m:r>
                  </m:oMath>
                </a14:m>
                <a:r>
                  <a:rPr lang="en-IN" b="0" dirty="0">
                    <a:solidFill>
                      <a:schemeClr val="tx1"/>
                    </a:solidFill>
                  </a:rPr>
                  <a:t>then can be expressed as</a:t>
                </a:r>
              </a:p>
              <a:p>
                <a:pPr algn="ctr">
                  <a:buClr>
                    <a:srgbClr val="0B5ED7"/>
                  </a:buClr>
                </a:pPr>
                <a14:m>
                  <m:oMathPara xmlns:m="http://schemas.openxmlformats.org/officeDocument/2006/math">
                    <m:oMathParaPr>
                      <m:jc m:val="center"/>
                    </m:oMathParaPr>
                    <m:oMath xmlns:m="http://schemas.openxmlformats.org/officeDocument/2006/math">
                      <m:r>
                        <a:rPr lang="en-IN" i="1">
                          <a:solidFill>
                            <a:srgbClr val="0B5ED7"/>
                          </a:solidFill>
                          <a:latin typeface="Cambria Math" panose="02040503050406030204" pitchFamily="18" charset="0"/>
                          <a:ea typeface="Cambria Math" panose="02040503050406030204" pitchFamily="18" charset="0"/>
                        </a:rPr>
                        <m:t>𝓈</m:t>
                      </m:r>
                      <m:d>
                        <m:dPr>
                          <m:ctrlPr>
                            <a:rPr lang="en-IN" i="1">
                              <a:solidFill>
                                <a:srgbClr val="0B5ED7"/>
                              </a:solidFill>
                              <a:latin typeface="Cambria Math" panose="02040503050406030204" pitchFamily="18" charset="0"/>
                              <a:ea typeface="Cambria Math" panose="02040503050406030204" pitchFamily="18" charset="0"/>
                            </a:rPr>
                          </m:ctrlPr>
                        </m:dPr>
                        <m:e>
                          <m:r>
                            <a:rPr lang="en-IN" i="1">
                              <a:solidFill>
                                <a:srgbClr val="0B5ED7"/>
                              </a:solidFill>
                              <a:latin typeface="Cambria Math" panose="02040503050406030204" pitchFamily="18" charset="0"/>
                              <a:ea typeface="Cambria Math" panose="02040503050406030204" pitchFamily="18" charset="0"/>
                            </a:rPr>
                            <m:t>𝑥</m:t>
                          </m:r>
                          <m:r>
                            <a:rPr lang="en-IN" i="1">
                              <a:solidFill>
                                <a:srgbClr val="0B5ED7"/>
                              </a:solidFill>
                              <a:latin typeface="Cambria Math" panose="02040503050406030204" pitchFamily="18" charset="0"/>
                              <a:ea typeface="Cambria Math" panose="02040503050406030204" pitchFamily="18" charset="0"/>
                            </a:rPr>
                            <m:t>,</m:t>
                          </m:r>
                          <m:r>
                            <a:rPr lang="en-IN" i="1">
                              <a:solidFill>
                                <a:srgbClr val="0B5ED7"/>
                              </a:solidFill>
                              <a:latin typeface="Cambria Math" panose="02040503050406030204" pitchFamily="18" charset="0"/>
                              <a:ea typeface="Cambria Math" panose="02040503050406030204" pitchFamily="18" charset="0"/>
                            </a:rPr>
                            <m:t>𝑦</m:t>
                          </m:r>
                        </m:e>
                      </m:d>
                      <m:r>
                        <a:rPr lang="en-IN" b="0" i="1" smtClean="0">
                          <a:solidFill>
                            <a:srgbClr val="0B5ED7"/>
                          </a:solidFill>
                          <a:latin typeface="Cambria Math" panose="02040503050406030204" pitchFamily="18" charset="0"/>
                          <a:ea typeface="Cambria Math" panose="02040503050406030204" pitchFamily="18" charset="0"/>
                        </a:rPr>
                        <m:t>=</m:t>
                      </m:r>
                      <m:rad>
                        <m:radPr>
                          <m:degHide m:val="on"/>
                          <m:ctrlPr>
                            <a:rPr lang="en-IN" b="0" i="1" smtClean="0">
                              <a:solidFill>
                                <a:srgbClr val="0B5ED7"/>
                              </a:solidFill>
                              <a:latin typeface="Cambria Math" panose="02040503050406030204" pitchFamily="18" charset="0"/>
                              <a:ea typeface="Cambria Math" panose="02040503050406030204" pitchFamily="18" charset="0"/>
                            </a:rPr>
                          </m:ctrlPr>
                        </m:radPr>
                        <m:deg/>
                        <m:e>
                          <m:r>
                            <a:rPr lang="en-IN" b="0" i="1" smtClean="0">
                              <a:solidFill>
                                <a:srgbClr val="0B5ED7"/>
                              </a:solidFill>
                              <a:latin typeface="Cambria Math" panose="02040503050406030204" pitchFamily="18" charset="0"/>
                              <a:ea typeface="Cambria Math" panose="02040503050406030204" pitchFamily="18" charset="0"/>
                            </a:rPr>
                            <m:t>(</m:t>
                          </m:r>
                          <m:sSup>
                            <m:sSupPr>
                              <m:ctrlPr>
                                <a:rPr lang="en-IN" b="0" i="1" smtClean="0">
                                  <a:solidFill>
                                    <a:srgbClr val="0B5ED7"/>
                                  </a:solidFill>
                                  <a:latin typeface="Cambria Math" panose="02040503050406030204" pitchFamily="18" charset="0"/>
                                  <a:ea typeface="Cambria Math" panose="02040503050406030204" pitchFamily="18" charset="0"/>
                                </a:rPr>
                              </m:ctrlPr>
                            </m:sSupPr>
                            <m:e>
                              <m:sSub>
                                <m:sSubPr>
                                  <m:ctrlPr>
                                    <a:rPr lang="en-IN" i="1" dirty="0">
                                      <a:solidFill>
                                        <a:srgbClr val="0B5ED7"/>
                                      </a:solidFill>
                                      <a:latin typeface="Cambria Math" panose="02040503050406030204" pitchFamily="18" charset="0"/>
                                      <a:ea typeface="Cambria Math" panose="02040503050406030204" pitchFamily="18" charset="0"/>
                                    </a:rPr>
                                  </m:ctrlPr>
                                </m:sSubPr>
                                <m:e>
                                  <m:acc>
                                    <m:accPr>
                                      <m:chr m:val="̂"/>
                                      <m:ctrlPr>
                                        <a:rPr lang="en-IN" i="1" dirty="0">
                                          <a:solidFill>
                                            <a:srgbClr val="0B5ED7"/>
                                          </a:solidFill>
                                          <a:latin typeface="Cambria Math" panose="02040503050406030204" pitchFamily="18" charset="0"/>
                                          <a:ea typeface="Cambria Math" panose="02040503050406030204" pitchFamily="18" charset="0"/>
                                        </a:rPr>
                                      </m:ctrlPr>
                                    </m:accPr>
                                    <m:e>
                                      <m:r>
                                        <a:rPr lang="en-IN" i="1" dirty="0">
                                          <a:solidFill>
                                            <a:srgbClr val="0B5ED7"/>
                                          </a:solidFill>
                                          <a:latin typeface="Cambria Math" panose="02040503050406030204" pitchFamily="18" charset="0"/>
                                          <a:ea typeface="Cambria Math" panose="02040503050406030204" pitchFamily="18" charset="0"/>
                                        </a:rPr>
                                        <m:t>𝑎</m:t>
                                      </m:r>
                                    </m:e>
                                  </m:acc>
                                </m:e>
                                <m:sub>
                                  <m:r>
                                    <a:rPr lang="en-IN" i="1" dirty="0">
                                      <a:solidFill>
                                        <a:srgbClr val="0B5ED7"/>
                                      </a:solidFill>
                                      <a:latin typeface="Cambria Math" panose="02040503050406030204" pitchFamily="18" charset="0"/>
                                      <a:ea typeface="Cambria Math" panose="02040503050406030204" pitchFamily="18" charset="0"/>
                                    </a:rPr>
                                    <m:t>𝑖</m:t>
                                  </m:r>
                                </m:sub>
                              </m:sSub>
                              <m:r>
                                <a:rPr lang="en-IN" b="0" i="1" dirty="0" smtClean="0">
                                  <a:solidFill>
                                    <a:srgbClr val="0B5ED7"/>
                                  </a:solidFill>
                                  <a:latin typeface="Cambria Math" panose="02040503050406030204" pitchFamily="18" charset="0"/>
                                  <a:ea typeface="Cambria Math" panose="02040503050406030204" pitchFamily="18" charset="0"/>
                                </a:rPr>
                                <m:t>−</m:t>
                              </m:r>
                              <m:sSub>
                                <m:sSubPr>
                                  <m:ctrlPr>
                                    <a:rPr lang="en-IN" i="1" dirty="0">
                                      <a:solidFill>
                                        <a:srgbClr val="0B5ED7"/>
                                      </a:solidFill>
                                      <a:latin typeface="Cambria Math" panose="02040503050406030204" pitchFamily="18" charset="0"/>
                                      <a:ea typeface="Cambria Math" panose="02040503050406030204" pitchFamily="18" charset="0"/>
                                    </a:rPr>
                                  </m:ctrlPr>
                                </m:sSubPr>
                                <m:e>
                                  <m:acc>
                                    <m:accPr>
                                      <m:chr m:val="̂"/>
                                      <m:ctrlPr>
                                        <a:rPr lang="en-IN" i="1" dirty="0">
                                          <a:solidFill>
                                            <a:srgbClr val="0B5ED7"/>
                                          </a:solidFill>
                                          <a:latin typeface="Cambria Math" panose="02040503050406030204" pitchFamily="18" charset="0"/>
                                          <a:ea typeface="Cambria Math" panose="02040503050406030204" pitchFamily="18" charset="0"/>
                                        </a:rPr>
                                      </m:ctrlPr>
                                    </m:accPr>
                                    <m:e>
                                      <m:r>
                                        <a:rPr lang="en-IN" i="1" dirty="0">
                                          <a:solidFill>
                                            <a:srgbClr val="0B5ED7"/>
                                          </a:solidFill>
                                          <a:latin typeface="Cambria Math" panose="02040503050406030204" pitchFamily="18" charset="0"/>
                                          <a:ea typeface="Cambria Math" panose="02040503050406030204" pitchFamily="18" charset="0"/>
                                        </a:rPr>
                                        <m:t>𝑎</m:t>
                                      </m:r>
                                    </m:e>
                                  </m:acc>
                                </m:e>
                                <m:sub>
                                  <m:r>
                                    <a:rPr lang="en-IN" b="0" i="1" dirty="0" smtClean="0">
                                      <a:solidFill>
                                        <a:srgbClr val="0B5ED7"/>
                                      </a:solidFill>
                                      <a:latin typeface="Cambria Math" panose="02040503050406030204" pitchFamily="18" charset="0"/>
                                      <a:ea typeface="Cambria Math" panose="02040503050406030204" pitchFamily="18" charset="0"/>
                                    </a:rPr>
                                    <m:t>𝑗</m:t>
                                  </m:r>
                                </m:sub>
                              </m:sSub>
                              <m:r>
                                <a:rPr lang="en-IN" b="0" i="1" dirty="0" smtClean="0">
                                  <a:solidFill>
                                    <a:srgbClr val="0B5ED7"/>
                                  </a:solidFill>
                                  <a:latin typeface="Cambria Math" panose="02040503050406030204" pitchFamily="18" charset="0"/>
                                  <a:ea typeface="Cambria Math" panose="02040503050406030204" pitchFamily="18" charset="0"/>
                                </a:rPr>
                                <m:t>)</m:t>
                              </m:r>
                            </m:e>
                            <m:sup>
                              <m:r>
                                <a:rPr lang="en-IN" b="0" i="1" smtClean="0">
                                  <a:solidFill>
                                    <a:srgbClr val="0B5ED7"/>
                                  </a:solidFill>
                                  <a:latin typeface="Cambria Math" panose="02040503050406030204" pitchFamily="18" charset="0"/>
                                  <a:ea typeface="Cambria Math" panose="02040503050406030204" pitchFamily="18" charset="0"/>
                                </a:rPr>
                                <m:t>2</m:t>
                              </m:r>
                            </m:sup>
                          </m:sSup>
                        </m:e>
                      </m:rad>
                    </m:oMath>
                  </m:oMathPara>
                </a14:m>
                <a:endParaRPr lang="en-IN" dirty="0">
                  <a:solidFill>
                    <a:schemeClr val="tx1"/>
                  </a:solidFill>
                </a:endParaRPr>
              </a:p>
              <a:p>
                <a:pPr>
                  <a:buClr>
                    <a:srgbClr val="0B5ED7"/>
                  </a:buClr>
                </a:pPr>
                <a:r>
                  <a:rPr lang="en-IN" dirty="0"/>
                  <a:t>where </a:t>
                </a:r>
                <a14:m>
                  <m:oMath xmlns:m="http://schemas.openxmlformats.org/officeDocument/2006/math">
                    <m:sSub>
                      <m:sSubPr>
                        <m:ctrlPr>
                          <a:rPr lang="en-IN" i="1" dirty="0">
                            <a:solidFill>
                              <a:srgbClr val="0B5ED7"/>
                            </a:solidFill>
                            <a:latin typeface="Cambria Math" panose="02040503050406030204" pitchFamily="18" charset="0"/>
                            <a:ea typeface="Cambria Math" panose="02040503050406030204" pitchFamily="18" charset="0"/>
                          </a:rPr>
                        </m:ctrlPr>
                      </m:sSubPr>
                      <m:e>
                        <m:acc>
                          <m:accPr>
                            <m:chr m:val="̂"/>
                            <m:ctrlPr>
                              <a:rPr lang="en-IN" i="1" dirty="0">
                                <a:solidFill>
                                  <a:srgbClr val="0B5ED7"/>
                                </a:solidFill>
                                <a:latin typeface="Cambria Math" panose="02040503050406030204" pitchFamily="18" charset="0"/>
                                <a:ea typeface="Cambria Math" panose="02040503050406030204" pitchFamily="18" charset="0"/>
                              </a:rPr>
                            </m:ctrlPr>
                          </m:accPr>
                          <m:e>
                            <m:r>
                              <a:rPr lang="en-IN" i="1" dirty="0">
                                <a:solidFill>
                                  <a:srgbClr val="0B5ED7"/>
                                </a:solidFill>
                                <a:latin typeface="Cambria Math" panose="02040503050406030204" pitchFamily="18" charset="0"/>
                                <a:ea typeface="Cambria Math" panose="02040503050406030204" pitchFamily="18" charset="0"/>
                              </a:rPr>
                              <m:t>𝑎</m:t>
                            </m:r>
                          </m:e>
                        </m:acc>
                      </m:e>
                      <m:sub>
                        <m:r>
                          <a:rPr lang="en-IN" i="1" dirty="0">
                            <a:solidFill>
                              <a:srgbClr val="0B5ED7"/>
                            </a:solidFill>
                            <a:latin typeface="Cambria Math" panose="02040503050406030204" pitchFamily="18" charset="0"/>
                            <a:ea typeface="Cambria Math" panose="02040503050406030204" pitchFamily="18" charset="0"/>
                          </a:rPr>
                          <m:t>𝑖</m:t>
                        </m:r>
                      </m:sub>
                    </m:sSub>
                    <m:r>
                      <a:rPr lang="en-IN" i="1" dirty="0">
                        <a:solidFill>
                          <a:srgbClr val="0B5ED7"/>
                        </a:solidFill>
                        <a:latin typeface="Cambria Math" panose="02040503050406030204" pitchFamily="18" charset="0"/>
                        <a:ea typeface="Cambria Math" panose="02040503050406030204" pitchFamily="18" charset="0"/>
                      </a:rPr>
                      <m:t> </m:t>
                    </m:r>
                  </m:oMath>
                </a14:m>
                <a:r>
                  <a:rPr lang="en-IN" dirty="0">
                    <a:solidFill>
                      <a:schemeClr val="tx1"/>
                    </a:solidFill>
                  </a:rPr>
                  <a:t>and </a:t>
                </a:r>
                <a14:m>
                  <m:oMath xmlns:m="http://schemas.openxmlformats.org/officeDocument/2006/math">
                    <m:sSub>
                      <m:sSubPr>
                        <m:ctrlPr>
                          <a:rPr lang="en-IN" i="1" dirty="0">
                            <a:solidFill>
                              <a:srgbClr val="0B5ED7"/>
                            </a:solidFill>
                            <a:latin typeface="Cambria Math" panose="02040503050406030204" pitchFamily="18" charset="0"/>
                            <a:ea typeface="Cambria Math" panose="02040503050406030204" pitchFamily="18" charset="0"/>
                          </a:rPr>
                        </m:ctrlPr>
                      </m:sSubPr>
                      <m:e>
                        <m:acc>
                          <m:accPr>
                            <m:chr m:val="̂"/>
                            <m:ctrlPr>
                              <a:rPr lang="en-IN" i="1" dirty="0">
                                <a:solidFill>
                                  <a:srgbClr val="0B5ED7"/>
                                </a:solidFill>
                                <a:latin typeface="Cambria Math" panose="02040503050406030204" pitchFamily="18" charset="0"/>
                                <a:ea typeface="Cambria Math" panose="02040503050406030204" pitchFamily="18" charset="0"/>
                              </a:rPr>
                            </m:ctrlPr>
                          </m:accPr>
                          <m:e>
                            <m:r>
                              <a:rPr lang="en-IN" i="1" dirty="0">
                                <a:solidFill>
                                  <a:srgbClr val="0B5ED7"/>
                                </a:solidFill>
                                <a:latin typeface="Cambria Math" panose="02040503050406030204" pitchFamily="18" charset="0"/>
                                <a:ea typeface="Cambria Math" panose="02040503050406030204" pitchFamily="18" charset="0"/>
                              </a:rPr>
                              <m:t>𝑎</m:t>
                            </m:r>
                          </m:e>
                        </m:acc>
                      </m:e>
                      <m:sub>
                        <m:r>
                          <a:rPr lang="en-US" b="0" i="1" dirty="0" smtClean="0">
                            <a:solidFill>
                              <a:srgbClr val="0B5ED7"/>
                            </a:solidFill>
                            <a:latin typeface="Cambria Math" panose="02040503050406030204" pitchFamily="18" charset="0"/>
                            <a:ea typeface="Cambria Math" panose="02040503050406030204" pitchFamily="18" charset="0"/>
                          </a:rPr>
                          <m:t>𝑗</m:t>
                        </m:r>
                      </m:sub>
                    </m:sSub>
                    <m:r>
                      <a:rPr lang="en-IN" i="1" dirty="0">
                        <a:solidFill>
                          <a:srgbClr val="0B5ED7"/>
                        </a:solidFill>
                        <a:latin typeface="Cambria Math" panose="02040503050406030204" pitchFamily="18" charset="0"/>
                        <a:ea typeface="Cambria Math" panose="02040503050406030204" pitchFamily="18" charset="0"/>
                      </a:rPr>
                      <m:t> </m:t>
                    </m:r>
                  </m:oMath>
                </a14:m>
                <a:r>
                  <a:rPr lang="en-IN" dirty="0">
                    <a:solidFill>
                      <a:schemeClr val="tx1"/>
                    </a:solidFill>
                  </a:rPr>
                  <a:t>are the normalized values of </a:t>
                </a:r>
                <a14:m>
                  <m:oMath xmlns:m="http://schemas.openxmlformats.org/officeDocument/2006/math">
                    <m:sSub>
                      <m:sSubPr>
                        <m:ctrlPr>
                          <a:rPr lang="en-IN" i="1" dirty="0" smtClean="0">
                            <a:solidFill>
                              <a:schemeClr val="tx1"/>
                            </a:solidFill>
                            <a:latin typeface="Cambria Math" panose="02040503050406030204" pitchFamily="18" charset="0"/>
                            <a:ea typeface="Cambria Math" panose="02040503050406030204" pitchFamily="18" charset="0"/>
                          </a:rPr>
                        </m:ctrlPr>
                      </m:sSubPr>
                      <m:e>
                        <m:acc>
                          <m:accPr>
                            <m:chr m:val="̂"/>
                            <m:ctrlPr>
                              <a:rPr lang="en-IN" i="1" dirty="0">
                                <a:solidFill>
                                  <a:schemeClr val="tx1"/>
                                </a:solidFill>
                                <a:latin typeface="Cambria Math" panose="02040503050406030204" pitchFamily="18" charset="0"/>
                                <a:ea typeface="Cambria Math" panose="02040503050406030204" pitchFamily="18" charset="0"/>
                              </a:rPr>
                            </m:ctrlPr>
                          </m:accPr>
                          <m:e>
                            <m:r>
                              <a:rPr lang="en-IN" i="1" dirty="0">
                                <a:solidFill>
                                  <a:schemeClr val="tx1"/>
                                </a:solidFill>
                                <a:latin typeface="Cambria Math" panose="02040503050406030204" pitchFamily="18" charset="0"/>
                                <a:ea typeface="Cambria Math" panose="02040503050406030204" pitchFamily="18" charset="0"/>
                              </a:rPr>
                              <m:t>𝑎</m:t>
                            </m:r>
                          </m:e>
                        </m:acc>
                      </m:e>
                      <m:sub>
                        <m:r>
                          <a:rPr lang="en-IN" i="1" dirty="0">
                            <a:solidFill>
                              <a:schemeClr val="tx1"/>
                            </a:solidFill>
                            <a:latin typeface="Cambria Math" panose="02040503050406030204" pitchFamily="18" charset="0"/>
                            <a:ea typeface="Cambria Math" panose="02040503050406030204" pitchFamily="18" charset="0"/>
                          </a:rPr>
                          <m:t>𝑖</m:t>
                        </m:r>
                      </m:sub>
                    </m:sSub>
                    <m:r>
                      <a:rPr lang="en-IN" i="1" dirty="0">
                        <a:solidFill>
                          <a:schemeClr val="tx1"/>
                        </a:solidFill>
                        <a:latin typeface="Cambria Math" panose="02040503050406030204" pitchFamily="18" charset="0"/>
                        <a:ea typeface="Cambria Math" panose="02040503050406030204" pitchFamily="18" charset="0"/>
                      </a:rPr>
                      <m:t> </m:t>
                    </m:r>
                    <m:r>
                      <m:rPr>
                        <m:sty m:val="p"/>
                      </m:rPr>
                      <a:rPr lang="en-IN" b="0" i="0" dirty="0" smtClean="0">
                        <a:solidFill>
                          <a:schemeClr val="tx1"/>
                        </a:solidFill>
                        <a:latin typeface="Cambria Math" panose="02040503050406030204" pitchFamily="18" charset="0"/>
                        <a:ea typeface="Cambria Math" panose="02040503050406030204" pitchFamily="18" charset="0"/>
                      </a:rPr>
                      <m:t>and</m:t>
                    </m:r>
                  </m:oMath>
                </a14:m>
                <a:r>
                  <a:rPr lang="en-IN" dirty="0">
                    <a:solidFill>
                      <a:schemeClr val="tx1"/>
                    </a:solidFill>
                  </a:rPr>
                  <a:t> </a:t>
                </a:r>
                <a14:m>
                  <m:oMath xmlns:m="http://schemas.openxmlformats.org/officeDocument/2006/math">
                    <m:sSub>
                      <m:sSubPr>
                        <m:ctrlPr>
                          <a:rPr lang="en-IN" i="1" dirty="0">
                            <a:solidFill>
                              <a:schemeClr val="tx1"/>
                            </a:solidFill>
                            <a:latin typeface="Cambria Math" panose="02040503050406030204" pitchFamily="18" charset="0"/>
                            <a:ea typeface="Cambria Math" panose="02040503050406030204" pitchFamily="18" charset="0"/>
                          </a:rPr>
                        </m:ctrlPr>
                      </m:sSubPr>
                      <m:e>
                        <m:acc>
                          <m:accPr>
                            <m:chr m:val="̂"/>
                            <m:ctrlPr>
                              <a:rPr lang="en-IN" i="1" dirty="0">
                                <a:solidFill>
                                  <a:schemeClr val="tx1"/>
                                </a:solidFill>
                                <a:latin typeface="Cambria Math" panose="02040503050406030204" pitchFamily="18" charset="0"/>
                                <a:ea typeface="Cambria Math" panose="02040503050406030204" pitchFamily="18" charset="0"/>
                              </a:rPr>
                            </m:ctrlPr>
                          </m:accPr>
                          <m:e>
                            <m:r>
                              <a:rPr lang="en-IN" i="1" dirty="0">
                                <a:solidFill>
                                  <a:schemeClr val="tx1"/>
                                </a:solidFill>
                                <a:latin typeface="Cambria Math" panose="02040503050406030204" pitchFamily="18" charset="0"/>
                                <a:ea typeface="Cambria Math" panose="02040503050406030204" pitchFamily="18" charset="0"/>
                              </a:rPr>
                              <m:t>𝑎</m:t>
                            </m:r>
                          </m:e>
                        </m:acc>
                      </m:e>
                      <m:sub>
                        <m:r>
                          <a:rPr lang="en-US" b="0" i="1" dirty="0" smtClean="0">
                            <a:solidFill>
                              <a:schemeClr val="tx1"/>
                            </a:solidFill>
                            <a:latin typeface="Cambria Math" panose="02040503050406030204" pitchFamily="18" charset="0"/>
                            <a:ea typeface="Cambria Math" panose="02040503050406030204" pitchFamily="18" charset="0"/>
                          </a:rPr>
                          <m:t>𝑗</m:t>
                        </m:r>
                      </m:sub>
                    </m:sSub>
                    <m:r>
                      <a:rPr lang="en-IN" i="1" dirty="0">
                        <a:solidFill>
                          <a:srgbClr val="0B5ED7"/>
                        </a:solidFill>
                        <a:latin typeface="Cambria Math" panose="02040503050406030204" pitchFamily="18" charset="0"/>
                        <a:ea typeface="Cambria Math" panose="02040503050406030204" pitchFamily="18" charset="0"/>
                      </a:rPr>
                      <m:t> </m:t>
                    </m:r>
                  </m:oMath>
                </a14:m>
                <a:r>
                  <a:rPr lang="en-IN" dirty="0">
                    <a:solidFill>
                      <a:schemeClr val="tx1"/>
                    </a:solidFill>
                  </a:rPr>
                  <a:t>, respectively.</a:t>
                </a:r>
              </a:p>
              <a:p>
                <a:pPr>
                  <a:buClr>
                    <a:srgbClr val="0B5ED7"/>
                  </a:buClr>
                </a:pPr>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265799" y="1202389"/>
                <a:ext cx="8829890" cy="5198411"/>
              </a:xfrm>
              <a:prstGeom prst="rect">
                <a:avLst/>
              </a:prstGeom>
              <a:blipFill>
                <a:blip r:embed="rId2"/>
                <a:stretch>
                  <a:fillRect l="-575" t="-488" r="-575"/>
                </a:stretch>
              </a:blipFill>
            </p:spPr>
            <p:txBody>
              <a:bodyPr/>
              <a:lstStyle/>
              <a:p>
                <a:r>
                  <a:rPr lang="en-US">
                    <a:noFill/>
                  </a:rPr>
                  <a:t> </a:t>
                </a:r>
              </a:p>
            </p:txBody>
          </p:sp>
        </mc:Fallback>
      </mc:AlternateContent>
    </p:spTree>
    <p:extLst>
      <p:ext uri="{BB962C8B-B14F-4D97-AF65-F5344CB8AC3E}">
        <p14:creationId xmlns:p14="http://schemas.microsoft.com/office/powerpoint/2010/main" val="2069811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68075" y="455906"/>
            <a:ext cx="8425339" cy="636519"/>
          </a:xfrm>
        </p:spPr>
        <p:txBody>
          <a:bodyPr>
            <a:noAutofit/>
          </a:bodyPr>
          <a:lstStyle/>
          <a:p>
            <a:r>
              <a:rPr lang="en-US" sz="2000" dirty="0">
                <a:solidFill>
                  <a:srgbClr val="A50021"/>
                </a:solidFill>
                <a:latin typeface="Times New Roman" pitchFamily="18" charset="0"/>
                <a:cs typeface="Times New Roman" pitchFamily="18" charset="0"/>
              </a:rPr>
              <a:t>Proximity Measure with Ordinal Attribute</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26</a:t>
            </a:fld>
            <a:endParaRPr lang="en-IN" dirty="0">
              <a:solidFill>
                <a:srgbClr val="04617B">
                  <a:shade val="90000"/>
                </a:srgbClr>
              </a:solidFill>
            </a:endParaRPr>
          </a:p>
        </p:txBody>
      </p:sp>
      <p:sp>
        <p:nvSpPr>
          <p:cNvPr id="3" name="TextBox 2"/>
          <p:cNvSpPr txBox="1"/>
          <p:nvPr/>
        </p:nvSpPr>
        <p:spPr>
          <a:xfrm>
            <a:off x="334957" y="1104452"/>
            <a:ext cx="8829890" cy="923330"/>
          </a:xfrm>
          <a:prstGeom prst="rect">
            <a:avLst/>
          </a:prstGeom>
          <a:noFill/>
        </p:spPr>
        <p:txBody>
          <a:bodyPr wrap="square" rtlCol="0">
            <a:spAutoFit/>
          </a:bodyPr>
          <a:lstStyle/>
          <a:p>
            <a:r>
              <a:rPr lang="en-US" b="1" dirty="0">
                <a:solidFill>
                  <a:srgbClr val="0B5ED7"/>
                </a:solidFill>
                <a:latin typeface="Times New Roman" pitchFamily="18" charset="0"/>
                <a:cs typeface="Times New Roman" pitchFamily="18" charset="0"/>
              </a:rPr>
              <a:t>Example 24.5: </a:t>
            </a:r>
          </a:p>
          <a:p>
            <a:r>
              <a:rPr lang="en-US" dirty="0">
                <a:latin typeface="Times New Roman" pitchFamily="18" charset="0"/>
                <a:cs typeface="Times New Roman" pitchFamily="18" charset="0"/>
              </a:rPr>
              <a:t>Consider the following set of records, where each record is defined by two ordinal attributes </a:t>
            </a:r>
            <a:r>
              <a:rPr lang="en-US" dirty="0">
                <a:solidFill>
                  <a:srgbClr val="0B5ED7"/>
                </a:solidFill>
                <a:latin typeface="Times New Roman" pitchFamily="18" charset="0"/>
                <a:cs typeface="Times New Roman" pitchFamily="18" charset="0"/>
              </a:rPr>
              <a:t>size={S, M, L} </a:t>
            </a:r>
            <a:r>
              <a:rPr lang="en-US" dirty="0">
                <a:latin typeface="Times New Roman" pitchFamily="18" charset="0"/>
                <a:cs typeface="Times New Roman" pitchFamily="18" charset="0"/>
              </a:rPr>
              <a:t>and </a:t>
            </a:r>
            <a:r>
              <a:rPr lang="en-US" dirty="0">
                <a:solidFill>
                  <a:srgbClr val="0B5ED7"/>
                </a:solidFill>
                <a:latin typeface="Times New Roman" pitchFamily="18" charset="0"/>
                <a:cs typeface="Times New Roman" pitchFamily="18" charset="0"/>
              </a:rPr>
              <a:t>Quality = {Ex, A, B, C} </a:t>
            </a:r>
            <a:r>
              <a:rPr lang="en-US" dirty="0">
                <a:latin typeface="Times New Roman" pitchFamily="18" charset="0"/>
                <a:cs typeface="Times New Roman" pitchFamily="18" charset="0"/>
              </a:rPr>
              <a:t>such that </a:t>
            </a:r>
            <a:r>
              <a:rPr lang="en-US" dirty="0">
                <a:solidFill>
                  <a:srgbClr val="0B5ED7"/>
                </a:solidFill>
                <a:latin typeface="Times New Roman" pitchFamily="18" charset="0"/>
                <a:cs typeface="Times New Roman" pitchFamily="18" charset="0"/>
              </a:rPr>
              <a:t>S&lt;M&lt;L </a:t>
            </a:r>
            <a:r>
              <a:rPr lang="en-US" dirty="0">
                <a:latin typeface="Times New Roman" pitchFamily="18" charset="0"/>
                <a:cs typeface="Times New Roman" pitchFamily="18" charset="0"/>
              </a:rPr>
              <a:t>and </a:t>
            </a:r>
            <a:r>
              <a:rPr lang="en-US" dirty="0">
                <a:solidFill>
                  <a:srgbClr val="0B5ED7"/>
                </a:solidFill>
                <a:latin typeface="Times New Roman" pitchFamily="18" charset="0"/>
                <a:cs typeface="Times New Roman" pitchFamily="18" charset="0"/>
              </a:rPr>
              <a:t>Ex&gt;A&gt;B&gt;C</a:t>
            </a:r>
            <a:r>
              <a:rPr lang="en-US" dirty="0">
                <a:latin typeface="Times New Roman" pitchFamily="18" charset="0"/>
                <a:cs typeface="Times New Roman" pitchFamily="18" charset="0"/>
              </a:rPr>
              <a:t>.</a:t>
            </a:r>
          </a:p>
        </p:txBody>
      </p:sp>
      <p:graphicFrame>
        <p:nvGraphicFramePr>
          <p:cNvPr id="5" name="Table 4"/>
          <p:cNvGraphicFramePr>
            <a:graphicFrameLocks noGrp="1"/>
          </p:cNvGraphicFramePr>
          <p:nvPr>
            <p:extLst>
              <p:ext uri="{D42A27DB-BD31-4B8C-83A1-F6EECF244321}">
                <p14:modId xmlns:p14="http://schemas.microsoft.com/office/powerpoint/2010/main" val="4261848705"/>
              </p:ext>
            </p:extLst>
          </p:nvPr>
        </p:nvGraphicFramePr>
        <p:xfrm>
          <a:off x="3076388" y="2010996"/>
          <a:ext cx="3111981" cy="1595414"/>
        </p:xfrm>
        <a:graphic>
          <a:graphicData uri="http://schemas.openxmlformats.org/drawingml/2006/table">
            <a:tbl>
              <a:tblPr firstRow="1" bandRow="1">
                <a:tableStyleId>{125E5076-3810-47DD-B79F-674D7AD40C01}</a:tableStyleId>
              </a:tblPr>
              <a:tblGrid>
                <a:gridCol w="1037327">
                  <a:extLst>
                    <a:ext uri="{9D8B030D-6E8A-4147-A177-3AD203B41FA5}">
                      <a16:colId xmlns:a16="http://schemas.microsoft.com/office/drawing/2014/main" val="20000"/>
                    </a:ext>
                  </a:extLst>
                </a:gridCol>
                <a:gridCol w="1037327">
                  <a:extLst>
                    <a:ext uri="{9D8B030D-6E8A-4147-A177-3AD203B41FA5}">
                      <a16:colId xmlns:a16="http://schemas.microsoft.com/office/drawing/2014/main" val="20001"/>
                    </a:ext>
                  </a:extLst>
                </a:gridCol>
                <a:gridCol w="1037327">
                  <a:extLst>
                    <a:ext uri="{9D8B030D-6E8A-4147-A177-3AD203B41FA5}">
                      <a16:colId xmlns:a16="http://schemas.microsoft.com/office/drawing/2014/main" val="20002"/>
                    </a:ext>
                  </a:extLst>
                </a:gridCol>
              </a:tblGrid>
              <a:tr h="370635">
                <a:tc>
                  <a:txBody>
                    <a:bodyPr/>
                    <a:lstStyle/>
                    <a:p>
                      <a:pPr algn="ctr"/>
                      <a:r>
                        <a:rPr lang="en-IN" sz="1400" dirty="0"/>
                        <a:t>Object</a:t>
                      </a:r>
                    </a:p>
                  </a:txBody>
                  <a:tcPr anchor="ctr"/>
                </a:tc>
                <a:tc>
                  <a:txBody>
                    <a:bodyPr/>
                    <a:lstStyle/>
                    <a:p>
                      <a:pPr algn="ctr"/>
                      <a:r>
                        <a:rPr lang="en-IN" sz="1400" dirty="0"/>
                        <a:t>Size</a:t>
                      </a:r>
                    </a:p>
                  </a:txBody>
                  <a:tcPr anchor="ctr"/>
                </a:tc>
                <a:tc>
                  <a:txBody>
                    <a:bodyPr/>
                    <a:lstStyle/>
                    <a:p>
                      <a:pPr algn="ctr"/>
                      <a:r>
                        <a:rPr lang="en-IN" sz="1400" dirty="0"/>
                        <a:t>Quality</a:t>
                      </a:r>
                    </a:p>
                  </a:txBody>
                  <a:tcPr anchor="ctr"/>
                </a:tc>
                <a:extLst>
                  <a:ext uri="{0D108BD9-81ED-4DB2-BD59-A6C34878D82A}">
                    <a16:rowId xmlns:a16="http://schemas.microsoft.com/office/drawing/2014/main" val="10000"/>
                  </a:ext>
                </a:extLst>
              </a:tr>
              <a:tr h="304632">
                <a:tc>
                  <a:txBody>
                    <a:bodyPr/>
                    <a:lstStyle/>
                    <a:p>
                      <a:pPr algn="ctr"/>
                      <a:r>
                        <a:rPr lang="en-IN" sz="1400" dirty="0"/>
                        <a:t>A</a:t>
                      </a:r>
                    </a:p>
                  </a:txBody>
                  <a:tcPr anchor="ctr"/>
                </a:tc>
                <a:tc>
                  <a:txBody>
                    <a:bodyPr/>
                    <a:lstStyle/>
                    <a:p>
                      <a:pPr algn="ctr"/>
                      <a:r>
                        <a:rPr lang="en-IN" sz="1400" dirty="0"/>
                        <a:t>S (0.0)</a:t>
                      </a:r>
                    </a:p>
                  </a:txBody>
                  <a:tcPr anchor="ctr"/>
                </a:tc>
                <a:tc>
                  <a:txBody>
                    <a:bodyPr/>
                    <a:lstStyle/>
                    <a:p>
                      <a:pPr algn="ctr"/>
                      <a:r>
                        <a:rPr lang="en-IN" sz="1400" dirty="0"/>
                        <a:t>A (0.66)</a:t>
                      </a:r>
                    </a:p>
                  </a:txBody>
                  <a:tcPr anchor="ctr"/>
                </a:tc>
                <a:extLst>
                  <a:ext uri="{0D108BD9-81ED-4DB2-BD59-A6C34878D82A}">
                    <a16:rowId xmlns:a16="http://schemas.microsoft.com/office/drawing/2014/main" val="10001"/>
                  </a:ext>
                </a:extLst>
              </a:tr>
              <a:tr h="304632">
                <a:tc>
                  <a:txBody>
                    <a:bodyPr/>
                    <a:lstStyle/>
                    <a:p>
                      <a:pPr algn="ctr"/>
                      <a:r>
                        <a:rPr lang="en-IN" sz="1400" dirty="0"/>
                        <a:t>B</a:t>
                      </a:r>
                    </a:p>
                  </a:txBody>
                  <a:tcPr anchor="ctr"/>
                </a:tc>
                <a:tc>
                  <a:txBody>
                    <a:bodyPr/>
                    <a:lstStyle/>
                    <a:p>
                      <a:pPr algn="ctr"/>
                      <a:r>
                        <a:rPr lang="en-IN" sz="1400" dirty="0"/>
                        <a:t>L (1.0)</a:t>
                      </a:r>
                    </a:p>
                  </a:txBody>
                  <a:tcPr anchor="ctr"/>
                </a:tc>
                <a:tc>
                  <a:txBody>
                    <a:bodyPr/>
                    <a:lstStyle/>
                    <a:p>
                      <a:pPr algn="ctr"/>
                      <a:r>
                        <a:rPr lang="en-IN" sz="1400" dirty="0"/>
                        <a:t>Ex (1.0)</a:t>
                      </a:r>
                    </a:p>
                  </a:txBody>
                  <a:tcPr anchor="ctr"/>
                </a:tc>
                <a:extLst>
                  <a:ext uri="{0D108BD9-81ED-4DB2-BD59-A6C34878D82A}">
                    <a16:rowId xmlns:a16="http://schemas.microsoft.com/office/drawing/2014/main" val="10002"/>
                  </a:ext>
                </a:extLst>
              </a:tr>
              <a:tr h="310379">
                <a:tc>
                  <a:txBody>
                    <a:bodyPr/>
                    <a:lstStyle/>
                    <a:p>
                      <a:pPr algn="ctr"/>
                      <a:r>
                        <a:rPr lang="en-IN" sz="1400" dirty="0"/>
                        <a:t>C</a:t>
                      </a:r>
                    </a:p>
                  </a:txBody>
                  <a:tcPr anchor="ctr"/>
                </a:tc>
                <a:tc>
                  <a:txBody>
                    <a:bodyPr/>
                    <a:lstStyle/>
                    <a:p>
                      <a:pPr algn="ctr"/>
                      <a:r>
                        <a:rPr lang="en-IN" sz="1400" dirty="0"/>
                        <a:t>L (1.0)</a:t>
                      </a:r>
                    </a:p>
                  </a:txBody>
                  <a:tcPr anchor="ctr"/>
                </a:tc>
                <a:tc>
                  <a:txBody>
                    <a:bodyPr/>
                    <a:lstStyle/>
                    <a:p>
                      <a:pPr algn="ctr"/>
                      <a:r>
                        <a:rPr lang="en-IN" sz="1400" dirty="0"/>
                        <a:t>C (0.0)</a:t>
                      </a:r>
                    </a:p>
                  </a:txBody>
                  <a:tcPr anchor="ctr"/>
                </a:tc>
                <a:extLst>
                  <a:ext uri="{0D108BD9-81ED-4DB2-BD59-A6C34878D82A}">
                    <a16:rowId xmlns:a16="http://schemas.microsoft.com/office/drawing/2014/main" val="10003"/>
                  </a:ext>
                </a:extLst>
              </a:tr>
              <a:tr h="137110">
                <a:tc>
                  <a:txBody>
                    <a:bodyPr/>
                    <a:lstStyle/>
                    <a:p>
                      <a:pPr algn="ctr"/>
                      <a:r>
                        <a:rPr lang="en-IN" sz="1400" dirty="0"/>
                        <a:t>D</a:t>
                      </a:r>
                    </a:p>
                  </a:txBody>
                  <a:tcPr anchor="ctr"/>
                </a:tc>
                <a:tc>
                  <a:txBody>
                    <a:bodyPr/>
                    <a:lstStyle/>
                    <a:p>
                      <a:pPr algn="ctr"/>
                      <a:r>
                        <a:rPr lang="en-IN" sz="1400" dirty="0"/>
                        <a:t>M (0.5)</a:t>
                      </a:r>
                    </a:p>
                  </a:txBody>
                  <a:tcPr anchor="ctr"/>
                </a:tc>
                <a:tc>
                  <a:txBody>
                    <a:bodyPr/>
                    <a:lstStyle/>
                    <a:p>
                      <a:pPr algn="ctr"/>
                      <a:r>
                        <a:rPr lang="en-IN" sz="1400" dirty="0"/>
                        <a:t>B (0.33)</a:t>
                      </a:r>
                    </a:p>
                  </a:txBody>
                  <a:tcPr anchor="ctr"/>
                </a:tc>
                <a:extLst>
                  <a:ext uri="{0D108BD9-81ED-4DB2-BD59-A6C34878D82A}">
                    <a16:rowId xmlns:a16="http://schemas.microsoft.com/office/drawing/2014/main" val="10004"/>
                  </a:ext>
                </a:extLst>
              </a:tr>
            </a:tbl>
          </a:graphicData>
        </a:graphic>
      </p:graphicFrame>
      <p:sp>
        <p:nvSpPr>
          <p:cNvPr id="7" name="TextBox 6"/>
          <p:cNvSpPr txBox="1"/>
          <p:nvPr/>
        </p:nvSpPr>
        <p:spPr>
          <a:xfrm>
            <a:off x="532749" y="3640910"/>
            <a:ext cx="7551420" cy="646331"/>
          </a:xfrm>
          <a:prstGeom prst="rect">
            <a:avLst/>
          </a:prstGeom>
          <a:noFill/>
        </p:spPr>
        <p:txBody>
          <a:bodyPr wrap="square" rtlCol="0">
            <a:spAutoFit/>
          </a:bodyPr>
          <a:lstStyle/>
          <a:p>
            <a:pPr marL="285750" indent="-285750">
              <a:buClr>
                <a:srgbClr val="00B0F0"/>
              </a:buClr>
              <a:buFont typeface="Arial" panose="020B0604020202020204" pitchFamily="34" charset="0"/>
              <a:buChar char="•"/>
            </a:pPr>
            <a:r>
              <a:rPr lang="en-IN" dirty="0">
                <a:solidFill>
                  <a:schemeClr val="tx1"/>
                </a:solidFill>
              </a:rPr>
              <a:t>Normalized values are shown in brackets.</a:t>
            </a:r>
          </a:p>
          <a:p>
            <a:pPr marL="285750" indent="-285750">
              <a:buClr>
                <a:srgbClr val="00B0F0"/>
              </a:buClr>
              <a:buFont typeface="Arial" panose="020B0604020202020204" pitchFamily="34" charset="0"/>
              <a:buChar char="•"/>
            </a:pPr>
            <a:r>
              <a:rPr lang="en-IN" dirty="0">
                <a:solidFill>
                  <a:schemeClr val="tx1"/>
                </a:solidFill>
              </a:rPr>
              <a:t>Their similarity measures are shown in the similarity matrix below.</a:t>
            </a:r>
          </a:p>
        </p:txBody>
      </p:sp>
      <p:sp>
        <p:nvSpPr>
          <p:cNvPr id="11" name="Rectangle 10"/>
          <p:cNvSpPr/>
          <p:nvPr/>
        </p:nvSpPr>
        <p:spPr>
          <a:xfrm>
            <a:off x="4048612" y="4706029"/>
            <a:ext cx="519694" cy="1292662"/>
          </a:xfrm>
          <a:prstGeom prst="rect">
            <a:avLst/>
          </a:prstGeom>
        </p:spPr>
        <p:txBody>
          <a:bodyPr wrap="none">
            <a:spAutoFit/>
          </a:bodyPr>
          <a:lstStyle/>
          <a:p>
            <a:r>
              <a:rPr lang="en-IN" sz="6000" dirty="0">
                <a:solidFill>
                  <a:srgbClr val="FF0000"/>
                </a:solidFill>
              </a:rPr>
              <a:t>?</a:t>
            </a:r>
          </a:p>
          <a:p>
            <a:endParaRPr lang="en-IN" dirty="0"/>
          </a:p>
        </p:txBody>
      </p:sp>
      <p:sp>
        <p:nvSpPr>
          <p:cNvPr id="13" name="TextBox 12"/>
          <p:cNvSpPr txBox="1"/>
          <p:nvPr/>
        </p:nvSpPr>
        <p:spPr>
          <a:xfrm>
            <a:off x="664223" y="5675526"/>
            <a:ext cx="7936310" cy="646331"/>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r>
              <a:rPr lang="en-IN" dirty="0">
                <a:solidFill>
                  <a:schemeClr val="tx1"/>
                </a:solidFill>
              </a:rPr>
              <a:t>Find the dissimilarity matrix, when each object is defined by only one ordinal attribute say size (or quality).</a:t>
            </a:r>
          </a:p>
        </p:txBody>
      </p:sp>
      <mc:AlternateContent xmlns:mc="http://schemas.openxmlformats.org/markup-compatibility/2006" xmlns:a14="http://schemas.microsoft.com/office/drawing/2010/main">
        <mc:Choice Requires="a14">
          <p:sp>
            <p:nvSpPr>
              <p:cNvPr id="15" name="TextBox 14"/>
              <p:cNvSpPr txBox="1"/>
              <p:nvPr/>
            </p:nvSpPr>
            <p:spPr>
              <a:xfrm>
                <a:off x="3679166" y="4512954"/>
                <a:ext cx="1887632" cy="1020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𝐴</m:t>
                            </m:r>
                          </m:e>
                        </m:mr>
                        <m:mr>
                          <m:e>
                            <m:r>
                              <a:rPr lang="en-IN" b="0" i="1" smtClean="0">
                                <a:latin typeface="Cambria Math" panose="02040503050406030204" pitchFamily="18" charset="0"/>
                              </a:rPr>
                              <m:t>𝐵</m:t>
                            </m:r>
                          </m:e>
                        </m:mr>
                        <m:mr>
                          <m:e>
                            <m:eqArr>
                              <m:eqArrPr>
                                <m:ctrlPr>
                                  <a:rPr lang="en-IN" i="1" smtClean="0">
                                    <a:latin typeface="Cambria Math" panose="02040503050406030204" pitchFamily="18" charset="0"/>
                                  </a:rPr>
                                </m:ctrlPr>
                              </m:eqArrPr>
                              <m:e>
                                <m:r>
                                  <a:rPr lang="en-IN" b="0" i="1" smtClean="0">
                                    <a:latin typeface="Cambria Math" panose="02040503050406030204" pitchFamily="18" charset="0"/>
                                  </a:rPr>
                                  <m:t>𝐶</m:t>
                                </m:r>
                              </m:e>
                              <m:e>
                                <m:r>
                                  <a:rPr lang="en-IN" b="0" i="1" smtClean="0">
                                    <a:latin typeface="Cambria Math" panose="02040503050406030204" pitchFamily="18" charset="0"/>
                                  </a:rPr>
                                  <m:t>𝐷</m:t>
                                </m:r>
                              </m:e>
                            </m:eqArr>
                          </m:e>
                        </m:mr>
                      </m:m>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0</m:t>
                                </m:r>
                              </m:e>
                            </m:mr>
                            <m:mr>
                              <m:e/>
                              <m:e>
                                <m:r>
                                  <a:rPr lang="en-IN" b="0" i="1" smtClean="0">
                                    <a:latin typeface="Cambria Math" panose="02040503050406030204" pitchFamily="18" charset="0"/>
                                  </a:rPr>
                                  <m:t>0</m:t>
                                </m:r>
                              </m:e>
                              <m:e>
                                <m:r>
                                  <a:rPr lang="en-IN" b="0" i="1" smtClean="0">
                                    <a:latin typeface="Cambria Math" panose="02040503050406030204" pitchFamily="18" charset="0"/>
                                  </a:rPr>
                                  <m:t>0</m:t>
                                </m:r>
                              </m:e>
                            </m:mr>
                            <m:mr>
                              <m:e>
                                <m:eqArr>
                                  <m:eqArrPr>
                                    <m:ctrlPr>
                                      <a:rPr lang="en-IN" i="1" smtClean="0">
                                        <a:latin typeface="Cambria Math" panose="02040503050406030204" pitchFamily="18" charset="0"/>
                                      </a:rPr>
                                    </m:ctrlPr>
                                  </m:eqArrPr>
                                  <m:e/>
                                  <m:e/>
                                </m:eqArr>
                              </m:e>
                              <m:e>
                                <m:eqArr>
                                  <m:eqArrPr>
                                    <m:ctrlPr>
                                      <a:rPr lang="en-IN" i="1" smtClean="0">
                                        <a:latin typeface="Cambria Math" panose="02040503050406030204" pitchFamily="18" charset="0"/>
                                      </a:rPr>
                                    </m:ctrlPr>
                                  </m:eqArrPr>
                                  <m:e/>
                                  <m:e/>
                                </m:eqArr>
                              </m:e>
                              <m:e>
                                <m:eqArr>
                                  <m:eqArrPr>
                                    <m:ctrlPr>
                                      <a:rPr lang="en-IN" i="1" smtClean="0">
                                        <a:latin typeface="Cambria Math" panose="02040503050406030204" pitchFamily="18" charset="0"/>
                                      </a:rPr>
                                    </m:ctrlPr>
                                  </m:eqArrPr>
                                  <m:e>
                                    <m:r>
                                      <a:rPr lang="en-IN" b="0" i="1" smtClean="0">
                                        <a:latin typeface="Cambria Math" panose="02040503050406030204" pitchFamily="18" charset="0"/>
                                      </a:rPr>
                                      <m:t>0</m:t>
                                    </m:r>
                                  </m:e>
                                  <m:e/>
                                </m:eqArr>
                              </m:e>
                            </m:mr>
                          </m:m>
                          <m:r>
                            <a:rPr lang="en-IN" b="0" i="1" smtClean="0">
                              <a:latin typeface="Cambria Math" panose="02040503050406030204" pitchFamily="18" charset="0"/>
                            </a:rPr>
                            <m:t>    </m:t>
                          </m:r>
                          <m:m>
                            <m:mPr>
                              <m:mcs>
                                <m:mc>
                                  <m:mcPr>
                                    <m:count m:val="1"/>
                                    <m:mcJc m:val="center"/>
                                  </m:mcPr>
                                </m:mc>
                              </m:mcs>
                              <m:ctrlPr>
                                <a:rPr lang="en-IN" b="0" i="1" smtClean="0">
                                  <a:latin typeface="Cambria Math" panose="02040503050406030204" pitchFamily="18" charset="0"/>
                                </a:rPr>
                              </m:ctrlPr>
                            </m:mPr>
                            <m:mr>
                              <m:e>
                                <m:r>
                                  <m:rPr>
                                    <m:brk m:alnAt="7"/>
                                  </m:rPr>
                                  <a:rPr lang="en-IN" b="0" i="1" smtClean="0">
                                    <a:latin typeface="Cambria Math" panose="02040503050406030204" pitchFamily="18" charset="0"/>
                                  </a:rPr>
                                  <m:t>0</m:t>
                                </m:r>
                              </m:e>
                            </m:mr>
                            <m:mr>
                              <m:e>
                                <m:r>
                                  <a:rPr lang="en-IN" b="0" i="1" smtClean="0">
                                    <a:latin typeface="Cambria Math" panose="02040503050406030204" pitchFamily="18" charset="0"/>
                                  </a:rPr>
                                  <m:t>0</m:t>
                                </m:r>
                              </m:e>
                            </m:mr>
                            <m:m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0</m:t>
                                    </m:r>
                                  </m:e>
                                  <m:e>
                                    <m:r>
                                      <a:rPr lang="en-IN" b="0" i="1" smtClean="0">
                                        <a:latin typeface="Cambria Math" panose="02040503050406030204" pitchFamily="18" charset="0"/>
                                      </a:rPr>
                                      <m:t>0</m:t>
                                    </m:r>
                                  </m:e>
                                </m:eqArr>
                              </m:e>
                            </m:mr>
                          </m:m>
                        </m:e>
                      </m:d>
                    </m:oMath>
                  </m:oMathPara>
                </a14:m>
                <a:endParaRPr lang="en-IN" dirty="0"/>
              </a:p>
            </p:txBody>
          </p:sp>
        </mc:Choice>
        <mc:Fallback xmlns="">
          <p:sp>
            <p:nvSpPr>
              <p:cNvPr id="15" name="TextBox 14"/>
              <p:cNvSpPr txBox="1">
                <a:spLocks noRot="1" noChangeAspect="1" noMove="1" noResize="1" noEditPoints="1" noAdjustHandles="1" noChangeArrowheads="1" noChangeShapeType="1" noTextEdit="1"/>
              </p:cNvSpPr>
              <p:nvPr/>
            </p:nvSpPr>
            <p:spPr>
              <a:xfrm>
                <a:off x="3679166" y="4512954"/>
                <a:ext cx="1887632" cy="1020472"/>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055297" y="4201455"/>
                <a:ext cx="1474121" cy="276999"/>
              </a:xfrm>
              <a:prstGeom prst="rect">
                <a:avLst/>
              </a:prstGeom>
              <a:noFill/>
            </p:spPr>
            <p:txBody>
              <a:bodyPr wrap="none" lIns="0" tIns="0" rIns="0" bIns="0" rtlCol="0">
                <a:spAutoFit/>
              </a:bodyPr>
              <a:lstStyle/>
              <a:p>
                <a14:m>
                  <m:oMath xmlns:m="http://schemas.openxmlformats.org/officeDocument/2006/math">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𝐴</m:t>
                          </m:r>
                        </m:e>
                        <m:e>
                          <m:r>
                            <a:rPr lang="en-IN" b="0" i="1" smtClean="0">
                              <a:latin typeface="Cambria Math" panose="02040503050406030204" pitchFamily="18" charset="0"/>
                            </a:rPr>
                            <m:t> </m:t>
                          </m:r>
                          <m:r>
                            <a:rPr lang="en-IN" b="0" i="1" smtClean="0">
                              <a:latin typeface="Cambria Math" panose="02040503050406030204" pitchFamily="18" charset="0"/>
                            </a:rPr>
                            <m:t>𝐵</m:t>
                          </m:r>
                        </m:e>
                        <m:e>
                          <m:r>
                            <a:rPr lang="en-IN" b="0" i="1" smtClean="0">
                              <a:latin typeface="Cambria Math" panose="02040503050406030204" pitchFamily="18" charset="0"/>
                            </a:rPr>
                            <m:t>  </m:t>
                          </m:r>
                          <m:r>
                            <a:rPr lang="en-IN" b="0" i="1" smtClean="0">
                              <a:latin typeface="Cambria Math" panose="02040503050406030204" pitchFamily="18" charset="0"/>
                            </a:rPr>
                            <m:t>𝐶</m:t>
                          </m:r>
                        </m:e>
                      </m:mr>
                    </m:m>
                  </m:oMath>
                </a14:m>
                <a:r>
                  <a:rPr lang="en-IN" dirty="0"/>
                  <a:t>    </a:t>
                </a:r>
                <a:r>
                  <a:rPr lang="en-IN" i="1" dirty="0"/>
                  <a:t>D</a:t>
                </a:r>
              </a:p>
            </p:txBody>
          </p:sp>
        </mc:Choice>
        <mc:Fallback xmlns="">
          <p:sp>
            <p:nvSpPr>
              <p:cNvPr id="16" name="TextBox 15"/>
              <p:cNvSpPr txBox="1">
                <a:spLocks noRot="1" noChangeAspect="1" noMove="1" noResize="1" noEditPoints="1" noAdjustHandles="1" noChangeArrowheads="1" noChangeShapeType="1" noTextEdit="1"/>
              </p:cNvSpPr>
              <p:nvPr/>
            </p:nvSpPr>
            <p:spPr>
              <a:xfrm>
                <a:off x="4055297" y="4201455"/>
                <a:ext cx="1474121" cy="276999"/>
              </a:xfrm>
              <a:prstGeom prst="rect">
                <a:avLst/>
              </a:prstGeom>
              <a:blipFill rotWithShape="0">
                <a:blip r:embed="rId3"/>
                <a:stretch>
                  <a:fillRect l="-5372" t="-28261" r="-9504" b="-50000"/>
                </a:stretch>
              </a:blipFill>
            </p:spPr>
            <p:txBody>
              <a:bodyPr/>
              <a:lstStyle/>
              <a:p>
                <a:r>
                  <a:rPr lang="en-IN">
                    <a:noFill/>
                  </a:rPr>
                  <a:t> </a:t>
                </a:r>
              </a:p>
            </p:txBody>
          </p:sp>
        </mc:Fallback>
      </mc:AlternateContent>
      <p:cxnSp>
        <p:nvCxnSpPr>
          <p:cNvPr id="18" name="Straight Connector 17"/>
          <p:cNvCxnSpPr/>
          <p:nvPr/>
        </p:nvCxnSpPr>
        <p:spPr>
          <a:xfrm>
            <a:off x="4048612" y="4566659"/>
            <a:ext cx="1386030" cy="893862"/>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181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27</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334957" y="1441910"/>
                <a:ext cx="8829890" cy="4509761"/>
              </a:xfrm>
              <a:prstGeom prst="rect">
                <a:avLst/>
              </a:prstGeom>
              <a:noFill/>
            </p:spPr>
            <p:txBody>
              <a:bodyPr wrap="square" rtlCol="0">
                <a:spAutoFit/>
              </a:bodyPr>
              <a:lstStyle/>
              <a:p>
                <a:pPr marL="285750" indent="-285750" algn="just">
                  <a:buClr>
                    <a:schemeClr val="accent3"/>
                  </a:buClr>
                  <a:buFont typeface="Arial" panose="020B0604020202020204" pitchFamily="34" charset="0"/>
                  <a:buChar char="•"/>
                </a:pPr>
                <a:r>
                  <a:rPr lang="en-US" sz="2000" dirty="0">
                    <a:latin typeface="Times New Roman" pitchFamily="18" charset="0"/>
                    <a:cs typeface="Times New Roman" pitchFamily="18" charset="0"/>
                  </a:rPr>
                  <a:t>The measure called </a:t>
                </a:r>
                <a:r>
                  <a:rPr lang="en-US" sz="2000" dirty="0">
                    <a:solidFill>
                      <a:srgbClr val="0B5ED7"/>
                    </a:solidFill>
                    <a:latin typeface="Times New Roman" pitchFamily="18" charset="0"/>
                    <a:cs typeface="Times New Roman" pitchFamily="18" charset="0"/>
                  </a:rPr>
                  <a:t>distance</a:t>
                </a:r>
                <a:r>
                  <a:rPr lang="en-US" sz="2000" dirty="0">
                    <a:latin typeface="Times New Roman" pitchFamily="18" charset="0"/>
                    <a:cs typeface="Times New Roman" pitchFamily="18" charset="0"/>
                  </a:rPr>
                  <a:t> is usually referred to estimate the similarity between two objects defined with interval-scaled attributes.</a:t>
                </a:r>
              </a:p>
              <a:p>
                <a:pPr marL="742950" lvl="1" indent="-285750" algn="just">
                  <a:buClr>
                    <a:schemeClr val="accent3"/>
                  </a:buClr>
                  <a:buFont typeface="Arial" panose="020B0604020202020204" pitchFamily="34" charset="0"/>
                  <a:buChar char="•"/>
                </a:pPr>
                <a:endParaRPr lang="en-US" sz="1000" dirty="0">
                  <a:latin typeface="Times New Roman" pitchFamily="18" charset="0"/>
                  <a:cs typeface="Times New Roman" pitchFamily="18" charset="0"/>
                </a:endParaRPr>
              </a:p>
              <a:p>
                <a:pPr marL="285750" indent="-285750" algn="just">
                  <a:buClr>
                    <a:schemeClr val="accent3"/>
                  </a:buClr>
                  <a:buFont typeface="Arial" panose="020B0604020202020204" pitchFamily="34" charset="0"/>
                  <a:buChar char="•"/>
                </a:pPr>
                <a:r>
                  <a:rPr lang="en-US" sz="2000" dirty="0">
                    <a:latin typeface="Times New Roman" pitchFamily="18" charset="0"/>
                    <a:cs typeface="Times New Roman" pitchFamily="18" charset="0"/>
                  </a:rPr>
                  <a:t>We first present a generic formula to express distance </a:t>
                </a:r>
                <a:r>
                  <a:rPr lang="en-US" sz="2000" i="1" dirty="0">
                    <a:solidFill>
                      <a:srgbClr val="0B5ED7"/>
                    </a:solidFill>
                    <a:latin typeface="Times New Roman" pitchFamily="18" charset="0"/>
                    <a:cs typeface="Times New Roman" pitchFamily="18" charset="0"/>
                  </a:rPr>
                  <a:t>d</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between two objects </a:t>
                </a:r>
                <a14:m>
                  <m:oMath xmlns:m="http://schemas.openxmlformats.org/officeDocument/2006/math">
                    <m:r>
                      <a:rPr lang="en-IN" sz="2000" i="1">
                        <a:solidFill>
                          <a:srgbClr val="0B5ED7"/>
                        </a:solidFill>
                        <a:latin typeface="Cambria Math" panose="02040503050406030204" pitchFamily="18" charset="0"/>
                        <a:ea typeface="Cambria Math" panose="02040503050406030204" pitchFamily="18" charset="0"/>
                      </a:rPr>
                      <m:t>𝑥</m:t>
                    </m:r>
                    <m:r>
                      <a:rPr lang="en-IN" sz="2000" i="1">
                        <a:solidFill>
                          <a:srgbClr val="0B5ED7"/>
                        </a:solidFill>
                        <a:latin typeface="Cambria Math" panose="02040503050406030204" pitchFamily="18" charset="0"/>
                        <a:ea typeface="Cambria Math" panose="02040503050406030204" pitchFamily="18" charset="0"/>
                      </a:rPr>
                      <m:t> </m:t>
                    </m:r>
                    <m:r>
                      <a:rPr lang="en-IN" sz="2000" i="1">
                        <a:solidFill>
                          <a:srgbClr val="0B5ED7"/>
                        </a:solidFill>
                        <a:latin typeface="Cambria Math" panose="02040503050406030204" pitchFamily="18" charset="0"/>
                        <a:ea typeface="Cambria Math" panose="02040503050406030204" pitchFamily="18" charset="0"/>
                      </a:rPr>
                      <m:t>𝑎𝑛𝑑</m:t>
                    </m:r>
                    <m:r>
                      <a:rPr lang="en-IN" sz="2000" i="1">
                        <a:solidFill>
                          <a:srgbClr val="0B5ED7"/>
                        </a:solidFill>
                        <a:latin typeface="Cambria Math" panose="02040503050406030204" pitchFamily="18" charset="0"/>
                        <a:ea typeface="Cambria Math" panose="02040503050406030204" pitchFamily="18" charset="0"/>
                      </a:rPr>
                      <m:t> </m:t>
                    </m:r>
                    <m:r>
                      <a:rPr lang="en-IN" sz="2000" i="1">
                        <a:solidFill>
                          <a:srgbClr val="0B5ED7"/>
                        </a:solidFill>
                        <a:latin typeface="Cambria Math" panose="02040503050406030204" pitchFamily="18" charset="0"/>
                        <a:ea typeface="Cambria Math" panose="02040503050406030204" pitchFamily="18" charset="0"/>
                      </a:rPr>
                      <m:t>𝑦</m:t>
                    </m:r>
                  </m:oMath>
                </a14:m>
                <a:r>
                  <a:rPr lang="en-US" sz="2000" dirty="0">
                    <a:latin typeface="Times New Roman" pitchFamily="18" charset="0"/>
                    <a:cs typeface="Times New Roman" pitchFamily="18" charset="0"/>
                  </a:rPr>
                  <a:t> in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-dimensional space. Suppose</a:t>
                </a:r>
                <a:r>
                  <a:rPr lang="en-US" sz="2000" i="1" dirty="0">
                    <a:latin typeface="Times New Roman" pitchFamily="18" charset="0"/>
                    <a:cs typeface="Times New Roman" pitchFamily="18" charset="0"/>
                  </a:rPr>
                  <a:t>, </a:t>
                </a:r>
                <a14:m>
                  <m:oMath xmlns:m="http://schemas.openxmlformats.org/officeDocument/2006/math">
                    <m:sSub>
                      <m:sSubPr>
                        <m:ctrlPr>
                          <a:rPr lang="en-IN" sz="2000" i="1" smtClean="0">
                            <a:solidFill>
                              <a:srgbClr val="0B5ED7"/>
                            </a:solidFill>
                            <a:latin typeface="Cambria Math" panose="02040503050406030204" pitchFamily="18" charset="0"/>
                            <a:ea typeface="Cambria Math" panose="02040503050406030204" pitchFamily="18" charset="0"/>
                          </a:rPr>
                        </m:ctrlPr>
                      </m:sSubPr>
                      <m:e>
                        <m:r>
                          <a:rPr lang="en-IN" sz="2000" b="0" i="1" smtClean="0">
                            <a:solidFill>
                              <a:srgbClr val="0B5ED7"/>
                            </a:solidFill>
                            <a:latin typeface="Cambria Math"/>
                            <a:ea typeface="Cambria Math" panose="02040503050406030204" pitchFamily="18" charset="0"/>
                          </a:rPr>
                          <m:t>𝑥</m:t>
                        </m:r>
                      </m:e>
                      <m:sub>
                        <m:r>
                          <a:rPr lang="en-IN" sz="2000" b="0" i="1" smtClean="0">
                            <a:solidFill>
                              <a:srgbClr val="0B5ED7"/>
                            </a:solidFill>
                            <a:latin typeface="Cambria Math"/>
                            <a:ea typeface="Cambria Math" panose="02040503050406030204" pitchFamily="18" charset="0"/>
                          </a:rPr>
                          <m:t>𝑖</m:t>
                        </m:r>
                      </m:sub>
                    </m:sSub>
                    <m:r>
                      <a:rPr lang="en-IN" sz="2000" i="1">
                        <a:solidFill>
                          <a:srgbClr val="0B5ED7"/>
                        </a:solidFill>
                        <a:latin typeface="Cambria Math" panose="02040503050406030204" pitchFamily="18" charset="0"/>
                        <a:ea typeface="Cambria Math" panose="02040503050406030204" pitchFamily="18" charset="0"/>
                      </a:rPr>
                      <m:t> </m:t>
                    </m:r>
                    <m:r>
                      <a:rPr lang="en-IN" sz="2000" i="1">
                        <a:solidFill>
                          <a:srgbClr val="0B5ED7"/>
                        </a:solidFill>
                        <a:latin typeface="Cambria Math" panose="02040503050406030204" pitchFamily="18" charset="0"/>
                        <a:ea typeface="Cambria Math" panose="02040503050406030204" pitchFamily="18" charset="0"/>
                      </a:rPr>
                      <m:t>𝑎𝑛𝑑</m:t>
                    </m:r>
                    <m:r>
                      <a:rPr lang="en-IN" sz="2000" i="1">
                        <a:solidFill>
                          <a:srgbClr val="0B5ED7"/>
                        </a:solidFill>
                        <a:latin typeface="Cambria Math" panose="02040503050406030204" pitchFamily="18" charset="0"/>
                        <a:ea typeface="Cambria Math" panose="02040503050406030204" pitchFamily="18" charset="0"/>
                      </a:rPr>
                      <m:t> </m:t>
                    </m:r>
                    <m:sSub>
                      <m:sSubPr>
                        <m:ctrlPr>
                          <a:rPr lang="en-IN" sz="2000" i="1" smtClean="0">
                            <a:solidFill>
                              <a:srgbClr val="0B5ED7"/>
                            </a:solidFill>
                            <a:latin typeface="Cambria Math" panose="02040503050406030204" pitchFamily="18" charset="0"/>
                            <a:ea typeface="Cambria Math" panose="02040503050406030204" pitchFamily="18" charset="0"/>
                          </a:rPr>
                        </m:ctrlPr>
                      </m:sSubPr>
                      <m:e>
                        <m:r>
                          <a:rPr lang="en-IN" sz="2000" b="0" i="1" smtClean="0">
                            <a:solidFill>
                              <a:srgbClr val="0B5ED7"/>
                            </a:solidFill>
                            <a:latin typeface="Cambria Math"/>
                            <a:ea typeface="Cambria Math" panose="02040503050406030204" pitchFamily="18" charset="0"/>
                          </a:rPr>
                          <m:t>𝑦</m:t>
                        </m:r>
                      </m:e>
                      <m:sub>
                        <m:r>
                          <a:rPr lang="en-IN" sz="2000" b="0" i="1" smtClean="0">
                            <a:solidFill>
                              <a:srgbClr val="0B5ED7"/>
                            </a:solidFill>
                            <a:latin typeface="Cambria Math"/>
                            <a:ea typeface="Cambria Math" panose="02040503050406030204" pitchFamily="18" charset="0"/>
                          </a:rPr>
                          <m:t>𝑖</m:t>
                        </m:r>
                      </m:sub>
                    </m:sSub>
                  </m:oMath>
                </a14:m>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denote the values of </a:t>
                </a:r>
                <a:r>
                  <a:rPr lang="en-US" sz="2000" i="1" dirty="0" err="1">
                    <a:latin typeface="Times New Roman" pitchFamily="18" charset="0"/>
                    <a:cs typeface="Times New Roman" pitchFamily="18" charset="0"/>
                  </a:rPr>
                  <a:t>i</a:t>
                </a:r>
                <a:r>
                  <a:rPr lang="en-US" sz="2000" i="1" baseline="30000" dirty="0" err="1">
                    <a:latin typeface="Times New Roman" pitchFamily="18" charset="0"/>
                    <a:cs typeface="Times New Roman" pitchFamily="18" charset="0"/>
                  </a:rPr>
                  <a:t>th</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attribute of the objects </a:t>
                </a:r>
                <a14:m>
                  <m:oMath xmlns:m="http://schemas.openxmlformats.org/officeDocument/2006/math">
                    <m:r>
                      <a:rPr lang="en-IN" sz="2000" i="1">
                        <a:solidFill>
                          <a:srgbClr val="0B5ED7"/>
                        </a:solidFill>
                        <a:latin typeface="Cambria Math" panose="02040503050406030204" pitchFamily="18" charset="0"/>
                        <a:ea typeface="Cambria Math" panose="02040503050406030204" pitchFamily="18" charset="0"/>
                      </a:rPr>
                      <m:t>𝑥</m:t>
                    </m:r>
                    <m:r>
                      <a:rPr lang="en-IN" sz="2000" i="1">
                        <a:solidFill>
                          <a:srgbClr val="0B5ED7"/>
                        </a:solidFill>
                        <a:latin typeface="Cambria Math" panose="02040503050406030204" pitchFamily="18" charset="0"/>
                        <a:ea typeface="Cambria Math" panose="02040503050406030204" pitchFamily="18" charset="0"/>
                      </a:rPr>
                      <m:t> </m:t>
                    </m:r>
                    <m:r>
                      <a:rPr lang="en-IN" sz="2000" i="1">
                        <a:solidFill>
                          <a:srgbClr val="0B5ED7"/>
                        </a:solidFill>
                        <a:latin typeface="Cambria Math" panose="02040503050406030204" pitchFamily="18" charset="0"/>
                        <a:ea typeface="Cambria Math" panose="02040503050406030204" pitchFamily="18" charset="0"/>
                      </a:rPr>
                      <m:t>𝑎𝑛𝑑</m:t>
                    </m:r>
                    <m:r>
                      <a:rPr lang="en-IN" sz="2000" i="1">
                        <a:solidFill>
                          <a:srgbClr val="0B5ED7"/>
                        </a:solidFill>
                        <a:latin typeface="Cambria Math" panose="02040503050406030204" pitchFamily="18" charset="0"/>
                        <a:ea typeface="Cambria Math" panose="02040503050406030204" pitchFamily="18" charset="0"/>
                      </a:rPr>
                      <m:t> </m:t>
                    </m:r>
                    <m:r>
                      <a:rPr lang="en-IN" sz="2000" i="1">
                        <a:solidFill>
                          <a:srgbClr val="0B5ED7"/>
                        </a:solidFill>
                        <a:latin typeface="Cambria Math" panose="02040503050406030204" pitchFamily="18" charset="0"/>
                        <a:ea typeface="Cambria Math" panose="02040503050406030204" pitchFamily="18" charset="0"/>
                      </a:rPr>
                      <m:t>𝑦</m:t>
                    </m:r>
                  </m:oMath>
                </a14:m>
                <a:r>
                  <a:rPr lang="en-US" sz="2000" dirty="0">
                    <a:latin typeface="Times New Roman" pitchFamily="18" charset="0"/>
                    <a:cs typeface="Times New Roman" pitchFamily="18" charset="0"/>
                  </a:rPr>
                  <a:t> respectively</a:t>
                </a:r>
                <a:r>
                  <a:rPr lang="en-US" dirty="0">
                    <a:latin typeface="Times New Roman" pitchFamily="18" charset="0"/>
                    <a:cs typeface="Times New Roman" pitchFamily="18" charset="0"/>
                  </a:rPr>
                  <a:t>.</a:t>
                </a:r>
              </a:p>
              <a:p>
                <a:pPr>
                  <a:buClr>
                    <a:schemeClr val="accent3"/>
                  </a:buClr>
                </a:pPr>
                <a14:m>
                  <m:oMathPara xmlns:m="http://schemas.openxmlformats.org/officeDocument/2006/math">
                    <m:oMathParaPr>
                      <m:jc m:val="centerGroup"/>
                    </m:oMathParaPr>
                    <m:oMath xmlns:m="http://schemas.openxmlformats.org/officeDocument/2006/math">
                      <m:r>
                        <a:rPr lang="en-IN" b="0" i="1" smtClean="0">
                          <a:solidFill>
                            <a:srgbClr val="0B5ED7"/>
                          </a:solidFill>
                          <a:latin typeface="Cambria Math"/>
                          <a:cs typeface="Times New Roman" pitchFamily="18" charset="0"/>
                        </a:rPr>
                        <m:t>𝑑</m:t>
                      </m:r>
                      <m:d>
                        <m:dPr>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𝑥</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e>
                      </m:d>
                      <m:r>
                        <a:rPr lang="en-IN" b="0" i="1" smtClean="0">
                          <a:solidFill>
                            <a:srgbClr val="0B5ED7"/>
                          </a:solidFill>
                          <a:latin typeface="Cambria Math"/>
                          <a:cs typeface="Times New Roman" pitchFamily="18" charset="0"/>
                        </a:rPr>
                        <m:t>=</m:t>
                      </m:r>
                      <m:sSup>
                        <m:sSupPr>
                          <m:ctrlPr>
                            <a:rPr lang="en-IN" b="0" i="1" smtClean="0">
                              <a:solidFill>
                                <a:srgbClr val="0B5ED7"/>
                              </a:solidFill>
                              <a:latin typeface="Cambria Math" panose="02040503050406030204" pitchFamily="18" charset="0"/>
                              <a:cs typeface="Times New Roman" pitchFamily="18" charset="0"/>
                            </a:rPr>
                          </m:ctrlPr>
                        </m:sSupPr>
                        <m:e>
                          <m:d>
                            <m:dPr>
                              <m:ctrlPr>
                                <a:rPr lang="en-IN" b="0" i="1" smtClean="0">
                                  <a:solidFill>
                                    <a:srgbClr val="0B5ED7"/>
                                  </a:solidFill>
                                  <a:latin typeface="Cambria Math" panose="02040503050406030204" pitchFamily="18" charset="0"/>
                                  <a:cs typeface="Times New Roman" pitchFamily="18" charset="0"/>
                                </a:rPr>
                              </m:ctrlPr>
                            </m:dPr>
                            <m:e>
                              <m:nary>
                                <m:naryPr>
                                  <m:chr m:val="∑"/>
                                  <m:ctrlPr>
                                    <a:rPr lang="en-IN" b="0" i="1" smtClean="0">
                                      <a:solidFill>
                                        <a:srgbClr val="0B5ED7"/>
                                      </a:solidFill>
                                      <a:latin typeface="Cambria Math" panose="02040503050406030204" pitchFamily="18" charset="0"/>
                                      <a:cs typeface="Times New Roman" pitchFamily="18" charset="0"/>
                                    </a:rPr>
                                  </m:ctrlPr>
                                </m:naryPr>
                                <m:sub>
                                  <m:r>
                                    <m:rPr>
                                      <m:brk m:alnAt="23"/>
                                    </m:rPr>
                                    <a:rPr lang="en-IN" b="0" i="1" smtClean="0">
                                      <a:solidFill>
                                        <a:srgbClr val="0B5ED7"/>
                                      </a:solidFill>
                                      <a:latin typeface="Cambria Math"/>
                                      <a:cs typeface="Times New Roman" pitchFamily="18" charset="0"/>
                                    </a:rPr>
                                    <m:t>𝑖</m:t>
                                  </m:r>
                                  <m:r>
                                    <a:rPr lang="en-IN" b="0" i="1" smtClean="0">
                                      <a:solidFill>
                                        <a:srgbClr val="0B5ED7"/>
                                      </a:solidFill>
                                      <a:latin typeface="Cambria Math"/>
                                      <a:cs typeface="Times New Roman" pitchFamily="18" charset="0"/>
                                    </a:rPr>
                                    <m:t>=1</m:t>
                                  </m:r>
                                </m:sub>
                                <m:sup>
                                  <m:r>
                                    <a:rPr lang="en-IN" b="0" i="1" smtClean="0">
                                      <a:solidFill>
                                        <a:srgbClr val="0B5ED7"/>
                                      </a:solidFill>
                                      <a:latin typeface="Cambria Math"/>
                                      <a:cs typeface="Times New Roman" pitchFamily="18" charset="0"/>
                                    </a:rPr>
                                    <m:t>𝑛</m:t>
                                  </m:r>
                                </m:sup>
                                <m:e>
                                  <m:sSup>
                                    <m:sSupPr>
                                      <m:ctrlPr>
                                        <a:rPr lang="en-IN" b="0" i="1" smtClean="0">
                                          <a:solidFill>
                                            <a:srgbClr val="0B5ED7"/>
                                          </a:solidFill>
                                          <a:latin typeface="Cambria Math" panose="02040503050406030204" pitchFamily="18" charset="0"/>
                                          <a:cs typeface="Times New Roman" pitchFamily="18" charset="0"/>
                                        </a:rPr>
                                      </m:ctrlPr>
                                    </m:sSupPr>
                                    <m:e>
                                      <m:d>
                                        <m:dPr>
                                          <m:begChr m:val="|"/>
                                          <m:endChr m:val="|"/>
                                          <m:ctrlPr>
                                            <a:rPr lang="en-IN" b="0" i="1" smtClean="0">
                                              <a:solidFill>
                                                <a:srgbClr val="0B5ED7"/>
                                              </a:solidFill>
                                              <a:latin typeface="Cambria Math" panose="02040503050406030204" pitchFamily="18" charset="0"/>
                                              <a:cs typeface="Times New Roman" pitchFamily="18" charset="0"/>
                                            </a:rPr>
                                          </m:ctrlPr>
                                        </m:dPr>
                                        <m:e>
                                          <m:sSub>
                                            <m:sSubPr>
                                              <m:ctrlPr>
                                                <a:rPr lang="en-US" i="1">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cs typeface="Times New Roman" pitchFamily="18" charset="0"/>
                                                </a:rPr>
                                                <m:t>𝑥</m:t>
                                              </m:r>
                                            </m:e>
                                            <m:sub>
                                              <m:r>
                                                <a:rPr lang="en-IN" i="1">
                                                  <a:solidFill>
                                                    <a:srgbClr val="0B5ED7"/>
                                                  </a:solidFill>
                                                  <a:latin typeface="Cambria Math"/>
                                                  <a:cs typeface="Times New Roman" pitchFamily="18" charset="0"/>
                                                </a:rPr>
                                                <m:t>𝑖</m:t>
                                              </m:r>
                                            </m:sub>
                                          </m:sSub>
                                          <m:r>
                                            <a:rPr lang="en-IN" b="0" i="1" smtClean="0">
                                              <a:solidFill>
                                                <a:srgbClr val="0B5ED7"/>
                                              </a:solidFill>
                                              <a:latin typeface="Cambria Math"/>
                                              <a:cs typeface="Times New Roman" pitchFamily="18" charset="0"/>
                                            </a:rPr>
                                            <m:t>−</m:t>
                                          </m:r>
                                          <m:sSub>
                                            <m:sSubPr>
                                              <m:ctrlPr>
                                                <a:rPr lang="en-US" i="1">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ea typeface="Cambria Math"/>
                                                  <a:cs typeface="Times New Roman" pitchFamily="18" charset="0"/>
                                                </a:rPr>
                                                <m:t>𝑦</m:t>
                                              </m:r>
                                            </m:e>
                                            <m:sub>
                                              <m:r>
                                                <a:rPr lang="en-IN" i="1">
                                                  <a:solidFill>
                                                    <a:srgbClr val="0B5ED7"/>
                                                  </a:solidFill>
                                                  <a:latin typeface="Cambria Math"/>
                                                  <a:cs typeface="Times New Roman" pitchFamily="18" charset="0"/>
                                                </a:rPr>
                                                <m:t>𝑖</m:t>
                                              </m:r>
                                            </m:sub>
                                          </m:sSub>
                                        </m:e>
                                      </m:d>
                                    </m:e>
                                    <m:sup>
                                      <m:r>
                                        <a:rPr lang="en-IN" b="0" i="1" smtClean="0">
                                          <a:solidFill>
                                            <a:srgbClr val="0B5ED7"/>
                                          </a:solidFill>
                                          <a:latin typeface="Cambria Math"/>
                                          <a:cs typeface="Times New Roman" pitchFamily="18" charset="0"/>
                                        </a:rPr>
                                        <m:t>𝑟</m:t>
                                      </m:r>
                                    </m:sup>
                                  </m:sSup>
                                </m:e>
                              </m:nary>
                            </m:e>
                          </m:d>
                        </m:e>
                        <m:sup>
                          <m:f>
                            <m:fPr>
                              <m:ctrlPr>
                                <a:rPr lang="en-IN" b="0" i="1" smtClean="0">
                                  <a:solidFill>
                                    <a:srgbClr val="0B5ED7"/>
                                  </a:solidFill>
                                  <a:latin typeface="Cambria Math" panose="02040503050406030204" pitchFamily="18" charset="0"/>
                                  <a:cs typeface="Times New Roman" pitchFamily="18" charset="0"/>
                                </a:rPr>
                              </m:ctrlPr>
                            </m:fPr>
                            <m:num>
                              <m:r>
                                <a:rPr lang="en-IN" b="0" i="1" smtClean="0">
                                  <a:solidFill>
                                    <a:srgbClr val="0B5ED7"/>
                                  </a:solidFill>
                                  <a:latin typeface="Cambria Math"/>
                                  <a:cs typeface="Times New Roman" pitchFamily="18" charset="0"/>
                                </a:rPr>
                                <m:t>1</m:t>
                              </m:r>
                            </m:num>
                            <m:den>
                              <m:r>
                                <a:rPr lang="en-IN" b="0" i="1" smtClean="0">
                                  <a:solidFill>
                                    <a:srgbClr val="0B5ED7"/>
                                  </a:solidFill>
                                  <a:latin typeface="Cambria Math"/>
                                  <a:cs typeface="Times New Roman" pitchFamily="18" charset="0"/>
                                </a:rPr>
                                <m:t>𝑟</m:t>
                              </m:r>
                            </m:den>
                          </m:f>
                        </m:sup>
                      </m:sSup>
                    </m:oMath>
                  </m:oMathPara>
                </a14:m>
                <a:endParaRPr lang="en-US" dirty="0">
                  <a:solidFill>
                    <a:srgbClr val="0B5ED7"/>
                  </a:solidFill>
                  <a:latin typeface="Times New Roman" pitchFamily="18" charset="0"/>
                  <a:cs typeface="Times New Roman" pitchFamily="18" charset="0"/>
                </a:endParaRPr>
              </a:p>
              <a:p>
                <a:pPr marL="285750" indent="-285750" algn="just">
                  <a:buClr>
                    <a:schemeClr val="accent3"/>
                  </a:buClr>
                  <a:buFont typeface="Arial" pitchFamily="34" charset="0"/>
                  <a:buChar char="•"/>
                </a:pPr>
                <a:r>
                  <a:rPr lang="en-US" sz="2000" dirty="0">
                    <a:latin typeface="Times New Roman" pitchFamily="18" charset="0"/>
                    <a:cs typeface="Times New Roman" pitchFamily="18" charset="0"/>
                  </a:rPr>
                  <a:t>Here,</a:t>
                </a:r>
                <a:r>
                  <a:rPr lang="en-US" sz="2000" dirty="0">
                    <a:solidFill>
                      <a:srgbClr val="0B5ED7"/>
                    </a:solidFill>
                    <a:latin typeface="Times New Roman" pitchFamily="18" charset="0"/>
                    <a:cs typeface="Times New Roman" pitchFamily="18" charset="0"/>
                  </a:rPr>
                  <a:t> </a:t>
                </a:r>
                <a14:m>
                  <m:oMath xmlns:m="http://schemas.openxmlformats.org/officeDocument/2006/math">
                    <m:r>
                      <a:rPr lang="en-IN" sz="2000" i="1">
                        <a:solidFill>
                          <a:srgbClr val="0B5ED7"/>
                        </a:solidFill>
                        <a:latin typeface="Cambria Math"/>
                        <a:cs typeface="Times New Roman" pitchFamily="18" charset="0"/>
                      </a:rPr>
                      <m:t>𝑟</m:t>
                    </m:r>
                  </m:oMath>
                </a14:m>
                <a:r>
                  <a:rPr lang="en-US" sz="2000" dirty="0">
                    <a:solidFill>
                      <a:srgbClr val="0B5ED7"/>
                    </a:solidFill>
                    <a:latin typeface="Times New Roman" pitchFamily="18" charset="0"/>
                    <a:cs typeface="Times New Roman" pitchFamily="18" charset="0"/>
                  </a:rPr>
                  <a:t> </a:t>
                </a:r>
                <a:r>
                  <a:rPr lang="en-US" sz="2000" dirty="0">
                    <a:latin typeface="Times New Roman" pitchFamily="18" charset="0"/>
                    <a:cs typeface="Times New Roman" pitchFamily="18" charset="0"/>
                  </a:rPr>
                  <a:t>is any integer value</a:t>
                </a:r>
                <a:r>
                  <a:rPr lang="en-US" dirty="0">
                    <a:latin typeface="Times New Roman" pitchFamily="18" charset="0"/>
                    <a:cs typeface="Times New Roman" pitchFamily="18" charset="0"/>
                  </a:rPr>
                  <a:t>.</a:t>
                </a:r>
                <a:r>
                  <a:rPr lang="en-US" dirty="0">
                    <a:solidFill>
                      <a:srgbClr val="0B5ED7"/>
                    </a:solidFill>
                    <a:latin typeface="Times New Roman" pitchFamily="18" charset="0"/>
                    <a:cs typeface="Times New Roman" pitchFamily="18" charset="0"/>
                  </a:rPr>
                  <a:t> </a:t>
                </a:r>
              </a:p>
              <a:p>
                <a:pPr marL="285750" indent="-285750" algn="just">
                  <a:buClr>
                    <a:schemeClr val="accent3"/>
                  </a:buClr>
                  <a:buFont typeface="Arial" pitchFamily="34" charset="0"/>
                  <a:buChar char="•"/>
                </a:pPr>
                <a:endParaRPr lang="en-US" sz="1000" dirty="0">
                  <a:solidFill>
                    <a:srgbClr val="0B5ED7"/>
                  </a:solidFill>
                  <a:latin typeface="Times New Roman" pitchFamily="18" charset="0"/>
                  <a:cs typeface="Times New Roman" pitchFamily="18" charset="0"/>
                </a:endParaRPr>
              </a:p>
              <a:p>
                <a:pPr marL="285750" indent="-285750" algn="just">
                  <a:buClr>
                    <a:schemeClr val="accent3"/>
                  </a:buClr>
                  <a:buFont typeface="Arial" pitchFamily="34" charset="0"/>
                  <a:buChar char="•"/>
                </a:pPr>
                <a:r>
                  <a:rPr lang="en-US" sz="2000" dirty="0">
                    <a:latin typeface="Times New Roman" pitchFamily="18" charset="0"/>
                    <a:cs typeface="Times New Roman" pitchFamily="18" charset="0"/>
                  </a:rPr>
                  <a:t>This distance metric most popularly known as </a:t>
                </a:r>
                <a:r>
                  <a:rPr lang="en-US" sz="2000" dirty="0" err="1">
                    <a:solidFill>
                      <a:srgbClr val="0B5ED7"/>
                    </a:solidFill>
                    <a:latin typeface="Times New Roman" pitchFamily="18" charset="0"/>
                    <a:cs typeface="Times New Roman" pitchFamily="18" charset="0"/>
                  </a:rPr>
                  <a:t>Minkowski</a:t>
                </a:r>
                <a:r>
                  <a:rPr lang="en-US" sz="2000" dirty="0">
                    <a:solidFill>
                      <a:srgbClr val="0B5ED7"/>
                    </a:solidFill>
                    <a:latin typeface="Times New Roman" pitchFamily="18" charset="0"/>
                    <a:cs typeface="Times New Roman" pitchFamily="18" charset="0"/>
                  </a:rPr>
                  <a:t> metric</a:t>
                </a:r>
                <a:r>
                  <a:rPr lang="en-US" dirty="0">
                    <a:solidFill>
                      <a:srgbClr val="0B5ED7"/>
                    </a:solidFill>
                    <a:latin typeface="Times New Roman" pitchFamily="18" charset="0"/>
                    <a:cs typeface="Times New Roman" pitchFamily="18" charset="0"/>
                  </a:rPr>
                  <a:t>.</a:t>
                </a:r>
              </a:p>
              <a:p>
                <a:pPr marL="285750" indent="-285750" algn="just">
                  <a:buClr>
                    <a:schemeClr val="accent3"/>
                  </a:buClr>
                  <a:buFont typeface="Arial" pitchFamily="34" charset="0"/>
                  <a:buChar char="•"/>
                </a:pPr>
                <a:endParaRPr lang="en-US" sz="1000" dirty="0">
                  <a:solidFill>
                    <a:srgbClr val="0B5ED7"/>
                  </a:solidFill>
                  <a:latin typeface="Times New Roman" pitchFamily="18" charset="0"/>
                  <a:cs typeface="Times New Roman" pitchFamily="18" charset="0"/>
                </a:endParaRPr>
              </a:p>
              <a:p>
                <a:pPr marL="285750" indent="-285750" algn="just">
                  <a:buClr>
                    <a:schemeClr val="accent3"/>
                  </a:buClr>
                  <a:buFont typeface="Arial" pitchFamily="34" charset="0"/>
                  <a:buChar char="•"/>
                </a:pPr>
                <a:r>
                  <a:rPr lang="en-US" sz="2000" dirty="0">
                    <a:latin typeface="Times New Roman" pitchFamily="18" charset="0"/>
                    <a:cs typeface="Times New Roman" pitchFamily="18" charset="0"/>
                  </a:rPr>
                  <a:t>This distance measure follows some well-known properties. These are mentioned in the next slide</a:t>
                </a:r>
                <a:r>
                  <a:rPr lang="en-US" dirty="0">
                    <a:latin typeface="Times New Roman" pitchFamily="18" charset="0"/>
                    <a:cs typeface="Times New Roman" pitchFamily="18" charset="0"/>
                  </a:rPr>
                  <a:t>.</a:t>
                </a:r>
              </a:p>
              <a:p>
                <a:pPr>
                  <a:buClr>
                    <a:schemeClr val="accent3"/>
                  </a:buClr>
                </a:pPr>
                <a:endParaRPr lang="en-US" dirty="0">
                  <a:solidFill>
                    <a:srgbClr val="0B5ED7"/>
                  </a:solidFill>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34957" y="1441910"/>
                <a:ext cx="8829890" cy="4509761"/>
              </a:xfrm>
              <a:prstGeom prst="rect">
                <a:avLst/>
              </a:prstGeom>
              <a:blipFill rotWithShape="1">
                <a:blip r:embed="rId2"/>
                <a:stretch>
                  <a:fillRect l="-622" t="-677" r="-691"/>
                </a:stretch>
              </a:blipFill>
            </p:spPr>
            <p:txBody>
              <a:bodyPr/>
              <a:lstStyle/>
              <a:p>
                <a:r>
                  <a:rPr lang="en-IN">
                    <a:noFill/>
                  </a:rPr>
                  <a:t> </a:t>
                </a:r>
              </a:p>
            </p:txBody>
          </p:sp>
        </mc:Fallback>
      </mc:AlternateContent>
      <p:sp>
        <p:nvSpPr>
          <p:cNvPr id="7" name="Title 1"/>
          <p:cNvSpPr txBox="1">
            <a:spLocks/>
          </p:cNvSpPr>
          <p:nvPr/>
        </p:nvSpPr>
        <p:spPr>
          <a:xfrm>
            <a:off x="468075" y="455906"/>
            <a:ext cx="8425339" cy="636519"/>
          </a:xfrm>
          <a:prstGeom prst="rect">
            <a:avLst/>
          </a:prstGeom>
        </p:spPr>
        <p:txBody>
          <a:bodyPr vert="horz" lIns="0" rIns="0" bIns="0" anchor="b">
            <a:normAutofit fontScale="97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Proximity Measure with Interval Scale</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1729978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28</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334957" y="1278623"/>
                <a:ext cx="8829890" cy="4801314"/>
              </a:xfrm>
              <a:prstGeom prst="rect">
                <a:avLst/>
              </a:prstGeom>
              <a:noFill/>
            </p:spPr>
            <p:txBody>
              <a:bodyPr wrap="square" rtlCol="0">
                <a:spAutoFit/>
              </a:bodyPr>
              <a:lstStyle/>
              <a:p>
                <a:pPr algn="just">
                  <a:buClr>
                    <a:schemeClr val="accent3"/>
                  </a:buClr>
                </a:pPr>
                <a:r>
                  <a:rPr lang="en-US" b="1" dirty="0">
                    <a:solidFill>
                      <a:srgbClr val="0B5ED7"/>
                    </a:solidFill>
                    <a:latin typeface="Times New Roman" pitchFamily="18" charset="0"/>
                    <a:cs typeface="Times New Roman" pitchFamily="18" charset="0"/>
                  </a:rPr>
                  <a:t>Properties of </a:t>
                </a:r>
                <a:r>
                  <a:rPr lang="en-US" b="1" dirty="0" err="1">
                    <a:solidFill>
                      <a:srgbClr val="0B5ED7"/>
                    </a:solidFill>
                    <a:latin typeface="Times New Roman" pitchFamily="18" charset="0"/>
                    <a:cs typeface="Times New Roman" pitchFamily="18" charset="0"/>
                  </a:rPr>
                  <a:t>Minkowski</a:t>
                </a:r>
                <a:r>
                  <a:rPr lang="en-US" b="1" dirty="0">
                    <a:solidFill>
                      <a:srgbClr val="0B5ED7"/>
                    </a:solidFill>
                    <a:latin typeface="Times New Roman" pitchFamily="18" charset="0"/>
                    <a:cs typeface="Times New Roman" pitchFamily="18" charset="0"/>
                  </a:rPr>
                  <a:t> metrics: </a:t>
                </a:r>
              </a:p>
              <a:p>
                <a:pPr algn="just">
                  <a:buClr>
                    <a:schemeClr val="accent3"/>
                  </a:buClr>
                </a:pPr>
                <a:endParaRPr lang="en-US" dirty="0">
                  <a:solidFill>
                    <a:srgbClr val="A50021"/>
                  </a:solidFill>
                  <a:latin typeface="Times New Roman" pitchFamily="18" charset="0"/>
                  <a:cs typeface="Times New Roman" pitchFamily="18" charset="0"/>
                </a:endParaRPr>
              </a:p>
              <a:p>
                <a:pPr marL="342900" indent="-342900" algn="just">
                  <a:buClr>
                    <a:srgbClr val="C00000"/>
                  </a:buClr>
                  <a:buFont typeface="+mj-lt"/>
                  <a:buAutoNum type="arabicPeriod"/>
                </a:pPr>
                <a:r>
                  <a:rPr lang="en-US" dirty="0">
                    <a:solidFill>
                      <a:srgbClr val="A50021"/>
                    </a:solidFill>
                    <a:latin typeface="Times New Roman" pitchFamily="18" charset="0"/>
                    <a:cs typeface="Times New Roman" pitchFamily="18" charset="0"/>
                  </a:rPr>
                  <a:t>Non-negativity:</a:t>
                </a:r>
              </a:p>
              <a:p>
                <a:pPr marL="800100" lvl="1" indent="-342900" algn="just">
                  <a:buClr>
                    <a:srgbClr val="C00000"/>
                  </a:buClr>
                  <a:buFont typeface="+mj-lt"/>
                  <a:buAutoNum type="alphaLcPeriod"/>
                </a:pPr>
                <a14:m>
                  <m:oMath xmlns:m="http://schemas.openxmlformats.org/officeDocument/2006/math">
                    <m:r>
                      <a:rPr lang="en-IN" i="1">
                        <a:solidFill>
                          <a:srgbClr val="0B5ED7"/>
                        </a:solidFill>
                        <a:latin typeface="Cambria Math"/>
                        <a:cs typeface="Times New Roman" pitchFamily="18" charset="0"/>
                      </a:rPr>
                      <m:t>𝑑</m:t>
                    </m:r>
                    <m:d>
                      <m:dPr>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𝑦</m:t>
                        </m:r>
                      </m:e>
                    </m:d>
                    <m:r>
                      <a:rPr lang="en-IN" i="1">
                        <a:solidFill>
                          <a:srgbClr val="0B5ED7"/>
                        </a:solidFill>
                        <a:latin typeface="Cambria Math"/>
                        <a:ea typeface="Cambria Math"/>
                        <a:cs typeface="Times New Roman" pitchFamily="18" charset="0"/>
                      </a:rPr>
                      <m:t>≥0 </m:t>
                    </m:r>
                    <m:r>
                      <a:rPr lang="en-IN" i="1">
                        <a:solidFill>
                          <a:srgbClr val="0B5ED7"/>
                        </a:solidFill>
                        <a:latin typeface="Cambria Math"/>
                        <a:ea typeface="Cambria Math"/>
                        <a:cs typeface="Times New Roman" pitchFamily="18" charset="0"/>
                      </a:rPr>
                      <m:t>𝑓𝑜𝑟</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𝑎𝑙𝑙</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𝑥</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𝑎𝑛𝑑</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𝑦</m:t>
                    </m:r>
                  </m:oMath>
                </a14:m>
                <a:endParaRPr lang="en-IN" dirty="0">
                  <a:solidFill>
                    <a:srgbClr val="0B5ED7"/>
                  </a:solidFill>
                  <a:latin typeface="Times New Roman" pitchFamily="18" charset="0"/>
                  <a:ea typeface="Cambria Math"/>
                  <a:cs typeface="Times New Roman" pitchFamily="18" charset="0"/>
                </a:endParaRPr>
              </a:p>
              <a:p>
                <a:pPr marL="800100" lvl="1" indent="-342900" algn="just">
                  <a:buClr>
                    <a:srgbClr val="C00000"/>
                  </a:buClr>
                  <a:buFont typeface="+mj-lt"/>
                  <a:buAutoNum type="alphaLcPeriod"/>
                </a:pPr>
                <a14:m>
                  <m:oMath xmlns:m="http://schemas.openxmlformats.org/officeDocument/2006/math">
                    <m:r>
                      <a:rPr lang="en-IN" i="1">
                        <a:solidFill>
                          <a:srgbClr val="0B5ED7"/>
                        </a:solidFill>
                        <a:latin typeface="Cambria Math"/>
                        <a:cs typeface="Times New Roman" pitchFamily="18" charset="0"/>
                      </a:rPr>
                      <m:t>𝑑</m:t>
                    </m:r>
                    <m:d>
                      <m:dPr>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𝑦</m:t>
                        </m:r>
                      </m:e>
                    </m:d>
                    <m:r>
                      <a:rPr lang="en-IN">
                        <a:solidFill>
                          <a:srgbClr val="0B5ED7"/>
                        </a:solidFill>
                        <a:latin typeface="Cambria Math"/>
                        <a:cs typeface="Times New Roman" pitchFamily="18" charset="0"/>
                      </a:rPr>
                      <m:t>=0</m:t>
                    </m:r>
                  </m:oMath>
                </a14:m>
                <a:r>
                  <a:rPr lang="en-US" dirty="0">
                    <a:solidFill>
                      <a:srgbClr val="0B5ED7"/>
                    </a:solidFill>
                    <a:latin typeface="Times New Roman" pitchFamily="18" charset="0"/>
                    <a:cs typeface="Times New Roman" pitchFamily="18" charset="0"/>
                  </a:rPr>
                  <a:t> only if </a:t>
                </a:r>
                <a14:m>
                  <m:oMath xmlns:m="http://schemas.openxmlformats.org/officeDocument/2006/math">
                    <m:r>
                      <a:rPr lang="en-IN" i="1">
                        <a:solidFill>
                          <a:srgbClr val="0B5ED7"/>
                        </a:solidFill>
                        <a:latin typeface="Cambria Math"/>
                        <a:ea typeface="Cambria Math"/>
                        <a:cs typeface="Times New Roman" pitchFamily="18" charset="0"/>
                      </a:rPr>
                      <m:t>𝑥</m:t>
                    </m:r>
                    <m:r>
                      <a:rPr lang="en-IN" i="1">
                        <a:solidFill>
                          <a:srgbClr val="0B5ED7"/>
                        </a:solidFill>
                        <a:latin typeface="Cambria Math"/>
                        <a:ea typeface="Cambria Math"/>
                        <a:cs typeface="Times New Roman" pitchFamily="18" charset="0"/>
                      </a:rPr>
                      <m:t>=</m:t>
                    </m:r>
                    <m:r>
                      <a:rPr lang="en-IN" i="1">
                        <a:solidFill>
                          <a:srgbClr val="0B5ED7"/>
                        </a:solidFill>
                        <a:latin typeface="Cambria Math"/>
                        <a:ea typeface="Cambria Math"/>
                        <a:cs typeface="Times New Roman" pitchFamily="18" charset="0"/>
                      </a:rPr>
                      <m:t>𝑦</m:t>
                    </m:r>
                  </m:oMath>
                </a14:m>
                <a:r>
                  <a:rPr lang="en-IN" dirty="0">
                    <a:solidFill>
                      <a:srgbClr val="0B5ED7"/>
                    </a:solidFill>
                    <a:latin typeface="Times New Roman" pitchFamily="18" charset="0"/>
                    <a:ea typeface="Cambria Math"/>
                    <a:cs typeface="Times New Roman" pitchFamily="18" charset="0"/>
                  </a:rPr>
                  <a:t>. </a:t>
                </a:r>
                <a:r>
                  <a:rPr lang="en-IN" dirty="0">
                    <a:latin typeface="Times New Roman" pitchFamily="18" charset="0"/>
                    <a:ea typeface="Cambria Math"/>
                    <a:cs typeface="Times New Roman" pitchFamily="18" charset="0"/>
                  </a:rPr>
                  <a:t>This is also called </a:t>
                </a:r>
                <a:r>
                  <a:rPr lang="en-IN" dirty="0">
                    <a:solidFill>
                      <a:srgbClr val="0B5ED7"/>
                    </a:solidFill>
                    <a:latin typeface="Times New Roman" pitchFamily="18" charset="0"/>
                    <a:ea typeface="Cambria Math"/>
                    <a:cs typeface="Times New Roman" pitchFamily="18" charset="0"/>
                  </a:rPr>
                  <a:t>identity condition</a:t>
                </a:r>
                <a:r>
                  <a:rPr lang="en-IN" dirty="0">
                    <a:latin typeface="Times New Roman" pitchFamily="18" charset="0"/>
                    <a:ea typeface="Cambria Math"/>
                    <a:cs typeface="Times New Roman" pitchFamily="18" charset="0"/>
                  </a:rPr>
                  <a:t>.</a:t>
                </a:r>
              </a:p>
              <a:p>
                <a:pPr marL="800100" lvl="1" indent="-342900" algn="just">
                  <a:buClr>
                    <a:srgbClr val="C00000"/>
                  </a:buClr>
                  <a:buFont typeface="+mj-lt"/>
                  <a:buAutoNum type="alphaLcPeriod"/>
                </a:pPr>
                <a:endParaRPr lang="en-US" dirty="0">
                  <a:latin typeface="Times New Roman" pitchFamily="18" charset="0"/>
                  <a:cs typeface="Times New Roman" pitchFamily="18" charset="0"/>
                </a:endParaRPr>
              </a:p>
              <a:p>
                <a:pPr marL="342900" indent="-342900" algn="just">
                  <a:buClr>
                    <a:srgbClr val="C00000"/>
                  </a:buClr>
                  <a:buFont typeface="+mj-lt"/>
                  <a:buAutoNum type="arabicPeriod"/>
                </a:pPr>
                <a:r>
                  <a:rPr lang="en-IN" dirty="0">
                    <a:solidFill>
                      <a:srgbClr val="A50021"/>
                    </a:solidFill>
                    <a:latin typeface="Times New Roman" pitchFamily="18" charset="0"/>
                    <a:ea typeface="Cambria Math"/>
                    <a:cs typeface="Times New Roman" pitchFamily="18" charset="0"/>
                  </a:rPr>
                  <a:t>Symmetry:</a:t>
                </a:r>
              </a:p>
              <a:p>
                <a:pPr lvl="1" algn="just">
                  <a:buClr>
                    <a:srgbClr val="C00000"/>
                  </a:buClr>
                </a:pPr>
                <a14:m>
                  <m:oMathPara xmlns:m="http://schemas.openxmlformats.org/officeDocument/2006/math">
                    <m:oMathParaPr>
                      <m:jc m:val="left"/>
                    </m:oMathParaPr>
                    <m:oMath xmlns:m="http://schemas.openxmlformats.org/officeDocument/2006/math">
                      <m:r>
                        <a:rPr lang="en-IN" i="1">
                          <a:solidFill>
                            <a:srgbClr val="0B5ED7"/>
                          </a:solidFill>
                          <a:latin typeface="Cambria Math"/>
                          <a:cs typeface="Times New Roman" pitchFamily="18" charset="0"/>
                        </a:rPr>
                        <m:t>𝑑</m:t>
                      </m:r>
                      <m:d>
                        <m:dPr>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𝑦</m:t>
                          </m:r>
                        </m:e>
                      </m:d>
                      <m:r>
                        <a:rPr lang="en-IN" b="0" i="1" smtClean="0">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𝑑</m:t>
                      </m:r>
                      <m:d>
                        <m:dPr>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𝑦</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𝑥</m:t>
                          </m:r>
                        </m:e>
                      </m:d>
                      <m:r>
                        <a:rPr lang="en-IN" b="0" i="1" smtClean="0">
                          <a:solidFill>
                            <a:srgbClr val="0B5ED7"/>
                          </a:solidFill>
                          <a:latin typeface="Cambria Math"/>
                          <a:cs typeface="Times New Roman" pitchFamily="18" charset="0"/>
                        </a:rPr>
                        <m:t>  </m:t>
                      </m:r>
                      <m:r>
                        <a:rPr lang="en-IN" i="1">
                          <a:solidFill>
                            <a:srgbClr val="0B5ED7"/>
                          </a:solidFill>
                          <a:latin typeface="Cambria Math"/>
                          <a:ea typeface="Cambria Math"/>
                          <a:cs typeface="Times New Roman" pitchFamily="18" charset="0"/>
                        </a:rPr>
                        <m:t>𝑓𝑜𝑟</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𝑎𝑙𝑙</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𝑥</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𝑎𝑛𝑑</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𝑦</m:t>
                      </m:r>
                    </m:oMath>
                  </m:oMathPara>
                </a14:m>
                <a:endParaRPr lang="en-IN" dirty="0">
                  <a:solidFill>
                    <a:srgbClr val="0B5ED7"/>
                  </a:solidFill>
                  <a:latin typeface="Times New Roman" pitchFamily="18" charset="0"/>
                  <a:ea typeface="Cambria Math"/>
                  <a:cs typeface="Times New Roman" pitchFamily="18" charset="0"/>
                </a:endParaRPr>
              </a:p>
              <a:p>
                <a:pPr lvl="1" algn="just">
                  <a:buClr>
                    <a:srgbClr val="C00000"/>
                  </a:buClr>
                </a:pPr>
                <a:r>
                  <a:rPr lang="en-IN" dirty="0">
                    <a:latin typeface="Times New Roman" pitchFamily="18" charset="0"/>
                    <a:ea typeface="Cambria Math"/>
                    <a:cs typeface="Times New Roman" pitchFamily="18" charset="0"/>
                  </a:rPr>
                  <a:t>This condition ensures that the order in which objects are considered is not important.</a:t>
                </a:r>
              </a:p>
              <a:p>
                <a:pPr lvl="1" algn="just">
                  <a:buClr>
                    <a:srgbClr val="C00000"/>
                  </a:buClr>
                </a:pPr>
                <a:endParaRPr lang="en-IN" dirty="0">
                  <a:latin typeface="Times New Roman" pitchFamily="18" charset="0"/>
                  <a:ea typeface="Cambria Math"/>
                  <a:cs typeface="Times New Roman" pitchFamily="18" charset="0"/>
                </a:endParaRPr>
              </a:p>
              <a:p>
                <a:pPr marL="342900" indent="-342900" algn="just">
                  <a:buClr>
                    <a:srgbClr val="C00000"/>
                  </a:buClr>
                  <a:buFont typeface="+mj-lt"/>
                  <a:buAutoNum type="arabicPeriod"/>
                </a:pPr>
                <a:r>
                  <a:rPr lang="en-IN" dirty="0">
                    <a:solidFill>
                      <a:srgbClr val="A50021"/>
                    </a:solidFill>
                    <a:latin typeface="Times New Roman" pitchFamily="18" charset="0"/>
                    <a:ea typeface="Cambria Math"/>
                    <a:cs typeface="Times New Roman" pitchFamily="18" charset="0"/>
                  </a:rPr>
                  <a:t>Transitivity:</a:t>
                </a:r>
              </a:p>
              <a:p>
                <a:pPr lvl="1" algn="just">
                  <a:buClr>
                    <a:srgbClr val="C00000"/>
                  </a:buClr>
                </a:pPr>
                <a14:m>
                  <m:oMathPara xmlns:m="http://schemas.openxmlformats.org/officeDocument/2006/math">
                    <m:oMathParaPr>
                      <m:jc m:val="left"/>
                    </m:oMathParaPr>
                    <m:oMath xmlns:m="http://schemas.openxmlformats.org/officeDocument/2006/math">
                      <m:r>
                        <a:rPr lang="en-IN" i="1">
                          <a:solidFill>
                            <a:srgbClr val="0B5ED7"/>
                          </a:solidFill>
                          <a:latin typeface="Cambria Math"/>
                          <a:cs typeface="Times New Roman" pitchFamily="18" charset="0"/>
                        </a:rPr>
                        <m:t>𝑑</m:t>
                      </m:r>
                      <m:d>
                        <m:dPr>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𝑧</m:t>
                          </m:r>
                        </m:e>
                      </m:d>
                      <m:r>
                        <a:rPr lang="en-IN" i="1" dirty="0">
                          <a:solidFill>
                            <a:srgbClr val="0B5ED7"/>
                          </a:solidFill>
                          <a:latin typeface="Cambria Math"/>
                          <a:ea typeface="Cambria Math"/>
                          <a:cs typeface="Times New Roman" pitchFamily="18" charset="0"/>
                        </a:rPr>
                        <m:t>≤</m:t>
                      </m:r>
                      <m:r>
                        <a:rPr lang="en-IN" i="1">
                          <a:solidFill>
                            <a:srgbClr val="0B5ED7"/>
                          </a:solidFill>
                          <a:latin typeface="Cambria Math"/>
                          <a:cs typeface="Times New Roman" pitchFamily="18" charset="0"/>
                        </a:rPr>
                        <m:t>𝑑</m:t>
                      </m:r>
                      <m:d>
                        <m:dPr>
                          <m:ctrlPr>
                            <a:rPr lang="en-IN" i="1">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e>
                      </m:d>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𝑑</m:t>
                      </m:r>
                      <m:d>
                        <m:dPr>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𝑦</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𝑧</m:t>
                          </m:r>
                        </m:e>
                      </m:d>
                      <m:r>
                        <a:rPr lang="en-IN" i="1">
                          <a:solidFill>
                            <a:srgbClr val="0B5ED7"/>
                          </a:solidFill>
                          <a:latin typeface="Cambria Math"/>
                          <a:cs typeface="Times New Roman" pitchFamily="18" charset="0"/>
                        </a:rPr>
                        <m:t> </m:t>
                      </m:r>
                      <m:r>
                        <a:rPr lang="en-IN" i="1">
                          <a:solidFill>
                            <a:srgbClr val="0B5ED7"/>
                          </a:solidFill>
                          <a:latin typeface="Cambria Math"/>
                          <a:ea typeface="Cambria Math"/>
                          <a:cs typeface="Times New Roman" pitchFamily="18" charset="0"/>
                        </a:rPr>
                        <m:t>𝑓𝑜𝑟</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𝑎𝑙𝑙</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𝑥</m:t>
                      </m:r>
                      <m:r>
                        <a:rPr lang="en-IN" i="1">
                          <a:solidFill>
                            <a:srgbClr val="0B5ED7"/>
                          </a:solidFill>
                          <a:latin typeface="Cambria Math"/>
                          <a:ea typeface="Cambria Math"/>
                          <a:cs typeface="Times New Roman" pitchFamily="18" charset="0"/>
                        </a:rPr>
                        <m:t> ,</m:t>
                      </m:r>
                      <m:r>
                        <a:rPr lang="en-IN" i="1">
                          <a:solidFill>
                            <a:srgbClr val="0B5ED7"/>
                          </a:solidFill>
                          <a:latin typeface="Cambria Math"/>
                          <a:ea typeface="Cambria Math"/>
                          <a:cs typeface="Times New Roman" pitchFamily="18" charset="0"/>
                        </a:rPr>
                        <m:t>𝑦</m:t>
                      </m:r>
                      <m:r>
                        <a:rPr lang="en-IN" b="0" i="1" smtClean="0">
                          <a:solidFill>
                            <a:srgbClr val="0B5ED7"/>
                          </a:solidFill>
                          <a:latin typeface="Cambria Math"/>
                          <a:ea typeface="Cambria Math"/>
                          <a:cs typeface="Times New Roman" pitchFamily="18" charset="0"/>
                        </a:rPr>
                        <m:t> </m:t>
                      </m:r>
                      <m:r>
                        <a:rPr lang="en-IN" b="0" i="1" smtClean="0">
                          <a:solidFill>
                            <a:srgbClr val="0B5ED7"/>
                          </a:solidFill>
                          <a:latin typeface="Cambria Math"/>
                          <a:ea typeface="Cambria Math"/>
                          <a:cs typeface="Times New Roman" pitchFamily="18" charset="0"/>
                        </a:rPr>
                        <m:t>𝑎𝑛𝑑</m:t>
                      </m:r>
                      <m:r>
                        <a:rPr lang="en-IN" b="0" i="1" smtClean="0">
                          <a:solidFill>
                            <a:srgbClr val="0B5ED7"/>
                          </a:solidFill>
                          <a:latin typeface="Cambria Math"/>
                          <a:ea typeface="Cambria Math"/>
                          <a:cs typeface="Times New Roman" pitchFamily="18" charset="0"/>
                        </a:rPr>
                        <m:t> </m:t>
                      </m:r>
                      <m:r>
                        <a:rPr lang="en-IN" b="0" i="1" smtClean="0">
                          <a:solidFill>
                            <a:srgbClr val="0B5ED7"/>
                          </a:solidFill>
                          <a:latin typeface="Cambria Math"/>
                          <a:ea typeface="Cambria Math"/>
                          <a:cs typeface="Times New Roman" pitchFamily="18" charset="0"/>
                        </a:rPr>
                        <m:t>𝑧</m:t>
                      </m:r>
                      <m:r>
                        <a:rPr lang="en-IN" b="0" i="1" smtClean="0">
                          <a:solidFill>
                            <a:srgbClr val="0B5ED7"/>
                          </a:solidFill>
                          <a:latin typeface="Cambria Math"/>
                          <a:ea typeface="Cambria Math"/>
                          <a:cs typeface="Times New Roman" pitchFamily="18" charset="0"/>
                        </a:rPr>
                        <m:t>.</m:t>
                      </m:r>
                    </m:oMath>
                  </m:oMathPara>
                </a14:m>
                <a:endParaRPr lang="en-IN" b="0" dirty="0">
                  <a:solidFill>
                    <a:srgbClr val="0B5ED7"/>
                  </a:solidFill>
                  <a:latin typeface="Times New Roman" pitchFamily="18" charset="0"/>
                  <a:ea typeface="Cambria Math"/>
                  <a:cs typeface="Times New Roman" pitchFamily="18" charset="0"/>
                </a:endParaRPr>
              </a:p>
              <a:p>
                <a:pPr marL="742950" lvl="1" indent="-285750" algn="just">
                  <a:buClr>
                    <a:srgbClr val="C00000"/>
                  </a:buClr>
                  <a:buFont typeface="Arial" pitchFamily="34" charset="0"/>
                  <a:buChar char="•"/>
                </a:pPr>
                <a:r>
                  <a:rPr lang="en-IN" dirty="0">
                    <a:solidFill>
                      <a:schemeClr val="tx1"/>
                    </a:solidFill>
                    <a:latin typeface="Times New Roman" pitchFamily="18" charset="0"/>
                    <a:ea typeface="Cambria Math"/>
                    <a:cs typeface="Times New Roman" pitchFamily="18" charset="0"/>
                  </a:rPr>
                  <a:t>This condition has the interpretation that the least distance </a:t>
                </a:r>
                <a14:m>
                  <m:oMath xmlns:m="http://schemas.openxmlformats.org/officeDocument/2006/math">
                    <m:r>
                      <a:rPr lang="en-IN" i="1">
                        <a:solidFill>
                          <a:schemeClr val="tx1"/>
                        </a:solidFill>
                        <a:latin typeface="Cambria Math"/>
                        <a:cs typeface="Times New Roman" pitchFamily="18" charset="0"/>
                      </a:rPr>
                      <m:t>𝑑</m:t>
                    </m:r>
                    <m:d>
                      <m:dPr>
                        <m:ctrlPr>
                          <a:rPr lang="en-IN" i="1">
                            <a:solidFill>
                              <a:schemeClr val="tx1"/>
                            </a:solidFill>
                            <a:latin typeface="Cambria Math" panose="02040503050406030204" pitchFamily="18" charset="0"/>
                            <a:cs typeface="Times New Roman" pitchFamily="18" charset="0"/>
                          </a:rPr>
                        </m:ctrlPr>
                      </m:dPr>
                      <m:e>
                        <m:r>
                          <a:rPr lang="en-IN" i="1">
                            <a:solidFill>
                              <a:schemeClr val="tx1"/>
                            </a:solidFill>
                            <a:latin typeface="Cambria Math"/>
                            <a:cs typeface="Times New Roman" pitchFamily="18" charset="0"/>
                          </a:rPr>
                          <m:t>𝑥</m:t>
                        </m:r>
                        <m:r>
                          <a:rPr lang="en-IN" i="1">
                            <a:solidFill>
                              <a:schemeClr val="tx1"/>
                            </a:solidFill>
                            <a:latin typeface="Cambria Math"/>
                            <a:cs typeface="Times New Roman" pitchFamily="18" charset="0"/>
                          </a:rPr>
                          <m:t>,</m:t>
                        </m:r>
                        <m:r>
                          <a:rPr lang="en-IN" i="1">
                            <a:solidFill>
                              <a:schemeClr val="tx1"/>
                            </a:solidFill>
                            <a:latin typeface="Cambria Math"/>
                            <a:cs typeface="Times New Roman" pitchFamily="18" charset="0"/>
                          </a:rPr>
                          <m:t>𝑧</m:t>
                        </m:r>
                      </m:e>
                    </m:d>
                  </m:oMath>
                </a14:m>
                <a:r>
                  <a:rPr lang="en-IN" dirty="0">
                    <a:solidFill>
                      <a:schemeClr val="tx1"/>
                    </a:solidFill>
                    <a:latin typeface="Times New Roman" pitchFamily="18" charset="0"/>
                    <a:ea typeface="Cambria Math"/>
                    <a:cs typeface="Times New Roman" pitchFamily="18" charset="0"/>
                  </a:rPr>
                  <a:t> between objects </a:t>
                </a:r>
                <a14:m>
                  <m:oMath xmlns:m="http://schemas.openxmlformats.org/officeDocument/2006/math">
                    <m:r>
                      <a:rPr lang="en-IN" i="1">
                        <a:solidFill>
                          <a:schemeClr val="tx1"/>
                        </a:solidFill>
                        <a:latin typeface="Cambria Math"/>
                        <a:cs typeface="Times New Roman" pitchFamily="18" charset="0"/>
                      </a:rPr>
                      <m:t>𝑥</m:t>
                    </m:r>
                    <m:r>
                      <a:rPr lang="en-IN" b="0" i="1" smtClean="0">
                        <a:solidFill>
                          <a:schemeClr val="tx1"/>
                        </a:solidFill>
                        <a:latin typeface="Cambria Math"/>
                        <a:cs typeface="Times New Roman" pitchFamily="18" charset="0"/>
                      </a:rPr>
                      <m:t> </m:t>
                    </m:r>
                    <m:r>
                      <a:rPr lang="en-IN" b="0" i="1" smtClean="0">
                        <a:solidFill>
                          <a:schemeClr val="tx1"/>
                        </a:solidFill>
                        <a:latin typeface="Cambria Math"/>
                        <a:cs typeface="Times New Roman" pitchFamily="18" charset="0"/>
                      </a:rPr>
                      <m:t>𝑎𝑛𝑑</m:t>
                    </m:r>
                    <m:r>
                      <a:rPr lang="en-IN" b="0" i="1" smtClean="0">
                        <a:solidFill>
                          <a:schemeClr val="tx1"/>
                        </a:solidFill>
                        <a:latin typeface="Cambria Math"/>
                        <a:cs typeface="Times New Roman" pitchFamily="18" charset="0"/>
                      </a:rPr>
                      <m:t> </m:t>
                    </m:r>
                    <m:r>
                      <a:rPr lang="en-IN" i="1">
                        <a:solidFill>
                          <a:schemeClr val="tx1"/>
                        </a:solidFill>
                        <a:latin typeface="Cambria Math"/>
                        <a:cs typeface="Times New Roman" pitchFamily="18" charset="0"/>
                      </a:rPr>
                      <m:t>𝑧</m:t>
                    </m:r>
                  </m:oMath>
                </a14:m>
                <a:r>
                  <a:rPr lang="en-IN" dirty="0">
                    <a:solidFill>
                      <a:schemeClr val="tx1"/>
                    </a:solidFill>
                    <a:latin typeface="Times New Roman" pitchFamily="18" charset="0"/>
                    <a:ea typeface="Cambria Math"/>
                    <a:cs typeface="Times New Roman" pitchFamily="18" charset="0"/>
                  </a:rPr>
                  <a:t> is always less than or equal to the sum of the distance between the objects </a:t>
                </a:r>
                <a14:m>
                  <m:oMath xmlns:m="http://schemas.openxmlformats.org/officeDocument/2006/math">
                    <m:r>
                      <a:rPr lang="en-IN" i="1">
                        <a:solidFill>
                          <a:schemeClr val="tx1"/>
                        </a:solidFill>
                        <a:latin typeface="Cambria Math"/>
                        <a:cs typeface="Times New Roman" pitchFamily="18" charset="0"/>
                      </a:rPr>
                      <m:t>𝑥</m:t>
                    </m:r>
                    <m:r>
                      <a:rPr lang="en-IN" b="0" i="1" smtClean="0">
                        <a:solidFill>
                          <a:schemeClr val="tx1"/>
                        </a:solidFill>
                        <a:latin typeface="Cambria Math"/>
                        <a:cs typeface="Times New Roman" pitchFamily="18" charset="0"/>
                      </a:rPr>
                      <m:t> </m:t>
                    </m:r>
                    <m:r>
                      <a:rPr lang="en-IN" b="0" i="1" smtClean="0">
                        <a:solidFill>
                          <a:schemeClr val="tx1"/>
                        </a:solidFill>
                        <a:latin typeface="Cambria Math"/>
                        <a:cs typeface="Times New Roman" pitchFamily="18" charset="0"/>
                      </a:rPr>
                      <m:t>𝑎𝑛𝑑</m:t>
                    </m:r>
                    <m:r>
                      <a:rPr lang="en-IN" b="0" i="1" smtClean="0">
                        <a:solidFill>
                          <a:schemeClr val="tx1"/>
                        </a:solidFill>
                        <a:latin typeface="Cambria Math"/>
                        <a:cs typeface="Times New Roman" pitchFamily="18" charset="0"/>
                      </a:rPr>
                      <m:t> </m:t>
                    </m:r>
                    <m:r>
                      <a:rPr lang="en-IN" b="0" i="1" smtClean="0">
                        <a:solidFill>
                          <a:schemeClr val="tx1"/>
                        </a:solidFill>
                        <a:latin typeface="Cambria Math"/>
                        <a:cs typeface="Times New Roman" pitchFamily="18" charset="0"/>
                      </a:rPr>
                      <m:t>𝑦</m:t>
                    </m:r>
                    <m:r>
                      <a:rPr lang="en-IN" b="0" i="1" smtClean="0">
                        <a:solidFill>
                          <a:schemeClr val="tx1"/>
                        </a:solidFill>
                        <a:latin typeface="Cambria Math"/>
                        <a:cs typeface="Times New Roman" pitchFamily="18" charset="0"/>
                      </a:rPr>
                      <m:t>, </m:t>
                    </m:r>
                  </m:oMath>
                </a14:m>
                <a:r>
                  <a:rPr lang="en-IN" dirty="0">
                    <a:solidFill>
                      <a:schemeClr val="tx1"/>
                    </a:solidFill>
                    <a:latin typeface="Times New Roman" pitchFamily="18" charset="0"/>
                    <a:ea typeface="Cambria Math"/>
                    <a:cs typeface="Times New Roman" pitchFamily="18" charset="0"/>
                  </a:rPr>
                  <a:t>and between </a:t>
                </a:r>
                <a14:m>
                  <m:oMath xmlns:m="http://schemas.openxmlformats.org/officeDocument/2006/math">
                    <m:r>
                      <a:rPr lang="en-IN" b="0" i="1" smtClean="0">
                        <a:solidFill>
                          <a:schemeClr val="tx1"/>
                        </a:solidFill>
                        <a:latin typeface="Cambria Math"/>
                        <a:cs typeface="Times New Roman" pitchFamily="18" charset="0"/>
                      </a:rPr>
                      <m:t>𝑦</m:t>
                    </m:r>
                    <m:r>
                      <a:rPr lang="en-IN" b="0" i="1" smtClean="0">
                        <a:solidFill>
                          <a:schemeClr val="tx1"/>
                        </a:solidFill>
                        <a:latin typeface="Cambria Math"/>
                        <a:cs typeface="Times New Roman" pitchFamily="18" charset="0"/>
                      </a:rPr>
                      <m:t> </m:t>
                    </m:r>
                    <m:r>
                      <a:rPr lang="en-IN" b="0" i="1" smtClean="0">
                        <a:solidFill>
                          <a:schemeClr val="tx1"/>
                        </a:solidFill>
                        <a:latin typeface="Cambria Math"/>
                        <a:cs typeface="Times New Roman" pitchFamily="18" charset="0"/>
                      </a:rPr>
                      <m:t>𝑎𝑛𝑑</m:t>
                    </m:r>
                    <m:r>
                      <a:rPr lang="en-IN" b="0" i="1" smtClean="0">
                        <a:solidFill>
                          <a:schemeClr val="tx1"/>
                        </a:solidFill>
                        <a:latin typeface="Cambria Math"/>
                        <a:cs typeface="Times New Roman" pitchFamily="18" charset="0"/>
                      </a:rPr>
                      <m:t> </m:t>
                    </m:r>
                    <m:r>
                      <a:rPr lang="en-IN" b="0" i="1" smtClean="0">
                        <a:solidFill>
                          <a:schemeClr val="tx1"/>
                        </a:solidFill>
                        <a:latin typeface="Cambria Math"/>
                        <a:cs typeface="Times New Roman" pitchFamily="18" charset="0"/>
                      </a:rPr>
                      <m:t>𝑧</m:t>
                    </m:r>
                    <m:r>
                      <a:rPr lang="en-IN" b="0" i="1" smtClean="0">
                        <a:solidFill>
                          <a:schemeClr val="tx1"/>
                        </a:solidFill>
                        <a:latin typeface="Cambria Math"/>
                        <a:cs typeface="Times New Roman" pitchFamily="18" charset="0"/>
                      </a:rPr>
                      <m:t>.</m:t>
                    </m:r>
                  </m:oMath>
                </a14:m>
                <a:endParaRPr lang="en-US" dirty="0">
                  <a:solidFill>
                    <a:srgbClr val="0B5ED7"/>
                  </a:solidFill>
                  <a:latin typeface="Times New Roman" pitchFamily="18" charset="0"/>
                  <a:cs typeface="Times New Roman" pitchFamily="18" charset="0"/>
                </a:endParaRPr>
              </a:p>
              <a:p>
                <a:pPr marL="742950" lvl="1" indent="-285750" algn="just">
                  <a:buClr>
                    <a:srgbClr val="C00000"/>
                  </a:buClr>
                  <a:buFont typeface="Arial" pitchFamily="34" charset="0"/>
                  <a:buChar char="•"/>
                </a:pPr>
                <a:r>
                  <a:rPr lang="en-US" dirty="0">
                    <a:latin typeface="Times New Roman" pitchFamily="18" charset="0"/>
                    <a:cs typeface="Times New Roman" pitchFamily="18" charset="0"/>
                  </a:rPr>
                  <a:t>This property is also termed as </a:t>
                </a:r>
                <a:r>
                  <a:rPr lang="en-US" dirty="0">
                    <a:solidFill>
                      <a:srgbClr val="0B5ED7"/>
                    </a:solidFill>
                    <a:latin typeface="Times New Roman" pitchFamily="18" charset="0"/>
                    <a:cs typeface="Times New Roman" pitchFamily="18" charset="0"/>
                  </a:rPr>
                  <a:t>Triangle Inequality.</a:t>
                </a:r>
              </a:p>
              <a:p>
                <a:pPr marL="342900" indent="-342900" algn="just">
                  <a:buClr>
                    <a:schemeClr val="accent3"/>
                  </a:buClr>
                  <a:buFont typeface="+mj-lt"/>
                  <a:buAutoNum type="arabicPeriod"/>
                </a:pPr>
                <a:endParaRPr lang="en-US" dirty="0">
                  <a:solidFill>
                    <a:srgbClr val="A50021"/>
                  </a:solidFill>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34957" y="1278623"/>
                <a:ext cx="8829890" cy="4801314"/>
              </a:xfrm>
              <a:prstGeom prst="rect">
                <a:avLst/>
              </a:prstGeom>
              <a:blipFill rotWithShape="1">
                <a:blip r:embed="rId2"/>
                <a:stretch>
                  <a:fillRect l="-622" t="-635" r="-552"/>
                </a:stretch>
              </a:blipFill>
            </p:spPr>
            <p:txBody>
              <a:bodyPr/>
              <a:lstStyle/>
              <a:p>
                <a:r>
                  <a:rPr lang="en-IN">
                    <a:noFill/>
                  </a:rPr>
                  <a:t> </a:t>
                </a:r>
              </a:p>
            </p:txBody>
          </p:sp>
        </mc:Fallback>
      </mc:AlternateContent>
      <p:sp>
        <p:nvSpPr>
          <p:cNvPr id="7" name="Title 1"/>
          <p:cNvSpPr txBox="1">
            <a:spLocks/>
          </p:cNvSpPr>
          <p:nvPr/>
        </p:nvSpPr>
        <p:spPr>
          <a:xfrm>
            <a:off x="468075" y="455906"/>
            <a:ext cx="8425339" cy="636519"/>
          </a:xfrm>
          <a:prstGeom prst="rect">
            <a:avLst/>
          </a:prstGeom>
        </p:spPr>
        <p:txBody>
          <a:bodyPr vert="horz" lIns="0" rIns="0" bIns="0" anchor="b">
            <a:normAutofit fontScale="97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Proximity Measure with Interval Scale</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1389466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29</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334957" y="1082680"/>
                <a:ext cx="8829890" cy="5280548"/>
              </a:xfrm>
              <a:prstGeom prst="rect">
                <a:avLst/>
              </a:prstGeom>
              <a:noFill/>
            </p:spPr>
            <p:txBody>
              <a:bodyPr wrap="square" rtlCol="0">
                <a:spAutoFit/>
              </a:bodyPr>
              <a:lstStyle/>
              <a:p>
                <a:pPr algn="just">
                  <a:buClr>
                    <a:schemeClr val="accent3"/>
                  </a:buClr>
                </a:pPr>
                <a:r>
                  <a:rPr lang="en-US" dirty="0">
                    <a:solidFill>
                      <a:schemeClr val="tx1"/>
                    </a:solidFill>
                    <a:latin typeface="Times New Roman" pitchFamily="18" charset="0"/>
                    <a:cs typeface="Times New Roman" pitchFamily="18" charset="0"/>
                  </a:rPr>
                  <a:t>Depending on the value of </a:t>
                </a:r>
                <a14:m>
                  <m:oMath xmlns:m="http://schemas.openxmlformats.org/officeDocument/2006/math">
                    <m:r>
                      <a:rPr lang="en-IN" b="0" i="1" smtClean="0">
                        <a:solidFill>
                          <a:srgbClr val="0B5ED7"/>
                        </a:solidFill>
                        <a:latin typeface="Cambria Math"/>
                        <a:cs typeface="Times New Roman" pitchFamily="18" charset="0"/>
                      </a:rPr>
                      <m:t>𝑟</m:t>
                    </m:r>
                  </m:oMath>
                </a14:m>
                <a:r>
                  <a:rPr lang="en-US" dirty="0">
                    <a:solidFill>
                      <a:srgbClr val="0B5ED7"/>
                    </a:solidFill>
                    <a:latin typeface="Times New Roman" pitchFamily="18" charset="0"/>
                    <a:cs typeface="Times New Roman" pitchFamily="18" charset="0"/>
                  </a:rPr>
                  <a:t>,</a:t>
                </a:r>
                <a:r>
                  <a:rPr lang="en-US" dirty="0">
                    <a:solidFill>
                      <a:schemeClr val="tx1"/>
                    </a:solidFill>
                    <a:latin typeface="Times New Roman" pitchFamily="18" charset="0"/>
                    <a:cs typeface="Times New Roman" pitchFamily="18" charset="0"/>
                  </a:rPr>
                  <a:t> the distance measure is renamed accordingly.</a:t>
                </a:r>
              </a:p>
              <a:p>
                <a:pPr algn="just">
                  <a:buClr>
                    <a:schemeClr val="accent3"/>
                  </a:buClr>
                </a:pPr>
                <a:endParaRPr lang="en-US" dirty="0">
                  <a:solidFill>
                    <a:srgbClr val="A50021"/>
                  </a:solidFill>
                  <a:latin typeface="Times New Roman" pitchFamily="18" charset="0"/>
                  <a:cs typeface="Times New Roman" pitchFamily="18" charset="0"/>
                </a:endParaRPr>
              </a:p>
              <a:p>
                <a:pPr marL="342900" indent="-342900" algn="just">
                  <a:buClr>
                    <a:srgbClr val="C00000"/>
                  </a:buClr>
                  <a:buFont typeface="+mj-lt"/>
                  <a:buAutoNum type="arabicPeriod"/>
                </a:pPr>
                <a:r>
                  <a:rPr lang="en-US" b="1" dirty="0">
                    <a:solidFill>
                      <a:srgbClr val="A50021"/>
                    </a:solidFill>
                    <a:latin typeface="Times New Roman" pitchFamily="18" charset="0"/>
                    <a:cs typeface="Times New Roman" pitchFamily="18" charset="0"/>
                  </a:rPr>
                  <a:t>Manhattan distance (L</a:t>
                </a:r>
                <a:r>
                  <a:rPr lang="en-US" b="1" baseline="-25000" dirty="0">
                    <a:solidFill>
                      <a:srgbClr val="A50021"/>
                    </a:solidFill>
                    <a:latin typeface="Times New Roman" pitchFamily="18" charset="0"/>
                    <a:cs typeface="Times New Roman" pitchFamily="18" charset="0"/>
                  </a:rPr>
                  <a:t>1 </a:t>
                </a:r>
                <a:r>
                  <a:rPr lang="en-US" b="1" dirty="0">
                    <a:solidFill>
                      <a:srgbClr val="A50021"/>
                    </a:solidFill>
                    <a:latin typeface="Times New Roman" pitchFamily="18" charset="0"/>
                    <a:cs typeface="Times New Roman" pitchFamily="18" charset="0"/>
                  </a:rPr>
                  <a:t>Norm: </a:t>
                </a:r>
                <a14:m>
                  <m:oMath xmlns:m="http://schemas.openxmlformats.org/officeDocument/2006/math">
                    <m:r>
                      <a:rPr lang="en-IN" b="1" i="1" smtClean="0">
                        <a:solidFill>
                          <a:srgbClr val="A50021"/>
                        </a:solidFill>
                        <a:latin typeface="Cambria Math"/>
                        <a:cs typeface="Times New Roman" pitchFamily="18" charset="0"/>
                      </a:rPr>
                      <m:t>𝒓</m:t>
                    </m:r>
                  </m:oMath>
                </a14:m>
                <a:r>
                  <a:rPr lang="en-US" b="1" dirty="0">
                    <a:solidFill>
                      <a:srgbClr val="A50021"/>
                    </a:solidFill>
                    <a:latin typeface="Times New Roman" pitchFamily="18" charset="0"/>
                    <a:cs typeface="Times New Roman" pitchFamily="18" charset="0"/>
                  </a:rPr>
                  <a:t> = 1)</a:t>
                </a:r>
              </a:p>
              <a:p>
                <a:pPr algn="just">
                  <a:buClr>
                    <a:srgbClr val="C00000"/>
                  </a:buClr>
                </a:pPr>
                <a:r>
                  <a:rPr lang="en-US" dirty="0">
                    <a:latin typeface="Times New Roman" pitchFamily="18" charset="0"/>
                    <a:cs typeface="Times New Roman" pitchFamily="18" charset="0"/>
                  </a:rPr>
                  <a:t>	The Manhattan distance is expressed as</a:t>
                </a:r>
              </a:p>
              <a:p>
                <a:pPr algn="just">
                  <a:buClr>
                    <a:srgbClr val="C00000"/>
                  </a:buClr>
                </a:pPr>
                <a14:m>
                  <m:oMathPara xmlns:m="http://schemas.openxmlformats.org/officeDocument/2006/math">
                    <m:oMathParaPr>
                      <m:jc m:val="centerGroup"/>
                    </m:oMathParaPr>
                    <m:oMath xmlns:m="http://schemas.openxmlformats.org/officeDocument/2006/math">
                      <m:r>
                        <a:rPr lang="en-IN" i="1">
                          <a:solidFill>
                            <a:srgbClr val="0B5ED7"/>
                          </a:solidFill>
                          <a:latin typeface="Cambria Math"/>
                          <a:cs typeface="Times New Roman" pitchFamily="18" charset="0"/>
                        </a:rPr>
                        <m:t>𝑑</m:t>
                      </m:r>
                      <m:r>
                        <a:rPr lang="en-IN" i="1">
                          <a:solidFill>
                            <a:srgbClr val="0B5ED7"/>
                          </a:solidFill>
                          <a:latin typeface="Cambria Math"/>
                          <a:cs typeface="Times New Roman" pitchFamily="18" charset="0"/>
                        </a:rPr>
                        <m:t>=</m:t>
                      </m:r>
                      <m:nary>
                        <m:naryPr>
                          <m:chr m:val="∑"/>
                          <m:ctrlPr>
                            <a:rPr lang="en-IN" i="1" smtClean="0">
                              <a:solidFill>
                                <a:srgbClr val="0B5ED7"/>
                              </a:solidFill>
                              <a:latin typeface="Cambria Math" panose="02040503050406030204" pitchFamily="18" charset="0"/>
                              <a:cs typeface="Times New Roman" pitchFamily="18" charset="0"/>
                            </a:rPr>
                          </m:ctrlPr>
                        </m:naryPr>
                        <m:sub>
                          <m:r>
                            <m:rPr>
                              <m:brk m:alnAt="23"/>
                            </m:rPr>
                            <a:rPr lang="en-IN" b="0" i="1" smtClean="0">
                              <a:solidFill>
                                <a:srgbClr val="0B5ED7"/>
                              </a:solidFill>
                              <a:latin typeface="Cambria Math"/>
                              <a:cs typeface="Times New Roman" pitchFamily="18" charset="0"/>
                            </a:rPr>
                            <m:t>𝑖</m:t>
                          </m:r>
                          <m:r>
                            <a:rPr lang="en-IN" b="0" i="1" smtClean="0">
                              <a:solidFill>
                                <a:srgbClr val="0B5ED7"/>
                              </a:solidFill>
                              <a:latin typeface="Cambria Math"/>
                              <a:cs typeface="Times New Roman" pitchFamily="18" charset="0"/>
                            </a:rPr>
                            <m:t>=1</m:t>
                          </m:r>
                        </m:sub>
                        <m:sup>
                          <m:r>
                            <a:rPr lang="en-IN" b="0" i="1" smtClean="0">
                              <a:solidFill>
                                <a:srgbClr val="0B5ED7"/>
                              </a:solidFill>
                              <a:latin typeface="Cambria Math"/>
                              <a:cs typeface="Times New Roman" pitchFamily="18" charset="0"/>
                            </a:rPr>
                            <m:t>𝑛</m:t>
                          </m:r>
                        </m:sup>
                        <m:e>
                          <m:d>
                            <m:dPr>
                              <m:begChr m:val="|"/>
                              <m:endChr m:val="|"/>
                              <m:ctrlPr>
                                <a:rPr lang="en-IN" i="1" smtClean="0">
                                  <a:solidFill>
                                    <a:srgbClr val="0B5ED7"/>
                                  </a:solidFill>
                                  <a:latin typeface="Cambria Math" panose="02040503050406030204" pitchFamily="18" charset="0"/>
                                  <a:cs typeface="Times New Roman" pitchFamily="18" charset="0"/>
                                </a:rPr>
                              </m:ctrlPr>
                            </m:dPr>
                            <m:e>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𝑥</m:t>
                                  </m:r>
                                </m:e>
                                <m:sub>
                                  <m:r>
                                    <a:rPr lang="en-IN" i="1">
                                      <a:solidFill>
                                        <a:srgbClr val="0B5ED7"/>
                                      </a:solidFill>
                                      <a:latin typeface="Cambria Math"/>
                                      <a:ea typeface="Cambria Math" panose="02040503050406030204" pitchFamily="18" charset="0"/>
                                    </a:rPr>
                                    <m:t>𝑖</m:t>
                                  </m:r>
                                </m:sub>
                              </m:sSub>
                              <m:r>
                                <a:rPr lang="en-IN" i="1">
                                  <a:solidFill>
                                    <a:srgbClr val="0B5ED7"/>
                                  </a:solidFill>
                                  <a:latin typeface="Cambria Math"/>
                                  <a:ea typeface="Cambria Math" panose="02040503050406030204" pitchFamily="18" charset="0"/>
                                </a:rPr>
                                <m:t>−</m:t>
                              </m:r>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𝑦</m:t>
                                  </m:r>
                                </m:e>
                                <m:sub>
                                  <m:r>
                                    <a:rPr lang="en-IN" i="1">
                                      <a:solidFill>
                                        <a:srgbClr val="0B5ED7"/>
                                      </a:solidFill>
                                      <a:latin typeface="Cambria Math"/>
                                      <a:ea typeface="Cambria Math" panose="02040503050406030204" pitchFamily="18" charset="0"/>
                                    </a:rPr>
                                    <m:t>𝑖</m:t>
                                  </m:r>
                                </m:sub>
                              </m:sSub>
                            </m:e>
                          </m:d>
                        </m:e>
                      </m:nary>
                    </m:oMath>
                  </m:oMathPara>
                </a14:m>
                <a:endParaRPr lang="en-US" dirty="0">
                  <a:latin typeface="Times New Roman" pitchFamily="18" charset="0"/>
                  <a:cs typeface="Times New Roman" pitchFamily="18" charset="0"/>
                </a:endParaRPr>
              </a:p>
              <a:p>
                <a:pPr algn="just">
                  <a:buClr>
                    <a:srgbClr val="C00000"/>
                  </a:buClr>
                </a:pPr>
                <a:r>
                  <a:rPr lang="en-US" dirty="0">
                    <a:latin typeface="Times New Roman" pitchFamily="18" charset="0"/>
                    <a:cs typeface="Times New Roman" pitchFamily="18" charset="0"/>
                  </a:rPr>
                  <a:t>where </a:t>
                </a:r>
                <a14:m>
                  <m:oMath xmlns:m="http://schemas.openxmlformats.org/officeDocument/2006/math">
                    <m:d>
                      <m:dPr>
                        <m:begChr m:val="|"/>
                        <m:endChr m:val="|"/>
                        <m:ctrlPr>
                          <a:rPr lang="en-IN" i="1" smtClean="0">
                            <a:solidFill>
                              <a:srgbClr val="0B5ED7"/>
                            </a:solidFill>
                            <a:latin typeface="Cambria Math" panose="02040503050406030204" pitchFamily="18" charset="0"/>
                            <a:cs typeface="Times New Roman" pitchFamily="18" charset="0"/>
                          </a:rPr>
                        </m:ctrlPr>
                      </m:dPr>
                      <m:e>
                        <m:r>
                          <a:rPr lang="en-IN" i="1" smtClean="0">
                            <a:solidFill>
                              <a:srgbClr val="0B5ED7"/>
                            </a:solidFill>
                            <a:latin typeface="Cambria Math"/>
                            <a:cs typeface="Times New Roman" pitchFamily="18" charset="0"/>
                          </a:rPr>
                          <m:t>…</m:t>
                        </m:r>
                      </m:e>
                    </m:d>
                  </m:oMath>
                </a14:m>
                <a:r>
                  <a:rPr lang="en-US" dirty="0">
                    <a:latin typeface="Times New Roman" pitchFamily="18" charset="0"/>
                    <a:cs typeface="Times New Roman" pitchFamily="18" charset="0"/>
                  </a:rPr>
                  <a:t> denotes the absolute value. This metric is also alternatively termed as </a:t>
                </a:r>
                <a:r>
                  <a:rPr lang="en-US" b="1" dirty="0" err="1">
                    <a:solidFill>
                      <a:srgbClr val="0B5ED7"/>
                    </a:solidFill>
                    <a:latin typeface="Times New Roman" pitchFamily="18" charset="0"/>
                    <a:cs typeface="Times New Roman" pitchFamily="18" charset="0"/>
                  </a:rPr>
                  <a:t>Taxicals</a:t>
                </a:r>
                <a:r>
                  <a:rPr lang="en-US" b="1" dirty="0">
                    <a:solidFill>
                      <a:srgbClr val="0B5ED7"/>
                    </a:solidFill>
                    <a:latin typeface="Times New Roman" pitchFamily="18" charset="0"/>
                    <a:cs typeface="Times New Roman" pitchFamily="18" charset="0"/>
                  </a:rPr>
                  <a:t> metric, city-block metric</a:t>
                </a:r>
                <a:r>
                  <a:rPr lang="en-US" dirty="0">
                    <a:latin typeface="Times New Roman" pitchFamily="18" charset="0"/>
                    <a:cs typeface="Times New Roman" pitchFamily="18" charset="0"/>
                  </a:rPr>
                  <a:t>.</a:t>
                </a:r>
              </a:p>
              <a:p>
                <a:pPr algn="just">
                  <a:buClr>
                    <a:srgbClr val="C00000"/>
                  </a:buClr>
                </a:pPr>
                <a:endParaRPr lang="en-US" dirty="0">
                  <a:latin typeface="Times New Roman" pitchFamily="18" charset="0"/>
                  <a:cs typeface="Times New Roman" pitchFamily="18" charset="0"/>
                </a:endParaRPr>
              </a:p>
              <a:p>
                <a:pPr algn="just">
                  <a:buClr>
                    <a:srgbClr val="C00000"/>
                  </a:buClr>
                </a:pPr>
                <a:r>
                  <a:rPr lang="en-US" b="1" dirty="0">
                    <a:solidFill>
                      <a:srgbClr val="0B5ED7"/>
                    </a:solidFill>
                    <a:latin typeface="Times New Roman" pitchFamily="18" charset="0"/>
                    <a:cs typeface="Times New Roman" pitchFamily="18" charset="0"/>
                  </a:rPr>
                  <a:t>Example: </a:t>
                </a:r>
                <a:r>
                  <a:rPr lang="en-US" dirty="0">
                    <a:latin typeface="Times New Roman" pitchFamily="18" charset="0"/>
                    <a:cs typeface="Times New Roman" pitchFamily="18" charset="0"/>
                  </a:rPr>
                  <a:t>x = [7, 3, 5] and y = [3, 2, 6]. </a:t>
                </a:r>
              </a:p>
              <a:p>
                <a:pPr algn="just">
                  <a:buClr>
                    <a:srgbClr val="C00000"/>
                  </a:buClr>
                </a:pPr>
                <a:endParaRPr lang="en-US" dirty="0">
                  <a:latin typeface="Times New Roman" pitchFamily="18" charset="0"/>
                  <a:cs typeface="Times New Roman" pitchFamily="18" charset="0"/>
                </a:endParaRPr>
              </a:p>
              <a:p>
                <a:pPr algn="just">
                  <a:buClr>
                    <a:srgbClr val="C00000"/>
                  </a:buClr>
                </a:pPr>
                <a:r>
                  <a:rPr lang="en-US" dirty="0">
                    <a:latin typeface="Times New Roman" pitchFamily="18" charset="0"/>
                    <a:cs typeface="Times New Roman" pitchFamily="18" charset="0"/>
                  </a:rPr>
                  <a:t>The Manhattan distance is </a:t>
                </a:r>
                <a14:m>
                  <m:oMath xmlns:m="http://schemas.openxmlformats.org/officeDocument/2006/math">
                    <m:d>
                      <m:dPr>
                        <m:begChr m:val="|"/>
                        <m:endChr m:val="|"/>
                        <m:ctrlPr>
                          <a:rPr lang="en-IN" i="1">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7−3</m:t>
                        </m:r>
                      </m:e>
                    </m:d>
                    <m:r>
                      <a:rPr lang="en-IN" b="0" i="1" smtClean="0">
                        <a:solidFill>
                          <a:srgbClr val="0B5ED7"/>
                        </a:solidFill>
                        <a:latin typeface="Cambria Math"/>
                        <a:cs typeface="Times New Roman" pitchFamily="18" charset="0"/>
                      </a:rPr>
                      <m:t>+</m:t>
                    </m:r>
                    <m:d>
                      <m:dPr>
                        <m:begChr m:val="|"/>
                        <m:endChr m:val="|"/>
                        <m:ctrlPr>
                          <a:rPr lang="en-IN" i="1">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3−2</m:t>
                        </m:r>
                      </m:e>
                    </m:d>
                    <m:r>
                      <a:rPr lang="en-IN" b="0" i="1" smtClean="0">
                        <a:solidFill>
                          <a:srgbClr val="0B5ED7"/>
                        </a:solidFill>
                        <a:latin typeface="Cambria Math"/>
                        <a:cs typeface="Times New Roman" pitchFamily="18" charset="0"/>
                      </a:rPr>
                      <m:t>+</m:t>
                    </m:r>
                    <m:d>
                      <m:dPr>
                        <m:begChr m:val="|"/>
                        <m:endChr m:val="|"/>
                        <m:ctrlPr>
                          <a:rPr lang="en-IN" i="1">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5−6</m:t>
                        </m:r>
                      </m:e>
                    </m:d>
                    <m:r>
                      <a:rPr lang="en-IN" b="0" i="1" smtClean="0">
                        <a:solidFill>
                          <a:srgbClr val="0B5ED7"/>
                        </a:solidFill>
                        <a:latin typeface="Cambria Math"/>
                        <a:cs typeface="Times New Roman" pitchFamily="18" charset="0"/>
                      </a:rPr>
                      <m:t>=6.</m:t>
                    </m:r>
                  </m:oMath>
                </a14:m>
                <a:endParaRPr lang="en-US" dirty="0">
                  <a:latin typeface="Times New Roman" pitchFamily="18" charset="0"/>
                  <a:cs typeface="Times New Roman" pitchFamily="18" charset="0"/>
                </a:endParaRPr>
              </a:p>
              <a:p>
                <a:pPr algn="just">
                  <a:buClr>
                    <a:srgbClr val="C00000"/>
                  </a:buClr>
                </a:pPr>
                <a:endParaRPr lang="en-US" dirty="0">
                  <a:latin typeface="Times New Roman" pitchFamily="18" charset="0"/>
                  <a:cs typeface="Times New Roman" pitchFamily="18" charset="0"/>
                </a:endParaRPr>
              </a:p>
              <a:p>
                <a:pPr marL="285750" indent="-285750" algn="just">
                  <a:buClr>
                    <a:srgbClr val="C00000"/>
                  </a:buClr>
                  <a:buFont typeface="Arial" pitchFamily="34" charset="0"/>
                  <a:buChar char="•"/>
                </a:pPr>
                <a:r>
                  <a:rPr lang="en-US" dirty="0">
                    <a:latin typeface="Times New Roman" pitchFamily="18" charset="0"/>
                    <a:cs typeface="Times New Roman" pitchFamily="18" charset="0"/>
                  </a:rPr>
                  <a:t>As a special instance of Manhattan distance, when </a:t>
                </a:r>
                <a:r>
                  <a:rPr lang="en-US" dirty="0">
                    <a:solidFill>
                      <a:srgbClr val="0B5ED7"/>
                    </a:solidFill>
                    <a:latin typeface="Times New Roman" pitchFamily="18" charset="0"/>
                    <a:cs typeface="Times New Roman" pitchFamily="18" charset="0"/>
                  </a:rPr>
                  <a:t>attribute values </a:t>
                </a:r>
                <a14:m>
                  <m:oMath xmlns:m="http://schemas.openxmlformats.org/officeDocument/2006/math">
                    <m:r>
                      <a:rPr lang="en-US" i="1" smtClean="0">
                        <a:solidFill>
                          <a:srgbClr val="0B5ED7"/>
                        </a:solidFill>
                        <a:latin typeface="Cambria Math"/>
                        <a:ea typeface="Cambria Math"/>
                        <a:cs typeface="Times New Roman" pitchFamily="18" charset="0"/>
                      </a:rPr>
                      <m:t>∈</m:t>
                    </m:r>
                    <m:r>
                      <a:rPr lang="en-IN" b="0" i="1" smtClean="0">
                        <a:solidFill>
                          <a:srgbClr val="0B5ED7"/>
                        </a:solidFill>
                        <a:latin typeface="Cambria Math"/>
                        <a:ea typeface="Cambria Math"/>
                        <a:cs typeface="Times New Roman" pitchFamily="18" charset="0"/>
                      </a:rPr>
                      <m:t>[0, 1]</m:t>
                    </m:r>
                  </m:oMath>
                </a14:m>
                <a:r>
                  <a:rPr lang="en-US" dirty="0">
                    <a:solidFill>
                      <a:srgbClr val="0B5ED7"/>
                    </a:solidFill>
                    <a:latin typeface="Times New Roman" pitchFamily="18" charset="0"/>
                    <a:cs typeface="Times New Roman" pitchFamily="18" charset="0"/>
                  </a:rPr>
                  <a:t> </a:t>
                </a:r>
                <a:r>
                  <a:rPr lang="en-US" dirty="0">
                    <a:latin typeface="Times New Roman" pitchFamily="18" charset="0"/>
                    <a:cs typeface="Times New Roman" pitchFamily="18" charset="0"/>
                  </a:rPr>
                  <a:t>is called </a:t>
                </a:r>
                <a:r>
                  <a:rPr lang="en-US" dirty="0">
                    <a:solidFill>
                      <a:srgbClr val="0B5ED7"/>
                    </a:solidFill>
                    <a:latin typeface="Times New Roman" pitchFamily="18" charset="0"/>
                    <a:cs typeface="Times New Roman" pitchFamily="18" charset="0"/>
                  </a:rPr>
                  <a:t>Hamming distance</a:t>
                </a:r>
                <a:r>
                  <a:rPr lang="en-US" dirty="0">
                    <a:latin typeface="Times New Roman" pitchFamily="18" charset="0"/>
                    <a:cs typeface="Times New Roman" pitchFamily="18" charset="0"/>
                  </a:rPr>
                  <a:t>.</a:t>
                </a:r>
              </a:p>
              <a:p>
                <a:pPr marL="285750" indent="-285750" algn="just">
                  <a:buClr>
                    <a:srgbClr val="C00000"/>
                  </a:buClr>
                  <a:buFont typeface="Arial" pitchFamily="34" charset="0"/>
                  <a:buChar char="•"/>
                </a:pPr>
                <a:endParaRPr lang="en-US" sz="1000" dirty="0">
                  <a:latin typeface="Times New Roman" pitchFamily="18" charset="0"/>
                  <a:cs typeface="Times New Roman" pitchFamily="18" charset="0"/>
                </a:endParaRPr>
              </a:p>
              <a:p>
                <a:pPr marL="285750" indent="-285750" algn="just">
                  <a:buClr>
                    <a:srgbClr val="C00000"/>
                  </a:buClr>
                  <a:buFont typeface="Arial" pitchFamily="34" charset="0"/>
                  <a:buChar char="•"/>
                </a:pPr>
                <a:r>
                  <a:rPr lang="en-US" dirty="0">
                    <a:latin typeface="Times New Roman" pitchFamily="18" charset="0"/>
                    <a:cs typeface="Times New Roman" pitchFamily="18" charset="0"/>
                  </a:rPr>
                  <a:t>Alternatively, Hamming distance is the number of bits that are different between two objects that have only binary values (i.e. between two binary vectors). </a:t>
                </a:r>
              </a:p>
            </p:txBody>
          </p:sp>
        </mc:Choice>
        <mc:Fallback xmlns="">
          <p:sp>
            <p:nvSpPr>
              <p:cNvPr id="3" name="TextBox 2"/>
              <p:cNvSpPr txBox="1">
                <a:spLocks noRot="1" noChangeAspect="1" noMove="1" noResize="1" noEditPoints="1" noAdjustHandles="1" noChangeArrowheads="1" noChangeShapeType="1" noTextEdit="1"/>
              </p:cNvSpPr>
              <p:nvPr/>
            </p:nvSpPr>
            <p:spPr>
              <a:xfrm>
                <a:off x="334957" y="1082680"/>
                <a:ext cx="8829890" cy="5280548"/>
              </a:xfrm>
              <a:prstGeom prst="rect">
                <a:avLst/>
              </a:prstGeom>
              <a:blipFill rotWithShape="1">
                <a:blip r:embed="rId2"/>
                <a:stretch>
                  <a:fillRect l="-622" t="-577" r="-552"/>
                </a:stretch>
              </a:blipFill>
            </p:spPr>
            <p:txBody>
              <a:bodyPr/>
              <a:lstStyle/>
              <a:p>
                <a:r>
                  <a:rPr lang="en-IN">
                    <a:noFill/>
                  </a:rPr>
                  <a:t> </a:t>
                </a:r>
              </a:p>
            </p:txBody>
          </p:sp>
        </mc:Fallback>
      </mc:AlternateContent>
      <p:sp>
        <p:nvSpPr>
          <p:cNvPr id="7" name="Title 1"/>
          <p:cNvSpPr txBox="1">
            <a:spLocks/>
          </p:cNvSpPr>
          <p:nvPr/>
        </p:nvSpPr>
        <p:spPr>
          <a:xfrm>
            <a:off x="468075" y="350709"/>
            <a:ext cx="8425339" cy="636519"/>
          </a:xfrm>
          <a:prstGeom prst="rect">
            <a:avLst/>
          </a:prstGeom>
        </p:spPr>
        <p:txBody>
          <a:bodyPr vert="horz" lIns="0" rIns="0" bIns="0" anchor="b">
            <a:normAutofit fontScale="97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Proximity Measure with Interval Scale</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4198351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96513"/>
          </a:xfrm>
        </p:spPr>
        <p:txBody>
          <a:bodyPr>
            <a:normAutofit/>
          </a:bodyPr>
          <a:lstStyle/>
          <a:p>
            <a:r>
              <a:rPr lang="en-US" sz="4000" dirty="0">
                <a:solidFill>
                  <a:srgbClr val="A50021"/>
                </a:solidFill>
                <a:latin typeface="Times New Roman" pitchFamily="18" charset="0"/>
                <a:cs typeface="Times New Roman" pitchFamily="18" charset="0"/>
              </a:rPr>
              <a:t>Introduction to Clustering</a:t>
            </a:r>
            <a:endParaRPr lang="en-IN" sz="4000" dirty="0">
              <a:solidFill>
                <a:srgbClr val="A50021"/>
              </a:solidFill>
              <a:latin typeface="Times New Roman" pitchFamily="18" charset="0"/>
              <a:cs typeface="Times New Roman" pitchFamily="18" charset="0"/>
            </a:endParaRPr>
          </a:p>
        </p:txBody>
      </p:sp>
      <p:sp>
        <p:nvSpPr>
          <p:cNvPr id="5" name="Content Placeholder 4"/>
          <p:cNvSpPr>
            <a:spLocks noGrp="1"/>
          </p:cNvSpPr>
          <p:nvPr>
            <p:ph idx="1"/>
          </p:nvPr>
        </p:nvSpPr>
        <p:spPr>
          <a:xfrm>
            <a:off x="468078" y="1592580"/>
            <a:ext cx="8630202" cy="4732020"/>
          </a:xfrm>
        </p:spPr>
        <p:txBody>
          <a:bodyPr>
            <a:normAutofit/>
          </a:bodyPr>
          <a:lstStyle/>
          <a:p>
            <a:pPr>
              <a:spcBef>
                <a:spcPct val="50000"/>
              </a:spcBef>
            </a:pPr>
            <a:r>
              <a:rPr lang="en-US" sz="2000" dirty="0"/>
              <a:t>Classification consists of assigning a class label to a set of unclassified cases.</a:t>
            </a:r>
          </a:p>
          <a:p>
            <a:pPr lvl="8" algn="just"/>
            <a:endParaRPr lang="en-US" sz="800" dirty="0"/>
          </a:p>
          <a:p>
            <a:pPr>
              <a:spcBef>
                <a:spcPct val="50000"/>
              </a:spcBef>
            </a:pPr>
            <a:r>
              <a:rPr lang="en-US" sz="2000" b="1" dirty="0">
                <a:solidFill>
                  <a:srgbClr val="A50021"/>
                </a:solidFill>
              </a:rPr>
              <a:t>Supervised Classification</a:t>
            </a:r>
          </a:p>
          <a:p>
            <a:pPr lvl="1">
              <a:spcBef>
                <a:spcPct val="50000"/>
              </a:spcBef>
            </a:pPr>
            <a:r>
              <a:rPr lang="en-US" sz="1800" dirty="0"/>
              <a:t>The set of possible classes is known in advance.</a:t>
            </a:r>
          </a:p>
          <a:p>
            <a:pPr lvl="8">
              <a:spcBef>
                <a:spcPct val="50000"/>
              </a:spcBef>
            </a:pPr>
            <a:endParaRPr lang="en-US" sz="800" dirty="0"/>
          </a:p>
          <a:p>
            <a:pPr>
              <a:spcBef>
                <a:spcPct val="50000"/>
              </a:spcBef>
            </a:pPr>
            <a:r>
              <a:rPr lang="en-US" sz="2000" b="1" dirty="0">
                <a:solidFill>
                  <a:srgbClr val="A50021"/>
                </a:solidFill>
              </a:rPr>
              <a:t>Unsupervised Classification</a:t>
            </a:r>
          </a:p>
          <a:p>
            <a:pPr lvl="1">
              <a:spcBef>
                <a:spcPct val="50000"/>
              </a:spcBef>
            </a:pPr>
            <a:r>
              <a:rPr lang="en-US" sz="1800" dirty="0"/>
              <a:t>Set of possible classes is not known. After classification we can try to assign a name to that class. </a:t>
            </a:r>
          </a:p>
          <a:p>
            <a:pPr lvl="2">
              <a:spcBef>
                <a:spcPct val="50000"/>
              </a:spcBef>
            </a:pPr>
            <a:r>
              <a:rPr lang="en-US" sz="1600" dirty="0"/>
              <a:t>Unsupervised classification is called </a:t>
            </a:r>
            <a:r>
              <a:rPr lang="en-US" sz="1600" b="1" dirty="0">
                <a:solidFill>
                  <a:srgbClr val="CC3300"/>
                </a:solidFill>
              </a:rPr>
              <a:t>clustering</a:t>
            </a:r>
            <a:r>
              <a:rPr lang="en-US" sz="1600" dirty="0"/>
              <a:t>.</a:t>
            </a:r>
          </a:p>
          <a:p>
            <a:pPr lvl="2" algn="just"/>
            <a:endParaRPr lang="en-IN" sz="1500" dirty="0"/>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Tree>
    <p:extLst>
      <p:ext uri="{BB962C8B-B14F-4D97-AF65-F5344CB8AC3E}">
        <p14:creationId xmlns:p14="http://schemas.microsoft.com/office/powerpoint/2010/main" val="1285302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30</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334957" y="1398366"/>
                <a:ext cx="8829890" cy="3721340"/>
              </a:xfrm>
              <a:prstGeom prst="rect">
                <a:avLst/>
              </a:prstGeom>
              <a:noFill/>
            </p:spPr>
            <p:txBody>
              <a:bodyPr wrap="square" rtlCol="0">
                <a:spAutoFit/>
              </a:bodyPr>
              <a:lstStyle/>
              <a:p>
                <a:pPr algn="just">
                  <a:buClr>
                    <a:srgbClr val="C00000"/>
                  </a:buClr>
                </a:pPr>
                <a:r>
                  <a:rPr lang="en-US" b="1" dirty="0">
                    <a:solidFill>
                      <a:srgbClr val="A50021"/>
                    </a:solidFill>
                    <a:latin typeface="Times New Roman" pitchFamily="18" charset="0"/>
                    <a:cs typeface="Times New Roman" pitchFamily="18" charset="0"/>
                  </a:rPr>
                  <a:t>2. Euclidean Distance (L</a:t>
                </a:r>
                <a:r>
                  <a:rPr lang="en-US" b="1" baseline="-25000" dirty="0">
                    <a:solidFill>
                      <a:srgbClr val="A50021"/>
                    </a:solidFill>
                    <a:latin typeface="Times New Roman" pitchFamily="18" charset="0"/>
                    <a:cs typeface="Times New Roman" pitchFamily="18" charset="0"/>
                  </a:rPr>
                  <a:t>2 </a:t>
                </a:r>
                <a:r>
                  <a:rPr lang="en-US" b="1" dirty="0">
                    <a:solidFill>
                      <a:srgbClr val="A50021"/>
                    </a:solidFill>
                    <a:latin typeface="Times New Roman" pitchFamily="18" charset="0"/>
                    <a:cs typeface="Times New Roman" pitchFamily="18" charset="0"/>
                  </a:rPr>
                  <a:t>Norm: </a:t>
                </a:r>
                <a14:m>
                  <m:oMath xmlns:m="http://schemas.openxmlformats.org/officeDocument/2006/math">
                    <m:r>
                      <a:rPr lang="en-IN" b="1" i="1" smtClean="0">
                        <a:solidFill>
                          <a:srgbClr val="A50021"/>
                        </a:solidFill>
                        <a:latin typeface="Cambria Math"/>
                        <a:cs typeface="Times New Roman" pitchFamily="18" charset="0"/>
                      </a:rPr>
                      <m:t>𝒓</m:t>
                    </m:r>
                  </m:oMath>
                </a14:m>
                <a:r>
                  <a:rPr lang="en-US" b="1" dirty="0">
                    <a:solidFill>
                      <a:srgbClr val="A50021"/>
                    </a:solidFill>
                    <a:latin typeface="Times New Roman" pitchFamily="18" charset="0"/>
                    <a:cs typeface="Times New Roman" pitchFamily="18" charset="0"/>
                  </a:rPr>
                  <a:t> = 2)</a:t>
                </a:r>
              </a:p>
              <a:p>
                <a:pPr algn="just">
                  <a:buClr>
                    <a:srgbClr val="C00000"/>
                  </a:buClr>
                </a:pPr>
                <a:endParaRPr lang="en-US" b="1" dirty="0">
                  <a:solidFill>
                    <a:srgbClr val="A50021"/>
                  </a:solidFill>
                  <a:latin typeface="Times New Roman" pitchFamily="18" charset="0"/>
                  <a:cs typeface="Times New Roman" pitchFamily="18" charset="0"/>
                </a:endParaRPr>
              </a:p>
              <a:p>
                <a:pPr indent="271463" algn="just">
                  <a:buClr>
                    <a:srgbClr val="C00000"/>
                  </a:buClr>
                </a:pPr>
                <a:r>
                  <a:rPr lang="en-US" dirty="0">
                    <a:solidFill>
                      <a:schemeClr val="tx1"/>
                    </a:solidFill>
                    <a:latin typeface="Times New Roman" pitchFamily="18" charset="0"/>
                    <a:cs typeface="Times New Roman" pitchFamily="18" charset="0"/>
                  </a:rPr>
                  <a:t>This metric is same as Euclidean distance between any two points </a:t>
                </a:r>
                <a14:m>
                  <m:oMath xmlns:m="http://schemas.openxmlformats.org/officeDocument/2006/math">
                    <m:r>
                      <a:rPr lang="en-IN" i="1">
                        <a:solidFill>
                          <a:schemeClr val="tx1"/>
                        </a:solidFill>
                        <a:latin typeface="Cambria Math" panose="02040503050406030204" pitchFamily="18" charset="0"/>
                        <a:ea typeface="Cambria Math" panose="02040503050406030204" pitchFamily="18" charset="0"/>
                      </a:rPr>
                      <m:t>𝑥</m:t>
                    </m:r>
                    <m:r>
                      <a:rPr lang="en-IN" i="1">
                        <a:solidFill>
                          <a:schemeClr val="tx1"/>
                        </a:solidFill>
                        <a:latin typeface="Cambria Math" panose="02040503050406030204" pitchFamily="18" charset="0"/>
                        <a:ea typeface="Cambria Math" panose="02040503050406030204" pitchFamily="18" charset="0"/>
                      </a:rPr>
                      <m:t> </m:t>
                    </m:r>
                    <m:r>
                      <a:rPr lang="en-IN" i="1">
                        <a:solidFill>
                          <a:schemeClr val="tx1"/>
                        </a:solidFill>
                        <a:latin typeface="Cambria Math" panose="02040503050406030204" pitchFamily="18" charset="0"/>
                        <a:ea typeface="Cambria Math" panose="02040503050406030204" pitchFamily="18" charset="0"/>
                      </a:rPr>
                      <m:t>𝑎𝑛𝑑</m:t>
                    </m:r>
                    <m:r>
                      <a:rPr lang="en-IN" i="1">
                        <a:solidFill>
                          <a:schemeClr val="tx1"/>
                        </a:solidFill>
                        <a:latin typeface="Cambria Math" panose="02040503050406030204" pitchFamily="18" charset="0"/>
                        <a:ea typeface="Cambria Math" panose="02040503050406030204" pitchFamily="18" charset="0"/>
                      </a:rPr>
                      <m:t> </m:t>
                    </m:r>
                    <m:r>
                      <a:rPr lang="en-IN" i="1">
                        <a:solidFill>
                          <a:schemeClr val="tx1"/>
                        </a:solidFill>
                        <a:latin typeface="Cambria Math" panose="02040503050406030204" pitchFamily="18" charset="0"/>
                        <a:ea typeface="Cambria Math" panose="02040503050406030204" pitchFamily="18" charset="0"/>
                      </a:rPr>
                      <m:t>𝑦</m:t>
                    </m:r>
                    <m:r>
                      <a:rPr lang="en-IN" i="1">
                        <a:solidFill>
                          <a:schemeClr val="tx1"/>
                        </a:solidFill>
                        <a:latin typeface="Cambria Math" panose="02040503050406030204" pitchFamily="18" charset="0"/>
                        <a:ea typeface="Cambria Math" panose="02040503050406030204" pitchFamily="18" charset="0"/>
                      </a:rPr>
                      <m:t> </m:t>
                    </m:r>
                    <m:r>
                      <a:rPr lang="en-IN" b="0" i="1" smtClean="0">
                        <a:solidFill>
                          <a:schemeClr val="tx1"/>
                        </a:solidFill>
                        <a:latin typeface="Cambria Math"/>
                        <a:ea typeface="Cambria Math" panose="02040503050406030204" pitchFamily="18" charset="0"/>
                      </a:rPr>
                      <m:t>𝑖𝑛</m:t>
                    </m:r>
                    <m:r>
                      <a:rPr lang="en-IN" b="0" i="1" smtClean="0">
                        <a:solidFill>
                          <a:schemeClr val="tx1"/>
                        </a:solidFill>
                        <a:latin typeface="Cambria Math"/>
                        <a:ea typeface="Cambria Math" panose="02040503050406030204" pitchFamily="18" charset="0"/>
                      </a:rPr>
                      <m:t> </m:t>
                    </m:r>
                    <m:sSup>
                      <m:sSupPr>
                        <m:ctrlPr>
                          <a:rPr lang="en-IN" b="0" i="1" smtClean="0">
                            <a:solidFill>
                              <a:schemeClr val="tx1"/>
                            </a:solidFill>
                            <a:latin typeface="Cambria Math" panose="02040503050406030204" pitchFamily="18" charset="0"/>
                            <a:ea typeface="Cambria Math" panose="02040503050406030204" pitchFamily="18" charset="0"/>
                          </a:rPr>
                        </m:ctrlPr>
                      </m:sSupPr>
                      <m:e>
                        <m:r>
                          <a:rPr lang="en-IN" i="1">
                            <a:latin typeface="Cambria Math"/>
                            <a:ea typeface="Cambria Math"/>
                          </a:rPr>
                          <m:t>ℛ</m:t>
                        </m:r>
                      </m:e>
                      <m:sup>
                        <m:r>
                          <a:rPr lang="en-IN" b="0" i="1" smtClean="0">
                            <a:solidFill>
                              <a:schemeClr val="tx1"/>
                            </a:solidFill>
                            <a:latin typeface="Cambria Math"/>
                            <a:ea typeface="Cambria Math" panose="02040503050406030204" pitchFamily="18" charset="0"/>
                          </a:rPr>
                          <m:t>𝑛</m:t>
                        </m:r>
                      </m:sup>
                    </m:sSup>
                  </m:oMath>
                </a14:m>
                <a:r>
                  <a:rPr lang="en-IN" b="0" i="1" dirty="0">
                    <a:solidFill>
                      <a:schemeClr val="tx1"/>
                    </a:solidFill>
                    <a:latin typeface="Cambria Math"/>
                    <a:ea typeface="Cambria Math" panose="02040503050406030204" pitchFamily="18" charset="0"/>
                  </a:rPr>
                  <a:t>.</a:t>
                </a:r>
              </a:p>
              <a:p>
                <a:pPr algn="just">
                  <a:buClr>
                    <a:srgbClr val="C00000"/>
                  </a:buClr>
                </a:pPr>
                <a14:m>
                  <m:oMathPara xmlns:m="http://schemas.openxmlformats.org/officeDocument/2006/math">
                    <m:oMathParaPr>
                      <m:jc m:val="centerGroup"/>
                    </m:oMathParaPr>
                    <m:oMath xmlns:m="http://schemas.openxmlformats.org/officeDocument/2006/math">
                      <m:r>
                        <a:rPr lang="en-IN" i="1" smtClean="0">
                          <a:solidFill>
                            <a:srgbClr val="0B5ED7"/>
                          </a:solidFill>
                          <a:latin typeface="Cambria Math"/>
                          <a:cs typeface="Times New Roman" pitchFamily="18" charset="0"/>
                        </a:rPr>
                        <m:t>𝑑</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𝑥</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r>
                        <a:rPr lang="en-IN" b="0" i="1" smtClean="0">
                          <a:solidFill>
                            <a:srgbClr val="0B5ED7"/>
                          </a:solidFill>
                          <a:latin typeface="Cambria Math"/>
                          <a:cs typeface="Times New Roman" pitchFamily="18" charset="0"/>
                        </a:rPr>
                        <m:t>)=</m:t>
                      </m:r>
                      <m:rad>
                        <m:radPr>
                          <m:degHide m:val="on"/>
                          <m:ctrlPr>
                            <a:rPr lang="en-IN" i="1" smtClean="0">
                              <a:solidFill>
                                <a:srgbClr val="0B5ED7"/>
                              </a:solidFill>
                              <a:latin typeface="Cambria Math" panose="02040503050406030204" pitchFamily="18" charset="0"/>
                              <a:cs typeface="Times New Roman" pitchFamily="18" charset="0"/>
                            </a:rPr>
                          </m:ctrlPr>
                        </m:radPr>
                        <m:deg/>
                        <m:e>
                          <m:nary>
                            <m:naryPr>
                              <m:chr m:val="∑"/>
                              <m:ctrlPr>
                                <a:rPr lang="en-IN" i="1">
                                  <a:solidFill>
                                    <a:srgbClr val="0B5ED7"/>
                                  </a:solidFill>
                                  <a:latin typeface="Cambria Math" panose="02040503050406030204" pitchFamily="18" charset="0"/>
                                  <a:cs typeface="Times New Roman" pitchFamily="18" charset="0"/>
                                </a:rPr>
                              </m:ctrlPr>
                            </m:naryPr>
                            <m:sub>
                              <m:r>
                                <m:rPr>
                                  <m:brk m:alnAt="23"/>
                                </m:rPr>
                                <a:rPr lang="en-IN" i="1">
                                  <a:solidFill>
                                    <a:srgbClr val="0B5ED7"/>
                                  </a:solidFill>
                                  <a:latin typeface="Cambria Math"/>
                                  <a:cs typeface="Times New Roman" pitchFamily="18" charset="0"/>
                                </a:rPr>
                                <m:t>𝑖</m:t>
                              </m:r>
                              <m:r>
                                <a:rPr lang="en-IN" i="1">
                                  <a:solidFill>
                                    <a:srgbClr val="0B5ED7"/>
                                  </a:solidFill>
                                  <a:latin typeface="Cambria Math"/>
                                  <a:cs typeface="Times New Roman" pitchFamily="18" charset="0"/>
                                </a:rPr>
                                <m:t>=1</m:t>
                              </m:r>
                            </m:sub>
                            <m:sup>
                              <m:r>
                                <a:rPr lang="en-IN" i="1">
                                  <a:solidFill>
                                    <a:srgbClr val="0B5ED7"/>
                                  </a:solidFill>
                                  <a:latin typeface="Cambria Math"/>
                                  <a:cs typeface="Times New Roman" pitchFamily="18" charset="0"/>
                                </a:rPr>
                                <m:t>𝑛</m:t>
                              </m:r>
                            </m:sup>
                            <m:e>
                              <m:sSup>
                                <m:sSupPr>
                                  <m:ctrlPr>
                                    <a:rPr lang="en-IN" i="1" smtClean="0">
                                      <a:solidFill>
                                        <a:srgbClr val="0B5ED7"/>
                                      </a:solidFill>
                                      <a:latin typeface="Cambria Math" panose="02040503050406030204" pitchFamily="18" charset="0"/>
                                      <a:ea typeface="Cambria Math" panose="02040503050406030204" pitchFamily="18" charset="0"/>
                                    </a:rPr>
                                  </m:ctrlPr>
                                </m:sSupPr>
                                <m:e>
                                  <m:d>
                                    <m:dPr>
                                      <m:ctrlPr>
                                        <a:rPr lang="en-IN" i="1" smtClean="0">
                                          <a:solidFill>
                                            <a:srgbClr val="0B5ED7"/>
                                          </a:solidFill>
                                          <a:latin typeface="Cambria Math" panose="02040503050406030204" pitchFamily="18" charset="0"/>
                                          <a:ea typeface="Cambria Math" panose="02040503050406030204" pitchFamily="18" charset="0"/>
                                        </a:rPr>
                                      </m:ctrlPr>
                                    </m:dPr>
                                    <m:e>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𝑥</m:t>
                                          </m:r>
                                        </m:e>
                                        <m:sub>
                                          <m:r>
                                            <a:rPr lang="en-IN" i="1">
                                              <a:solidFill>
                                                <a:srgbClr val="0B5ED7"/>
                                              </a:solidFill>
                                              <a:latin typeface="Cambria Math"/>
                                              <a:ea typeface="Cambria Math" panose="02040503050406030204" pitchFamily="18" charset="0"/>
                                            </a:rPr>
                                            <m:t>𝑖</m:t>
                                          </m:r>
                                        </m:sub>
                                      </m:sSub>
                                      <m:r>
                                        <a:rPr lang="en-IN" i="1">
                                          <a:solidFill>
                                            <a:srgbClr val="0B5ED7"/>
                                          </a:solidFill>
                                          <a:latin typeface="Cambria Math"/>
                                          <a:ea typeface="Cambria Math" panose="02040503050406030204" pitchFamily="18" charset="0"/>
                                        </a:rPr>
                                        <m:t>−</m:t>
                                      </m:r>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𝑦</m:t>
                                          </m:r>
                                        </m:e>
                                        <m:sub>
                                          <m:r>
                                            <a:rPr lang="en-IN" i="1">
                                              <a:solidFill>
                                                <a:srgbClr val="0B5ED7"/>
                                              </a:solidFill>
                                              <a:latin typeface="Cambria Math"/>
                                              <a:ea typeface="Cambria Math" panose="02040503050406030204" pitchFamily="18" charset="0"/>
                                            </a:rPr>
                                            <m:t>𝑖</m:t>
                                          </m:r>
                                        </m:sub>
                                      </m:sSub>
                                    </m:e>
                                  </m:d>
                                </m:e>
                                <m:sup>
                                  <m:r>
                                    <a:rPr lang="en-IN" b="0" i="1" smtClean="0">
                                      <a:solidFill>
                                        <a:srgbClr val="0B5ED7"/>
                                      </a:solidFill>
                                      <a:latin typeface="Cambria Math"/>
                                      <a:ea typeface="Cambria Math" panose="02040503050406030204" pitchFamily="18" charset="0"/>
                                    </a:rPr>
                                    <m:t>2</m:t>
                                  </m:r>
                                </m:sup>
                              </m:sSup>
                            </m:e>
                          </m:nary>
                        </m:e>
                      </m:rad>
                    </m:oMath>
                  </m:oMathPara>
                </a14:m>
                <a:endParaRPr lang="en-US" dirty="0">
                  <a:latin typeface="Times New Roman" pitchFamily="18" charset="0"/>
                  <a:cs typeface="Times New Roman" pitchFamily="18" charset="0"/>
                </a:endParaRPr>
              </a:p>
              <a:p>
                <a:pPr algn="just">
                  <a:buClr>
                    <a:srgbClr val="C00000"/>
                  </a:buClr>
                </a:pPr>
                <a:r>
                  <a:rPr lang="en-US" b="1" dirty="0">
                    <a:solidFill>
                      <a:srgbClr val="0B5ED7"/>
                    </a:solidFill>
                    <a:latin typeface="Times New Roman" pitchFamily="18" charset="0"/>
                    <a:cs typeface="Times New Roman" pitchFamily="18" charset="0"/>
                  </a:rPr>
                  <a:t>Example: </a:t>
                </a:r>
                <a:r>
                  <a:rPr lang="en-US" dirty="0">
                    <a:latin typeface="Times New Roman" pitchFamily="18" charset="0"/>
                    <a:cs typeface="Times New Roman" pitchFamily="18" charset="0"/>
                  </a:rPr>
                  <a:t>x = [7, 3, 5] and y = [3, 2, 6]. </a:t>
                </a:r>
              </a:p>
              <a:p>
                <a:pPr algn="just">
                  <a:buClr>
                    <a:srgbClr val="C00000"/>
                  </a:buClr>
                </a:pPr>
                <a:endParaRPr lang="en-US" dirty="0">
                  <a:latin typeface="Times New Roman" pitchFamily="18" charset="0"/>
                  <a:cs typeface="Times New Roman" pitchFamily="18" charset="0"/>
                </a:endParaRPr>
              </a:p>
              <a:p>
                <a:pPr algn="just">
                  <a:buClr>
                    <a:srgbClr val="C00000"/>
                  </a:buClr>
                </a:pPr>
                <a:r>
                  <a:rPr lang="en-US" dirty="0">
                    <a:latin typeface="Times New Roman" pitchFamily="18" charset="0"/>
                    <a:cs typeface="Times New Roman" pitchFamily="18" charset="0"/>
                  </a:rPr>
                  <a:t>The Euclidean distance between </a:t>
                </a:r>
                <a14:m>
                  <m:oMath xmlns:m="http://schemas.openxmlformats.org/officeDocument/2006/math">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𝑎𝑛𝑑</m:t>
                    </m:r>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 </m:t>
                    </m:r>
                  </m:oMath>
                </a14:m>
                <a:r>
                  <a:rPr lang="en-US" dirty="0">
                    <a:latin typeface="Times New Roman" pitchFamily="18" charset="0"/>
                    <a:cs typeface="Times New Roman" pitchFamily="18" charset="0"/>
                  </a:rPr>
                  <a:t> is </a:t>
                </a:r>
              </a:p>
              <a:p>
                <a:pPr algn="just">
                  <a:buClr>
                    <a:srgbClr val="C00000"/>
                  </a:buClr>
                </a:pPr>
                <a:endParaRPr lang="en-US" i="1" dirty="0">
                  <a:solidFill>
                    <a:srgbClr val="0B5ED7"/>
                  </a:solidFill>
                  <a:latin typeface="Times New Roman" pitchFamily="18" charset="0"/>
                  <a:cs typeface="Times New Roman" pitchFamily="18" charset="0"/>
                </a:endParaRPr>
              </a:p>
              <a:p>
                <a:pPr algn="just">
                  <a:buClr>
                    <a:srgbClr val="C00000"/>
                  </a:buClr>
                </a:pPr>
                <a14:m>
                  <m:oMathPara xmlns:m="http://schemas.openxmlformats.org/officeDocument/2006/math">
                    <m:oMathParaPr>
                      <m:jc m:val="centerGroup"/>
                    </m:oMathParaPr>
                    <m:oMath xmlns:m="http://schemas.openxmlformats.org/officeDocument/2006/math">
                      <m:r>
                        <a:rPr lang="en-IN" i="1">
                          <a:solidFill>
                            <a:srgbClr val="0B5ED7"/>
                          </a:solidFill>
                          <a:latin typeface="Cambria Math"/>
                          <a:cs typeface="Times New Roman" pitchFamily="18" charset="0"/>
                        </a:rPr>
                        <m:t>𝑑</m:t>
                      </m:r>
                      <m:d>
                        <m:dPr>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𝑦</m:t>
                          </m:r>
                        </m:e>
                      </m:d>
                      <m:r>
                        <a:rPr lang="en-IN" b="0" i="1" smtClean="0">
                          <a:solidFill>
                            <a:srgbClr val="0B5ED7"/>
                          </a:solidFill>
                          <a:latin typeface="Cambria Math"/>
                          <a:cs typeface="Times New Roman" pitchFamily="18" charset="0"/>
                        </a:rPr>
                        <m:t>=</m:t>
                      </m:r>
                      <m:rad>
                        <m:radPr>
                          <m:degHide m:val="on"/>
                          <m:ctrlPr>
                            <a:rPr lang="en-IN" b="0" i="1" smtClean="0">
                              <a:solidFill>
                                <a:srgbClr val="0B5ED7"/>
                              </a:solidFill>
                              <a:latin typeface="Cambria Math" panose="02040503050406030204" pitchFamily="18" charset="0"/>
                              <a:cs typeface="Times New Roman" pitchFamily="18" charset="0"/>
                            </a:rPr>
                          </m:ctrlPr>
                        </m:radPr>
                        <m:deg/>
                        <m:e>
                          <m:sSup>
                            <m:sSupPr>
                              <m:ctrlPr>
                                <a:rPr lang="en-IN" b="0" i="1" smtClean="0">
                                  <a:solidFill>
                                    <a:srgbClr val="0B5ED7"/>
                                  </a:solidFill>
                                  <a:latin typeface="Cambria Math" panose="02040503050406030204" pitchFamily="18" charset="0"/>
                                  <a:cs typeface="Times New Roman" pitchFamily="18" charset="0"/>
                                </a:rPr>
                              </m:ctrlPr>
                            </m:sSupPr>
                            <m:e>
                              <m:d>
                                <m:dPr>
                                  <m:ctrlPr>
                                    <a:rPr lang="en-IN" b="0" i="1" smtClean="0">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7−3</m:t>
                                  </m:r>
                                </m:e>
                              </m:d>
                            </m:e>
                            <m:sup>
                              <m:r>
                                <a:rPr lang="en-IN" b="0" i="1" smtClean="0">
                                  <a:solidFill>
                                    <a:srgbClr val="0B5ED7"/>
                                  </a:solidFill>
                                  <a:latin typeface="Cambria Math"/>
                                  <a:cs typeface="Times New Roman" pitchFamily="18" charset="0"/>
                                </a:rPr>
                                <m:t>2</m:t>
                              </m:r>
                            </m:sup>
                          </m:sSup>
                          <m:r>
                            <a:rPr lang="en-IN" b="0" i="1" smtClean="0">
                              <a:solidFill>
                                <a:srgbClr val="0B5ED7"/>
                              </a:solidFill>
                              <a:latin typeface="Cambria Math"/>
                              <a:cs typeface="Times New Roman" pitchFamily="18" charset="0"/>
                            </a:rPr>
                            <m:t>+</m:t>
                          </m:r>
                          <m:sSup>
                            <m:sSupPr>
                              <m:ctrlPr>
                                <a:rPr lang="en-IN" b="0" i="1" smtClean="0">
                                  <a:solidFill>
                                    <a:srgbClr val="0B5ED7"/>
                                  </a:solidFill>
                                  <a:latin typeface="Cambria Math" panose="02040503050406030204" pitchFamily="18" charset="0"/>
                                  <a:cs typeface="Times New Roman" pitchFamily="18" charset="0"/>
                                </a:rPr>
                              </m:ctrlPr>
                            </m:sSupPr>
                            <m:e>
                              <m:d>
                                <m:dPr>
                                  <m:ctrlPr>
                                    <a:rPr lang="en-IN" b="0" i="1" smtClean="0">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3−2</m:t>
                                  </m:r>
                                </m:e>
                              </m:d>
                            </m:e>
                            <m:sup>
                              <m:r>
                                <a:rPr lang="en-IN" b="0" i="1" smtClean="0">
                                  <a:solidFill>
                                    <a:srgbClr val="0B5ED7"/>
                                  </a:solidFill>
                                  <a:latin typeface="Cambria Math"/>
                                  <a:cs typeface="Times New Roman" pitchFamily="18" charset="0"/>
                                </a:rPr>
                                <m:t>2</m:t>
                              </m:r>
                            </m:sup>
                          </m:sSup>
                          <m:r>
                            <a:rPr lang="en-IN" b="0" i="1" smtClean="0">
                              <a:solidFill>
                                <a:srgbClr val="0B5ED7"/>
                              </a:solidFill>
                              <a:latin typeface="Cambria Math"/>
                              <a:cs typeface="Times New Roman" pitchFamily="18" charset="0"/>
                            </a:rPr>
                            <m:t>+</m:t>
                          </m:r>
                          <m:sSup>
                            <m:sSupPr>
                              <m:ctrlPr>
                                <a:rPr lang="en-IN" b="0" i="1" smtClean="0">
                                  <a:solidFill>
                                    <a:srgbClr val="0B5ED7"/>
                                  </a:solidFill>
                                  <a:latin typeface="Cambria Math" panose="02040503050406030204" pitchFamily="18" charset="0"/>
                                  <a:cs typeface="Times New Roman" pitchFamily="18" charset="0"/>
                                </a:rPr>
                              </m:ctrlPr>
                            </m:sSupPr>
                            <m:e>
                              <m:d>
                                <m:dPr>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5−6</m:t>
                                  </m:r>
                                </m:e>
                              </m:d>
                            </m:e>
                            <m:sup>
                              <m:r>
                                <a:rPr lang="en-IN" b="0" i="1" smtClean="0">
                                  <a:solidFill>
                                    <a:srgbClr val="0B5ED7"/>
                                  </a:solidFill>
                                  <a:latin typeface="Cambria Math"/>
                                  <a:cs typeface="Times New Roman" pitchFamily="18" charset="0"/>
                                </a:rPr>
                                <m:t>2</m:t>
                              </m:r>
                            </m:sup>
                          </m:sSup>
                        </m:e>
                      </m:rad>
                      <m:r>
                        <a:rPr lang="en-IN" b="0" i="1" smtClean="0">
                          <a:solidFill>
                            <a:srgbClr val="0B5ED7"/>
                          </a:solidFill>
                          <a:latin typeface="Cambria Math"/>
                          <a:cs typeface="Times New Roman" pitchFamily="18" charset="0"/>
                        </a:rPr>
                        <m:t>=</m:t>
                      </m:r>
                      <m:rad>
                        <m:radPr>
                          <m:degHide m:val="on"/>
                          <m:ctrlPr>
                            <a:rPr lang="en-IN" b="0" i="1" smtClean="0">
                              <a:solidFill>
                                <a:srgbClr val="0B5ED7"/>
                              </a:solidFill>
                              <a:latin typeface="Cambria Math" panose="02040503050406030204" pitchFamily="18" charset="0"/>
                              <a:cs typeface="Times New Roman" pitchFamily="18" charset="0"/>
                            </a:rPr>
                          </m:ctrlPr>
                        </m:radPr>
                        <m:deg/>
                        <m:e>
                          <m:r>
                            <a:rPr lang="en-IN" b="0" i="1" smtClean="0">
                              <a:solidFill>
                                <a:srgbClr val="0B5ED7"/>
                              </a:solidFill>
                              <a:latin typeface="Cambria Math"/>
                              <a:cs typeface="Times New Roman" pitchFamily="18" charset="0"/>
                            </a:rPr>
                            <m:t>18</m:t>
                          </m:r>
                        </m:e>
                      </m:rad>
                      <m:r>
                        <a:rPr lang="en-IN" b="0" i="1" smtClean="0">
                          <a:solidFill>
                            <a:srgbClr val="0B5ED7"/>
                          </a:solidFill>
                          <a:latin typeface="Cambria Math"/>
                          <a:ea typeface="Cambria Math"/>
                          <a:cs typeface="Times New Roman" pitchFamily="18" charset="0"/>
                        </a:rPr>
                        <m:t>≈</m:t>
                      </m:r>
                      <m:r>
                        <a:rPr lang="en-IN" b="0" i="1" smtClean="0">
                          <a:solidFill>
                            <a:srgbClr val="0B5ED7"/>
                          </a:solidFill>
                          <a:latin typeface="Cambria Math"/>
                          <a:cs typeface="Times New Roman" pitchFamily="18" charset="0"/>
                        </a:rPr>
                        <m:t>2.426</m:t>
                      </m:r>
                    </m:oMath>
                  </m:oMathPara>
                </a14:m>
                <a:endParaRPr lang="en-US" dirty="0">
                  <a:latin typeface="Times New Roman" pitchFamily="18" charset="0"/>
                  <a:cs typeface="Times New Roman" pitchFamily="18" charset="0"/>
                </a:endParaRPr>
              </a:p>
              <a:p>
                <a:pPr algn="just">
                  <a:buClr>
                    <a:srgbClr val="C00000"/>
                  </a:buClr>
                </a:pPr>
                <a:endParaRPr lang="en-US"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34957" y="1398366"/>
                <a:ext cx="8829890" cy="3721340"/>
              </a:xfrm>
              <a:prstGeom prst="rect">
                <a:avLst/>
              </a:prstGeom>
              <a:blipFill rotWithShape="1">
                <a:blip r:embed="rId2"/>
                <a:stretch>
                  <a:fillRect l="-622" t="-818"/>
                </a:stretch>
              </a:blipFill>
            </p:spPr>
            <p:txBody>
              <a:bodyPr/>
              <a:lstStyle/>
              <a:p>
                <a:r>
                  <a:rPr lang="en-IN">
                    <a:noFill/>
                  </a:rPr>
                  <a:t> </a:t>
                </a:r>
              </a:p>
            </p:txBody>
          </p:sp>
        </mc:Fallback>
      </mc:AlternateContent>
      <p:sp>
        <p:nvSpPr>
          <p:cNvPr id="7" name="Title 1"/>
          <p:cNvSpPr txBox="1">
            <a:spLocks/>
          </p:cNvSpPr>
          <p:nvPr/>
        </p:nvSpPr>
        <p:spPr>
          <a:xfrm>
            <a:off x="468075" y="455906"/>
            <a:ext cx="8425339" cy="636519"/>
          </a:xfrm>
          <a:prstGeom prst="rect">
            <a:avLst/>
          </a:prstGeom>
        </p:spPr>
        <p:txBody>
          <a:bodyPr vert="horz" lIns="0" rIns="0" bIns="0" anchor="b">
            <a:normAutofit fontScale="97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Proximity Measure with Interval Scale</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1500212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334957" y="1398366"/>
                <a:ext cx="8829890" cy="4391202"/>
              </a:xfrm>
              <a:prstGeom prst="rect">
                <a:avLst/>
              </a:prstGeom>
              <a:noFill/>
            </p:spPr>
            <p:txBody>
              <a:bodyPr wrap="square" rtlCol="0">
                <a:spAutoFit/>
              </a:bodyPr>
              <a:lstStyle/>
              <a:p>
                <a:pPr algn="just">
                  <a:buClr>
                    <a:srgbClr val="C00000"/>
                  </a:buClr>
                </a:pPr>
                <a:r>
                  <a:rPr lang="en-US" b="1" dirty="0">
                    <a:solidFill>
                      <a:srgbClr val="A50021"/>
                    </a:solidFill>
                    <a:latin typeface="Times New Roman" pitchFamily="18" charset="0"/>
                    <a:cs typeface="Times New Roman" pitchFamily="18" charset="0"/>
                  </a:rPr>
                  <a:t>3. </a:t>
                </a:r>
                <a:r>
                  <a:rPr lang="en-US" b="1" dirty="0" err="1">
                    <a:solidFill>
                      <a:srgbClr val="A50021"/>
                    </a:solidFill>
                    <a:latin typeface="Times New Roman" pitchFamily="18" charset="0"/>
                    <a:cs typeface="Times New Roman" pitchFamily="18" charset="0"/>
                  </a:rPr>
                  <a:t>Chebychev</a:t>
                </a:r>
                <a:r>
                  <a:rPr lang="en-US" b="1" dirty="0">
                    <a:solidFill>
                      <a:srgbClr val="A50021"/>
                    </a:solidFill>
                    <a:latin typeface="Times New Roman" pitchFamily="18" charset="0"/>
                    <a:cs typeface="Times New Roman" pitchFamily="18" charset="0"/>
                  </a:rPr>
                  <a:t> Distance (L</a:t>
                </a:r>
                <a14:m>
                  <m:oMath xmlns:m="http://schemas.openxmlformats.org/officeDocument/2006/math">
                    <m:r>
                      <a:rPr lang="en-US" b="1" i="0" baseline="-25000" dirty="0" smtClean="0">
                        <a:solidFill>
                          <a:srgbClr val="A50021"/>
                        </a:solidFill>
                        <a:latin typeface="Cambria Math"/>
                        <a:ea typeface="Cambria Math"/>
                        <a:cs typeface="Times New Roman" pitchFamily="18" charset="0"/>
                      </a:rPr>
                      <m:t>∝</m:t>
                    </m:r>
                  </m:oMath>
                </a14:m>
                <a:r>
                  <a:rPr lang="en-US" baseline="-25000" dirty="0">
                    <a:solidFill>
                      <a:srgbClr val="A50021"/>
                    </a:solidFill>
                    <a:latin typeface="Times New Roman" pitchFamily="18" charset="0"/>
                    <a:cs typeface="Times New Roman" pitchFamily="18" charset="0"/>
                  </a:rPr>
                  <a:t> </a:t>
                </a:r>
                <a:r>
                  <a:rPr lang="en-US" b="1" dirty="0">
                    <a:solidFill>
                      <a:srgbClr val="A50021"/>
                    </a:solidFill>
                    <a:latin typeface="Times New Roman" pitchFamily="18" charset="0"/>
                    <a:cs typeface="Times New Roman" pitchFamily="18" charset="0"/>
                  </a:rPr>
                  <a:t>Norm: </a:t>
                </a:r>
                <a14:m>
                  <m:oMath xmlns:m="http://schemas.openxmlformats.org/officeDocument/2006/math">
                    <m:r>
                      <a:rPr lang="en-IN" b="1" i="1" smtClean="0">
                        <a:solidFill>
                          <a:srgbClr val="A50021"/>
                        </a:solidFill>
                        <a:latin typeface="Cambria Math"/>
                        <a:cs typeface="Times New Roman" pitchFamily="18" charset="0"/>
                      </a:rPr>
                      <m:t>𝒓</m:t>
                    </m:r>
                  </m:oMath>
                </a14:m>
                <a:r>
                  <a:rPr lang="en-US" b="1" dirty="0">
                    <a:solidFill>
                      <a:srgbClr val="A50021"/>
                    </a:solidFill>
                    <a:latin typeface="Times New Roman" pitchFamily="18" charset="0"/>
                    <a:cs typeface="Times New Roman" pitchFamily="18" charset="0"/>
                  </a:rPr>
                  <a:t> </a:t>
                </a:r>
                <a14:m>
                  <m:oMath xmlns:m="http://schemas.openxmlformats.org/officeDocument/2006/math">
                    <m:r>
                      <a:rPr lang="en-US" b="1" i="1" dirty="0" smtClean="0">
                        <a:solidFill>
                          <a:srgbClr val="A50021"/>
                        </a:solidFill>
                        <a:latin typeface="Cambria Math"/>
                        <a:ea typeface="Cambria Math"/>
                        <a:cs typeface="Times New Roman" pitchFamily="18" charset="0"/>
                      </a:rPr>
                      <m:t>∈</m:t>
                    </m:r>
                    <m:r>
                      <a:rPr lang="en-US" b="1" i="1" dirty="0" smtClean="0">
                        <a:solidFill>
                          <a:srgbClr val="A50021"/>
                        </a:solidFill>
                        <a:latin typeface="Cambria Math"/>
                        <a:ea typeface="Cambria Math"/>
                        <a:cs typeface="Times New Roman" pitchFamily="18" charset="0"/>
                      </a:rPr>
                      <m:t>ℛ</m:t>
                    </m:r>
                  </m:oMath>
                </a14:m>
                <a:r>
                  <a:rPr lang="en-US" b="1" dirty="0">
                    <a:solidFill>
                      <a:srgbClr val="A50021"/>
                    </a:solidFill>
                    <a:latin typeface="Times New Roman" pitchFamily="18" charset="0"/>
                    <a:cs typeface="Times New Roman" pitchFamily="18" charset="0"/>
                  </a:rPr>
                  <a:t>)</a:t>
                </a:r>
              </a:p>
              <a:p>
                <a:pPr indent="271463" algn="just">
                  <a:buClr>
                    <a:srgbClr val="C00000"/>
                  </a:buClr>
                </a:pPr>
                <a:r>
                  <a:rPr lang="en-US" dirty="0">
                    <a:solidFill>
                      <a:schemeClr val="tx1"/>
                    </a:solidFill>
                    <a:latin typeface="Times New Roman" pitchFamily="18" charset="0"/>
                    <a:cs typeface="Times New Roman" pitchFamily="18" charset="0"/>
                  </a:rPr>
                  <a:t>This metric is </a:t>
                </a:r>
                <a:r>
                  <a:rPr lang="en-IN" dirty="0">
                    <a:solidFill>
                      <a:schemeClr val="tx1"/>
                    </a:solidFill>
                    <a:latin typeface="Times New Roman" pitchFamily="18" charset="0"/>
                    <a:cs typeface="Times New Roman" pitchFamily="18" charset="0"/>
                  </a:rPr>
                  <a:t>defined as</a:t>
                </a:r>
                <a:endParaRPr lang="en-IN" b="0" i="1" dirty="0">
                  <a:solidFill>
                    <a:schemeClr val="tx1"/>
                  </a:solidFill>
                  <a:latin typeface="Cambria Math"/>
                  <a:ea typeface="Cambria Math" panose="02040503050406030204" pitchFamily="18" charset="0"/>
                </a:endParaRPr>
              </a:p>
              <a:p>
                <a:pPr algn="just">
                  <a:buClr>
                    <a:srgbClr val="C00000"/>
                  </a:buClr>
                </a:pPr>
                <a14:m>
                  <m:oMathPara xmlns:m="http://schemas.openxmlformats.org/officeDocument/2006/math">
                    <m:oMathParaPr>
                      <m:jc m:val="centerGroup"/>
                    </m:oMathParaPr>
                    <m:oMath xmlns:m="http://schemas.openxmlformats.org/officeDocument/2006/math">
                      <m:r>
                        <a:rPr lang="en-IN" i="1" smtClean="0">
                          <a:solidFill>
                            <a:srgbClr val="0B5ED7"/>
                          </a:solidFill>
                          <a:latin typeface="Cambria Math"/>
                          <a:cs typeface="Times New Roman" pitchFamily="18" charset="0"/>
                        </a:rPr>
                        <m:t>𝑑</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𝑥</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r>
                        <a:rPr lang="en-IN" b="0" i="1" smtClean="0">
                          <a:solidFill>
                            <a:srgbClr val="0B5ED7"/>
                          </a:solidFill>
                          <a:latin typeface="Cambria Math"/>
                          <a:cs typeface="Times New Roman" pitchFamily="18" charset="0"/>
                        </a:rPr>
                        <m:t>)=</m:t>
                      </m:r>
                      <m:func>
                        <m:funcPr>
                          <m:ctrlPr>
                            <a:rPr lang="en-IN" i="1" smtClean="0">
                              <a:solidFill>
                                <a:srgbClr val="0B5ED7"/>
                              </a:solidFill>
                              <a:latin typeface="Cambria Math" panose="02040503050406030204" pitchFamily="18" charset="0"/>
                              <a:cs typeface="Times New Roman" pitchFamily="18" charset="0"/>
                            </a:rPr>
                          </m:ctrlPr>
                        </m:funcPr>
                        <m:fName>
                          <m:limLow>
                            <m:limLowPr>
                              <m:ctrlPr>
                                <a:rPr lang="en-IN" i="1" smtClean="0">
                                  <a:solidFill>
                                    <a:srgbClr val="0B5ED7"/>
                                  </a:solidFill>
                                  <a:latin typeface="Cambria Math" panose="02040503050406030204" pitchFamily="18" charset="0"/>
                                  <a:cs typeface="Times New Roman" pitchFamily="18" charset="0"/>
                                </a:rPr>
                              </m:ctrlPr>
                            </m:limLowPr>
                            <m:e>
                              <m:r>
                                <m:rPr>
                                  <m:sty m:val="p"/>
                                </m:rPr>
                                <a:rPr lang="en-IN" i="0" smtClean="0">
                                  <a:solidFill>
                                    <a:srgbClr val="0B5ED7"/>
                                  </a:solidFill>
                                  <a:latin typeface="Cambria Math"/>
                                  <a:cs typeface="Times New Roman" pitchFamily="18" charset="0"/>
                                </a:rPr>
                                <m:t>max</m:t>
                              </m:r>
                            </m:e>
                            <m:lim>
                              <m:r>
                                <a:rPr lang="en-IN" i="1" smtClean="0">
                                  <a:solidFill>
                                    <a:srgbClr val="0B5ED7"/>
                                  </a:solidFill>
                                  <a:latin typeface="Cambria Math"/>
                                  <a:ea typeface="Cambria Math"/>
                                  <a:cs typeface="Times New Roman" pitchFamily="18" charset="0"/>
                                </a:rPr>
                                <m:t>∀</m:t>
                              </m:r>
                              <m:r>
                                <a:rPr lang="en-IN" b="0" i="1" smtClean="0">
                                  <a:solidFill>
                                    <a:srgbClr val="0B5ED7"/>
                                  </a:solidFill>
                                  <a:latin typeface="Cambria Math"/>
                                  <a:ea typeface="Cambria Math"/>
                                  <a:cs typeface="Times New Roman" pitchFamily="18" charset="0"/>
                                </a:rPr>
                                <m:t>𝑖</m:t>
                              </m:r>
                            </m:lim>
                          </m:limLow>
                        </m:fName>
                        <m:e>
                          <m:d>
                            <m:dPr>
                              <m:begChr m:val="{"/>
                              <m:endChr m:val="}"/>
                              <m:ctrlPr>
                                <a:rPr lang="en-IN" i="1" smtClean="0">
                                  <a:solidFill>
                                    <a:srgbClr val="0B5ED7"/>
                                  </a:solidFill>
                                  <a:latin typeface="Cambria Math" panose="02040503050406030204" pitchFamily="18" charset="0"/>
                                  <a:cs typeface="Times New Roman" pitchFamily="18" charset="0"/>
                                </a:rPr>
                              </m:ctrlPr>
                            </m:dPr>
                            <m:e>
                              <m:d>
                                <m:dPr>
                                  <m:begChr m:val="|"/>
                                  <m:endChr m:val="|"/>
                                  <m:ctrlPr>
                                    <a:rPr lang="en-IN" i="1" smtClean="0">
                                      <a:solidFill>
                                        <a:srgbClr val="0B5ED7"/>
                                      </a:solidFill>
                                      <a:latin typeface="Cambria Math" panose="02040503050406030204" pitchFamily="18" charset="0"/>
                                      <a:cs typeface="Times New Roman" pitchFamily="18" charset="0"/>
                                    </a:rPr>
                                  </m:ctrlPr>
                                </m:dPr>
                                <m:e>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𝑥</m:t>
                                      </m:r>
                                    </m:e>
                                    <m:sub>
                                      <m:r>
                                        <a:rPr lang="en-IN" i="1">
                                          <a:solidFill>
                                            <a:srgbClr val="0B5ED7"/>
                                          </a:solidFill>
                                          <a:latin typeface="Cambria Math"/>
                                          <a:ea typeface="Cambria Math" panose="02040503050406030204" pitchFamily="18" charset="0"/>
                                        </a:rPr>
                                        <m:t>𝑖</m:t>
                                      </m:r>
                                    </m:sub>
                                  </m:sSub>
                                  <m:r>
                                    <a:rPr lang="en-IN" b="0" i="1" smtClean="0">
                                      <a:solidFill>
                                        <a:srgbClr val="0B5ED7"/>
                                      </a:solidFill>
                                      <a:latin typeface="Cambria Math"/>
                                      <a:ea typeface="Cambria Math" panose="02040503050406030204" pitchFamily="18" charset="0"/>
                                    </a:rPr>
                                    <m:t>−</m:t>
                                  </m:r>
                                  <m:sSub>
                                    <m:sSubPr>
                                      <m:ctrlPr>
                                        <a:rPr lang="en-IN" i="1">
                                          <a:solidFill>
                                            <a:srgbClr val="0B5ED7"/>
                                          </a:solidFill>
                                          <a:latin typeface="Cambria Math" panose="02040503050406030204" pitchFamily="18" charset="0"/>
                                          <a:ea typeface="Cambria Math" panose="02040503050406030204" pitchFamily="18" charset="0"/>
                                        </a:rPr>
                                      </m:ctrlPr>
                                    </m:sSubPr>
                                    <m:e>
                                      <m:r>
                                        <a:rPr lang="en-IN" b="0" i="1" smtClean="0">
                                          <a:solidFill>
                                            <a:srgbClr val="0B5ED7"/>
                                          </a:solidFill>
                                          <a:latin typeface="Cambria Math"/>
                                          <a:ea typeface="Cambria Math" panose="02040503050406030204" pitchFamily="18" charset="0"/>
                                        </a:rPr>
                                        <m:t>𝑦</m:t>
                                      </m:r>
                                    </m:e>
                                    <m:sub>
                                      <m:r>
                                        <a:rPr lang="en-IN" i="1">
                                          <a:solidFill>
                                            <a:srgbClr val="0B5ED7"/>
                                          </a:solidFill>
                                          <a:latin typeface="Cambria Math"/>
                                          <a:ea typeface="Cambria Math" panose="02040503050406030204" pitchFamily="18" charset="0"/>
                                        </a:rPr>
                                        <m:t>𝑖</m:t>
                                      </m:r>
                                    </m:sub>
                                  </m:sSub>
                                </m:e>
                              </m:d>
                            </m:e>
                          </m:d>
                        </m:e>
                      </m:func>
                    </m:oMath>
                  </m:oMathPara>
                </a14:m>
                <a:endParaRPr lang="en-US" dirty="0">
                  <a:latin typeface="Times New Roman" pitchFamily="18" charset="0"/>
                  <a:cs typeface="Times New Roman" pitchFamily="18" charset="0"/>
                </a:endParaRPr>
              </a:p>
              <a:p>
                <a:pPr algn="just">
                  <a:buClr>
                    <a:srgbClr val="C00000"/>
                  </a:buClr>
                </a:pPr>
                <a:endParaRPr lang="en-US" dirty="0">
                  <a:latin typeface="Times New Roman" pitchFamily="18" charset="0"/>
                  <a:cs typeface="Times New Roman" pitchFamily="18" charset="0"/>
                </a:endParaRPr>
              </a:p>
              <a:p>
                <a:pPr marL="285750" indent="-285750" algn="just">
                  <a:buClr>
                    <a:srgbClr val="C00000"/>
                  </a:buClr>
                  <a:buFont typeface="Arial" pitchFamily="34" charset="0"/>
                  <a:buChar char="•"/>
                </a:pPr>
                <a:r>
                  <a:rPr lang="en-US" dirty="0">
                    <a:latin typeface="Times New Roman" pitchFamily="18" charset="0"/>
                    <a:cs typeface="Times New Roman" pitchFamily="18" charset="0"/>
                  </a:rPr>
                  <a:t>We may clearly note the difference between </a:t>
                </a:r>
                <a:r>
                  <a:rPr lang="en-US" dirty="0" err="1">
                    <a:latin typeface="Times New Roman" pitchFamily="18" charset="0"/>
                    <a:cs typeface="Times New Roman" pitchFamily="18" charset="0"/>
                  </a:rPr>
                  <a:t>Chebychev</a:t>
                </a:r>
                <a:r>
                  <a:rPr lang="en-US" dirty="0">
                    <a:latin typeface="Times New Roman" pitchFamily="18" charset="0"/>
                    <a:cs typeface="Times New Roman" pitchFamily="18" charset="0"/>
                  </a:rPr>
                  <a:t> metric and Manhattan distance. That is, instead of summing up the absolute difference (in Manhattan distance), we simply take the maximum of the absolute differences (in </a:t>
                </a:r>
                <a:r>
                  <a:rPr lang="en-US" dirty="0" err="1">
                    <a:latin typeface="Times New Roman" pitchFamily="18" charset="0"/>
                    <a:cs typeface="Times New Roman" pitchFamily="18" charset="0"/>
                  </a:rPr>
                  <a:t>Chebychev</a:t>
                </a:r>
                <a:r>
                  <a:rPr lang="en-US" dirty="0">
                    <a:latin typeface="Times New Roman" pitchFamily="18" charset="0"/>
                    <a:cs typeface="Times New Roman" pitchFamily="18" charset="0"/>
                  </a:rPr>
                  <a:t> distance). Hence, </a:t>
                </a:r>
                <a:r>
                  <a:rPr lang="en-US" b="1" dirty="0">
                    <a:solidFill>
                      <a:srgbClr val="0B5ED7"/>
                    </a:solidFill>
                    <a:latin typeface="Times New Roman" pitchFamily="18" charset="0"/>
                    <a:cs typeface="Times New Roman" pitchFamily="18" charset="0"/>
                  </a:rPr>
                  <a:t>L</a:t>
                </a:r>
                <a14:m>
                  <m:oMath xmlns:m="http://schemas.openxmlformats.org/officeDocument/2006/math">
                    <m:r>
                      <a:rPr lang="en-US" b="1" baseline="-25000" dirty="0">
                        <a:solidFill>
                          <a:srgbClr val="0B5ED7"/>
                        </a:solidFill>
                        <a:latin typeface="Cambria Math"/>
                        <a:ea typeface="Cambria Math"/>
                        <a:cs typeface="Times New Roman" pitchFamily="18" charset="0"/>
                      </a:rPr>
                      <m:t>∝</m:t>
                    </m:r>
                  </m:oMath>
                </a14:m>
                <a:r>
                  <a:rPr lang="en-US" b="1" dirty="0">
                    <a:solidFill>
                      <a:srgbClr val="0B5ED7"/>
                    </a:solidFill>
                    <a:latin typeface="Times New Roman" pitchFamily="18" charset="0"/>
                    <a:cs typeface="Times New Roman" pitchFamily="18" charset="0"/>
                  </a:rPr>
                  <a:t>&lt; L</a:t>
                </a:r>
                <a14:m>
                  <m:oMath xmlns:m="http://schemas.openxmlformats.org/officeDocument/2006/math">
                    <m:r>
                      <a:rPr lang="en-IN" b="1" i="0" baseline="-25000" dirty="0" smtClean="0">
                        <a:solidFill>
                          <a:srgbClr val="0B5ED7"/>
                        </a:solidFill>
                        <a:latin typeface="Cambria Math"/>
                        <a:ea typeface="Cambria Math"/>
                        <a:cs typeface="Times New Roman" pitchFamily="18" charset="0"/>
                      </a:rPr>
                      <m:t>𝟏</m:t>
                    </m:r>
                  </m:oMath>
                </a14:m>
                <a:endParaRPr lang="en-US" b="1" dirty="0">
                  <a:solidFill>
                    <a:srgbClr val="0B5ED7"/>
                  </a:solidFill>
                  <a:latin typeface="Times New Roman" pitchFamily="18" charset="0"/>
                  <a:cs typeface="Times New Roman" pitchFamily="18" charset="0"/>
                </a:endParaRPr>
              </a:p>
              <a:p>
                <a:pPr algn="just">
                  <a:buClr>
                    <a:srgbClr val="C00000"/>
                  </a:buClr>
                </a:pPr>
                <a:endParaRPr lang="en-US" b="1" dirty="0">
                  <a:solidFill>
                    <a:srgbClr val="0B5ED7"/>
                  </a:solidFill>
                  <a:latin typeface="Times New Roman" pitchFamily="18" charset="0"/>
                  <a:cs typeface="Times New Roman" pitchFamily="18" charset="0"/>
                </a:endParaRPr>
              </a:p>
              <a:p>
                <a:pPr algn="just">
                  <a:buClr>
                    <a:srgbClr val="C00000"/>
                  </a:buClr>
                </a:pPr>
                <a:r>
                  <a:rPr lang="en-US" b="1" dirty="0">
                    <a:solidFill>
                      <a:srgbClr val="0B5ED7"/>
                    </a:solidFill>
                    <a:latin typeface="Times New Roman" pitchFamily="18" charset="0"/>
                    <a:cs typeface="Times New Roman" pitchFamily="18" charset="0"/>
                  </a:rPr>
                  <a:t>Example: </a:t>
                </a:r>
                <a:r>
                  <a:rPr lang="en-US" dirty="0">
                    <a:latin typeface="Times New Roman" pitchFamily="18" charset="0"/>
                    <a:cs typeface="Times New Roman" pitchFamily="18" charset="0"/>
                  </a:rPr>
                  <a:t>x = [7, 3, 5] and y = [3, 2, 6]. </a:t>
                </a:r>
              </a:p>
              <a:p>
                <a:pPr algn="just">
                  <a:buClr>
                    <a:srgbClr val="C00000"/>
                  </a:buClr>
                </a:pPr>
                <a:endParaRPr lang="en-US" dirty="0">
                  <a:latin typeface="Times New Roman" pitchFamily="18" charset="0"/>
                  <a:cs typeface="Times New Roman" pitchFamily="18" charset="0"/>
                </a:endParaRPr>
              </a:p>
              <a:p>
                <a:pPr algn="just">
                  <a:buClr>
                    <a:srgbClr val="C00000"/>
                  </a:buClr>
                </a:pPr>
                <a:r>
                  <a:rPr lang="en-US" dirty="0">
                    <a:latin typeface="Times New Roman" pitchFamily="18" charset="0"/>
                    <a:cs typeface="Times New Roman" pitchFamily="18" charset="0"/>
                  </a:rPr>
                  <a:t>The Manhattan distance = </a:t>
                </a:r>
                <a14:m>
                  <m:oMath xmlns:m="http://schemas.openxmlformats.org/officeDocument/2006/math">
                    <m:d>
                      <m:dPr>
                        <m:begChr m:val="|"/>
                        <m:endChr m:val="|"/>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7−3</m:t>
                        </m:r>
                      </m:e>
                    </m:d>
                    <m:r>
                      <a:rPr lang="en-IN" i="1">
                        <a:solidFill>
                          <a:srgbClr val="0B5ED7"/>
                        </a:solidFill>
                        <a:latin typeface="Cambria Math"/>
                        <a:cs typeface="Times New Roman" pitchFamily="18" charset="0"/>
                      </a:rPr>
                      <m:t>+</m:t>
                    </m:r>
                    <m:d>
                      <m:dPr>
                        <m:begChr m:val="|"/>
                        <m:endChr m:val="|"/>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3−2</m:t>
                        </m:r>
                      </m:e>
                    </m:d>
                    <m:r>
                      <a:rPr lang="en-IN" i="1">
                        <a:solidFill>
                          <a:srgbClr val="0B5ED7"/>
                        </a:solidFill>
                        <a:latin typeface="Cambria Math"/>
                        <a:cs typeface="Times New Roman" pitchFamily="18" charset="0"/>
                      </a:rPr>
                      <m:t>+</m:t>
                    </m:r>
                    <m:d>
                      <m:dPr>
                        <m:begChr m:val="|"/>
                        <m:endChr m:val="|"/>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5−6</m:t>
                        </m:r>
                      </m:e>
                    </m:d>
                    <m:r>
                      <a:rPr lang="en-IN" i="1">
                        <a:solidFill>
                          <a:srgbClr val="0B5ED7"/>
                        </a:solidFill>
                        <a:latin typeface="Cambria Math"/>
                        <a:cs typeface="Times New Roman" pitchFamily="18" charset="0"/>
                      </a:rPr>
                      <m:t>=6.</m:t>
                    </m:r>
                  </m:oMath>
                </a14:m>
                <a:endParaRPr lang="en-US" dirty="0">
                  <a:latin typeface="Times New Roman" pitchFamily="18" charset="0"/>
                  <a:cs typeface="Times New Roman" pitchFamily="18" charset="0"/>
                </a:endParaRPr>
              </a:p>
              <a:p>
                <a:pPr algn="just">
                  <a:buClr>
                    <a:srgbClr val="C00000"/>
                  </a:buClr>
                </a:pPr>
                <a:endParaRPr lang="en-US" i="1" dirty="0">
                  <a:solidFill>
                    <a:srgbClr val="0B5ED7"/>
                  </a:solidFill>
                  <a:latin typeface="Times New Roman" pitchFamily="18" charset="0"/>
                  <a:cs typeface="Times New Roman" pitchFamily="18" charset="0"/>
                </a:endParaRPr>
              </a:p>
              <a:p>
                <a:pPr algn="just">
                  <a:buClr>
                    <a:srgbClr val="C00000"/>
                  </a:buClr>
                </a:pPr>
                <a:r>
                  <a:rPr lang="en-US" dirty="0">
                    <a:latin typeface="Times New Roman" pitchFamily="18" charset="0"/>
                    <a:cs typeface="Times New Roman" pitchFamily="18" charset="0"/>
                  </a:rPr>
                  <a:t>The</a:t>
                </a:r>
                <a:r>
                  <a:rPr lang="en-US" i="1" dirty="0">
                    <a:solidFill>
                      <a:srgbClr val="0B5ED7"/>
                    </a:solidFill>
                    <a:latin typeface="Times New Roman" pitchFamily="18" charset="0"/>
                    <a:cs typeface="Times New Roman" pitchFamily="18" charset="0"/>
                  </a:rPr>
                  <a:t> </a:t>
                </a:r>
                <a:r>
                  <a:rPr lang="en-US" dirty="0" err="1">
                    <a:latin typeface="Times New Roman" pitchFamily="18" charset="0"/>
                    <a:cs typeface="Times New Roman" pitchFamily="18" charset="0"/>
                  </a:rPr>
                  <a:t>chebychev</a:t>
                </a:r>
                <a:r>
                  <a:rPr lang="en-US" dirty="0">
                    <a:latin typeface="Times New Roman" pitchFamily="18" charset="0"/>
                    <a:cs typeface="Times New Roman" pitchFamily="18" charset="0"/>
                  </a:rPr>
                  <a:t> distance = </a:t>
                </a:r>
                <a14:m>
                  <m:oMath xmlns:m="http://schemas.openxmlformats.org/officeDocument/2006/math">
                    <m:r>
                      <m:rPr>
                        <m:sty m:val="p"/>
                      </m:rPr>
                      <a:rPr lang="en-IN" b="0" i="0" smtClean="0">
                        <a:solidFill>
                          <a:srgbClr val="0B5ED7"/>
                        </a:solidFill>
                        <a:latin typeface="Cambria Math"/>
                        <a:cs typeface="Times New Roman" pitchFamily="18" charset="0"/>
                      </a:rPr>
                      <m:t>Max</m:t>
                    </m:r>
                    <m:r>
                      <a:rPr lang="en-IN" b="0" i="0" smtClean="0">
                        <a:solidFill>
                          <a:srgbClr val="0B5ED7"/>
                        </a:solidFill>
                        <a:latin typeface="Cambria Math"/>
                        <a:cs typeface="Times New Roman" pitchFamily="18" charset="0"/>
                      </a:rPr>
                      <m:t> {</m:t>
                    </m:r>
                    <m:d>
                      <m:dPr>
                        <m:begChr m:val="|"/>
                        <m:endChr m:val="|"/>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7−3</m:t>
                        </m:r>
                      </m:e>
                    </m:d>
                    <m:r>
                      <a:rPr lang="en-IN" b="0" i="0" smtClean="0">
                        <a:solidFill>
                          <a:srgbClr val="0B5ED7"/>
                        </a:solidFill>
                        <a:latin typeface="Cambria Math"/>
                        <a:cs typeface="Times New Roman" pitchFamily="18" charset="0"/>
                      </a:rPr>
                      <m:t>,</m:t>
                    </m:r>
                    <m:d>
                      <m:dPr>
                        <m:begChr m:val="|"/>
                        <m:endChr m:val="|"/>
                        <m:ctrlPr>
                          <a:rPr lang="en-IN" i="1">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3</m:t>
                        </m:r>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2</m:t>
                        </m:r>
                      </m:e>
                    </m:d>
                    <m:r>
                      <a:rPr lang="en-IN" b="0" i="1" smtClean="0">
                        <a:solidFill>
                          <a:srgbClr val="0B5ED7"/>
                        </a:solidFill>
                        <a:latin typeface="Cambria Math"/>
                        <a:cs typeface="Times New Roman" pitchFamily="18" charset="0"/>
                      </a:rPr>
                      <m:t>,</m:t>
                    </m:r>
                    <m:d>
                      <m:dPr>
                        <m:begChr m:val="|"/>
                        <m:endChr m:val="|"/>
                        <m:ctrlPr>
                          <a:rPr lang="en-IN" i="1">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5</m:t>
                        </m:r>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6</m:t>
                        </m:r>
                      </m:e>
                    </m:d>
                    <m:r>
                      <a:rPr lang="en-IN" b="0" i="0" smtClean="0">
                        <a:solidFill>
                          <a:srgbClr val="0B5ED7"/>
                        </a:solidFill>
                        <a:latin typeface="Cambria Math"/>
                        <a:cs typeface="Times New Roman" pitchFamily="18" charset="0"/>
                      </a:rPr>
                      <m:t>}=4.</m:t>
                    </m:r>
                  </m:oMath>
                </a14:m>
                <a:endParaRPr lang="en-US" i="1" dirty="0">
                  <a:solidFill>
                    <a:srgbClr val="0B5ED7"/>
                  </a:solidFill>
                  <a:latin typeface="Times New Roman" pitchFamily="18" charset="0"/>
                  <a:cs typeface="Times New Roman" pitchFamily="18" charset="0"/>
                </a:endParaRPr>
              </a:p>
              <a:p>
                <a:pPr algn="just">
                  <a:buClr>
                    <a:srgbClr val="C00000"/>
                  </a:buClr>
                </a:pPr>
                <a:endParaRPr lang="en-US" dirty="0">
                  <a:latin typeface="Times New Roman" pitchFamily="18" charset="0"/>
                  <a:cs typeface="Times New Roman" pitchFamily="18" charset="0"/>
                </a:endParaRPr>
              </a:p>
              <a:p>
                <a:pPr algn="just">
                  <a:buClr>
                    <a:srgbClr val="C00000"/>
                  </a:buClr>
                </a:pPr>
                <a:endParaRPr lang="en-US"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34957" y="1398366"/>
                <a:ext cx="8829890" cy="4391202"/>
              </a:xfrm>
              <a:prstGeom prst="rect">
                <a:avLst/>
              </a:prstGeom>
              <a:blipFill rotWithShape="1">
                <a:blip r:embed="rId2"/>
                <a:stretch>
                  <a:fillRect l="-622" t="-693" r="-552"/>
                </a:stretch>
              </a:blipFill>
            </p:spPr>
            <p:txBody>
              <a:bodyPr/>
              <a:lstStyle/>
              <a:p>
                <a:r>
                  <a:rPr lang="en-IN">
                    <a:noFill/>
                  </a:rPr>
                  <a:t> </a:t>
                </a:r>
              </a:p>
            </p:txBody>
          </p:sp>
        </mc:Fallback>
      </mc:AlternateContent>
      <p:sp>
        <p:nvSpPr>
          <p:cNvPr id="7" name="Title 1"/>
          <p:cNvSpPr txBox="1">
            <a:spLocks/>
          </p:cNvSpPr>
          <p:nvPr/>
        </p:nvSpPr>
        <p:spPr>
          <a:xfrm>
            <a:off x="468075" y="455906"/>
            <a:ext cx="8425339" cy="636519"/>
          </a:xfrm>
          <a:prstGeom prst="rect">
            <a:avLst/>
          </a:prstGeom>
        </p:spPr>
        <p:txBody>
          <a:bodyPr vert="horz" lIns="0" rIns="0" bIns="0" anchor="b">
            <a:normAutofit fontScale="97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Proximity Measure with Interval Scale</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1733509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32</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236985" y="679908"/>
                <a:ext cx="8829890" cy="5759782"/>
              </a:xfrm>
              <a:prstGeom prst="rect">
                <a:avLst/>
              </a:prstGeom>
              <a:noFill/>
            </p:spPr>
            <p:txBody>
              <a:bodyPr wrap="square" rtlCol="0">
                <a:spAutoFit/>
              </a:bodyPr>
              <a:lstStyle/>
              <a:p>
                <a:pPr algn="just">
                  <a:buClr>
                    <a:srgbClr val="C00000"/>
                  </a:buClr>
                </a:pPr>
                <a:r>
                  <a:rPr lang="en-IN" b="1" dirty="0">
                    <a:solidFill>
                      <a:srgbClr val="A50021"/>
                    </a:solidFill>
                    <a:latin typeface="Times New Roman" pitchFamily="18" charset="0"/>
                    <a:cs typeface="Times New Roman" pitchFamily="18" charset="0"/>
                  </a:rPr>
                  <a:t>4. Other metrics:</a:t>
                </a:r>
              </a:p>
              <a:p>
                <a:pPr marL="342900" indent="-342900" algn="just">
                  <a:buClr>
                    <a:srgbClr val="C00000"/>
                  </a:buClr>
                  <a:buFont typeface="+mj-lt"/>
                  <a:buAutoNum type="alphaLcPeriod"/>
                </a:pPr>
                <a:r>
                  <a:rPr lang="en-IN" b="1" dirty="0">
                    <a:solidFill>
                      <a:srgbClr val="A50021"/>
                    </a:solidFill>
                    <a:latin typeface="Times New Roman" pitchFamily="18" charset="0"/>
                    <a:cs typeface="Times New Roman" pitchFamily="18" charset="0"/>
                  </a:rPr>
                  <a:t>Canberra metric:</a:t>
                </a:r>
                <a:r>
                  <a:rPr lang="en-IN" b="1" u="sng" dirty="0">
                    <a:solidFill>
                      <a:srgbClr val="A50021"/>
                    </a:solidFill>
                    <a:latin typeface="Times New Roman" pitchFamily="18" charset="0"/>
                    <a:cs typeface="Times New Roman" pitchFamily="18" charset="0"/>
                  </a:rPr>
                  <a:t> </a:t>
                </a:r>
              </a:p>
              <a:p>
                <a:pPr algn="just">
                  <a:buClr>
                    <a:srgbClr val="C00000"/>
                  </a:buClr>
                </a:pPr>
                <a14:m>
                  <m:oMathPara xmlns:m="http://schemas.openxmlformats.org/officeDocument/2006/math">
                    <m:oMathParaPr>
                      <m:jc m:val="centerGroup"/>
                    </m:oMathParaPr>
                    <m:oMath xmlns:m="http://schemas.openxmlformats.org/officeDocument/2006/math">
                      <m:r>
                        <a:rPr lang="en-IN" i="1">
                          <a:solidFill>
                            <a:srgbClr val="0B5ED7"/>
                          </a:solidFill>
                          <a:latin typeface="Cambria Math"/>
                          <a:cs typeface="Times New Roman" pitchFamily="18" charset="0"/>
                        </a:rPr>
                        <m:t>𝑑</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𝑦</m:t>
                      </m:r>
                      <m:r>
                        <a:rPr lang="en-IN" i="1">
                          <a:solidFill>
                            <a:srgbClr val="0B5ED7"/>
                          </a:solidFill>
                          <a:latin typeface="Cambria Math"/>
                          <a:cs typeface="Times New Roman" pitchFamily="18" charset="0"/>
                        </a:rPr>
                        <m:t>)=</m:t>
                      </m:r>
                      <m:nary>
                        <m:naryPr>
                          <m:chr m:val="∑"/>
                          <m:ctrlPr>
                            <a:rPr lang="en-IN" i="1">
                              <a:solidFill>
                                <a:srgbClr val="0B5ED7"/>
                              </a:solidFill>
                              <a:latin typeface="Cambria Math" panose="02040503050406030204" pitchFamily="18" charset="0"/>
                              <a:cs typeface="Times New Roman" pitchFamily="18" charset="0"/>
                            </a:rPr>
                          </m:ctrlPr>
                        </m:naryPr>
                        <m:sub>
                          <m:r>
                            <m:rPr>
                              <m:brk m:alnAt="23"/>
                            </m:rPr>
                            <a:rPr lang="en-IN" i="1">
                              <a:solidFill>
                                <a:srgbClr val="0B5ED7"/>
                              </a:solidFill>
                              <a:latin typeface="Cambria Math"/>
                              <a:cs typeface="Times New Roman" pitchFamily="18" charset="0"/>
                            </a:rPr>
                            <m:t>𝑖</m:t>
                          </m:r>
                          <m:r>
                            <a:rPr lang="en-IN" i="1">
                              <a:solidFill>
                                <a:srgbClr val="0B5ED7"/>
                              </a:solidFill>
                              <a:latin typeface="Cambria Math"/>
                              <a:cs typeface="Times New Roman" pitchFamily="18" charset="0"/>
                            </a:rPr>
                            <m:t>=1</m:t>
                          </m:r>
                        </m:sub>
                        <m:sup>
                          <m:r>
                            <a:rPr lang="en-IN" i="1">
                              <a:solidFill>
                                <a:srgbClr val="0B5ED7"/>
                              </a:solidFill>
                              <a:latin typeface="Cambria Math"/>
                              <a:cs typeface="Times New Roman" pitchFamily="18" charset="0"/>
                            </a:rPr>
                            <m:t>𝑛</m:t>
                          </m:r>
                        </m:sup>
                        <m:e>
                          <m:f>
                            <m:fPr>
                              <m:ctrlPr>
                                <a:rPr lang="en-IN" i="1">
                                  <a:solidFill>
                                    <a:srgbClr val="0B5ED7"/>
                                  </a:solidFill>
                                  <a:latin typeface="Cambria Math" panose="02040503050406030204" pitchFamily="18" charset="0"/>
                                  <a:cs typeface="Times New Roman" pitchFamily="18" charset="0"/>
                                </a:rPr>
                              </m:ctrlPr>
                            </m:fPr>
                            <m:num>
                              <m:d>
                                <m:dPr>
                                  <m:begChr m:val="|"/>
                                  <m:endChr m:val="|"/>
                                  <m:ctrlPr>
                                    <a:rPr lang="en-IN" i="1">
                                      <a:solidFill>
                                        <a:srgbClr val="0B5ED7"/>
                                      </a:solidFill>
                                      <a:latin typeface="Cambria Math" panose="02040503050406030204" pitchFamily="18" charset="0"/>
                                      <a:cs typeface="Times New Roman" pitchFamily="18" charset="0"/>
                                    </a:rPr>
                                  </m:ctrlPr>
                                </m:dPr>
                                <m:e>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𝑥</m:t>
                                      </m:r>
                                    </m:e>
                                    <m:sub>
                                      <m:r>
                                        <a:rPr lang="en-IN" i="1">
                                          <a:solidFill>
                                            <a:srgbClr val="0B5ED7"/>
                                          </a:solidFill>
                                          <a:latin typeface="Cambria Math"/>
                                          <a:ea typeface="Cambria Math" panose="02040503050406030204" pitchFamily="18" charset="0"/>
                                        </a:rPr>
                                        <m:t>𝑖</m:t>
                                      </m:r>
                                    </m:sub>
                                  </m:sSub>
                                  <m:r>
                                    <a:rPr lang="en-IN" i="1">
                                      <a:solidFill>
                                        <a:srgbClr val="0B5ED7"/>
                                      </a:solidFill>
                                      <a:latin typeface="Cambria Math"/>
                                      <a:ea typeface="Cambria Math" panose="02040503050406030204" pitchFamily="18" charset="0"/>
                                    </a:rPr>
                                    <m:t>−</m:t>
                                  </m:r>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𝑦</m:t>
                                      </m:r>
                                    </m:e>
                                    <m:sub>
                                      <m:r>
                                        <a:rPr lang="en-IN" i="1">
                                          <a:solidFill>
                                            <a:srgbClr val="0B5ED7"/>
                                          </a:solidFill>
                                          <a:latin typeface="Cambria Math"/>
                                          <a:ea typeface="Cambria Math" panose="02040503050406030204" pitchFamily="18" charset="0"/>
                                        </a:rPr>
                                        <m:t>𝑖</m:t>
                                      </m:r>
                                    </m:sub>
                                  </m:sSub>
                                </m:e>
                              </m:d>
                            </m:num>
                            <m:den>
                              <m:sSup>
                                <m:sSupPr>
                                  <m:ctrlPr>
                                    <a:rPr lang="en-IN" i="1">
                                      <a:solidFill>
                                        <a:srgbClr val="0B5ED7"/>
                                      </a:solidFill>
                                      <a:latin typeface="Cambria Math" panose="02040503050406030204" pitchFamily="18" charset="0"/>
                                      <a:cs typeface="Times New Roman" pitchFamily="18" charset="0"/>
                                    </a:rPr>
                                  </m:ctrlPr>
                                </m:sSupPr>
                                <m:e>
                                  <m:d>
                                    <m:dPr>
                                      <m:ctrlPr>
                                        <a:rPr lang="en-IN" i="1">
                                          <a:solidFill>
                                            <a:srgbClr val="0B5ED7"/>
                                          </a:solidFill>
                                          <a:latin typeface="Cambria Math" panose="02040503050406030204" pitchFamily="18" charset="0"/>
                                          <a:cs typeface="Times New Roman" pitchFamily="18" charset="0"/>
                                        </a:rPr>
                                      </m:ctrlPr>
                                    </m:dPr>
                                    <m:e>
                                      <m:d>
                                        <m:dPr>
                                          <m:begChr m:val="|"/>
                                          <m:endChr m:val="|"/>
                                          <m:ctrlPr>
                                            <a:rPr lang="en-IN" i="1">
                                              <a:solidFill>
                                                <a:srgbClr val="0B5ED7"/>
                                              </a:solidFill>
                                              <a:latin typeface="Cambria Math" panose="02040503050406030204" pitchFamily="18" charset="0"/>
                                              <a:cs typeface="Times New Roman" pitchFamily="18" charset="0"/>
                                            </a:rPr>
                                          </m:ctrlPr>
                                        </m:dPr>
                                        <m:e>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𝑥</m:t>
                                              </m:r>
                                            </m:e>
                                            <m:sub>
                                              <m:r>
                                                <a:rPr lang="en-IN" i="1">
                                                  <a:solidFill>
                                                    <a:srgbClr val="0B5ED7"/>
                                                  </a:solidFill>
                                                  <a:latin typeface="Cambria Math"/>
                                                  <a:ea typeface="Cambria Math" panose="02040503050406030204" pitchFamily="18" charset="0"/>
                                                </a:rPr>
                                                <m:t>𝑖</m:t>
                                              </m:r>
                                            </m:sub>
                                          </m:sSub>
                                        </m:e>
                                      </m:d>
                                      <m:r>
                                        <a:rPr lang="en-IN" i="1">
                                          <a:solidFill>
                                            <a:srgbClr val="0B5ED7"/>
                                          </a:solidFill>
                                          <a:latin typeface="Cambria Math"/>
                                          <a:cs typeface="Times New Roman" pitchFamily="18" charset="0"/>
                                        </a:rPr>
                                        <m:t>+</m:t>
                                      </m:r>
                                      <m:d>
                                        <m:dPr>
                                          <m:begChr m:val="|"/>
                                          <m:endChr m:val="|"/>
                                          <m:ctrlPr>
                                            <a:rPr lang="en-IN" i="1">
                                              <a:solidFill>
                                                <a:srgbClr val="0B5ED7"/>
                                              </a:solidFill>
                                              <a:latin typeface="Cambria Math" panose="02040503050406030204" pitchFamily="18" charset="0"/>
                                              <a:cs typeface="Times New Roman" pitchFamily="18" charset="0"/>
                                            </a:rPr>
                                          </m:ctrlPr>
                                        </m:dPr>
                                        <m:e>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𝑦</m:t>
                                              </m:r>
                                            </m:e>
                                            <m:sub>
                                              <m:r>
                                                <a:rPr lang="en-IN" i="1">
                                                  <a:solidFill>
                                                    <a:srgbClr val="0B5ED7"/>
                                                  </a:solidFill>
                                                  <a:latin typeface="Cambria Math"/>
                                                  <a:ea typeface="Cambria Math" panose="02040503050406030204" pitchFamily="18" charset="0"/>
                                                </a:rPr>
                                                <m:t>𝑖</m:t>
                                              </m:r>
                                            </m:sub>
                                          </m:sSub>
                                        </m:e>
                                      </m:d>
                                    </m:e>
                                  </m:d>
                                </m:e>
                                <m:sup>
                                  <m:r>
                                    <a:rPr lang="en-IN" i="1">
                                      <a:solidFill>
                                        <a:srgbClr val="0B5ED7"/>
                                      </a:solidFill>
                                      <a:latin typeface="Cambria Math"/>
                                      <a:cs typeface="Times New Roman" pitchFamily="18" charset="0"/>
                                    </a:rPr>
                                    <m:t>𝑞</m:t>
                                  </m:r>
                                </m:sup>
                              </m:sSup>
                            </m:den>
                          </m:f>
                        </m:e>
                      </m:nary>
                    </m:oMath>
                  </m:oMathPara>
                </a14:m>
                <a:endParaRPr lang="en-US" dirty="0">
                  <a:latin typeface="Times New Roman" pitchFamily="18" charset="0"/>
                  <a:cs typeface="Times New Roman" pitchFamily="18" charset="0"/>
                </a:endParaRPr>
              </a:p>
              <a:p>
                <a:pPr marL="285750" indent="-285750" algn="just">
                  <a:buClr>
                    <a:srgbClr val="C00000"/>
                  </a:buClr>
                  <a:buFont typeface="Arial" pitchFamily="34" charset="0"/>
                  <a:buChar char="•"/>
                </a:pPr>
                <a:r>
                  <a:rPr lang="en-US" dirty="0">
                    <a:latin typeface="Times New Roman" pitchFamily="18" charset="0"/>
                    <a:cs typeface="Times New Roman" pitchFamily="18" charset="0"/>
                  </a:rPr>
                  <a:t>where </a:t>
                </a:r>
                <a:r>
                  <a:rPr lang="en-US" i="1" dirty="0">
                    <a:latin typeface="Times New Roman" pitchFamily="18" charset="0"/>
                    <a:cs typeface="Times New Roman" pitchFamily="18" charset="0"/>
                  </a:rPr>
                  <a:t>q</a:t>
                </a:r>
                <a:r>
                  <a:rPr lang="en-US" dirty="0">
                    <a:latin typeface="Times New Roman" pitchFamily="18" charset="0"/>
                    <a:cs typeface="Times New Roman" pitchFamily="18" charset="0"/>
                  </a:rPr>
                  <a:t> is a real number. Usually</a:t>
                </a:r>
                <a:r>
                  <a:rPr lang="en-US" dirty="0">
                    <a:solidFill>
                      <a:srgbClr val="0B5ED7"/>
                    </a:solidFill>
                    <a:latin typeface="Times New Roman" pitchFamily="18" charset="0"/>
                    <a:cs typeface="Times New Roman" pitchFamily="18" charset="0"/>
                  </a:rPr>
                  <a:t> </a:t>
                </a:r>
                <a:r>
                  <a:rPr lang="en-US" i="1" dirty="0">
                    <a:solidFill>
                      <a:srgbClr val="0B5ED7"/>
                    </a:solidFill>
                    <a:latin typeface="Times New Roman" pitchFamily="18" charset="0"/>
                    <a:cs typeface="Times New Roman" pitchFamily="18" charset="0"/>
                  </a:rPr>
                  <a:t>q </a:t>
                </a:r>
                <a:r>
                  <a:rPr lang="en-US" dirty="0">
                    <a:solidFill>
                      <a:srgbClr val="0B5ED7"/>
                    </a:solidFill>
                    <a:latin typeface="Times New Roman" pitchFamily="18" charset="0"/>
                    <a:cs typeface="Times New Roman" pitchFamily="18" charset="0"/>
                  </a:rPr>
                  <a:t>= 1, </a:t>
                </a:r>
                <a:r>
                  <a:rPr lang="en-US" dirty="0">
                    <a:latin typeface="Times New Roman" pitchFamily="18" charset="0"/>
                    <a:cs typeface="Times New Roman" pitchFamily="18" charset="0"/>
                  </a:rPr>
                  <a:t>because numerator of the ratio is always </a:t>
                </a:r>
                <a14:m>
                  <m:oMath xmlns:m="http://schemas.openxmlformats.org/officeDocument/2006/math">
                    <m:r>
                      <a:rPr lang="en-US" i="1">
                        <a:latin typeface="Cambria Math"/>
                        <a:ea typeface="Cambria Math"/>
                        <a:cs typeface="Times New Roman" pitchFamily="18" charset="0"/>
                      </a:rPr>
                      <m:t>≤</m:t>
                    </m:r>
                    <m:r>
                      <a:rPr lang="en-IN" b="0" i="1" smtClean="0">
                        <a:latin typeface="Cambria Math"/>
                        <a:ea typeface="Cambria Math"/>
                        <a:cs typeface="Times New Roman" pitchFamily="18" charset="0"/>
                      </a:rPr>
                      <m:t> </m:t>
                    </m:r>
                  </m:oMath>
                </a14:m>
                <a:r>
                  <a:rPr lang="en-US" dirty="0">
                    <a:latin typeface="Times New Roman" pitchFamily="18" charset="0"/>
                    <a:cs typeface="Times New Roman" pitchFamily="18" charset="0"/>
                  </a:rPr>
                  <a:t>denominator, the ratio </a:t>
                </a:r>
                <a14:m>
                  <m:oMath xmlns:m="http://schemas.openxmlformats.org/officeDocument/2006/math">
                    <m:r>
                      <a:rPr lang="en-US" i="1">
                        <a:latin typeface="Cambria Math"/>
                        <a:ea typeface="Cambria Math"/>
                        <a:cs typeface="Times New Roman" pitchFamily="18" charset="0"/>
                      </a:rPr>
                      <m:t>≤</m:t>
                    </m:r>
                  </m:oMath>
                </a14:m>
                <a:r>
                  <a:rPr lang="en-US" dirty="0">
                    <a:latin typeface="Times New Roman" pitchFamily="18" charset="0"/>
                    <a:cs typeface="Times New Roman" pitchFamily="18" charset="0"/>
                  </a:rPr>
                  <a:t> 1, that is, the sum is always bounded and small.</a:t>
                </a:r>
              </a:p>
              <a:p>
                <a:pPr marL="285750" indent="-285750" algn="just">
                  <a:buClr>
                    <a:srgbClr val="C00000"/>
                  </a:buClr>
                  <a:buFont typeface="Arial" pitchFamily="34" charset="0"/>
                  <a:buChar char="•"/>
                </a:pPr>
                <a:r>
                  <a:rPr lang="en-US" dirty="0">
                    <a:latin typeface="Times New Roman" pitchFamily="18" charset="0"/>
                    <a:cs typeface="Times New Roman" pitchFamily="18" charset="0"/>
                  </a:rPr>
                  <a:t>If </a:t>
                </a:r>
                <a:r>
                  <a:rPr lang="en-US" dirty="0">
                    <a:solidFill>
                      <a:srgbClr val="0B5ED7"/>
                    </a:solidFill>
                    <a:latin typeface="Times New Roman" pitchFamily="18" charset="0"/>
                    <a:cs typeface="Times New Roman" pitchFamily="18" charset="0"/>
                  </a:rPr>
                  <a:t> </a:t>
                </a:r>
                <a14:m>
                  <m:oMath xmlns:m="http://schemas.openxmlformats.org/officeDocument/2006/math">
                    <m:r>
                      <m:rPr>
                        <m:nor/>
                      </m:rPr>
                      <a:rPr lang="en-US" i="1" dirty="0">
                        <a:solidFill>
                          <a:srgbClr val="0B5ED7"/>
                        </a:solidFill>
                        <a:latin typeface="Times New Roman" pitchFamily="18" charset="0"/>
                        <a:cs typeface="Times New Roman" pitchFamily="18" charset="0"/>
                      </a:rPr>
                      <m:t>q</m:t>
                    </m:r>
                    <m:r>
                      <a:rPr lang="en-US" i="1" dirty="0">
                        <a:solidFill>
                          <a:srgbClr val="0B5ED7"/>
                        </a:solidFill>
                        <a:latin typeface="Cambria Math"/>
                        <a:ea typeface="Cambria Math"/>
                        <a:cs typeface="Times New Roman" pitchFamily="18" charset="0"/>
                      </a:rPr>
                      <m:t>≠</m:t>
                    </m:r>
                    <m:r>
                      <a:rPr lang="en-IN" i="1" dirty="0">
                        <a:solidFill>
                          <a:srgbClr val="0B5ED7"/>
                        </a:solidFill>
                        <a:latin typeface="Cambria Math"/>
                        <a:ea typeface="Cambria Math"/>
                        <a:cs typeface="Times New Roman" pitchFamily="18" charset="0"/>
                      </a:rPr>
                      <m:t>1,</m:t>
                    </m:r>
                  </m:oMath>
                </a14:m>
                <a:r>
                  <a:rPr lang="en-US" dirty="0">
                    <a:solidFill>
                      <a:srgbClr val="0B5ED7"/>
                    </a:solidFill>
                    <a:latin typeface="Times New Roman" pitchFamily="18" charset="0"/>
                    <a:cs typeface="Times New Roman" pitchFamily="18" charset="0"/>
                  </a:rPr>
                  <a:t> </a:t>
                </a:r>
                <a:r>
                  <a:rPr lang="en-US" dirty="0">
                    <a:latin typeface="Times New Roman" pitchFamily="18" charset="0"/>
                    <a:cs typeface="Times New Roman" pitchFamily="18" charset="0"/>
                  </a:rPr>
                  <a:t>it is called </a:t>
                </a:r>
                <a:r>
                  <a:rPr lang="en-US" dirty="0">
                    <a:solidFill>
                      <a:srgbClr val="0B5ED7"/>
                    </a:solidFill>
                    <a:latin typeface="Times New Roman" pitchFamily="18" charset="0"/>
                    <a:cs typeface="Times New Roman" pitchFamily="18" charset="0"/>
                  </a:rPr>
                  <a:t>Fractional Canberra metric.</a:t>
                </a:r>
              </a:p>
              <a:p>
                <a:pPr marL="285750" indent="-285750" algn="just">
                  <a:buClr>
                    <a:srgbClr val="C00000"/>
                  </a:buClr>
                  <a:buFont typeface="Arial" pitchFamily="34" charset="0"/>
                  <a:buChar char="•"/>
                </a:pPr>
                <a:r>
                  <a:rPr lang="en-US" dirty="0">
                    <a:latin typeface="Times New Roman" pitchFamily="18" charset="0"/>
                    <a:cs typeface="Times New Roman" pitchFamily="18" charset="0"/>
                  </a:rPr>
                  <a:t>If </a:t>
                </a:r>
                <a14:m>
                  <m:oMath xmlns:m="http://schemas.openxmlformats.org/officeDocument/2006/math">
                    <m:r>
                      <m:rPr>
                        <m:nor/>
                      </m:rPr>
                      <a:rPr lang="en-US" i="1" dirty="0">
                        <a:solidFill>
                          <a:srgbClr val="0B5ED7"/>
                        </a:solidFill>
                        <a:latin typeface="Times New Roman" pitchFamily="18" charset="0"/>
                        <a:cs typeface="Times New Roman" pitchFamily="18" charset="0"/>
                      </a:rPr>
                      <m:t>q</m:t>
                    </m:r>
                    <m:r>
                      <a:rPr lang="en-US" i="1" dirty="0">
                        <a:solidFill>
                          <a:srgbClr val="0B5ED7"/>
                        </a:solidFill>
                        <a:latin typeface="Cambria Math"/>
                        <a:ea typeface="Cambria Math"/>
                        <a:cs typeface="Times New Roman" pitchFamily="18" charset="0"/>
                      </a:rPr>
                      <m:t>&gt;</m:t>
                    </m:r>
                    <m:r>
                      <a:rPr lang="en-IN" i="1" dirty="0">
                        <a:solidFill>
                          <a:srgbClr val="0B5ED7"/>
                        </a:solidFill>
                        <a:latin typeface="Cambria Math"/>
                        <a:ea typeface="Cambria Math"/>
                        <a:cs typeface="Times New Roman" pitchFamily="18" charset="0"/>
                      </a:rPr>
                      <m:t>1</m:t>
                    </m:r>
                    <m:r>
                      <a:rPr lang="en-IN" i="1" dirty="0">
                        <a:latin typeface="Cambria Math"/>
                        <a:ea typeface="Cambria Math"/>
                        <a:cs typeface="Times New Roman" pitchFamily="18" charset="0"/>
                      </a:rPr>
                      <m:t>, </m:t>
                    </m:r>
                  </m:oMath>
                </a14:m>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oppositive</a:t>
                </a:r>
                <a:r>
                  <a:rPr lang="en-US" dirty="0">
                    <a:latin typeface="Times New Roman" pitchFamily="18" charset="0"/>
                    <a:cs typeface="Times New Roman" pitchFamily="18" charset="0"/>
                  </a:rPr>
                  <a:t> relationship holds.</a:t>
                </a:r>
              </a:p>
              <a:p>
                <a:pPr algn="just">
                  <a:buClr>
                    <a:srgbClr val="C00000"/>
                  </a:buClr>
                </a:pPr>
                <a:endParaRPr lang="en-US" dirty="0">
                  <a:latin typeface="Times New Roman" pitchFamily="18" charset="0"/>
                  <a:cs typeface="Times New Roman" pitchFamily="18" charset="0"/>
                </a:endParaRPr>
              </a:p>
              <a:p>
                <a:pPr marL="342900" indent="-342900" algn="just">
                  <a:buClr>
                    <a:srgbClr val="C00000"/>
                  </a:buClr>
                  <a:buFont typeface="+mj-lt"/>
                  <a:buAutoNum type="alphaLcPeriod" startAt="2"/>
                </a:pPr>
                <a:r>
                  <a:rPr lang="en-IN" b="1" dirty="0" err="1">
                    <a:solidFill>
                      <a:srgbClr val="A50021"/>
                    </a:solidFill>
                    <a:latin typeface="Times New Roman" pitchFamily="18" charset="0"/>
                    <a:cs typeface="Times New Roman" pitchFamily="18" charset="0"/>
                  </a:rPr>
                  <a:t>Hellinger</a:t>
                </a:r>
                <a:r>
                  <a:rPr lang="en-IN" b="1" dirty="0">
                    <a:solidFill>
                      <a:srgbClr val="A50021"/>
                    </a:solidFill>
                    <a:latin typeface="Times New Roman" pitchFamily="18" charset="0"/>
                    <a:cs typeface="Times New Roman" pitchFamily="18" charset="0"/>
                  </a:rPr>
                  <a:t> metric:</a:t>
                </a:r>
                <a:endParaRPr lang="en-US" b="1" dirty="0">
                  <a:solidFill>
                    <a:srgbClr val="A50021"/>
                  </a:solidFill>
                  <a:latin typeface="Times New Roman" pitchFamily="18" charset="0"/>
                  <a:cs typeface="Times New Roman" pitchFamily="18" charset="0"/>
                </a:endParaRPr>
              </a:p>
              <a:p>
                <a:pPr algn="just">
                  <a:buClr>
                    <a:srgbClr val="C00000"/>
                  </a:buClr>
                </a:pPr>
                <a14:m>
                  <m:oMathPara xmlns:m="http://schemas.openxmlformats.org/officeDocument/2006/math">
                    <m:oMathParaPr>
                      <m:jc m:val="centerGroup"/>
                    </m:oMathParaPr>
                    <m:oMath xmlns:m="http://schemas.openxmlformats.org/officeDocument/2006/math">
                      <m:r>
                        <a:rPr lang="en-IN" i="1">
                          <a:solidFill>
                            <a:srgbClr val="0B5ED7"/>
                          </a:solidFill>
                          <a:latin typeface="Cambria Math"/>
                          <a:cs typeface="Times New Roman" pitchFamily="18" charset="0"/>
                        </a:rPr>
                        <m:t>𝑑</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𝑦</m:t>
                      </m:r>
                      <m:r>
                        <a:rPr lang="en-IN" i="1">
                          <a:solidFill>
                            <a:srgbClr val="0B5ED7"/>
                          </a:solidFill>
                          <a:latin typeface="Cambria Math"/>
                          <a:cs typeface="Times New Roman" pitchFamily="18" charset="0"/>
                        </a:rPr>
                        <m:t>)=</m:t>
                      </m:r>
                      <m:nary>
                        <m:naryPr>
                          <m:chr m:val="∑"/>
                          <m:ctrlPr>
                            <a:rPr lang="en-IN" i="1" smtClean="0">
                              <a:solidFill>
                                <a:srgbClr val="0B5ED7"/>
                              </a:solidFill>
                              <a:latin typeface="Cambria Math" panose="02040503050406030204" pitchFamily="18" charset="0"/>
                              <a:cs typeface="Times New Roman" pitchFamily="18" charset="0"/>
                            </a:rPr>
                          </m:ctrlPr>
                        </m:naryPr>
                        <m:sub>
                          <m:r>
                            <m:rPr>
                              <m:brk m:alnAt="23"/>
                            </m:rPr>
                            <a:rPr lang="en-IN" b="0" i="1" smtClean="0">
                              <a:solidFill>
                                <a:srgbClr val="0B5ED7"/>
                              </a:solidFill>
                              <a:latin typeface="Cambria Math"/>
                              <a:cs typeface="Times New Roman" pitchFamily="18" charset="0"/>
                            </a:rPr>
                            <m:t>𝑖</m:t>
                          </m:r>
                          <m:r>
                            <a:rPr lang="en-IN" b="0" i="1" smtClean="0">
                              <a:solidFill>
                                <a:srgbClr val="0B5ED7"/>
                              </a:solidFill>
                              <a:latin typeface="Cambria Math"/>
                              <a:cs typeface="Times New Roman" pitchFamily="18" charset="0"/>
                            </a:rPr>
                            <m:t>=1</m:t>
                          </m:r>
                        </m:sub>
                        <m:sup>
                          <m:r>
                            <a:rPr lang="en-IN" b="0" i="1" smtClean="0">
                              <a:solidFill>
                                <a:srgbClr val="0B5ED7"/>
                              </a:solidFill>
                              <a:latin typeface="Cambria Math"/>
                              <a:cs typeface="Times New Roman" pitchFamily="18" charset="0"/>
                            </a:rPr>
                            <m:t>𝑛</m:t>
                          </m:r>
                        </m:sup>
                        <m:e>
                          <m:sSup>
                            <m:sSupPr>
                              <m:ctrlPr>
                                <a:rPr lang="en-IN" i="1" smtClean="0">
                                  <a:solidFill>
                                    <a:srgbClr val="0B5ED7"/>
                                  </a:solidFill>
                                  <a:latin typeface="Cambria Math" panose="02040503050406030204" pitchFamily="18" charset="0"/>
                                  <a:cs typeface="Times New Roman" pitchFamily="18" charset="0"/>
                                </a:rPr>
                              </m:ctrlPr>
                            </m:sSupPr>
                            <m:e>
                              <m:d>
                                <m:dPr>
                                  <m:ctrlPr>
                                    <a:rPr lang="en-IN" i="1" smtClean="0">
                                      <a:solidFill>
                                        <a:srgbClr val="0B5ED7"/>
                                      </a:solidFill>
                                      <a:latin typeface="Cambria Math" panose="02040503050406030204" pitchFamily="18" charset="0"/>
                                      <a:cs typeface="Times New Roman" pitchFamily="18" charset="0"/>
                                    </a:rPr>
                                  </m:ctrlPr>
                                </m:dPr>
                                <m:e>
                                  <m:rad>
                                    <m:radPr>
                                      <m:degHide m:val="on"/>
                                      <m:ctrlPr>
                                        <a:rPr lang="en-IN" i="1" smtClean="0">
                                          <a:solidFill>
                                            <a:srgbClr val="0B5ED7"/>
                                          </a:solidFill>
                                          <a:latin typeface="Cambria Math" panose="02040503050406030204" pitchFamily="18" charset="0"/>
                                          <a:cs typeface="Times New Roman" pitchFamily="18" charset="0"/>
                                        </a:rPr>
                                      </m:ctrlPr>
                                    </m:radPr>
                                    <m:deg/>
                                    <m:e>
                                      <m:sSub>
                                        <m:sSubPr>
                                          <m:ctrlPr>
                                            <a:rPr lang="en-IN" i="1">
                                              <a:solidFill>
                                                <a:srgbClr val="0B5ED7"/>
                                              </a:solidFill>
                                              <a:latin typeface="Cambria Math" panose="02040503050406030204" pitchFamily="18" charset="0"/>
                                              <a:ea typeface="Cambria Math" panose="02040503050406030204" pitchFamily="18" charset="0"/>
                                            </a:rPr>
                                          </m:ctrlPr>
                                        </m:sSubPr>
                                        <m:e>
                                          <m:r>
                                            <a:rPr lang="en-IN" i="1">
                                              <a:solidFill>
                                                <a:srgbClr val="0B5ED7"/>
                                              </a:solidFill>
                                              <a:latin typeface="Cambria Math"/>
                                              <a:ea typeface="Cambria Math" panose="02040503050406030204" pitchFamily="18" charset="0"/>
                                            </a:rPr>
                                            <m:t>𝑥</m:t>
                                          </m:r>
                                        </m:e>
                                        <m:sub>
                                          <m:r>
                                            <a:rPr lang="en-IN" i="1">
                                              <a:solidFill>
                                                <a:srgbClr val="0B5ED7"/>
                                              </a:solidFill>
                                              <a:latin typeface="Cambria Math"/>
                                              <a:ea typeface="Cambria Math" panose="02040503050406030204" pitchFamily="18" charset="0"/>
                                            </a:rPr>
                                            <m:t>𝑖</m:t>
                                          </m:r>
                                        </m:sub>
                                      </m:sSub>
                                    </m:e>
                                  </m:rad>
                                  <m:r>
                                    <a:rPr lang="en-IN" b="0" i="1" smtClean="0">
                                      <a:solidFill>
                                        <a:srgbClr val="0B5ED7"/>
                                      </a:solidFill>
                                      <a:latin typeface="Cambria Math"/>
                                      <a:cs typeface="Times New Roman" pitchFamily="18" charset="0"/>
                                    </a:rPr>
                                    <m:t>−</m:t>
                                  </m:r>
                                  <m:rad>
                                    <m:radPr>
                                      <m:degHide m:val="on"/>
                                      <m:ctrlPr>
                                        <a:rPr lang="en-IN" b="0" i="1" smtClean="0">
                                          <a:solidFill>
                                            <a:srgbClr val="0B5ED7"/>
                                          </a:solidFill>
                                          <a:latin typeface="Cambria Math" panose="02040503050406030204" pitchFamily="18" charset="0"/>
                                          <a:cs typeface="Times New Roman" pitchFamily="18" charset="0"/>
                                        </a:rPr>
                                      </m:ctrlPr>
                                    </m:radPr>
                                    <m:deg/>
                                    <m:e>
                                      <m:sSub>
                                        <m:sSubPr>
                                          <m:ctrlPr>
                                            <a:rPr lang="en-IN" i="1">
                                              <a:solidFill>
                                                <a:srgbClr val="0B5ED7"/>
                                              </a:solidFill>
                                              <a:latin typeface="Cambria Math" panose="02040503050406030204" pitchFamily="18" charset="0"/>
                                              <a:ea typeface="Cambria Math" panose="02040503050406030204" pitchFamily="18" charset="0"/>
                                            </a:rPr>
                                          </m:ctrlPr>
                                        </m:sSubPr>
                                        <m:e>
                                          <m:r>
                                            <a:rPr lang="en-IN" b="0" i="1" smtClean="0">
                                              <a:solidFill>
                                                <a:srgbClr val="0B5ED7"/>
                                              </a:solidFill>
                                              <a:latin typeface="Cambria Math"/>
                                              <a:ea typeface="Cambria Math" panose="02040503050406030204" pitchFamily="18" charset="0"/>
                                            </a:rPr>
                                            <m:t>𝑦</m:t>
                                          </m:r>
                                        </m:e>
                                        <m:sub>
                                          <m:r>
                                            <a:rPr lang="en-IN" i="1">
                                              <a:solidFill>
                                                <a:srgbClr val="0B5ED7"/>
                                              </a:solidFill>
                                              <a:latin typeface="Cambria Math"/>
                                              <a:ea typeface="Cambria Math" panose="02040503050406030204" pitchFamily="18" charset="0"/>
                                            </a:rPr>
                                            <m:t>𝑖</m:t>
                                          </m:r>
                                        </m:sub>
                                      </m:sSub>
                                    </m:e>
                                  </m:rad>
                                </m:e>
                              </m:d>
                            </m:e>
                            <m:sup>
                              <m:r>
                                <a:rPr lang="en-IN" b="0" i="1" smtClean="0">
                                  <a:solidFill>
                                    <a:srgbClr val="0B5ED7"/>
                                  </a:solidFill>
                                  <a:latin typeface="Cambria Math"/>
                                  <a:cs typeface="Times New Roman" pitchFamily="18" charset="0"/>
                                </a:rPr>
                                <m:t>2</m:t>
                              </m:r>
                            </m:sup>
                          </m:sSup>
                        </m:e>
                      </m:nary>
                    </m:oMath>
                  </m:oMathPara>
                </a14:m>
                <a:endParaRPr lang="en-US" dirty="0">
                  <a:latin typeface="Times New Roman" pitchFamily="18" charset="0"/>
                  <a:cs typeface="Times New Roman" pitchFamily="18" charset="0"/>
                </a:endParaRPr>
              </a:p>
              <a:p>
                <a:pPr algn="just">
                  <a:buClr>
                    <a:srgbClr val="C00000"/>
                  </a:buClr>
                </a:pPr>
                <a:r>
                  <a:rPr lang="en-US" dirty="0">
                    <a:latin typeface="Times New Roman" pitchFamily="18" charset="0"/>
                    <a:cs typeface="Times New Roman" pitchFamily="18" charset="0"/>
                  </a:rPr>
                  <a:t>This metric is then used as either squared or transformed into an acceptable range [-1, +1] using the following transformations.</a:t>
                </a:r>
              </a:p>
              <a:p>
                <a:pPr marL="400050" indent="-400050" algn="ctr">
                  <a:buClr>
                    <a:srgbClr val="0B5ED7"/>
                  </a:buClr>
                  <a:buFont typeface="+mj-lt"/>
                  <a:buAutoNum type="romanLcPeriod"/>
                </a:pPr>
                <a14:m>
                  <m:oMath xmlns:m="http://schemas.openxmlformats.org/officeDocument/2006/math">
                    <m:r>
                      <a:rPr lang="en-IN" i="1">
                        <a:solidFill>
                          <a:srgbClr val="0B5ED7"/>
                        </a:solidFill>
                        <a:latin typeface="Cambria Math"/>
                        <a:cs typeface="Times New Roman" pitchFamily="18" charset="0"/>
                      </a:rPr>
                      <m:t>𝑑</m:t>
                    </m:r>
                    <m:d>
                      <m:dPr>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𝑦</m:t>
                        </m:r>
                      </m:e>
                    </m:d>
                    <m:r>
                      <a:rPr lang="en-IN" b="0" i="0" smtClean="0">
                        <a:solidFill>
                          <a:srgbClr val="0B5ED7"/>
                        </a:solidFill>
                        <a:latin typeface="Cambria Math"/>
                        <a:cs typeface="Times New Roman" pitchFamily="18" charset="0"/>
                      </a:rPr>
                      <m:t>=</m:t>
                    </m:r>
                    <m:f>
                      <m:fPr>
                        <m:type m:val="lin"/>
                        <m:ctrlPr>
                          <a:rPr lang="en-IN" b="0" i="1" smtClean="0">
                            <a:solidFill>
                              <a:srgbClr val="0B5ED7"/>
                            </a:solidFill>
                            <a:latin typeface="Cambria Math" panose="02040503050406030204" pitchFamily="18" charset="0"/>
                            <a:cs typeface="Times New Roman" pitchFamily="18" charset="0"/>
                          </a:rPr>
                        </m:ctrlPr>
                      </m:fPr>
                      <m:num>
                        <m:r>
                          <a:rPr lang="en-IN" b="0" i="1" smtClean="0">
                            <a:solidFill>
                              <a:srgbClr val="0B5ED7"/>
                            </a:solidFill>
                            <a:latin typeface="Cambria Math"/>
                            <a:cs typeface="Times New Roman" pitchFamily="18" charset="0"/>
                          </a:rPr>
                          <m:t>(1−</m:t>
                        </m:r>
                        <m:r>
                          <a:rPr lang="en-IN" b="0" i="1" smtClean="0">
                            <a:solidFill>
                              <a:srgbClr val="0B5ED7"/>
                            </a:solidFill>
                            <a:latin typeface="Cambria Math"/>
                            <a:cs typeface="Times New Roman" pitchFamily="18" charset="0"/>
                          </a:rPr>
                          <m:t>𝑟</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𝑥</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r>
                          <a:rPr lang="en-IN" b="0" i="1" smtClean="0">
                            <a:solidFill>
                              <a:srgbClr val="0B5ED7"/>
                            </a:solidFill>
                            <a:latin typeface="Cambria Math"/>
                            <a:cs typeface="Times New Roman" pitchFamily="18" charset="0"/>
                          </a:rPr>
                          <m:t>))</m:t>
                        </m:r>
                      </m:num>
                      <m:den>
                        <m:r>
                          <a:rPr lang="en-IN" b="0" i="1" smtClean="0">
                            <a:solidFill>
                              <a:srgbClr val="0B5ED7"/>
                            </a:solidFill>
                            <a:latin typeface="Cambria Math"/>
                            <a:cs typeface="Times New Roman" pitchFamily="18" charset="0"/>
                          </a:rPr>
                          <m:t>2</m:t>
                        </m:r>
                      </m:den>
                    </m:f>
                  </m:oMath>
                </a14:m>
                <a:endParaRPr lang="en-US" dirty="0">
                  <a:latin typeface="Times New Roman" pitchFamily="18" charset="0"/>
                  <a:cs typeface="Times New Roman" pitchFamily="18" charset="0"/>
                </a:endParaRPr>
              </a:p>
              <a:p>
                <a:pPr marL="400050" indent="-400050" algn="ctr">
                  <a:buClr>
                    <a:srgbClr val="0B5ED7"/>
                  </a:buClr>
                  <a:buFont typeface="+mj-lt"/>
                  <a:buAutoNum type="romanLcPeriod"/>
                </a:pPr>
                <a14:m>
                  <m:oMath xmlns:m="http://schemas.openxmlformats.org/officeDocument/2006/math">
                    <m:r>
                      <a:rPr lang="en-IN" i="1">
                        <a:solidFill>
                          <a:srgbClr val="0B5ED7"/>
                        </a:solidFill>
                        <a:latin typeface="Cambria Math"/>
                        <a:cs typeface="Times New Roman" pitchFamily="18" charset="0"/>
                      </a:rPr>
                      <m:t>𝑑</m:t>
                    </m:r>
                    <m:d>
                      <m:dPr>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𝑦</m:t>
                        </m:r>
                      </m:e>
                    </m:d>
                    <m:r>
                      <a:rPr lang="en-IN" b="0" i="1" smtClean="0">
                        <a:solidFill>
                          <a:srgbClr val="0B5ED7"/>
                        </a:solidFill>
                        <a:latin typeface="Cambria Math"/>
                        <a:cs typeface="Times New Roman" pitchFamily="18" charset="0"/>
                      </a:rPr>
                      <m:t>=1−</m:t>
                    </m:r>
                    <m:r>
                      <a:rPr lang="en-IN" b="0" i="1" smtClean="0">
                        <a:solidFill>
                          <a:srgbClr val="0B5ED7"/>
                        </a:solidFill>
                        <a:latin typeface="Cambria Math"/>
                        <a:cs typeface="Times New Roman" pitchFamily="18" charset="0"/>
                      </a:rPr>
                      <m:t>𝑟</m:t>
                    </m:r>
                    <m:d>
                      <m:dPr>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𝑥</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e>
                    </m:d>
                  </m:oMath>
                </a14:m>
                <a:endParaRPr lang="en-IN" b="0" dirty="0">
                  <a:solidFill>
                    <a:srgbClr val="0B5ED7"/>
                  </a:solidFill>
                  <a:latin typeface="Times New Roman" pitchFamily="18" charset="0"/>
                  <a:cs typeface="Times New Roman" pitchFamily="18" charset="0"/>
                </a:endParaRPr>
              </a:p>
              <a:p>
                <a:pPr>
                  <a:buClr>
                    <a:srgbClr val="0B5ED7"/>
                  </a:buClr>
                </a:pPr>
                <a:r>
                  <a:rPr lang="en-IN" b="0" dirty="0">
                    <a:latin typeface="Times New Roman" pitchFamily="18" charset="0"/>
                    <a:cs typeface="Times New Roman" pitchFamily="18" charset="0"/>
                  </a:rPr>
                  <a:t>Where</a:t>
                </a:r>
                <a:r>
                  <a:rPr lang="en-IN" b="0" dirty="0">
                    <a:solidFill>
                      <a:srgbClr val="0B5ED7"/>
                    </a:solidFill>
                    <a:latin typeface="Times New Roman" pitchFamily="18" charset="0"/>
                    <a:cs typeface="Times New Roman" pitchFamily="18" charset="0"/>
                  </a:rPr>
                  <a:t> </a:t>
                </a:r>
                <a14:m>
                  <m:oMath xmlns:m="http://schemas.openxmlformats.org/officeDocument/2006/math">
                    <m:r>
                      <a:rPr lang="en-IN" i="1" smtClean="0">
                        <a:solidFill>
                          <a:schemeClr val="tx1"/>
                        </a:solidFill>
                        <a:latin typeface="Cambria Math"/>
                        <a:cs typeface="Times New Roman" pitchFamily="18" charset="0"/>
                      </a:rPr>
                      <m:t>𝑟</m:t>
                    </m:r>
                    <m:d>
                      <m:dPr>
                        <m:ctrlPr>
                          <a:rPr lang="en-IN" i="1">
                            <a:solidFill>
                              <a:schemeClr val="tx1"/>
                            </a:solidFill>
                            <a:latin typeface="Cambria Math" panose="02040503050406030204" pitchFamily="18" charset="0"/>
                            <a:cs typeface="Times New Roman" pitchFamily="18" charset="0"/>
                          </a:rPr>
                        </m:ctrlPr>
                      </m:dPr>
                      <m:e>
                        <m:r>
                          <a:rPr lang="en-IN" i="1">
                            <a:solidFill>
                              <a:schemeClr val="tx1"/>
                            </a:solidFill>
                            <a:latin typeface="Cambria Math"/>
                            <a:cs typeface="Times New Roman" pitchFamily="18" charset="0"/>
                          </a:rPr>
                          <m:t>𝑥</m:t>
                        </m:r>
                        <m:r>
                          <a:rPr lang="en-IN" i="1">
                            <a:solidFill>
                              <a:schemeClr val="tx1"/>
                            </a:solidFill>
                            <a:latin typeface="Cambria Math"/>
                            <a:cs typeface="Times New Roman" pitchFamily="18" charset="0"/>
                          </a:rPr>
                          <m:t>,</m:t>
                        </m:r>
                        <m:r>
                          <a:rPr lang="en-IN" i="1">
                            <a:solidFill>
                              <a:schemeClr val="tx1"/>
                            </a:solidFill>
                            <a:latin typeface="Cambria Math"/>
                            <a:cs typeface="Times New Roman" pitchFamily="18" charset="0"/>
                          </a:rPr>
                          <m:t>𝑦</m:t>
                        </m:r>
                      </m:e>
                    </m:d>
                  </m:oMath>
                </a14:m>
                <a:r>
                  <a:rPr lang="en-IN" b="0" dirty="0">
                    <a:solidFill>
                      <a:schemeClr val="tx1"/>
                    </a:solidFill>
                    <a:latin typeface="Times New Roman" pitchFamily="18" charset="0"/>
                    <a:cs typeface="Times New Roman" pitchFamily="18" charset="0"/>
                  </a:rPr>
                  <a:t> </a:t>
                </a:r>
                <a:r>
                  <a:rPr lang="en-IN" b="0" dirty="0">
                    <a:latin typeface="Times New Roman" pitchFamily="18" charset="0"/>
                    <a:cs typeface="Times New Roman" pitchFamily="18" charset="0"/>
                  </a:rPr>
                  <a:t>is </a:t>
                </a:r>
                <a:r>
                  <a:rPr lang="en-IN" b="0" dirty="0">
                    <a:solidFill>
                      <a:srgbClr val="0B5ED7"/>
                    </a:solidFill>
                    <a:latin typeface="Times New Roman" pitchFamily="18" charset="0"/>
                    <a:cs typeface="Times New Roman" pitchFamily="18" charset="0"/>
                  </a:rPr>
                  <a:t>correlation coefficient </a:t>
                </a:r>
                <a:r>
                  <a:rPr lang="en-IN" b="0" dirty="0">
                    <a:solidFill>
                      <a:schemeClr val="tx1"/>
                    </a:solidFill>
                    <a:latin typeface="Times New Roman" pitchFamily="18" charset="0"/>
                    <a:cs typeface="Times New Roman" pitchFamily="18" charset="0"/>
                  </a:rPr>
                  <a:t>between </a:t>
                </a:r>
                <a14:m>
                  <m:oMath xmlns:m="http://schemas.openxmlformats.org/officeDocument/2006/math">
                    <m:r>
                      <a:rPr lang="en-IN" b="0" i="1" smtClean="0">
                        <a:solidFill>
                          <a:schemeClr val="tx1"/>
                        </a:solidFill>
                        <a:latin typeface="Cambria Math"/>
                        <a:cs typeface="Times New Roman" pitchFamily="18" charset="0"/>
                      </a:rPr>
                      <m:t>𝑥</m:t>
                    </m:r>
                    <m:r>
                      <a:rPr lang="en-IN" b="0" i="1" smtClean="0">
                        <a:solidFill>
                          <a:schemeClr val="tx1"/>
                        </a:solidFill>
                        <a:latin typeface="Cambria Math"/>
                        <a:cs typeface="Times New Roman" pitchFamily="18" charset="0"/>
                      </a:rPr>
                      <m:t> </m:t>
                    </m:r>
                    <m:r>
                      <a:rPr lang="en-IN" b="0" i="1" smtClean="0">
                        <a:solidFill>
                          <a:schemeClr val="tx1"/>
                        </a:solidFill>
                        <a:latin typeface="Cambria Math"/>
                        <a:cs typeface="Times New Roman" pitchFamily="18" charset="0"/>
                      </a:rPr>
                      <m:t>𝑎𝑛𝑑</m:t>
                    </m:r>
                    <m:r>
                      <a:rPr lang="en-IN" b="0" i="1" smtClean="0">
                        <a:solidFill>
                          <a:schemeClr val="tx1"/>
                        </a:solidFill>
                        <a:latin typeface="Cambria Math"/>
                        <a:cs typeface="Times New Roman" pitchFamily="18" charset="0"/>
                      </a:rPr>
                      <m:t> </m:t>
                    </m:r>
                    <m:r>
                      <a:rPr lang="en-IN" b="0" i="1" smtClean="0">
                        <a:solidFill>
                          <a:schemeClr val="tx1"/>
                        </a:solidFill>
                        <a:latin typeface="Cambria Math"/>
                        <a:cs typeface="Times New Roman" pitchFamily="18" charset="0"/>
                      </a:rPr>
                      <m:t>𝑦</m:t>
                    </m:r>
                    <m:r>
                      <a:rPr lang="en-IN" b="0" i="1" smtClean="0">
                        <a:solidFill>
                          <a:schemeClr val="tx1"/>
                        </a:solidFill>
                        <a:latin typeface="Cambria Math"/>
                        <a:cs typeface="Times New Roman" pitchFamily="18" charset="0"/>
                      </a:rPr>
                      <m:t>.</m:t>
                    </m:r>
                  </m:oMath>
                </a14:m>
                <a:endParaRPr lang="en-IN" b="0" dirty="0">
                  <a:solidFill>
                    <a:schemeClr val="tx1"/>
                  </a:solidFill>
                  <a:latin typeface="Times New Roman" pitchFamily="18" charset="0"/>
                  <a:cs typeface="Times New Roman" pitchFamily="18" charset="0"/>
                </a:endParaRPr>
              </a:p>
              <a:p>
                <a:pPr>
                  <a:buClr>
                    <a:srgbClr val="0B5ED7"/>
                  </a:buClr>
                </a:pPr>
                <a:endParaRPr lang="en-IN" dirty="0">
                  <a:latin typeface="Times New Roman" pitchFamily="18" charset="0"/>
                  <a:cs typeface="Times New Roman" pitchFamily="18" charset="0"/>
                </a:endParaRPr>
              </a:p>
              <a:p>
                <a:pPr>
                  <a:buClr>
                    <a:srgbClr val="0B5ED7"/>
                  </a:buClr>
                </a:pPr>
                <a:r>
                  <a:rPr lang="en-IN" b="0" dirty="0">
                    <a:solidFill>
                      <a:srgbClr val="A50021"/>
                    </a:solidFill>
                    <a:latin typeface="Times New Roman" pitchFamily="18" charset="0"/>
                    <a:cs typeface="Times New Roman" pitchFamily="18" charset="0"/>
                  </a:rPr>
                  <a:t>Note: </a:t>
                </a:r>
                <a:r>
                  <a:rPr lang="en-IN" b="0" dirty="0">
                    <a:solidFill>
                      <a:schemeClr val="tx1"/>
                    </a:solidFill>
                    <a:latin typeface="Times New Roman" pitchFamily="18" charset="0"/>
                    <a:cs typeface="Times New Roman" pitchFamily="18" charset="0"/>
                  </a:rPr>
                  <a:t>Dissimilarity measurement is not relevant with distance measurement.</a:t>
                </a:r>
              </a:p>
            </p:txBody>
          </p:sp>
        </mc:Choice>
        <mc:Fallback xmlns="">
          <p:sp>
            <p:nvSpPr>
              <p:cNvPr id="3" name="TextBox 2"/>
              <p:cNvSpPr txBox="1">
                <a:spLocks noRot="1" noChangeAspect="1" noMove="1" noResize="1" noEditPoints="1" noAdjustHandles="1" noChangeArrowheads="1" noChangeShapeType="1" noTextEdit="1"/>
              </p:cNvSpPr>
              <p:nvPr/>
            </p:nvSpPr>
            <p:spPr>
              <a:xfrm>
                <a:off x="236985" y="679908"/>
                <a:ext cx="8829890" cy="5759782"/>
              </a:xfrm>
              <a:prstGeom prst="rect">
                <a:avLst/>
              </a:prstGeom>
              <a:blipFill rotWithShape="1">
                <a:blip r:embed="rId2"/>
                <a:stretch>
                  <a:fillRect l="-622" t="-530" r="-552" b="-847"/>
                </a:stretch>
              </a:blipFill>
            </p:spPr>
            <p:txBody>
              <a:bodyPr/>
              <a:lstStyle/>
              <a:p>
                <a:r>
                  <a:rPr lang="en-IN">
                    <a:noFill/>
                  </a:rPr>
                  <a:t> </a:t>
                </a:r>
              </a:p>
            </p:txBody>
          </p:sp>
        </mc:Fallback>
      </mc:AlternateContent>
      <p:sp>
        <p:nvSpPr>
          <p:cNvPr id="7" name="Title 1"/>
          <p:cNvSpPr txBox="1">
            <a:spLocks/>
          </p:cNvSpPr>
          <p:nvPr/>
        </p:nvSpPr>
        <p:spPr>
          <a:xfrm>
            <a:off x="468075" y="83674"/>
            <a:ext cx="8425339" cy="636519"/>
          </a:xfrm>
          <a:prstGeom prst="rect">
            <a:avLst/>
          </a:prstGeom>
        </p:spPr>
        <p:txBody>
          <a:bodyPr vert="horz" lIns="0" rIns="0" bIns="0" anchor="b">
            <a:normAutofit fontScale="97500" lnSpcReduction="1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a:solidFill>
                  <a:srgbClr val="A50021"/>
                </a:solidFill>
                <a:latin typeface="Times New Roman" pitchFamily="18" charset="0"/>
                <a:cs typeface="Times New Roman" pitchFamily="18" charset="0"/>
              </a:rPr>
              <a:t>Proximity Measure with Interval Scale</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3816456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10" y="176380"/>
            <a:ext cx="8425339" cy="727134"/>
          </a:xfrm>
        </p:spPr>
        <p:txBody>
          <a:bodyPr>
            <a:noAutofit/>
          </a:bodyPr>
          <a:lstStyle/>
          <a:p>
            <a:r>
              <a:rPr lang="en-US" sz="2800" dirty="0">
                <a:solidFill>
                  <a:srgbClr val="A50021"/>
                </a:solidFill>
                <a:latin typeface="Times New Roman" pitchFamily="18" charset="0"/>
                <a:cs typeface="Times New Roman" pitchFamily="18" charset="0"/>
              </a:rPr>
              <a:t>Proximity Measure for Ratio-Scale</a:t>
            </a:r>
            <a:endParaRPr lang="en-IN" sz="28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33</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443814" y="1185648"/>
                <a:ext cx="8526014" cy="4247317"/>
              </a:xfrm>
              <a:prstGeom prst="rect">
                <a:avLst/>
              </a:prstGeom>
              <a:noFill/>
            </p:spPr>
            <p:txBody>
              <a:bodyPr wrap="square" rtlCol="0">
                <a:spAutoFit/>
              </a:bodyPr>
              <a:lstStyle/>
              <a:p>
                <a:pPr algn="just"/>
                <a:r>
                  <a:rPr lang="en-US" dirty="0">
                    <a:latin typeface="Times New Roman" pitchFamily="18" charset="0"/>
                    <a:cs typeface="Times New Roman" pitchFamily="18" charset="0"/>
                  </a:rPr>
                  <a:t>The proximity between the objects with ratio-scaled variable can be carried with the following steps:</a:t>
                </a:r>
              </a:p>
              <a:p>
                <a:pPr algn="just"/>
                <a:endParaRPr lang="en-US" dirty="0">
                  <a:latin typeface="Times New Roman" pitchFamily="18" charset="0"/>
                  <a:cs typeface="Times New Roman" pitchFamily="18" charset="0"/>
                </a:endParaRPr>
              </a:p>
              <a:p>
                <a:pPr marL="342900" indent="-342900" algn="just">
                  <a:buClr>
                    <a:srgbClr val="A50021"/>
                  </a:buClr>
                  <a:buFont typeface="+mj-lt"/>
                  <a:buAutoNum type="arabicPeriod"/>
                </a:pPr>
                <a:r>
                  <a:rPr lang="en-US" dirty="0">
                    <a:latin typeface="Times New Roman" pitchFamily="18" charset="0"/>
                    <a:cs typeface="Times New Roman" pitchFamily="18" charset="0"/>
                  </a:rPr>
                  <a:t>Apply the appropriate transformation to the data to bring it into a linear scale. (e.g. logarithmic transformation to data of the form </a:t>
                </a:r>
                <a14:m>
                  <m:oMath xmlns:m="http://schemas.openxmlformats.org/officeDocument/2006/math">
                    <m:r>
                      <a:rPr lang="en-IN" b="0" i="1" smtClean="0">
                        <a:latin typeface="Cambria Math"/>
                        <a:cs typeface="Times New Roman" pitchFamily="18" charset="0"/>
                      </a:rPr>
                      <m:t>𝑋</m:t>
                    </m:r>
                    <m:r>
                      <a:rPr lang="en-IN" b="0" i="1" smtClean="0">
                        <a:latin typeface="Cambria Math"/>
                        <a:cs typeface="Times New Roman" pitchFamily="18" charset="0"/>
                      </a:rPr>
                      <m:t>=</m:t>
                    </m:r>
                    <m:r>
                      <a:rPr lang="en-IN" b="0" i="1" smtClean="0">
                        <a:latin typeface="Cambria Math"/>
                        <a:cs typeface="Times New Roman" pitchFamily="18" charset="0"/>
                      </a:rPr>
                      <m:t>𝐴</m:t>
                    </m:r>
                    <m:sSup>
                      <m:sSupPr>
                        <m:ctrlPr>
                          <a:rPr lang="en-IN" b="0" i="1" smtClean="0">
                            <a:latin typeface="Cambria Math" panose="02040503050406030204" pitchFamily="18" charset="0"/>
                            <a:cs typeface="Times New Roman" pitchFamily="18" charset="0"/>
                          </a:rPr>
                        </m:ctrlPr>
                      </m:sSupPr>
                      <m:e>
                        <m:r>
                          <a:rPr lang="en-IN" b="0" i="1" smtClean="0">
                            <a:latin typeface="Cambria Math"/>
                            <a:cs typeface="Times New Roman" pitchFamily="18" charset="0"/>
                          </a:rPr>
                          <m:t>𝑒</m:t>
                        </m:r>
                      </m:e>
                      <m:sup>
                        <m:r>
                          <a:rPr lang="en-IN" b="0" i="1" smtClean="0">
                            <a:latin typeface="Cambria Math"/>
                            <a:cs typeface="Times New Roman" pitchFamily="18" charset="0"/>
                          </a:rPr>
                          <m:t>𝐵</m:t>
                        </m:r>
                      </m:sup>
                    </m:sSup>
                  </m:oMath>
                </a14:m>
                <a:r>
                  <a:rPr lang="en-US" dirty="0">
                    <a:latin typeface="Times New Roman" pitchFamily="18" charset="0"/>
                    <a:cs typeface="Times New Roman" pitchFamily="18" charset="0"/>
                  </a:rPr>
                  <a:t>.</a:t>
                </a:r>
              </a:p>
              <a:p>
                <a:pPr marL="342900" indent="-342900" algn="just">
                  <a:buClr>
                    <a:srgbClr val="A50021"/>
                  </a:buClr>
                  <a:buFont typeface="+mj-lt"/>
                  <a:buAutoNum type="arabicPeriod"/>
                </a:pPr>
                <a:endParaRPr lang="en-US" dirty="0">
                  <a:latin typeface="Times New Roman" pitchFamily="18" charset="0"/>
                  <a:cs typeface="Times New Roman" pitchFamily="18" charset="0"/>
                </a:endParaRPr>
              </a:p>
              <a:p>
                <a:pPr marL="342900" indent="-342900" algn="just">
                  <a:buClr>
                    <a:srgbClr val="A50021"/>
                  </a:buClr>
                  <a:buFont typeface="+mj-lt"/>
                  <a:buAutoNum type="arabicPeriod"/>
                </a:pPr>
                <a:r>
                  <a:rPr lang="en-US" dirty="0">
                    <a:latin typeface="Times New Roman" pitchFamily="18" charset="0"/>
                    <a:cs typeface="Times New Roman" pitchFamily="18" charset="0"/>
                  </a:rPr>
                  <a:t>The transformed values can be treated as interval-scaled values. Any distance measure discussed for interval-scaled variable can be applied to measure the similarity.</a:t>
                </a:r>
              </a:p>
              <a:p>
                <a:pPr marL="342900" indent="-342900" algn="just">
                  <a:buClr>
                    <a:srgbClr val="A50021"/>
                  </a:buClr>
                  <a:buFont typeface="+mj-lt"/>
                  <a:buAutoNum type="arabicPeriod"/>
                </a:pPr>
                <a:endParaRPr lang="en-US" dirty="0">
                  <a:latin typeface="Times New Roman" pitchFamily="18" charset="0"/>
                  <a:cs typeface="Times New Roman" pitchFamily="18" charset="0"/>
                </a:endParaRPr>
              </a:p>
              <a:p>
                <a:pPr algn="just">
                  <a:buClr>
                    <a:srgbClr val="A50021"/>
                  </a:buClr>
                </a:pPr>
                <a:r>
                  <a:rPr lang="en-US" dirty="0">
                    <a:solidFill>
                      <a:srgbClr val="0B5ED7"/>
                    </a:solidFill>
                    <a:latin typeface="Times New Roman" pitchFamily="18" charset="0"/>
                    <a:cs typeface="Times New Roman" pitchFamily="18" charset="0"/>
                  </a:rPr>
                  <a:t>Note:</a:t>
                </a:r>
              </a:p>
              <a:p>
                <a:pPr algn="just">
                  <a:buClr>
                    <a:srgbClr val="A50021"/>
                  </a:buClr>
                </a:pPr>
                <a:endParaRPr lang="en-US" dirty="0">
                  <a:latin typeface="Times New Roman" pitchFamily="18" charset="0"/>
                  <a:cs typeface="Times New Roman" pitchFamily="18" charset="0"/>
                </a:endParaRPr>
              </a:p>
              <a:p>
                <a:pPr algn="just">
                  <a:buClr>
                    <a:srgbClr val="A50021"/>
                  </a:buClr>
                </a:pPr>
                <a:r>
                  <a:rPr lang="en-US" dirty="0">
                    <a:solidFill>
                      <a:srgbClr val="0B5ED7"/>
                    </a:solidFill>
                    <a:latin typeface="Times New Roman" pitchFamily="18" charset="0"/>
                    <a:cs typeface="Times New Roman" pitchFamily="18" charset="0"/>
                  </a:rPr>
                  <a:t>There are two concerns on proximity measures:</a:t>
                </a:r>
              </a:p>
              <a:p>
                <a:pPr marL="285750" indent="-285750" algn="just">
                  <a:buClr>
                    <a:srgbClr val="A50021"/>
                  </a:buClr>
                  <a:buFont typeface="Arial" pitchFamily="34" charset="0"/>
                  <a:buChar char="•"/>
                </a:pPr>
                <a:r>
                  <a:rPr lang="en-US" dirty="0">
                    <a:solidFill>
                      <a:srgbClr val="0B5ED7"/>
                    </a:solidFill>
                    <a:latin typeface="Times New Roman" pitchFamily="18" charset="0"/>
                    <a:cs typeface="Times New Roman" pitchFamily="18" charset="0"/>
                  </a:rPr>
                  <a:t>Normalization of the measured values.</a:t>
                </a:r>
              </a:p>
              <a:p>
                <a:pPr marL="285750" indent="-285750" algn="just">
                  <a:buClr>
                    <a:srgbClr val="A50021"/>
                  </a:buClr>
                  <a:buFont typeface="Arial" pitchFamily="34" charset="0"/>
                  <a:buChar char="•"/>
                </a:pPr>
                <a:r>
                  <a:rPr lang="en-US" dirty="0">
                    <a:solidFill>
                      <a:srgbClr val="0B5ED7"/>
                    </a:solidFill>
                    <a:latin typeface="Times New Roman" pitchFamily="18" charset="0"/>
                    <a:cs typeface="Times New Roman" pitchFamily="18" charset="0"/>
                  </a:rPr>
                  <a:t>Intra-transformation from similarity to dissimilarity measure and vice-versa.</a:t>
                </a:r>
              </a:p>
              <a:p>
                <a:pPr algn="just"/>
                <a:r>
                  <a:rPr lang="en-US" dirty="0">
                    <a:latin typeface="Times New Roman" pitchFamily="18" charset="0"/>
                    <a:cs typeface="Times New Roman" pitchFamily="18" charset="0"/>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443814" y="1185648"/>
                <a:ext cx="8526014" cy="4247317"/>
              </a:xfrm>
              <a:prstGeom prst="rect">
                <a:avLst/>
              </a:prstGeom>
              <a:blipFill rotWithShape="1">
                <a:blip r:embed="rId2"/>
                <a:stretch>
                  <a:fillRect l="-644" t="-717" r="-644"/>
                </a:stretch>
              </a:blipFill>
            </p:spPr>
            <p:txBody>
              <a:bodyPr/>
              <a:lstStyle/>
              <a:p>
                <a:r>
                  <a:rPr lang="en-IN">
                    <a:noFill/>
                  </a:rPr>
                  <a:t> </a:t>
                </a:r>
              </a:p>
            </p:txBody>
          </p:sp>
        </mc:Fallback>
      </mc:AlternateContent>
    </p:spTree>
    <p:extLst>
      <p:ext uri="{BB962C8B-B14F-4D97-AF65-F5344CB8AC3E}">
        <p14:creationId xmlns:p14="http://schemas.microsoft.com/office/powerpoint/2010/main" val="3103368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10" y="176380"/>
            <a:ext cx="8425339" cy="859401"/>
          </a:xfrm>
        </p:spPr>
        <p:txBody>
          <a:bodyPr>
            <a:noAutofit/>
          </a:bodyPr>
          <a:lstStyle/>
          <a:p>
            <a:r>
              <a:rPr lang="en-US" sz="2800" dirty="0">
                <a:solidFill>
                  <a:srgbClr val="A50021"/>
                </a:solidFill>
                <a:latin typeface="Times New Roman" pitchFamily="18" charset="0"/>
                <a:cs typeface="Times New Roman" pitchFamily="18" charset="0"/>
              </a:rPr>
              <a:t>Proximity Measure for Ratio-Scale</a:t>
            </a:r>
            <a:endParaRPr lang="en-IN" sz="28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250371" y="1104452"/>
                <a:ext cx="8914476" cy="5193858"/>
              </a:xfrm>
              <a:prstGeom prst="rect">
                <a:avLst/>
              </a:prstGeom>
              <a:noFill/>
            </p:spPr>
            <p:txBody>
              <a:bodyPr wrap="square" rtlCol="0">
                <a:spAutoFit/>
              </a:bodyPr>
              <a:lstStyle/>
              <a:p>
                <a:pPr algn="just"/>
                <a:r>
                  <a:rPr lang="en-US" b="1" dirty="0">
                    <a:solidFill>
                      <a:srgbClr val="A50021"/>
                    </a:solidFill>
                    <a:latin typeface="Times New Roman" pitchFamily="18" charset="0"/>
                    <a:cs typeface="Times New Roman" pitchFamily="18" charset="0"/>
                  </a:rPr>
                  <a:t>Normalization: </a:t>
                </a:r>
              </a:p>
              <a:p>
                <a:pPr marL="285750" indent="-285750" algn="just">
                  <a:buClr>
                    <a:srgbClr val="A50021"/>
                  </a:buClr>
                  <a:buFont typeface="Arial" pitchFamily="34" charset="0"/>
                  <a:buChar char="•"/>
                </a:pPr>
                <a:r>
                  <a:rPr lang="en-US" dirty="0">
                    <a:latin typeface="Times New Roman" pitchFamily="18" charset="0"/>
                    <a:cs typeface="Times New Roman" pitchFamily="18" charset="0"/>
                  </a:rPr>
                  <a:t>A major problem when using the similarity (or dissimilarity) measures (such as Euclidean distance) is that the large values frequently swamp the small ones.</a:t>
                </a:r>
              </a:p>
              <a:p>
                <a:pPr marL="285750" indent="-285750" algn="just">
                  <a:buClr>
                    <a:srgbClr val="A50021"/>
                  </a:buClr>
                  <a:buFont typeface="Arial" pitchFamily="34" charset="0"/>
                  <a:buChar char="•"/>
                </a:pPr>
                <a:r>
                  <a:rPr lang="en-US" dirty="0">
                    <a:latin typeface="Times New Roman" pitchFamily="18" charset="0"/>
                    <a:cs typeface="Times New Roman" pitchFamily="18" charset="0"/>
                  </a:rPr>
                  <a:t>For example, consider the following data.</a:t>
                </a:r>
              </a:p>
              <a:p>
                <a:pPr marL="285750" indent="-285750" algn="just">
                  <a:buClr>
                    <a:srgbClr val="A50021"/>
                  </a:buClr>
                  <a:buFont typeface="Arial" pitchFamily="34" charset="0"/>
                  <a:buChar char="•"/>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Here, the contribution of </a:t>
                </a:r>
                <a:r>
                  <a:rPr lang="en-US" dirty="0">
                    <a:solidFill>
                      <a:srgbClr val="0B5ED7"/>
                    </a:solidFill>
                    <a:latin typeface="Times New Roman" pitchFamily="18" charset="0"/>
                    <a:cs typeface="Times New Roman" pitchFamily="18" charset="0"/>
                  </a:rPr>
                  <a:t>Cost 2 and Cost 3 is insignificant compared to Cost 1 </a:t>
                </a:r>
                <a:r>
                  <a:rPr lang="en-US" dirty="0">
                    <a:latin typeface="Times New Roman" pitchFamily="18" charset="0"/>
                    <a:cs typeface="Times New Roman" pitchFamily="18" charset="0"/>
                  </a:rPr>
                  <a:t>so far the Euclidean distance is concerned.</a:t>
                </a:r>
              </a:p>
              <a:p>
                <a:pPr algn="just"/>
                <a:endParaRPr lang="en-US" dirty="0">
                  <a:latin typeface="Times New Roman" pitchFamily="18" charset="0"/>
                  <a:cs typeface="Times New Roman" pitchFamily="18" charset="0"/>
                </a:endParaRPr>
              </a:p>
              <a:p>
                <a:pPr marL="285750" indent="-285750" algn="just">
                  <a:buClr>
                    <a:srgbClr val="A50021"/>
                  </a:buClr>
                  <a:buFont typeface="Arial" pitchFamily="34" charset="0"/>
                  <a:buChar char="•"/>
                </a:pPr>
                <a:r>
                  <a:rPr lang="en-US" dirty="0">
                    <a:latin typeface="Times New Roman" pitchFamily="18" charset="0"/>
                    <a:cs typeface="Times New Roman" pitchFamily="18" charset="0"/>
                  </a:rPr>
                  <a:t>This problem can be avoided if we consider the normalized values of all numerical attributes.</a:t>
                </a:r>
              </a:p>
              <a:p>
                <a:pPr algn="just">
                  <a:buClr>
                    <a:srgbClr val="A50021"/>
                  </a:buClr>
                </a:pPr>
                <a:endParaRPr lang="en-US" dirty="0">
                  <a:latin typeface="Times New Roman" pitchFamily="18" charset="0"/>
                  <a:cs typeface="Times New Roman" pitchFamily="18" charset="0"/>
                </a:endParaRPr>
              </a:p>
              <a:p>
                <a:pPr marL="285750" indent="-285750">
                  <a:buClr>
                    <a:srgbClr val="A50021"/>
                  </a:buClr>
                  <a:buFont typeface="Arial" pitchFamily="34" charset="0"/>
                  <a:buChar char="•"/>
                </a:pPr>
                <a:r>
                  <a:rPr lang="en-US" dirty="0">
                    <a:latin typeface="Times New Roman" pitchFamily="18" charset="0"/>
                    <a:cs typeface="Times New Roman" pitchFamily="18" charset="0"/>
                  </a:rPr>
                  <a:t>Another normalization may be to take the estimated values in a normalized range say [0, 1]. Note that, if a measure varies in the range, then it can be normalized as</a:t>
                </a:r>
              </a:p>
              <a:p>
                <a:pPr algn="ctr">
                  <a:buClr>
                    <a:srgbClr val="A50021"/>
                  </a:buClr>
                </a:pPr>
                <a14:m>
                  <m:oMath xmlns:m="http://schemas.openxmlformats.org/officeDocument/2006/math">
                    <m:sSup>
                      <m:sSupPr>
                        <m:ctrlPr>
                          <a:rPr lang="en-US" i="1" smtClean="0">
                            <a:solidFill>
                              <a:srgbClr val="0B5ED7"/>
                            </a:solidFill>
                            <a:latin typeface="Cambria Math" panose="02040503050406030204" pitchFamily="18" charset="0"/>
                            <a:cs typeface="Times New Roman" pitchFamily="18" charset="0"/>
                          </a:rPr>
                        </m:ctrlPr>
                      </m:sSupPr>
                      <m:e>
                        <m:r>
                          <a:rPr lang="en-US" i="1" smtClean="0">
                            <a:solidFill>
                              <a:srgbClr val="0B5ED7"/>
                            </a:solidFill>
                            <a:latin typeface="Cambria Math"/>
                            <a:ea typeface="Cambria Math"/>
                            <a:cs typeface="Times New Roman" pitchFamily="18" charset="0"/>
                          </a:rPr>
                          <m:t>𝓈</m:t>
                        </m:r>
                      </m:e>
                      <m:sup>
                        <m:r>
                          <a:rPr lang="en-IN" b="0" i="1" smtClean="0">
                            <a:solidFill>
                              <a:srgbClr val="0B5ED7"/>
                            </a:solidFill>
                            <a:latin typeface="Cambria Math"/>
                            <a:cs typeface="Times New Roman" pitchFamily="18" charset="0"/>
                          </a:rPr>
                          <m:t>′</m:t>
                        </m:r>
                      </m:sup>
                    </m:sSup>
                    <m:r>
                      <a:rPr lang="en-IN" b="0" i="1" smtClean="0">
                        <a:solidFill>
                          <a:srgbClr val="0B5ED7"/>
                        </a:solidFill>
                        <a:latin typeface="Cambria Math"/>
                        <a:cs typeface="Times New Roman" pitchFamily="18" charset="0"/>
                      </a:rPr>
                      <m:t>=</m:t>
                    </m:r>
                    <m:f>
                      <m:fPr>
                        <m:ctrlPr>
                          <a:rPr lang="en-IN" b="0" i="1" smtClean="0">
                            <a:solidFill>
                              <a:srgbClr val="0B5ED7"/>
                            </a:solidFill>
                            <a:latin typeface="Cambria Math" panose="02040503050406030204" pitchFamily="18" charset="0"/>
                            <a:cs typeface="Times New Roman" pitchFamily="18" charset="0"/>
                          </a:rPr>
                        </m:ctrlPr>
                      </m:fPr>
                      <m:num>
                        <m:r>
                          <a:rPr lang="en-IN" b="0" i="1" smtClean="0">
                            <a:solidFill>
                              <a:srgbClr val="0B5ED7"/>
                            </a:solidFill>
                            <a:latin typeface="Cambria Math"/>
                            <a:cs typeface="Times New Roman" pitchFamily="18" charset="0"/>
                          </a:rPr>
                          <m:t>1</m:t>
                        </m:r>
                      </m:num>
                      <m:den>
                        <m:r>
                          <a:rPr lang="en-IN" b="0" i="1" smtClean="0">
                            <a:solidFill>
                              <a:srgbClr val="0B5ED7"/>
                            </a:solidFill>
                            <a:latin typeface="Cambria Math"/>
                            <a:cs typeface="Times New Roman" pitchFamily="18" charset="0"/>
                          </a:rPr>
                          <m:t>1+</m:t>
                        </m:r>
                        <m:r>
                          <a:rPr lang="en-IN" b="0" i="1" smtClean="0">
                            <a:solidFill>
                              <a:srgbClr val="0B5ED7"/>
                            </a:solidFill>
                            <a:latin typeface="Cambria Math"/>
                            <a:ea typeface="Cambria Math"/>
                            <a:cs typeface="Times New Roman" pitchFamily="18" charset="0"/>
                          </a:rPr>
                          <m:t>𝓈</m:t>
                        </m:r>
                      </m:den>
                    </m:f>
                  </m:oMath>
                </a14:m>
                <a:r>
                  <a:rPr lang="en-US" dirty="0">
                    <a:solidFill>
                      <a:srgbClr val="0B5ED7"/>
                    </a:solidFill>
                    <a:latin typeface="Times New Roman" pitchFamily="18" charset="0"/>
                    <a:cs typeface="Times New Roman" pitchFamily="18" charset="0"/>
                  </a:rPr>
                  <a:t>  where </a:t>
                </a:r>
                <a14:m>
                  <m:oMath xmlns:m="http://schemas.openxmlformats.org/officeDocument/2006/math">
                    <m:r>
                      <a:rPr lang="en-IN" i="1">
                        <a:solidFill>
                          <a:srgbClr val="0B5ED7"/>
                        </a:solidFill>
                        <a:latin typeface="Cambria Math"/>
                        <a:ea typeface="Cambria Math"/>
                        <a:cs typeface="Times New Roman" pitchFamily="18" charset="0"/>
                      </a:rPr>
                      <m:t>𝓈</m:t>
                    </m:r>
                    <m:r>
                      <a:rPr lang="en-IN" i="1" smtClean="0">
                        <a:solidFill>
                          <a:srgbClr val="0B5ED7"/>
                        </a:solidFill>
                        <a:latin typeface="Cambria Math"/>
                        <a:ea typeface="Cambria Math"/>
                        <a:cs typeface="Times New Roman" pitchFamily="18" charset="0"/>
                      </a:rPr>
                      <m:t>∈</m:t>
                    </m:r>
                    <m:d>
                      <m:dPr>
                        <m:begChr m:val="["/>
                        <m:endChr m:val="]"/>
                        <m:ctrlPr>
                          <a:rPr lang="en-IN" i="1" smtClean="0">
                            <a:solidFill>
                              <a:srgbClr val="0B5ED7"/>
                            </a:solidFill>
                            <a:latin typeface="Cambria Math" panose="02040503050406030204" pitchFamily="18" charset="0"/>
                            <a:ea typeface="Cambria Math"/>
                            <a:cs typeface="Times New Roman" pitchFamily="18" charset="0"/>
                          </a:rPr>
                        </m:ctrlPr>
                      </m:dPr>
                      <m:e>
                        <m:r>
                          <a:rPr lang="en-IN" b="0" i="1" smtClean="0">
                            <a:solidFill>
                              <a:srgbClr val="0B5ED7"/>
                            </a:solidFill>
                            <a:latin typeface="Cambria Math"/>
                            <a:ea typeface="Cambria Math"/>
                            <a:cs typeface="Times New Roman" pitchFamily="18" charset="0"/>
                          </a:rPr>
                          <m:t>0..∞</m:t>
                        </m:r>
                      </m:e>
                    </m:d>
                  </m:oMath>
                </a14:m>
                <a:r>
                  <a:rPr lang="en-US" dirty="0">
                    <a:solidFill>
                      <a:srgbClr val="0B5ED7"/>
                    </a:solidFill>
                    <a:latin typeface="Times New Roman" pitchFamily="18" charset="0"/>
                    <a:cs typeface="Times New Roman" pitchFamily="18" charset="0"/>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250371" y="1104452"/>
                <a:ext cx="8914476" cy="5193858"/>
              </a:xfrm>
              <a:prstGeom prst="rect">
                <a:avLst/>
              </a:prstGeom>
              <a:blipFill rotWithShape="1">
                <a:blip r:embed="rId2"/>
                <a:stretch>
                  <a:fillRect l="-547" t="-587" r="-821"/>
                </a:stretch>
              </a:blipFill>
            </p:spPr>
            <p:txBody>
              <a:bodyPr/>
              <a:lstStyle/>
              <a:p>
                <a:r>
                  <a:rPr lang="en-IN">
                    <a:noFill/>
                  </a:rPr>
                  <a:t> </a:t>
                </a:r>
              </a:p>
            </p:txBody>
          </p:sp>
        </mc:Fallback>
      </mc:AlternateContent>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7793" y="2385219"/>
            <a:ext cx="3121025" cy="114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368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19710" y="176380"/>
            <a:ext cx="8425339" cy="859401"/>
          </a:xfrm>
        </p:spPr>
        <p:txBody>
          <a:bodyPr>
            <a:noAutofit/>
          </a:bodyPr>
          <a:lstStyle/>
          <a:p>
            <a:r>
              <a:rPr lang="en-US" sz="2800" dirty="0">
                <a:solidFill>
                  <a:srgbClr val="A50021"/>
                </a:solidFill>
                <a:latin typeface="Times New Roman" pitchFamily="18" charset="0"/>
                <a:cs typeface="Times New Roman" pitchFamily="18" charset="0"/>
              </a:rPr>
              <a:t>Proximity Measure for Ratio-Scale</a:t>
            </a:r>
            <a:endParaRPr lang="en-IN" sz="28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35</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250371" y="1441909"/>
                <a:ext cx="8914476" cy="3416320"/>
              </a:xfrm>
              <a:prstGeom prst="rect">
                <a:avLst/>
              </a:prstGeom>
              <a:noFill/>
            </p:spPr>
            <p:txBody>
              <a:bodyPr wrap="square" rtlCol="0">
                <a:spAutoFit/>
              </a:bodyPr>
              <a:lstStyle/>
              <a:p>
                <a:pPr algn="just"/>
                <a:r>
                  <a:rPr lang="en-US" b="1" dirty="0">
                    <a:solidFill>
                      <a:srgbClr val="A50021"/>
                    </a:solidFill>
                    <a:latin typeface="Times New Roman" pitchFamily="18" charset="0"/>
                    <a:cs typeface="Times New Roman" pitchFamily="18" charset="0"/>
                  </a:rPr>
                  <a:t>Intra-transformation: </a:t>
                </a:r>
              </a:p>
              <a:p>
                <a:pPr algn="just"/>
                <a:endParaRPr lang="en-US" b="1" dirty="0">
                  <a:solidFill>
                    <a:srgbClr val="A50021"/>
                  </a:solidFill>
                  <a:latin typeface="Times New Roman" pitchFamily="18" charset="0"/>
                  <a:cs typeface="Times New Roman" pitchFamily="18" charset="0"/>
                </a:endParaRPr>
              </a:p>
              <a:p>
                <a:pPr marL="285750" indent="-285750" algn="just">
                  <a:buClr>
                    <a:srgbClr val="A50021"/>
                  </a:buClr>
                  <a:buFont typeface="Arial" pitchFamily="34" charset="0"/>
                  <a:buChar char="•"/>
                </a:pPr>
                <a:r>
                  <a:rPr lang="en-US" dirty="0">
                    <a:latin typeface="Times New Roman" pitchFamily="18" charset="0"/>
                    <a:cs typeface="Times New Roman" pitchFamily="18" charset="0"/>
                  </a:rPr>
                  <a:t>Transforming similarities to dissimilarities and vice-versa is also relatively straightforward.</a:t>
                </a:r>
              </a:p>
              <a:p>
                <a:pPr marL="285750" indent="-285750" algn="just">
                  <a:buClr>
                    <a:srgbClr val="A50021"/>
                  </a:buClr>
                  <a:buFont typeface="Arial" pitchFamily="34" charset="0"/>
                  <a:buChar char="•"/>
                </a:pPr>
                <a:endParaRPr lang="en-US" dirty="0">
                  <a:latin typeface="Times New Roman" pitchFamily="18" charset="0"/>
                  <a:cs typeface="Times New Roman" pitchFamily="18" charset="0"/>
                </a:endParaRPr>
              </a:p>
              <a:p>
                <a:pPr marL="285750" indent="-285750" algn="just">
                  <a:buClr>
                    <a:srgbClr val="A50021"/>
                  </a:buClr>
                  <a:buFont typeface="Arial" pitchFamily="34" charset="0"/>
                  <a:buChar char="•"/>
                </a:pPr>
                <a:r>
                  <a:rPr lang="en-US" dirty="0">
                    <a:latin typeface="Times New Roman" pitchFamily="18" charset="0"/>
                    <a:cs typeface="Times New Roman" pitchFamily="18" charset="0"/>
                  </a:rPr>
                  <a:t>If the similarity (or dissimilarity) falls in the interval [0..1], the dissimilarity (or similarity) can be obtained as </a:t>
                </a:r>
              </a:p>
              <a:p>
                <a:pPr algn="ctr">
                  <a:buClr>
                    <a:srgbClr val="A50021"/>
                  </a:buClr>
                </a:pPr>
                <a14:m>
                  <m:oMathPara xmlns:m="http://schemas.openxmlformats.org/officeDocument/2006/math">
                    <m:oMathParaPr>
                      <m:jc m:val="centerGroup"/>
                    </m:oMathParaPr>
                    <m:oMath xmlns:m="http://schemas.openxmlformats.org/officeDocument/2006/math">
                      <m:r>
                        <a:rPr lang="en-IN" b="0" i="1" smtClean="0">
                          <a:solidFill>
                            <a:srgbClr val="0B5ED7"/>
                          </a:solidFill>
                          <a:latin typeface="Cambria Math"/>
                          <a:cs typeface="Times New Roman" pitchFamily="18" charset="0"/>
                        </a:rPr>
                        <m:t>𝑑</m:t>
                      </m:r>
                      <m:r>
                        <a:rPr lang="en-IN" b="0" i="1" smtClean="0">
                          <a:solidFill>
                            <a:srgbClr val="0B5ED7"/>
                          </a:solidFill>
                          <a:latin typeface="Cambria Math"/>
                          <a:cs typeface="Times New Roman" pitchFamily="18" charset="0"/>
                        </a:rPr>
                        <m:t>=1−</m:t>
                      </m:r>
                      <m:r>
                        <a:rPr lang="en-IN" i="1">
                          <a:solidFill>
                            <a:srgbClr val="0B5ED7"/>
                          </a:solidFill>
                          <a:latin typeface="Cambria Math"/>
                          <a:ea typeface="Cambria Math"/>
                          <a:cs typeface="Times New Roman" pitchFamily="18" charset="0"/>
                        </a:rPr>
                        <m:t>𝓈</m:t>
                      </m:r>
                      <m:r>
                        <a:rPr lang="en-IN" b="0" i="1" smtClean="0">
                          <a:solidFill>
                            <a:srgbClr val="0B5ED7"/>
                          </a:solidFill>
                          <a:latin typeface="Cambria Math"/>
                          <a:ea typeface="Cambria Math"/>
                          <a:cs typeface="Times New Roman" pitchFamily="18" charset="0"/>
                        </a:rPr>
                        <m:t> </m:t>
                      </m:r>
                    </m:oMath>
                  </m:oMathPara>
                </a14:m>
                <a:endParaRPr lang="en-IN" b="0" i="1" dirty="0">
                  <a:solidFill>
                    <a:srgbClr val="0B5ED7"/>
                  </a:solidFill>
                  <a:latin typeface="Cambria Math"/>
                  <a:ea typeface="Cambria Math"/>
                  <a:cs typeface="Times New Roman" pitchFamily="18" charset="0"/>
                </a:endParaRPr>
              </a:p>
              <a:p>
                <a:pPr algn="ctr">
                  <a:buClr>
                    <a:srgbClr val="A50021"/>
                  </a:buClr>
                </a:pPr>
                <a:r>
                  <a:rPr lang="en-IN" b="0" dirty="0">
                    <a:solidFill>
                      <a:schemeClr val="tx1"/>
                    </a:solidFill>
                    <a:ea typeface="Cambria Math"/>
                    <a:cs typeface="Times New Roman" pitchFamily="18" charset="0"/>
                  </a:rPr>
                  <a:t>or</a:t>
                </a:r>
                <a14:m>
                  <m:oMath xmlns:m="http://schemas.openxmlformats.org/officeDocument/2006/math">
                    <m:r>
                      <a:rPr lang="en-IN" b="0" i="1" smtClean="0">
                        <a:solidFill>
                          <a:schemeClr val="tx1"/>
                        </a:solidFill>
                        <a:latin typeface="Cambria Math"/>
                        <a:ea typeface="Cambria Math"/>
                        <a:cs typeface="Times New Roman" pitchFamily="18" charset="0"/>
                      </a:rPr>
                      <m:t> </m:t>
                    </m:r>
                    <m:r>
                      <a:rPr lang="en-IN" b="0" i="1" smtClean="0">
                        <a:solidFill>
                          <a:srgbClr val="0B5ED7"/>
                        </a:solidFill>
                        <a:latin typeface="Cambria Math"/>
                        <a:ea typeface="Cambria Math"/>
                        <a:cs typeface="Times New Roman" pitchFamily="18" charset="0"/>
                      </a:rPr>
                      <m:t> </m:t>
                    </m:r>
                  </m:oMath>
                </a14:m>
                <a:endParaRPr lang="en-IN" b="0" i="1" dirty="0">
                  <a:solidFill>
                    <a:srgbClr val="0B5ED7"/>
                  </a:solidFill>
                  <a:latin typeface="Cambria Math"/>
                  <a:ea typeface="Cambria Math"/>
                  <a:cs typeface="Times New Roman" pitchFamily="18" charset="0"/>
                </a:endParaRPr>
              </a:p>
              <a:p>
                <a:pPr algn="ctr">
                  <a:buClr>
                    <a:srgbClr val="A50021"/>
                  </a:buClr>
                </a:pPr>
                <a14:m>
                  <m:oMathPara xmlns:m="http://schemas.openxmlformats.org/officeDocument/2006/math">
                    <m:oMathParaPr>
                      <m:jc m:val="centerGroup"/>
                    </m:oMathParaPr>
                    <m:oMath xmlns:m="http://schemas.openxmlformats.org/officeDocument/2006/math">
                      <m:r>
                        <a:rPr lang="en-IN" i="1">
                          <a:solidFill>
                            <a:srgbClr val="0B5ED7"/>
                          </a:solidFill>
                          <a:latin typeface="Cambria Math"/>
                          <a:ea typeface="Cambria Math"/>
                          <a:cs typeface="Times New Roman" pitchFamily="18" charset="0"/>
                        </a:rPr>
                        <m:t>𝓈</m:t>
                      </m:r>
                      <m:r>
                        <a:rPr lang="en-IN" b="0" i="1" smtClean="0">
                          <a:solidFill>
                            <a:srgbClr val="0B5ED7"/>
                          </a:solidFill>
                          <a:latin typeface="Cambria Math"/>
                          <a:ea typeface="Cambria Math"/>
                          <a:cs typeface="Times New Roman" pitchFamily="18" charset="0"/>
                        </a:rPr>
                        <m:t>=1−</m:t>
                      </m:r>
                      <m:r>
                        <a:rPr lang="en-IN" b="0" i="1" smtClean="0">
                          <a:solidFill>
                            <a:srgbClr val="0B5ED7"/>
                          </a:solidFill>
                          <a:latin typeface="Cambria Math"/>
                          <a:ea typeface="Cambria Math"/>
                          <a:cs typeface="Times New Roman" pitchFamily="18" charset="0"/>
                        </a:rPr>
                        <m:t>𝑑</m:t>
                      </m:r>
                    </m:oMath>
                  </m:oMathPara>
                </a14:m>
                <a:endParaRPr lang="en-IN" b="0" dirty="0">
                  <a:solidFill>
                    <a:srgbClr val="0B5ED7"/>
                  </a:solidFill>
                  <a:latin typeface="Times New Roman" pitchFamily="18" charset="0"/>
                  <a:ea typeface="Cambria Math"/>
                  <a:cs typeface="Times New Roman" pitchFamily="18" charset="0"/>
                </a:endParaRPr>
              </a:p>
              <a:p>
                <a:pPr algn="ctr">
                  <a:buClr>
                    <a:srgbClr val="A50021"/>
                  </a:buClr>
                </a:pPr>
                <a:endParaRPr lang="en-IN" b="0" dirty="0">
                  <a:solidFill>
                    <a:srgbClr val="0B5ED7"/>
                  </a:solidFill>
                  <a:latin typeface="Times New Roman" pitchFamily="18" charset="0"/>
                  <a:ea typeface="Cambria Math"/>
                  <a:cs typeface="Times New Roman" pitchFamily="18" charset="0"/>
                </a:endParaRPr>
              </a:p>
              <a:p>
                <a:pPr marL="285750" indent="-285750">
                  <a:buClr>
                    <a:srgbClr val="A50021"/>
                  </a:buClr>
                  <a:buFont typeface="Arial" pitchFamily="34" charset="0"/>
                  <a:buChar char="•"/>
                </a:pPr>
                <a:r>
                  <a:rPr lang="en-US" dirty="0">
                    <a:latin typeface="Times New Roman" pitchFamily="18" charset="0"/>
                    <a:cs typeface="Times New Roman" pitchFamily="18" charset="0"/>
                  </a:rPr>
                  <a:t>Another approach is to define similarity as the negative of dissimilarity ( or vice-versa).</a:t>
                </a:r>
              </a:p>
              <a:p>
                <a:pPr algn="ctr">
                  <a:buClr>
                    <a:srgbClr val="A50021"/>
                  </a:buClr>
                </a:pPr>
                <a:r>
                  <a:rPr lang="en-US" dirty="0">
                    <a:solidFill>
                      <a:srgbClr val="0B5ED7"/>
                    </a:solidFill>
                    <a:latin typeface="Times New Roman" pitchFamily="18" charset="0"/>
                    <a:cs typeface="Times New Roman" pitchFamily="18" charset="0"/>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250371" y="1441909"/>
                <a:ext cx="8914476" cy="3416320"/>
              </a:xfrm>
              <a:prstGeom prst="rect">
                <a:avLst/>
              </a:prstGeom>
              <a:blipFill rotWithShape="1">
                <a:blip r:embed="rId2"/>
                <a:stretch>
                  <a:fillRect l="-547" t="-893" r="-616"/>
                </a:stretch>
              </a:blipFill>
            </p:spPr>
            <p:txBody>
              <a:bodyPr/>
              <a:lstStyle/>
              <a:p>
                <a:r>
                  <a:rPr lang="en-IN">
                    <a:noFill/>
                  </a:rPr>
                  <a:t> </a:t>
                </a:r>
              </a:p>
            </p:txBody>
          </p:sp>
        </mc:Fallback>
      </mc:AlternateContent>
    </p:spTree>
    <p:extLst>
      <p:ext uri="{BB962C8B-B14F-4D97-AF65-F5344CB8AC3E}">
        <p14:creationId xmlns:p14="http://schemas.microsoft.com/office/powerpoint/2010/main" val="3242845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10" y="176380"/>
            <a:ext cx="8425339" cy="875585"/>
          </a:xfrm>
        </p:spPr>
        <p:txBody>
          <a:bodyPr>
            <a:noAutofit/>
          </a:bodyPr>
          <a:lstStyle/>
          <a:p>
            <a:r>
              <a:rPr lang="en-US" sz="2400" dirty="0">
                <a:solidFill>
                  <a:srgbClr val="A50021"/>
                </a:solidFill>
                <a:latin typeface="Times New Roman" pitchFamily="18" charset="0"/>
                <a:cs typeface="Times New Roman" pitchFamily="18" charset="0"/>
              </a:rPr>
              <a:t>Proximity Measure with Mixed Attributes</a:t>
            </a:r>
            <a:endParaRPr lang="en-IN" sz="24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36</a:t>
            </a:fld>
            <a:endParaRPr lang="en-IN" dirty="0">
              <a:solidFill>
                <a:srgbClr val="04617B">
                  <a:shade val="90000"/>
                </a:srgbClr>
              </a:solidFill>
            </a:endParaRPr>
          </a:p>
        </p:txBody>
      </p:sp>
      <p:sp>
        <p:nvSpPr>
          <p:cNvPr id="3" name="TextBox 2"/>
          <p:cNvSpPr txBox="1"/>
          <p:nvPr/>
        </p:nvSpPr>
        <p:spPr>
          <a:xfrm>
            <a:off x="359228" y="1545083"/>
            <a:ext cx="8773886" cy="3724096"/>
          </a:xfrm>
          <a:prstGeom prst="rect">
            <a:avLst/>
          </a:prstGeom>
          <a:noFill/>
        </p:spPr>
        <p:txBody>
          <a:bodyPr wrap="square" rtlCol="0">
            <a:spAutoFit/>
          </a:bodyPr>
          <a:lstStyle/>
          <a:p>
            <a:pPr marL="285750" indent="-285750" algn="just">
              <a:buClr>
                <a:srgbClr val="A50021"/>
              </a:buClr>
              <a:buFont typeface="Arial" pitchFamily="34" charset="0"/>
              <a:buChar char="•"/>
            </a:pPr>
            <a:r>
              <a:rPr lang="en-US" sz="2000" dirty="0">
                <a:latin typeface="Times New Roman" pitchFamily="18" charset="0"/>
                <a:cs typeface="Times New Roman" pitchFamily="18" charset="0"/>
              </a:rPr>
              <a:t>The previous metrics on similarity measures assume that all the attributes were of the same type. Thus, a </a:t>
            </a:r>
            <a:r>
              <a:rPr lang="en-US" sz="2000" dirty="0">
                <a:solidFill>
                  <a:srgbClr val="0B5ED7"/>
                </a:solidFill>
                <a:latin typeface="Times New Roman" pitchFamily="18" charset="0"/>
                <a:cs typeface="Times New Roman" pitchFamily="18" charset="0"/>
              </a:rPr>
              <a:t>general approach is needed when the attributes are of different types</a:t>
            </a:r>
            <a:r>
              <a:rPr lang="en-US" sz="2000" dirty="0">
                <a:latin typeface="Times New Roman" pitchFamily="18" charset="0"/>
                <a:cs typeface="Times New Roman" pitchFamily="18" charset="0"/>
              </a:rPr>
              <a:t>.</a:t>
            </a:r>
          </a:p>
          <a:p>
            <a:pPr marL="1200150" lvl="2" indent="-285750" algn="just">
              <a:buClr>
                <a:srgbClr val="A50021"/>
              </a:buClr>
              <a:buFont typeface="Arial" pitchFamily="34" charset="0"/>
              <a:buChar char="•"/>
            </a:pPr>
            <a:endParaRPr lang="en-US" sz="2000" dirty="0">
              <a:latin typeface="Times New Roman" pitchFamily="18" charset="0"/>
              <a:cs typeface="Times New Roman" pitchFamily="18" charset="0"/>
            </a:endParaRPr>
          </a:p>
          <a:p>
            <a:pPr marL="285750" indent="-285750" algn="just">
              <a:buClr>
                <a:srgbClr val="A50021"/>
              </a:buClr>
              <a:buFont typeface="Arial" pitchFamily="34" charset="0"/>
              <a:buChar char="•"/>
            </a:pPr>
            <a:r>
              <a:rPr lang="en-US" sz="2000" dirty="0">
                <a:latin typeface="Times New Roman" pitchFamily="18" charset="0"/>
                <a:cs typeface="Times New Roman" pitchFamily="18" charset="0"/>
              </a:rPr>
              <a:t>One straightforward approach is to compute the similarity between each attribute separately and then combine these attribute using a method that results in a similarity between 0 and 1. </a:t>
            </a:r>
          </a:p>
          <a:p>
            <a:pPr marL="285750" indent="-285750" algn="just">
              <a:buClr>
                <a:srgbClr val="A50021"/>
              </a:buClr>
              <a:buFont typeface="Arial" pitchFamily="34" charset="0"/>
              <a:buChar char="•"/>
            </a:pPr>
            <a:endParaRPr lang="en-US" sz="1000" dirty="0">
              <a:latin typeface="Times New Roman" pitchFamily="18" charset="0"/>
              <a:cs typeface="Times New Roman" pitchFamily="18" charset="0"/>
            </a:endParaRPr>
          </a:p>
          <a:p>
            <a:pPr marL="285750" indent="-285750" algn="just">
              <a:buClr>
                <a:srgbClr val="A50021"/>
              </a:buClr>
              <a:buFont typeface="Arial" pitchFamily="34" charset="0"/>
              <a:buChar char="•"/>
            </a:pPr>
            <a:r>
              <a:rPr lang="en-US" sz="2000" dirty="0">
                <a:latin typeface="Times New Roman" pitchFamily="18" charset="0"/>
                <a:cs typeface="Times New Roman" pitchFamily="18" charset="0"/>
              </a:rPr>
              <a:t>Typically, the overall similarity is defined as the average of all the individual attribute similarities.</a:t>
            </a:r>
          </a:p>
          <a:p>
            <a:pPr marL="285750" indent="-285750" algn="just">
              <a:buClr>
                <a:srgbClr val="A50021"/>
              </a:buClr>
              <a:buFont typeface="Arial" pitchFamily="34" charset="0"/>
              <a:buChar char="•"/>
            </a:pPr>
            <a:endParaRPr lang="en-US" sz="1000" dirty="0">
              <a:latin typeface="Times New Roman" pitchFamily="18" charset="0"/>
              <a:cs typeface="Times New Roman" pitchFamily="18" charset="0"/>
            </a:endParaRPr>
          </a:p>
          <a:p>
            <a:pPr marL="285750" indent="-285750" algn="just">
              <a:buClr>
                <a:srgbClr val="A50021"/>
              </a:buClr>
              <a:buFont typeface="Arial" pitchFamily="34" charset="0"/>
              <a:buChar char="•"/>
            </a:pPr>
            <a:r>
              <a:rPr lang="en-US" sz="2000" dirty="0">
                <a:latin typeface="Times New Roman" pitchFamily="18" charset="0"/>
                <a:cs typeface="Times New Roman" pitchFamily="18" charset="0"/>
              </a:rPr>
              <a:t>See the algorithm in the next slide for doing this.</a:t>
            </a:r>
          </a:p>
          <a:p>
            <a:pPr algn="ctr">
              <a:buClr>
                <a:srgbClr val="A50021"/>
              </a:buClr>
            </a:pPr>
            <a:r>
              <a:rPr lang="en-US" dirty="0">
                <a:solidFill>
                  <a:srgbClr val="0B5ED7"/>
                </a:solidFill>
                <a:latin typeface="Times New Roman" pitchFamily="18" charset="0"/>
                <a:cs typeface="Times New Roman" pitchFamily="18" charset="0"/>
              </a:rPr>
              <a:t> </a:t>
            </a:r>
          </a:p>
        </p:txBody>
      </p:sp>
    </p:spTree>
    <p:extLst>
      <p:ext uri="{BB962C8B-B14F-4D97-AF65-F5344CB8AC3E}">
        <p14:creationId xmlns:p14="http://schemas.microsoft.com/office/powerpoint/2010/main" val="251376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957" y="261294"/>
            <a:ext cx="8425339" cy="734753"/>
          </a:xfrm>
        </p:spPr>
        <p:txBody>
          <a:bodyPr>
            <a:noAutofit/>
          </a:bodyPr>
          <a:lstStyle/>
          <a:p>
            <a:r>
              <a:rPr lang="en-US" sz="2000" dirty="0">
                <a:solidFill>
                  <a:srgbClr val="A50021"/>
                </a:solidFill>
                <a:latin typeface="Times New Roman" pitchFamily="18" charset="0"/>
                <a:cs typeface="Times New Roman" pitchFamily="18" charset="0"/>
              </a:rPr>
              <a:t>Similarity Measure with Mixed Attributes</a:t>
            </a:r>
            <a:endParaRPr lang="en-IN" sz="2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37</a:t>
            </a:fld>
            <a:endParaRPr lang="en-IN" dirty="0">
              <a:solidFill>
                <a:srgbClr val="04617B">
                  <a:shade val="90000"/>
                </a:srgbClr>
              </a:solidFill>
            </a:endParaRPr>
          </a:p>
        </p:txBody>
      </p:sp>
      <p:sp>
        <p:nvSpPr>
          <p:cNvPr id="7" name="TextBox 6"/>
          <p:cNvSpPr txBox="1"/>
          <p:nvPr/>
        </p:nvSpPr>
        <p:spPr>
          <a:xfrm>
            <a:off x="334957" y="984709"/>
            <a:ext cx="8829890" cy="3693319"/>
          </a:xfrm>
          <a:prstGeom prst="rect">
            <a:avLst/>
          </a:prstGeom>
          <a:noFill/>
        </p:spPr>
        <p:txBody>
          <a:bodyPr wrap="square" rtlCol="0">
            <a:spAutoFit/>
          </a:bodyPr>
          <a:lstStyle/>
          <a:p>
            <a:r>
              <a:rPr lang="en-US" b="1" dirty="0">
                <a:solidFill>
                  <a:srgbClr val="0B5ED7"/>
                </a:solidFill>
                <a:latin typeface="Times New Roman" pitchFamily="18" charset="0"/>
                <a:cs typeface="Times New Roman" pitchFamily="18" charset="0"/>
              </a:rPr>
              <a:t>Example 24.6: </a:t>
            </a:r>
          </a:p>
          <a:p>
            <a:r>
              <a:rPr lang="en-US" dirty="0">
                <a:latin typeface="Times New Roman" pitchFamily="18" charset="0"/>
                <a:cs typeface="Times New Roman" pitchFamily="18" charset="0"/>
              </a:rPr>
              <a:t>Consider the following set of objects. Obtain the similarity matrix.</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a:solidFill>
                  <a:srgbClr val="A50021"/>
                </a:solidFill>
                <a:latin typeface="Times New Roman" pitchFamily="18" charset="0"/>
                <a:cs typeface="Times New Roman" pitchFamily="18" charset="0"/>
              </a:rPr>
              <a:t>[For C: X&gt;A&gt;B&gt;C]</a:t>
            </a:r>
          </a:p>
          <a:p>
            <a:endParaRPr lang="en-US" dirty="0">
              <a:solidFill>
                <a:srgbClr val="A50021"/>
              </a:solidFill>
              <a:latin typeface="Times New Roman" pitchFamily="18" charset="0"/>
              <a:cs typeface="Times New Roman" pitchFamily="18" charset="0"/>
            </a:endParaRPr>
          </a:p>
          <a:p>
            <a:endParaRPr lang="en-US" dirty="0">
              <a:solidFill>
                <a:srgbClr val="A50021"/>
              </a:solidFill>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075482420"/>
              </p:ext>
            </p:extLst>
          </p:nvPr>
        </p:nvGraphicFramePr>
        <p:xfrm>
          <a:off x="873344" y="1650994"/>
          <a:ext cx="7992000" cy="2042160"/>
        </p:xfrm>
        <a:graphic>
          <a:graphicData uri="http://schemas.openxmlformats.org/drawingml/2006/table">
            <a:tbl>
              <a:tblPr firstRow="1" bandRow="1">
                <a:tableStyleId>{125E5076-3810-47DD-B79F-674D7AD40C01}</a:tableStyleId>
              </a:tblPr>
              <a:tblGrid>
                <a:gridCol w="1332000">
                  <a:extLst>
                    <a:ext uri="{9D8B030D-6E8A-4147-A177-3AD203B41FA5}">
                      <a16:colId xmlns:a16="http://schemas.microsoft.com/office/drawing/2014/main" val="20000"/>
                    </a:ext>
                  </a:extLst>
                </a:gridCol>
                <a:gridCol w="1332000">
                  <a:extLst>
                    <a:ext uri="{9D8B030D-6E8A-4147-A177-3AD203B41FA5}">
                      <a16:colId xmlns:a16="http://schemas.microsoft.com/office/drawing/2014/main" val="20001"/>
                    </a:ext>
                  </a:extLst>
                </a:gridCol>
                <a:gridCol w="1332000">
                  <a:extLst>
                    <a:ext uri="{9D8B030D-6E8A-4147-A177-3AD203B41FA5}">
                      <a16:colId xmlns:a16="http://schemas.microsoft.com/office/drawing/2014/main" val="20002"/>
                    </a:ext>
                  </a:extLst>
                </a:gridCol>
                <a:gridCol w="1332000">
                  <a:extLst>
                    <a:ext uri="{9D8B030D-6E8A-4147-A177-3AD203B41FA5}">
                      <a16:colId xmlns:a16="http://schemas.microsoft.com/office/drawing/2014/main" val="20003"/>
                    </a:ext>
                  </a:extLst>
                </a:gridCol>
                <a:gridCol w="1332000">
                  <a:extLst>
                    <a:ext uri="{9D8B030D-6E8A-4147-A177-3AD203B41FA5}">
                      <a16:colId xmlns:a16="http://schemas.microsoft.com/office/drawing/2014/main" val="20004"/>
                    </a:ext>
                  </a:extLst>
                </a:gridCol>
                <a:gridCol w="1332000">
                  <a:extLst>
                    <a:ext uri="{9D8B030D-6E8A-4147-A177-3AD203B41FA5}">
                      <a16:colId xmlns:a16="http://schemas.microsoft.com/office/drawing/2014/main" val="20005"/>
                    </a:ext>
                  </a:extLst>
                </a:gridCol>
              </a:tblGrid>
              <a:tr h="0">
                <a:tc>
                  <a:txBody>
                    <a:bodyPr/>
                    <a:lstStyle/>
                    <a:p>
                      <a:pPr algn="ctr"/>
                      <a:r>
                        <a:rPr lang="en-IN" sz="1400" dirty="0"/>
                        <a:t>Object</a:t>
                      </a:r>
                    </a:p>
                  </a:txBody>
                  <a:tcPr anchor="ctr"/>
                </a:tc>
                <a:tc>
                  <a:txBody>
                    <a:bodyPr/>
                    <a:lstStyle/>
                    <a:p>
                      <a:pPr algn="ctr"/>
                      <a:r>
                        <a:rPr lang="en-IN" sz="1400" dirty="0"/>
                        <a:t>A</a:t>
                      </a:r>
                    </a:p>
                    <a:p>
                      <a:pPr algn="ctr"/>
                      <a:r>
                        <a:rPr lang="en-IN" sz="1400" dirty="0"/>
                        <a:t>(Binary)</a:t>
                      </a:r>
                    </a:p>
                  </a:txBody>
                  <a:tcPr anchor="ctr"/>
                </a:tc>
                <a:tc>
                  <a:txBody>
                    <a:bodyPr/>
                    <a:lstStyle/>
                    <a:p>
                      <a:pPr algn="ctr"/>
                      <a:r>
                        <a:rPr lang="en-IN" sz="1400" dirty="0"/>
                        <a:t>B</a:t>
                      </a:r>
                    </a:p>
                    <a:p>
                      <a:pPr algn="ctr"/>
                      <a:r>
                        <a:rPr lang="en-IN" sz="1400" dirty="0"/>
                        <a:t>(Categorical)</a:t>
                      </a:r>
                    </a:p>
                  </a:txBody>
                  <a:tcPr anchor="ctr"/>
                </a:tc>
                <a:tc>
                  <a:txBody>
                    <a:bodyPr/>
                    <a:lstStyle/>
                    <a:p>
                      <a:pPr algn="ctr"/>
                      <a:r>
                        <a:rPr lang="en-IN" sz="1400" dirty="0"/>
                        <a:t>C</a:t>
                      </a:r>
                    </a:p>
                    <a:p>
                      <a:pPr algn="ctr"/>
                      <a:r>
                        <a:rPr lang="en-IN" sz="1400" dirty="0"/>
                        <a:t>(Ordinal)</a:t>
                      </a:r>
                    </a:p>
                  </a:txBody>
                  <a:tcPr anchor="ctr"/>
                </a:tc>
                <a:tc>
                  <a:txBody>
                    <a:bodyPr/>
                    <a:lstStyle/>
                    <a:p>
                      <a:pPr algn="ctr"/>
                      <a:r>
                        <a:rPr lang="en-IN" sz="1400" dirty="0"/>
                        <a:t>D</a:t>
                      </a:r>
                    </a:p>
                    <a:p>
                      <a:pPr algn="ctr"/>
                      <a:r>
                        <a:rPr lang="en-IN" sz="1400" dirty="0"/>
                        <a:t>(Numeric)</a:t>
                      </a:r>
                    </a:p>
                  </a:txBody>
                  <a:tcPr anchor="ctr"/>
                </a:tc>
                <a:tc>
                  <a:txBody>
                    <a:bodyPr/>
                    <a:lstStyle/>
                    <a:p>
                      <a:pPr algn="ctr"/>
                      <a:r>
                        <a:rPr lang="en-IN" sz="1400" dirty="0"/>
                        <a:t>E</a:t>
                      </a:r>
                    </a:p>
                    <a:p>
                      <a:pPr algn="ctr"/>
                      <a:r>
                        <a:rPr lang="en-IN" sz="1400" dirty="0"/>
                        <a:t>(Numeric)</a:t>
                      </a:r>
                    </a:p>
                  </a:txBody>
                  <a:tcPr anchor="ctr"/>
                </a:tc>
                <a:extLst>
                  <a:ext uri="{0D108BD9-81ED-4DB2-BD59-A6C34878D82A}">
                    <a16:rowId xmlns:a16="http://schemas.microsoft.com/office/drawing/2014/main" val="10000"/>
                  </a:ext>
                </a:extLst>
              </a:tr>
              <a:tr h="269245">
                <a:tc>
                  <a:txBody>
                    <a:bodyPr/>
                    <a:lstStyle/>
                    <a:p>
                      <a:pPr algn="ctr"/>
                      <a:r>
                        <a:rPr lang="en-IN" sz="1400" dirty="0"/>
                        <a:t>1</a:t>
                      </a:r>
                    </a:p>
                  </a:txBody>
                  <a:tcPr anchor="ctr"/>
                </a:tc>
                <a:tc>
                  <a:txBody>
                    <a:bodyPr/>
                    <a:lstStyle/>
                    <a:p>
                      <a:pPr algn="ctr"/>
                      <a:r>
                        <a:rPr lang="en-IN" sz="1400" dirty="0"/>
                        <a:t>Y</a:t>
                      </a:r>
                    </a:p>
                  </a:txBody>
                  <a:tcPr anchor="ctr"/>
                </a:tc>
                <a:tc>
                  <a:txBody>
                    <a:bodyPr/>
                    <a:lstStyle/>
                    <a:p>
                      <a:pPr algn="ctr"/>
                      <a:r>
                        <a:rPr lang="en-IN" sz="1400" dirty="0"/>
                        <a:t>R</a:t>
                      </a:r>
                    </a:p>
                  </a:txBody>
                  <a:tcPr anchor="ctr"/>
                </a:tc>
                <a:tc>
                  <a:txBody>
                    <a:bodyPr/>
                    <a:lstStyle/>
                    <a:p>
                      <a:pPr algn="ctr"/>
                      <a:r>
                        <a:rPr lang="en-IN" sz="1400" dirty="0"/>
                        <a:t>X</a:t>
                      </a:r>
                    </a:p>
                  </a:txBody>
                  <a:tcPr anchor="ctr"/>
                </a:tc>
                <a:tc>
                  <a:txBody>
                    <a:bodyPr/>
                    <a:lstStyle/>
                    <a:p>
                      <a:pPr algn="ctr"/>
                      <a:r>
                        <a:rPr lang="en-IN" sz="1400" dirty="0"/>
                        <a:t>475</a:t>
                      </a:r>
                    </a:p>
                  </a:txBody>
                  <a:tcPr anchor="ctr"/>
                </a:tc>
                <a:tc>
                  <a:txBody>
                    <a:bodyPr/>
                    <a:lstStyle/>
                    <a:p>
                      <a:pPr algn="ctr"/>
                      <a:r>
                        <a:rPr lang="en-IN" sz="1400" dirty="0"/>
                        <a:t>10</a:t>
                      </a:r>
                      <a:r>
                        <a:rPr lang="en-IN" sz="1400" baseline="30000" dirty="0"/>
                        <a:t>8</a:t>
                      </a:r>
                    </a:p>
                  </a:txBody>
                  <a:tcPr anchor="ctr"/>
                </a:tc>
                <a:extLst>
                  <a:ext uri="{0D108BD9-81ED-4DB2-BD59-A6C34878D82A}">
                    <a16:rowId xmlns:a16="http://schemas.microsoft.com/office/drawing/2014/main" val="10001"/>
                  </a:ext>
                </a:extLst>
              </a:tr>
              <a:tr h="0">
                <a:tc>
                  <a:txBody>
                    <a:bodyPr/>
                    <a:lstStyle/>
                    <a:p>
                      <a:pPr algn="ctr"/>
                      <a:r>
                        <a:rPr lang="en-IN" sz="1400" dirty="0"/>
                        <a:t>2</a:t>
                      </a:r>
                    </a:p>
                  </a:txBody>
                  <a:tcPr anchor="ctr"/>
                </a:tc>
                <a:tc>
                  <a:txBody>
                    <a:bodyPr/>
                    <a:lstStyle/>
                    <a:p>
                      <a:pPr algn="ctr"/>
                      <a:r>
                        <a:rPr lang="en-IN" sz="1400" dirty="0"/>
                        <a:t>N</a:t>
                      </a:r>
                    </a:p>
                  </a:txBody>
                  <a:tcPr anchor="ctr"/>
                </a:tc>
                <a:tc>
                  <a:txBody>
                    <a:bodyPr/>
                    <a:lstStyle/>
                    <a:p>
                      <a:pPr algn="ctr"/>
                      <a:r>
                        <a:rPr lang="en-IN" sz="1400" dirty="0"/>
                        <a:t>R</a:t>
                      </a:r>
                    </a:p>
                  </a:txBody>
                  <a:tcPr anchor="ctr"/>
                </a:tc>
                <a:tc>
                  <a:txBody>
                    <a:bodyPr/>
                    <a:lstStyle/>
                    <a:p>
                      <a:pPr algn="ctr"/>
                      <a:r>
                        <a:rPr lang="en-IN" sz="1400" dirty="0"/>
                        <a:t>A</a:t>
                      </a:r>
                    </a:p>
                  </a:txBody>
                  <a:tcPr anchor="ctr"/>
                </a:tc>
                <a:tc>
                  <a:txBody>
                    <a:bodyPr/>
                    <a:lstStyle/>
                    <a:p>
                      <a:pPr algn="ctr"/>
                      <a:r>
                        <a:rPr lang="en-IN" sz="1400" dirty="0"/>
                        <a:t>10</a:t>
                      </a:r>
                    </a:p>
                  </a:txBody>
                  <a:tcPr anchor="ctr"/>
                </a:tc>
                <a:tc>
                  <a:txBody>
                    <a:bodyPr/>
                    <a:lstStyle/>
                    <a:p>
                      <a:pPr algn="ctr"/>
                      <a:r>
                        <a:rPr lang="en-IN" sz="1400" dirty="0"/>
                        <a:t>10</a:t>
                      </a:r>
                      <a:r>
                        <a:rPr lang="en-IN" sz="1400" baseline="30000" dirty="0"/>
                        <a:t>-2</a:t>
                      </a:r>
                    </a:p>
                  </a:txBody>
                  <a:tcPr anchor="ctr"/>
                </a:tc>
                <a:extLst>
                  <a:ext uri="{0D108BD9-81ED-4DB2-BD59-A6C34878D82A}">
                    <a16:rowId xmlns:a16="http://schemas.microsoft.com/office/drawing/2014/main" val="10002"/>
                  </a:ext>
                </a:extLst>
              </a:tr>
              <a:tr h="0">
                <a:tc>
                  <a:txBody>
                    <a:bodyPr/>
                    <a:lstStyle/>
                    <a:p>
                      <a:pPr algn="ctr"/>
                      <a:r>
                        <a:rPr lang="en-IN" sz="1400" dirty="0"/>
                        <a:t>3</a:t>
                      </a:r>
                    </a:p>
                  </a:txBody>
                  <a:tcPr anchor="ctr"/>
                </a:tc>
                <a:tc>
                  <a:txBody>
                    <a:bodyPr/>
                    <a:lstStyle/>
                    <a:p>
                      <a:pPr algn="ctr"/>
                      <a:r>
                        <a:rPr lang="en-IN" sz="1400" dirty="0"/>
                        <a:t>N</a:t>
                      </a:r>
                    </a:p>
                  </a:txBody>
                  <a:tcPr anchor="ctr"/>
                </a:tc>
                <a:tc>
                  <a:txBody>
                    <a:bodyPr/>
                    <a:lstStyle/>
                    <a:p>
                      <a:pPr algn="ctr"/>
                      <a:r>
                        <a:rPr lang="en-IN" sz="1400" dirty="0"/>
                        <a:t>B</a:t>
                      </a:r>
                    </a:p>
                  </a:txBody>
                  <a:tcPr anchor="ctr"/>
                </a:tc>
                <a:tc>
                  <a:txBody>
                    <a:bodyPr/>
                    <a:lstStyle/>
                    <a:p>
                      <a:pPr algn="ctr"/>
                      <a:r>
                        <a:rPr lang="en-IN" sz="1400" dirty="0"/>
                        <a:t>C</a:t>
                      </a:r>
                    </a:p>
                  </a:txBody>
                  <a:tcPr anchor="ctr"/>
                </a:tc>
                <a:tc>
                  <a:txBody>
                    <a:bodyPr/>
                    <a:lstStyle/>
                    <a:p>
                      <a:pPr algn="ctr"/>
                      <a:r>
                        <a:rPr lang="en-IN" sz="1400" dirty="0"/>
                        <a:t>1000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10</a:t>
                      </a:r>
                      <a:r>
                        <a:rPr lang="en-IN" sz="1400" baseline="30000" dirty="0"/>
                        <a:t>5</a:t>
                      </a:r>
                    </a:p>
                  </a:txBody>
                  <a:tcPr anchor="ctr"/>
                </a:tc>
                <a:extLst>
                  <a:ext uri="{0D108BD9-81ED-4DB2-BD59-A6C34878D82A}">
                    <a16:rowId xmlns:a16="http://schemas.microsoft.com/office/drawing/2014/main" val="10003"/>
                  </a:ext>
                </a:extLst>
              </a:tr>
              <a:tr h="0">
                <a:tc>
                  <a:txBody>
                    <a:bodyPr/>
                    <a:lstStyle/>
                    <a:p>
                      <a:pPr algn="ctr"/>
                      <a:r>
                        <a:rPr lang="en-IN" sz="1400" dirty="0"/>
                        <a:t>4</a:t>
                      </a:r>
                    </a:p>
                  </a:txBody>
                  <a:tcPr anchor="ctr"/>
                </a:tc>
                <a:tc>
                  <a:txBody>
                    <a:bodyPr/>
                    <a:lstStyle/>
                    <a:p>
                      <a:pPr algn="ctr"/>
                      <a:r>
                        <a:rPr lang="en-IN" sz="1400" dirty="0"/>
                        <a:t>Y</a:t>
                      </a:r>
                    </a:p>
                  </a:txBody>
                  <a:tcPr anchor="ctr"/>
                </a:tc>
                <a:tc>
                  <a:txBody>
                    <a:bodyPr/>
                    <a:lstStyle/>
                    <a:p>
                      <a:pPr algn="ctr"/>
                      <a:r>
                        <a:rPr lang="en-IN" sz="1400" dirty="0"/>
                        <a:t>G</a:t>
                      </a:r>
                    </a:p>
                  </a:txBody>
                  <a:tcPr anchor="ctr"/>
                </a:tc>
                <a:tc>
                  <a:txBody>
                    <a:bodyPr/>
                    <a:lstStyle/>
                    <a:p>
                      <a:pPr algn="ctr"/>
                      <a:r>
                        <a:rPr lang="en-IN" sz="1400" dirty="0"/>
                        <a:t>B</a:t>
                      </a:r>
                    </a:p>
                  </a:txBody>
                  <a:tcPr anchor="ctr"/>
                </a:tc>
                <a:tc>
                  <a:txBody>
                    <a:bodyPr/>
                    <a:lstStyle/>
                    <a:p>
                      <a:pPr algn="ctr"/>
                      <a:r>
                        <a:rPr lang="en-IN" sz="1400" dirty="0"/>
                        <a:t>500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10</a:t>
                      </a:r>
                      <a:r>
                        <a:rPr lang="en-IN" sz="1400" baseline="30000" dirty="0"/>
                        <a:t>3</a:t>
                      </a:r>
                    </a:p>
                  </a:txBody>
                  <a:tcPr anchor="ctr"/>
                </a:tc>
                <a:extLst>
                  <a:ext uri="{0D108BD9-81ED-4DB2-BD59-A6C34878D82A}">
                    <a16:rowId xmlns:a16="http://schemas.microsoft.com/office/drawing/2014/main" val="10004"/>
                  </a:ext>
                </a:extLst>
              </a:tr>
              <a:tr h="0">
                <a:tc>
                  <a:txBody>
                    <a:bodyPr/>
                    <a:lstStyle/>
                    <a:p>
                      <a:pPr algn="ctr"/>
                      <a:r>
                        <a:rPr lang="en-IN" sz="1400" dirty="0"/>
                        <a:t>5</a:t>
                      </a:r>
                    </a:p>
                  </a:txBody>
                  <a:tcPr anchor="ctr"/>
                </a:tc>
                <a:tc>
                  <a:txBody>
                    <a:bodyPr/>
                    <a:lstStyle/>
                    <a:p>
                      <a:pPr algn="ctr"/>
                      <a:r>
                        <a:rPr lang="en-IN" sz="1400" dirty="0"/>
                        <a:t>Y</a:t>
                      </a:r>
                    </a:p>
                  </a:txBody>
                  <a:tcPr anchor="ctr"/>
                </a:tc>
                <a:tc>
                  <a:txBody>
                    <a:bodyPr/>
                    <a:lstStyle/>
                    <a:p>
                      <a:pPr algn="ctr"/>
                      <a:r>
                        <a:rPr lang="en-IN" sz="1400" dirty="0"/>
                        <a:t>B</a:t>
                      </a:r>
                    </a:p>
                  </a:txBody>
                  <a:tcPr anchor="ctr"/>
                </a:tc>
                <a:tc>
                  <a:txBody>
                    <a:bodyPr/>
                    <a:lstStyle/>
                    <a:p>
                      <a:pPr algn="ctr"/>
                      <a:r>
                        <a:rPr lang="en-IN" sz="1400" dirty="0"/>
                        <a:t>A</a:t>
                      </a:r>
                    </a:p>
                  </a:txBody>
                  <a:tcPr anchor="ctr"/>
                </a:tc>
                <a:tc>
                  <a:txBody>
                    <a:bodyPr/>
                    <a:lstStyle/>
                    <a:p>
                      <a:pPr algn="ctr"/>
                      <a:r>
                        <a:rPr lang="en-IN" sz="1400" dirty="0"/>
                        <a:t>80</a:t>
                      </a:r>
                    </a:p>
                  </a:txBody>
                  <a:tcPr anchor="ctr"/>
                </a:tc>
                <a:tc>
                  <a:txBody>
                    <a:bodyPr/>
                    <a:lstStyle/>
                    <a:p>
                      <a:pPr algn="ctr"/>
                      <a:r>
                        <a:rPr lang="en-IN" sz="1400" dirty="0"/>
                        <a:t>1</a:t>
                      </a:r>
                    </a:p>
                  </a:txBody>
                  <a:tcPr anchor="ctr"/>
                </a:tc>
                <a:extLst>
                  <a:ext uri="{0D108BD9-81ED-4DB2-BD59-A6C34878D82A}">
                    <a16:rowId xmlns:a16="http://schemas.microsoft.com/office/drawing/2014/main" val="10005"/>
                  </a:ext>
                </a:extLst>
              </a:tr>
            </a:tbl>
          </a:graphicData>
        </a:graphic>
      </p:graphicFrame>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057" y="3798282"/>
            <a:ext cx="4568920" cy="2457594"/>
          </a:xfrm>
          <a:prstGeom prst="rect">
            <a:avLst/>
          </a:prstGeom>
        </p:spPr>
      </p:pic>
      <p:sp>
        <p:nvSpPr>
          <p:cNvPr id="18" name="TextBox 17"/>
          <p:cNvSpPr txBox="1"/>
          <p:nvPr/>
        </p:nvSpPr>
        <p:spPr>
          <a:xfrm>
            <a:off x="727998" y="5725883"/>
            <a:ext cx="7936310" cy="369332"/>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r>
              <a:rPr lang="en-IN" dirty="0">
                <a:solidFill>
                  <a:schemeClr val="tx1"/>
                </a:solidFill>
              </a:rPr>
              <a:t>How cosine similarity can be applied to this?</a:t>
            </a:r>
          </a:p>
        </p:txBody>
      </p:sp>
    </p:spTree>
    <p:extLst>
      <p:ext uri="{BB962C8B-B14F-4D97-AF65-F5344CB8AC3E}">
        <p14:creationId xmlns:p14="http://schemas.microsoft.com/office/powerpoint/2010/main" val="251376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10" y="176380"/>
            <a:ext cx="8425339" cy="729928"/>
          </a:xfrm>
        </p:spPr>
        <p:txBody>
          <a:bodyPr>
            <a:normAutofit/>
          </a:bodyPr>
          <a:lstStyle/>
          <a:p>
            <a:r>
              <a:rPr lang="en-US" sz="4000" dirty="0">
                <a:solidFill>
                  <a:srgbClr val="A50021"/>
                </a:solidFill>
                <a:latin typeface="Times New Roman" pitchFamily="18" charset="0"/>
                <a:cs typeface="Times New Roman" pitchFamily="18" charset="0"/>
              </a:rPr>
              <a:t>Non-Metric similarity</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38</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245436" y="906308"/>
                <a:ext cx="8773886" cy="5333704"/>
              </a:xfrm>
              <a:prstGeom prst="rect">
                <a:avLst/>
              </a:prstGeom>
              <a:noFill/>
            </p:spPr>
            <p:txBody>
              <a:bodyPr wrap="square" rtlCol="0">
                <a:spAutoFit/>
              </a:bodyPr>
              <a:lstStyle/>
              <a:p>
                <a:pPr marL="285750" indent="-285750" algn="just">
                  <a:buClr>
                    <a:srgbClr val="A50021"/>
                  </a:buClr>
                  <a:buFont typeface="Arial" pitchFamily="34" charset="0"/>
                  <a:buChar char="•"/>
                </a:pPr>
                <a:r>
                  <a:rPr lang="en-US" dirty="0">
                    <a:latin typeface="Times New Roman" pitchFamily="18" charset="0"/>
                    <a:cs typeface="Times New Roman" pitchFamily="18" charset="0"/>
                  </a:rPr>
                  <a:t>In many applications (such as information retrieval) objects are complex and contains a large number of symbolic entities (such as keywords, phrases, etc.). </a:t>
                </a:r>
              </a:p>
              <a:p>
                <a:pPr marL="285750" indent="-285750" algn="just">
                  <a:buClr>
                    <a:srgbClr val="A50021"/>
                  </a:buClr>
                  <a:buFont typeface="Arial" pitchFamily="34" charset="0"/>
                  <a:buChar char="•"/>
                </a:pPr>
                <a:r>
                  <a:rPr lang="en-US" dirty="0">
                    <a:latin typeface="Times New Roman" pitchFamily="18" charset="0"/>
                    <a:cs typeface="Times New Roman" pitchFamily="18" charset="0"/>
                  </a:rPr>
                  <a:t>To measure the distance  between complex objects, it is often desirable to introduce a non-metric similarity function.</a:t>
                </a:r>
              </a:p>
              <a:p>
                <a:pPr marL="285750" indent="-285750" algn="just">
                  <a:buClr>
                    <a:srgbClr val="A50021"/>
                  </a:buClr>
                  <a:buFont typeface="Arial" pitchFamily="34" charset="0"/>
                  <a:buChar char="•"/>
                </a:pPr>
                <a:r>
                  <a:rPr lang="en-US" dirty="0">
                    <a:latin typeface="Times New Roman" pitchFamily="18" charset="0"/>
                    <a:cs typeface="Times New Roman" pitchFamily="18" charset="0"/>
                  </a:rPr>
                  <a:t>Here, we discuss few such non-metric similarity measurements.</a:t>
                </a:r>
              </a:p>
              <a:p>
                <a:pPr marL="285750" indent="-285750" algn="just">
                  <a:buClr>
                    <a:srgbClr val="A50021"/>
                  </a:buClr>
                  <a:buFont typeface="Arial" pitchFamily="34" charset="0"/>
                  <a:buChar char="•"/>
                </a:pPr>
                <a:endParaRPr lang="en-US" dirty="0">
                  <a:latin typeface="Times New Roman" pitchFamily="18" charset="0"/>
                  <a:cs typeface="Times New Roman" pitchFamily="18" charset="0"/>
                </a:endParaRPr>
              </a:p>
              <a:p>
                <a:pPr algn="just">
                  <a:buClr>
                    <a:srgbClr val="A50021"/>
                  </a:buClr>
                </a:pPr>
                <a:r>
                  <a:rPr lang="en-US" b="1" dirty="0">
                    <a:solidFill>
                      <a:srgbClr val="A50021"/>
                    </a:solidFill>
                    <a:latin typeface="Times New Roman" pitchFamily="18" charset="0"/>
                    <a:cs typeface="Times New Roman" pitchFamily="18" charset="0"/>
                  </a:rPr>
                  <a:t>Cosine similarity</a:t>
                </a:r>
              </a:p>
              <a:p>
                <a:pPr algn="just">
                  <a:buClr>
                    <a:srgbClr val="A50021"/>
                  </a:buClr>
                </a:pPr>
                <a:endParaRPr lang="en-US" b="1" dirty="0">
                  <a:solidFill>
                    <a:srgbClr val="A50021"/>
                  </a:solidFill>
                  <a:latin typeface="Times New Roman" pitchFamily="18" charset="0"/>
                  <a:cs typeface="Times New Roman" pitchFamily="18" charset="0"/>
                </a:endParaRPr>
              </a:p>
              <a:p>
                <a:pPr algn="just">
                  <a:buClr>
                    <a:srgbClr val="A50021"/>
                  </a:buClr>
                </a:pPr>
                <a:r>
                  <a:rPr lang="en-US" dirty="0">
                    <a:latin typeface="Times New Roman" pitchFamily="18" charset="0"/>
                    <a:cs typeface="Times New Roman" pitchFamily="18" charset="0"/>
                  </a:rPr>
                  <a:t>Suppose,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denote two vectors representing two complex objects. The cosine similarity denoted as </a:t>
                </a:r>
                <a14:m>
                  <m:oMath xmlns:m="http://schemas.openxmlformats.org/officeDocument/2006/math">
                    <m:r>
                      <m:rPr>
                        <m:sty m:val="p"/>
                      </m:rPr>
                      <a:rPr lang="en-IN">
                        <a:solidFill>
                          <a:srgbClr val="0B5ED7"/>
                        </a:solidFill>
                        <a:latin typeface="Cambria Math"/>
                        <a:cs typeface="Times New Roman" pitchFamily="18" charset="0"/>
                      </a:rPr>
                      <m:t>cos</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𝑥</m:t>
                    </m:r>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𝑦</m:t>
                    </m:r>
                    <m:r>
                      <a:rPr lang="en-IN" i="1">
                        <a:solidFill>
                          <a:srgbClr val="0B5ED7"/>
                        </a:solidFill>
                        <a:latin typeface="Cambria Math"/>
                        <a:cs typeface="Times New Roman" pitchFamily="18" charset="0"/>
                      </a:rPr>
                      <m:t>)</m:t>
                    </m:r>
                  </m:oMath>
                </a14:m>
                <a:r>
                  <a:rPr lang="en-US" dirty="0">
                    <a:latin typeface="Times New Roman" pitchFamily="18" charset="0"/>
                    <a:cs typeface="Times New Roman" pitchFamily="18" charset="0"/>
                  </a:rPr>
                  <a:t> and defined as</a:t>
                </a:r>
              </a:p>
              <a:p>
                <a:pPr algn="just">
                  <a:buClr>
                    <a:srgbClr val="A50021"/>
                  </a:buClr>
                </a:pPr>
                <a14:m>
                  <m:oMathPara xmlns:m="http://schemas.openxmlformats.org/officeDocument/2006/math">
                    <m:oMathParaPr>
                      <m:jc m:val="centerGroup"/>
                    </m:oMathParaPr>
                    <m:oMath xmlns:m="http://schemas.openxmlformats.org/officeDocument/2006/math">
                      <m:r>
                        <m:rPr>
                          <m:sty m:val="p"/>
                        </m:rPr>
                        <a:rPr lang="en-IN" b="0" i="0" smtClean="0">
                          <a:solidFill>
                            <a:srgbClr val="0B5ED7"/>
                          </a:solidFill>
                          <a:latin typeface="Cambria Math"/>
                          <a:cs typeface="Times New Roman" pitchFamily="18" charset="0"/>
                        </a:rPr>
                        <m:t>cos</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𝑥</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r>
                        <a:rPr lang="en-IN" b="0" i="1" smtClean="0">
                          <a:solidFill>
                            <a:srgbClr val="0B5ED7"/>
                          </a:solidFill>
                          <a:latin typeface="Cambria Math"/>
                          <a:cs typeface="Times New Roman" pitchFamily="18" charset="0"/>
                        </a:rPr>
                        <m:t>)=</m:t>
                      </m:r>
                      <m:f>
                        <m:fPr>
                          <m:ctrlPr>
                            <a:rPr lang="en-IN" b="0" i="1" smtClean="0">
                              <a:solidFill>
                                <a:srgbClr val="0B5ED7"/>
                              </a:solidFill>
                              <a:latin typeface="Cambria Math" panose="02040503050406030204" pitchFamily="18" charset="0"/>
                              <a:cs typeface="Times New Roman" pitchFamily="18" charset="0"/>
                            </a:rPr>
                          </m:ctrlPr>
                        </m:fPr>
                        <m:num>
                          <m:r>
                            <a:rPr lang="en-IN" b="0" i="1" smtClean="0">
                              <a:solidFill>
                                <a:srgbClr val="0B5ED7"/>
                              </a:solidFill>
                              <a:latin typeface="Cambria Math"/>
                              <a:cs typeface="Times New Roman" pitchFamily="18" charset="0"/>
                            </a:rPr>
                            <m:t>𝑥</m:t>
                          </m:r>
                          <m:r>
                            <a:rPr lang="en-IN" b="0" i="1" smtClean="0">
                              <a:solidFill>
                                <a:srgbClr val="0B5ED7"/>
                              </a:solidFill>
                              <a:latin typeface="Cambria Math"/>
                              <a:ea typeface="Cambria Math"/>
                              <a:cs typeface="Times New Roman" pitchFamily="18" charset="0"/>
                            </a:rPr>
                            <m:t>⋅</m:t>
                          </m:r>
                          <m:r>
                            <a:rPr lang="en-IN" b="0" i="1" smtClean="0">
                              <a:solidFill>
                                <a:srgbClr val="0B5ED7"/>
                              </a:solidFill>
                              <a:latin typeface="Cambria Math"/>
                              <a:ea typeface="Cambria Math"/>
                              <a:cs typeface="Times New Roman" pitchFamily="18" charset="0"/>
                            </a:rPr>
                            <m:t>𝑦</m:t>
                          </m:r>
                        </m:num>
                        <m:den>
                          <m:d>
                            <m:dPr>
                              <m:begChr m:val="‖"/>
                              <m:endChr m:val="‖"/>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𝑥</m:t>
                              </m:r>
                            </m:e>
                          </m:d>
                          <m:r>
                            <a:rPr lang="en-IN" b="0" i="1" smtClean="0">
                              <a:solidFill>
                                <a:srgbClr val="0B5ED7"/>
                              </a:solidFill>
                              <a:latin typeface="Cambria Math"/>
                              <a:ea typeface="Cambria Math"/>
                              <a:cs typeface="Times New Roman" pitchFamily="18" charset="0"/>
                            </a:rPr>
                            <m:t>⋅</m:t>
                          </m:r>
                          <m:d>
                            <m:dPr>
                              <m:begChr m:val="‖"/>
                              <m:endChr m:val="‖"/>
                              <m:ctrlPr>
                                <a:rPr lang="en-IN" b="0" i="1" smtClean="0">
                                  <a:solidFill>
                                    <a:srgbClr val="0B5ED7"/>
                                  </a:solidFill>
                                  <a:latin typeface="Cambria Math" panose="02040503050406030204" pitchFamily="18" charset="0"/>
                                  <a:ea typeface="Cambria Math"/>
                                  <a:cs typeface="Times New Roman" pitchFamily="18" charset="0"/>
                                </a:rPr>
                              </m:ctrlPr>
                            </m:dPr>
                            <m:e>
                              <m:r>
                                <a:rPr lang="en-IN" b="0" i="1" smtClean="0">
                                  <a:solidFill>
                                    <a:srgbClr val="0B5ED7"/>
                                  </a:solidFill>
                                  <a:latin typeface="Cambria Math"/>
                                  <a:ea typeface="Cambria Math"/>
                                  <a:cs typeface="Times New Roman" pitchFamily="18" charset="0"/>
                                </a:rPr>
                                <m:t>𝑦</m:t>
                              </m:r>
                            </m:e>
                          </m:d>
                        </m:den>
                      </m:f>
                    </m:oMath>
                  </m:oMathPara>
                </a14:m>
                <a:endParaRPr lang="en-US" dirty="0">
                  <a:solidFill>
                    <a:srgbClr val="0B5ED7"/>
                  </a:solidFill>
                  <a:latin typeface="Times New Roman" pitchFamily="18" charset="0"/>
                  <a:cs typeface="Times New Roman" pitchFamily="18" charset="0"/>
                </a:endParaRPr>
              </a:p>
              <a:p>
                <a:pPr marL="285750" indent="-285750" algn="just">
                  <a:buClr>
                    <a:srgbClr val="A50021"/>
                  </a:buClr>
                  <a:buFont typeface="Arial" pitchFamily="34" charset="0"/>
                  <a:buChar char="•"/>
                </a:pPr>
                <a:r>
                  <a:rPr lang="en-US" dirty="0">
                    <a:latin typeface="Times New Roman" pitchFamily="18" charset="0"/>
                    <a:cs typeface="Times New Roman" pitchFamily="18" charset="0"/>
                  </a:rPr>
                  <a:t>where </a:t>
                </a:r>
                <a14:m>
                  <m:oMath xmlns:m="http://schemas.openxmlformats.org/officeDocument/2006/math">
                    <m:r>
                      <a:rPr lang="en-IN" i="1">
                        <a:solidFill>
                          <a:srgbClr val="0B5ED7"/>
                        </a:solidFill>
                        <a:latin typeface="Cambria Math"/>
                        <a:cs typeface="Times New Roman" pitchFamily="18" charset="0"/>
                      </a:rPr>
                      <m:t>𝑥</m:t>
                    </m:r>
                    <m:r>
                      <a:rPr lang="en-IN" i="1">
                        <a:solidFill>
                          <a:srgbClr val="0B5ED7"/>
                        </a:solidFill>
                        <a:latin typeface="Cambria Math"/>
                        <a:ea typeface="Cambria Math"/>
                        <a:cs typeface="Times New Roman" pitchFamily="18" charset="0"/>
                      </a:rPr>
                      <m:t>⋅</m:t>
                    </m:r>
                    <m:r>
                      <a:rPr lang="en-IN" i="1">
                        <a:solidFill>
                          <a:srgbClr val="0B5ED7"/>
                        </a:solidFill>
                        <a:latin typeface="Cambria Math"/>
                        <a:ea typeface="Cambria Math"/>
                        <a:cs typeface="Times New Roman" pitchFamily="18" charset="0"/>
                      </a:rPr>
                      <m:t>𝑦</m:t>
                    </m:r>
                  </m:oMath>
                </a14:m>
                <a:r>
                  <a:rPr lang="en-US" dirty="0">
                    <a:latin typeface="Times New Roman" pitchFamily="18" charset="0"/>
                    <a:cs typeface="Times New Roman" pitchFamily="18" charset="0"/>
                  </a:rPr>
                  <a:t> denotes the vector dot product, namely</a:t>
                </a:r>
                <a14:m>
                  <m:oMath xmlns:m="http://schemas.openxmlformats.org/officeDocument/2006/math">
                    <m:r>
                      <a:rPr lang="en-IN" b="0" i="0" smtClean="0">
                        <a:solidFill>
                          <a:srgbClr val="0B5ED7"/>
                        </a:solidFill>
                        <a:latin typeface="Cambria Math"/>
                        <a:cs typeface="Times New Roman" pitchFamily="18" charset="0"/>
                      </a:rPr>
                      <m:t>   </m:t>
                    </m:r>
                    <m:r>
                      <a:rPr lang="en-IN" i="1">
                        <a:solidFill>
                          <a:srgbClr val="0B5ED7"/>
                        </a:solidFill>
                        <a:latin typeface="Cambria Math"/>
                        <a:cs typeface="Times New Roman" pitchFamily="18" charset="0"/>
                      </a:rPr>
                      <m:t>𝑥</m:t>
                    </m:r>
                    <m:r>
                      <a:rPr lang="en-IN" i="1">
                        <a:solidFill>
                          <a:srgbClr val="0B5ED7"/>
                        </a:solidFill>
                        <a:latin typeface="Cambria Math"/>
                        <a:ea typeface="Cambria Math"/>
                        <a:cs typeface="Times New Roman" pitchFamily="18" charset="0"/>
                      </a:rPr>
                      <m:t>⋅</m:t>
                    </m:r>
                    <m:r>
                      <a:rPr lang="en-IN" i="1">
                        <a:solidFill>
                          <a:srgbClr val="0B5ED7"/>
                        </a:solidFill>
                        <a:latin typeface="Cambria Math"/>
                        <a:ea typeface="Cambria Math"/>
                        <a:cs typeface="Times New Roman" pitchFamily="18" charset="0"/>
                      </a:rPr>
                      <m:t>𝑦</m:t>
                    </m:r>
                    <m:r>
                      <a:rPr lang="en-IN" b="0" i="1" smtClean="0">
                        <a:solidFill>
                          <a:srgbClr val="0B5ED7"/>
                        </a:solidFill>
                        <a:latin typeface="Cambria Math"/>
                        <a:ea typeface="Cambria Math"/>
                        <a:cs typeface="Times New Roman" pitchFamily="18" charset="0"/>
                      </a:rPr>
                      <m:t>=</m:t>
                    </m:r>
                    <m:nary>
                      <m:naryPr>
                        <m:chr m:val="∑"/>
                        <m:ctrlPr>
                          <a:rPr lang="en-IN" b="0" i="1" smtClean="0">
                            <a:solidFill>
                              <a:srgbClr val="0B5ED7"/>
                            </a:solidFill>
                            <a:latin typeface="Cambria Math" panose="02040503050406030204" pitchFamily="18" charset="0"/>
                            <a:ea typeface="Cambria Math"/>
                            <a:cs typeface="Times New Roman" pitchFamily="18" charset="0"/>
                          </a:rPr>
                        </m:ctrlPr>
                      </m:naryPr>
                      <m:sub>
                        <m:r>
                          <m:rPr>
                            <m:brk m:alnAt="23"/>
                          </m:rPr>
                          <a:rPr lang="en-IN" b="0" i="1" smtClean="0">
                            <a:solidFill>
                              <a:srgbClr val="0B5ED7"/>
                            </a:solidFill>
                            <a:latin typeface="Cambria Math"/>
                            <a:ea typeface="Cambria Math"/>
                            <a:cs typeface="Times New Roman" pitchFamily="18" charset="0"/>
                          </a:rPr>
                          <m:t>𝑖</m:t>
                        </m:r>
                        <m:r>
                          <a:rPr lang="en-IN" b="0" i="1" smtClean="0">
                            <a:solidFill>
                              <a:srgbClr val="0B5ED7"/>
                            </a:solidFill>
                            <a:latin typeface="Cambria Math"/>
                            <a:ea typeface="Cambria Math"/>
                            <a:cs typeface="Times New Roman" pitchFamily="18" charset="0"/>
                          </a:rPr>
                          <m:t>=1</m:t>
                        </m:r>
                      </m:sub>
                      <m:sup>
                        <m:r>
                          <a:rPr lang="en-IN" b="0" i="1" smtClean="0">
                            <a:solidFill>
                              <a:srgbClr val="0B5ED7"/>
                            </a:solidFill>
                            <a:latin typeface="Cambria Math"/>
                            <a:ea typeface="Cambria Math"/>
                            <a:cs typeface="Times New Roman" pitchFamily="18" charset="0"/>
                          </a:rPr>
                          <m:t>𝑛</m:t>
                        </m:r>
                      </m:sup>
                      <m:e>
                        <m:sSub>
                          <m:sSubPr>
                            <m:ctrlPr>
                              <a:rPr lang="en-IN" b="0" i="1" smtClean="0">
                                <a:solidFill>
                                  <a:srgbClr val="0B5ED7"/>
                                </a:solidFill>
                                <a:latin typeface="Cambria Math" panose="02040503050406030204" pitchFamily="18" charset="0"/>
                                <a:ea typeface="Cambria Math"/>
                                <a:cs typeface="Times New Roman" pitchFamily="18" charset="0"/>
                              </a:rPr>
                            </m:ctrlPr>
                          </m:sSubPr>
                          <m:e>
                            <m:r>
                              <a:rPr lang="en-IN" b="0" i="1" smtClean="0">
                                <a:solidFill>
                                  <a:srgbClr val="0B5ED7"/>
                                </a:solidFill>
                                <a:latin typeface="Cambria Math"/>
                                <a:ea typeface="Cambria Math"/>
                                <a:cs typeface="Times New Roman" pitchFamily="18" charset="0"/>
                              </a:rPr>
                              <m:t>𝑥</m:t>
                            </m:r>
                          </m:e>
                          <m:sub>
                            <m:r>
                              <a:rPr lang="en-IN" b="0" i="1" smtClean="0">
                                <a:solidFill>
                                  <a:srgbClr val="0B5ED7"/>
                                </a:solidFill>
                                <a:latin typeface="Cambria Math"/>
                                <a:ea typeface="Cambria Math"/>
                                <a:cs typeface="Times New Roman" pitchFamily="18" charset="0"/>
                              </a:rPr>
                              <m:t>𝑖</m:t>
                            </m:r>
                          </m:sub>
                        </m:sSub>
                        <m:r>
                          <a:rPr lang="en-IN" b="0" i="1" smtClean="0">
                            <a:solidFill>
                              <a:srgbClr val="0B5ED7"/>
                            </a:solidFill>
                            <a:latin typeface="Cambria Math"/>
                            <a:ea typeface="Cambria Math"/>
                            <a:cs typeface="Times New Roman" pitchFamily="18" charset="0"/>
                          </a:rPr>
                          <m:t>⋅</m:t>
                        </m:r>
                        <m:sSub>
                          <m:sSubPr>
                            <m:ctrlPr>
                              <a:rPr lang="en-IN" b="0" i="1" smtClean="0">
                                <a:solidFill>
                                  <a:srgbClr val="0B5ED7"/>
                                </a:solidFill>
                                <a:latin typeface="Cambria Math" panose="02040503050406030204" pitchFamily="18" charset="0"/>
                                <a:ea typeface="Cambria Math"/>
                                <a:cs typeface="Times New Roman" pitchFamily="18" charset="0"/>
                              </a:rPr>
                            </m:ctrlPr>
                          </m:sSubPr>
                          <m:e>
                            <m:r>
                              <a:rPr lang="en-IN" b="0" i="1" smtClean="0">
                                <a:solidFill>
                                  <a:srgbClr val="0B5ED7"/>
                                </a:solidFill>
                                <a:latin typeface="Cambria Math"/>
                                <a:ea typeface="Cambria Math"/>
                                <a:cs typeface="Times New Roman" pitchFamily="18" charset="0"/>
                              </a:rPr>
                              <m:t>𝑦</m:t>
                            </m:r>
                          </m:e>
                          <m:sub>
                            <m:r>
                              <a:rPr lang="en-IN" b="0" i="1" smtClean="0">
                                <a:solidFill>
                                  <a:srgbClr val="0B5ED7"/>
                                </a:solidFill>
                                <a:latin typeface="Cambria Math"/>
                                <a:ea typeface="Cambria Math"/>
                                <a:cs typeface="Times New Roman" pitchFamily="18" charset="0"/>
                              </a:rPr>
                              <m:t>𝑖</m:t>
                            </m:r>
                          </m:sub>
                        </m:sSub>
                      </m:e>
                    </m:nary>
                  </m:oMath>
                </a14:m>
                <a:r>
                  <a:rPr lang="en-US" dirty="0">
                    <a:latin typeface="Times New Roman" pitchFamily="18" charset="0"/>
                    <a:cs typeface="Times New Roman" pitchFamily="18" charset="0"/>
                  </a:rPr>
                  <a:t> such that </a:t>
                </a:r>
                <a14:m>
                  <m:oMath xmlns:m="http://schemas.openxmlformats.org/officeDocument/2006/math">
                    <m:r>
                      <a:rPr lang="en-IN" b="0" i="1" smtClean="0">
                        <a:latin typeface="Cambria Math"/>
                        <a:cs typeface="Times New Roman" pitchFamily="18" charset="0"/>
                      </a:rPr>
                      <m:t>𝑥</m:t>
                    </m:r>
                    <m:r>
                      <a:rPr lang="en-IN" b="0" i="1" smtClean="0">
                        <a:latin typeface="Cambria Math"/>
                        <a:cs typeface="Times New Roman" pitchFamily="18" charset="0"/>
                      </a:rPr>
                      <m:t>=[</m:t>
                    </m:r>
                    <m:sSub>
                      <m:sSubPr>
                        <m:ctrlPr>
                          <a:rPr lang="en-IN" b="0" i="1" smtClean="0">
                            <a:latin typeface="Cambria Math" panose="02040503050406030204" pitchFamily="18" charset="0"/>
                            <a:cs typeface="Times New Roman" pitchFamily="18" charset="0"/>
                          </a:rPr>
                        </m:ctrlPr>
                      </m:sSubPr>
                      <m:e>
                        <m:r>
                          <a:rPr lang="en-IN" b="0" i="1" smtClean="0">
                            <a:latin typeface="Cambria Math"/>
                            <a:cs typeface="Times New Roman" pitchFamily="18" charset="0"/>
                          </a:rPr>
                          <m:t>𝑥</m:t>
                        </m:r>
                      </m:e>
                      <m:sub>
                        <m:r>
                          <a:rPr lang="en-IN" b="0" i="1" smtClean="0">
                            <a:latin typeface="Cambria Math"/>
                            <a:cs typeface="Times New Roman" pitchFamily="18" charset="0"/>
                          </a:rPr>
                          <m:t>1</m:t>
                        </m:r>
                      </m:sub>
                    </m:sSub>
                    <m:r>
                      <a:rPr lang="en-IN" b="0" i="1" smtClean="0">
                        <a:latin typeface="Cambria Math"/>
                        <a:cs typeface="Times New Roman" pitchFamily="18" charset="0"/>
                      </a:rPr>
                      <m:t>,</m:t>
                    </m:r>
                    <m:sSub>
                      <m:sSubPr>
                        <m:ctrlPr>
                          <a:rPr lang="en-IN" b="0" i="1" smtClean="0">
                            <a:latin typeface="Cambria Math" panose="02040503050406030204" pitchFamily="18" charset="0"/>
                            <a:cs typeface="Times New Roman" pitchFamily="18" charset="0"/>
                          </a:rPr>
                        </m:ctrlPr>
                      </m:sSubPr>
                      <m:e>
                        <m:r>
                          <a:rPr lang="en-IN" b="0" i="1" smtClean="0">
                            <a:latin typeface="Cambria Math"/>
                            <a:cs typeface="Times New Roman" pitchFamily="18" charset="0"/>
                          </a:rPr>
                          <m:t>𝑥</m:t>
                        </m:r>
                      </m:e>
                      <m:sub>
                        <m:r>
                          <a:rPr lang="en-IN" b="0" i="1" smtClean="0">
                            <a:latin typeface="Cambria Math"/>
                            <a:cs typeface="Times New Roman" pitchFamily="18" charset="0"/>
                          </a:rPr>
                          <m:t>2</m:t>
                        </m:r>
                      </m:sub>
                    </m:sSub>
                    <m:r>
                      <a:rPr lang="en-IN" b="0" i="1" smtClean="0">
                        <a:latin typeface="Cambria Math"/>
                        <a:cs typeface="Times New Roman" pitchFamily="18" charset="0"/>
                      </a:rPr>
                      <m:t>,..,</m:t>
                    </m:r>
                    <m:sSub>
                      <m:sSubPr>
                        <m:ctrlPr>
                          <a:rPr lang="en-IN" b="0" i="1" smtClean="0">
                            <a:latin typeface="Cambria Math" panose="02040503050406030204" pitchFamily="18" charset="0"/>
                            <a:cs typeface="Times New Roman" pitchFamily="18" charset="0"/>
                          </a:rPr>
                        </m:ctrlPr>
                      </m:sSubPr>
                      <m:e>
                        <m:r>
                          <a:rPr lang="en-IN" b="0" i="1" smtClean="0">
                            <a:latin typeface="Cambria Math"/>
                            <a:cs typeface="Times New Roman" pitchFamily="18" charset="0"/>
                          </a:rPr>
                          <m:t>𝑥</m:t>
                        </m:r>
                      </m:e>
                      <m:sub>
                        <m:r>
                          <a:rPr lang="en-IN" b="0" i="1" smtClean="0">
                            <a:latin typeface="Cambria Math"/>
                            <a:cs typeface="Times New Roman" pitchFamily="18" charset="0"/>
                          </a:rPr>
                          <m:t>𝑛</m:t>
                        </m:r>
                      </m:sub>
                    </m:sSub>
                    <m:r>
                      <a:rPr lang="en-IN" b="0" i="1" smtClean="0">
                        <a:latin typeface="Cambria Math"/>
                        <a:cs typeface="Times New Roman" pitchFamily="18" charset="0"/>
                      </a:rPr>
                      <m:t>]</m:t>
                    </m:r>
                  </m:oMath>
                </a14:m>
                <a:r>
                  <a:rPr lang="en-US" dirty="0">
                    <a:latin typeface="Times New Roman" pitchFamily="18" charset="0"/>
                    <a:cs typeface="Times New Roman" pitchFamily="18" charset="0"/>
                  </a:rPr>
                  <a:t> and  </a:t>
                </a:r>
                <a14:m>
                  <m:oMath xmlns:m="http://schemas.openxmlformats.org/officeDocument/2006/math">
                    <m:r>
                      <a:rPr lang="en-IN" i="1">
                        <a:latin typeface="Cambria Math"/>
                        <a:cs typeface="Times New Roman" pitchFamily="18" charset="0"/>
                      </a:rPr>
                      <m:t>𝑦</m:t>
                    </m:r>
                    <m:r>
                      <a:rPr lang="en-IN" i="1">
                        <a:latin typeface="Cambria Math"/>
                        <a:cs typeface="Times New Roman" pitchFamily="18" charset="0"/>
                      </a:rPr>
                      <m:t>=[</m:t>
                    </m:r>
                    <m:sSub>
                      <m:sSubPr>
                        <m:ctrlPr>
                          <a:rPr lang="en-IN" i="1">
                            <a:latin typeface="Cambria Math" panose="02040503050406030204" pitchFamily="18" charset="0"/>
                            <a:cs typeface="Times New Roman" pitchFamily="18" charset="0"/>
                          </a:rPr>
                        </m:ctrlPr>
                      </m:sSubPr>
                      <m:e>
                        <m:r>
                          <a:rPr lang="en-IN" b="0" i="1" smtClean="0">
                            <a:latin typeface="Cambria Math"/>
                            <a:cs typeface="Times New Roman" pitchFamily="18" charset="0"/>
                          </a:rPr>
                          <m:t>𝑦</m:t>
                        </m:r>
                      </m:e>
                      <m:sub>
                        <m:r>
                          <a:rPr lang="en-IN" b="0" i="1" smtClean="0">
                            <a:latin typeface="Cambria Math"/>
                            <a:cs typeface="Times New Roman" pitchFamily="18" charset="0"/>
                          </a:rPr>
                          <m:t>1</m:t>
                        </m:r>
                      </m:sub>
                    </m:sSub>
                    <m:r>
                      <a:rPr lang="en-IN" i="1">
                        <a:latin typeface="Cambria Math"/>
                        <a:cs typeface="Times New Roman" pitchFamily="18" charset="0"/>
                      </a:rPr>
                      <m:t>,</m:t>
                    </m:r>
                    <m:sSub>
                      <m:sSubPr>
                        <m:ctrlPr>
                          <a:rPr lang="en-IN" i="1">
                            <a:latin typeface="Cambria Math" panose="02040503050406030204" pitchFamily="18" charset="0"/>
                            <a:cs typeface="Times New Roman" pitchFamily="18" charset="0"/>
                          </a:rPr>
                        </m:ctrlPr>
                      </m:sSubPr>
                      <m:e>
                        <m:r>
                          <a:rPr lang="en-IN" b="0" i="1" smtClean="0">
                            <a:latin typeface="Cambria Math"/>
                            <a:cs typeface="Times New Roman" pitchFamily="18" charset="0"/>
                          </a:rPr>
                          <m:t>𝑦</m:t>
                        </m:r>
                      </m:e>
                      <m:sub>
                        <m:r>
                          <a:rPr lang="en-IN" b="0" i="1" smtClean="0">
                            <a:latin typeface="Cambria Math"/>
                            <a:cs typeface="Times New Roman" pitchFamily="18" charset="0"/>
                          </a:rPr>
                          <m:t>2</m:t>
                        </m:r>
                      </m:sub>
                    </m:sSub>
                    <m:r>
                      <a:rPr lang="en-IN" i="1">
                        <a:latin typeface="Cambria Math"/>
                        <a:cs typeface="Times New Roman" pitchFamily="18" charset="0"/>
                      </a:rPr>
                      <m:t>,..,</m:t>
                    </m:r>
                    <m:sSub>
                      <m:sSubPr>
                        <m:ctrlPr>
                          <a:rPr lang="en-IN" i="1">
                            <a:latin typeface="Cambria Math" panose="02040503050406030204" pitchFamily="18" charset="0"/>
                            <a:cs typeface="Times New Roman" pitchFamily="18" charset="0"/>
                          </a:rPr>
                        </m:ctrlPr>
                      </m:sSubPr>
                      <m:e>
                        <m:r>
                          <a:rPr lang="en-IN" b="0" i="1" smtClean="0">
                            <a:latin typeface="Cambria Math"/>
                            <a:cs typeface="Times New Roman" pitchFamily="18" charset="0"/>
                          </a:rPr>
                          <m:t>𝑦</m:t>
                        </m:r>
                      </m:e>
                      <m:sub>
                        <m:r>
                          <a:rPr lang="en-IN" b="0" i="1" smtClean="0">
                            <a:latin typeface="Cambria Math"/>
                            <a:cs typeface="Times New Roman" pitchFamily="18" charset="0"/>
                          </a:rPr>
                          <m:t>𝑛</m:t>
                        </m:r>
                      </m:sub>
                    </m:sSub>
                    <m:r>
                      <a:rPr lang="en-IN" i="1">
                        <a:latin typeface="Cambria Math"/>
                        <a:cs typeface="Times New Roman" pitchFamily="18" charset="0"/>
                      </a:rPr>
                      <m:t>]</m:t>
                    </m:r>
                  </m:oMath>
                </a14:m>
                <a:r>
                  <a:rPr lang="en-US" dirty="0">
                    <a:latin typeface="Times New Roman" pitchFamily="18" charset="0"/>
                    <a:cs typeface="Times New Roman" pitchFamily="18" charset="0"/>
                  </a:rPr>
                  <a:t>.</a:t>
                </a:r>
              </a:p>
              <a:p>
                <a:pPr marL="285750" indent="-285750" algn="just">
                  <a:buClr>
                    <a:srgbClr val="A50021"/>
                  </a:buClr>
                  <a:buFont typeface="Arial" pitchFamily="34" charset="0"/>
                  <a:buChar char="•"/>
                </a:pPr>
                <a14:m>
                  <m:oMath xmlns:m="http://schemas.openxmlformats.org/officeDocument/2006/math">
                    <m:d>
                      <m:dPr>
                        <m:begChr m:val="‖"/>
                        <m:endChr m:val="‖"/>
                        <m:ctrlPr>
                          <a:rPr lang="en-IN" i="1" smtClean="0">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e>
                    </m:d>
                  </m:oMath>
                </a14:m>
                <a:r>
                  <a:rPr lang="en-US" dirty="0">
                    <a:solidFill>
                      <a:schemeClr val="tx1"/>
                    </a:solidFill>
                    <a:latin typeface="Times New Roman" pitchFamily="18" charset="0"/>
                    <a:cs typeface="Times New Roman" pitchFamily="18" charset="0"/>
                  </a:rPr>
                  <a:t> and </a:t>
                </a:r>
                <a14:m>
                  <m:oMath xmlns:m="http://schemas.openxmlformats.org/officeDocument/2006/math">
                    <m:d>
                      <m:dPr>
                        <m:begChr m:val="‖"/>
                        <m:endChr m:val="‖"/>
                        <m:ctrlPr>
                          <a:rPr lang="en-IN"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𝑦</m:t>
                        </m:r>
                      </m:e>
                    </m:d>
                  </m:oMath>
                </a14:m>
                <a:r>
                  <a:rPr lang="en-US" dirty="0">
                    <a:latin typeface="Times New Roman" pitchFamily="18" charset="0"/>
                    <a:cs typeface="Times New Roman" pitchFamily="18" charset="0"/>
                  </a:rPr>
                  <a:t> denote the Euclidean norms of vector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respectively</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(essentially the length of vectors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a:t>
                </a:r>
                <a:r>
                  <a:rPr lang="en-US" dirty="0">
                    <a:latin typeface="Times New Roman" pitchFamily="18" charset="0"/>
                    <a:cs typeface="Times New Roman" pitchFamily="18" charset="0"/>
                  </a:rPr>
                  <a:t>), that is </a:t>
                </a:r>
              </a:p>
              <a:p>
                <a:pPr algn="ctr">
                  <a:buClr>
                    <a:srgbClr val="A50021"/>
                  </a:buClr>
                </a:pPr>
                <a14:m>
                  <m:oMath xmlns:m="http://schemas.openxmlformats.org/officeDocument/2006/math">
                    <m:d>
                      <m:dPr>
                        <m:begChr m:val="‖"/>
                        <m:endChr m:val="‖"/>
                        <m:ctrlPr>
                          <a:rPr lang="en-IN" i="1" smtClean="0">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e>
                    </m:d>
                    <m:r>
                      <a:rPr lang="en-IN" b="0" i="1" smtClean="0">
                        <a:solidFill>
                          <a:srgbClr val="0B5ED7"/>
                        </a:solidFill>
                        <a:latin typeface="Cambria Math"/>
                        <a:cs typeface="Times New Roman" pitchFamily="18" charset="0"/>
                      </a:rPr>
                      <m:t>=</m:t>
                    </m:r>
                    <m:rad>
                      <m:radPr>
                        <m:degHide m:val="on"/>
                        <m:ctrlPr>
                          <a:rPr lang="en-IN" b="0" i="1" smtClean="0">
                            <a:solidFill>
                              <a:srgbClr val="0B5ED7"/>
                            </a:solidFill>
                            <a:latin typeface="Cambria Math" panose="02040503050406030204" pitchFamily="18" charset="0"/>
                            <a:cs typeface="Times New Roman" pitchFamily="18" charset="0"/>
                          </a:rPr>
                        </m:ctrlPr>
                      </m:radPr>
                      <m:deg/>
                      <m:e>
                        <m:sSubSup>
                          <m:sSubSupPr>
                            <m:ctrlPr>
                              <a:rPr lang="en-IN" b="0" i="1" smtClean="0">
                                <a:solidFill>
                                  <a:srgbClr val="0B5ED7"/>
                                </a:solidFill>
                                <a:latin typeface="Cambria Math" panose="02040503050406030204" pitchFamily="18" charset="0"/>
                                <a:cs typeface="Times New Roman" pitchFamily="18" charset="0"/>
                              </a:rPr>
                            </m:ctrlPr>
                          </m:sSubSupPr>
                          <m:e>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𝑥</m:t>
                                </m:r>
                              </m:e>
                              <m:sub>
                                <m:r>
                                  <a:rPr lang="en-IN" i="1">
                                    <a:solidFill>
                                      <a:srgbClr val="0B5ED7"/>
                                    </a:solidFill>
                                    <a:latin typeface="Cambria Math"/>
                                    <a:cs typeface="Times New Roman" pitchFamily="18" charset="0"/>
                                  </a:rPr>
                                  <m:t>1</m:t>
                                </m:r>
                              </m:sub>
                            </m:sSub>
                          </m:e>
                          <m:sub/>
                          <m:sup>
                            <m:r>
                              <a:rPr lang="en-IN" b="0" i="1" smtClean="0">
                                <a:solidFill>
                                  <a:srgbClr val="0B5ED7"/>
                                </a:solidFill>
                                <a:latin typeface="Cambria Math"/>
                                <a:cs typeface="Times New Roman" pitchFamily="18" charset="0"/>
                              </a:rPr>
                              <m:t>2</m:t>
                            </m:r>
                          </m:sup>
                        </m:sSubSup>
                        <m:r>
                          <a:rPr lang="en-IN" b="0" i="1" smtClean="0">
                            <a:solidFill>
                              <a:srgbClr val="0B5ED7"/>
                            </a:solidFill>
                            <a:latin typeface="Cambria Math"/>
                            <a:cs typeface="Times New Roman" pitchFamily="18" charset="0"/>
                          </a:rPr>
                          <m:t>+</m:t>
                        </m:r>
                        <m:sSubSup>
                          <m:sSubSupPr>
                            <m:ctrlPr>
                              <a:rPr lang="en-IN" b="0" i="1" smtClean="0">
                                <a:solidFill>
                                  <a:srgbClr val="0B5ED7"/>
                                </a:solidFill>
                                <a:latin typeface="Cambria Math" panose="02040503050406030204" pitchFamily="18" charset="0"/>
                                <a:cs typeface="Times New Roman" pitchFamily="18" charset="0"/>
                              </a:rPr>
                            </m:ctrlPr>
                          </m:sSubSupPr>
                          <m:e>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𝑥</m:t>
                                </m:r>
                              </m:e>
                              <m:sub>
                                <m:r>
                                  <a:rPr lang="en-IN" b="0" i="1" smtClean="0">
                                    <a:solidFill>
                                      <a:srgbClr val="0B5ED7"/>
                                    </a:solidFill>
                                    <a:latin typeface="Cambria Math"/>
                                    <a:cs typeface="Times New Roman" pitchFamily="18" charset="0"/>
                                  </a:rPr>
                                  <m:t>2</m:t>
                                </m:r>
                              </m:sub>
                            </m:sSub>
                          </m:e>
                          <m:sub/>
                          <m:sup>
                            <m:r>
                              <a:rPr lang="en-IN" b="0" i="1" smtClean="0">
                                <a:solidFill>
                                  <a:srgbClr val="0B5ED7"/>
                                </a:solidFill>
                                <a:latin typeface="Cambria Math"/>
                                <a:cs typeface="Times New Roman" pitchFamily="18" charset="0"/>
                              </a:rPr>
                              <m:t>2</m:t>
                            </m:r>
                          </m:sup>
                        </m:sSubSup>
                        <m:r>
                          <a:rPr lang="en-IN" b="0" i="1" smtClean="0">
                            <a:solidFill>
                              <a:srgbClr val="0B5ED7"/>
                            </a:solidFill>
                            <a:latin typeface="Cambria Math"/>
                            <a:cs typeface="Times New Roman" pitchFamily="18" charset="0"/>
                          </a:rPr>
                          <m:t>+..+</m:t>
                        </m:r>
                        <m:sSubSup>
                          <m:sSubSupPr>
                            <m:ctrlPr>
                              <a:rPr lang="en-IN" b="0" i="1" smtClean="0">
                                <a:solidFill>
                                  <a:srgbClr val="0B5ED7"/>
                                </a:solidFill>
                                <a:latin typeface="Cambria Math" panose="02040503050406030204" pitchFamily="18" charset="0"/>
                                <a:cs typeface="Times New Roman" pitchFamily="18" charset="0"/>
                              </a:rPr>
                            </m:ctrlPr>
                          </m:sSubSupPr>
                          <m:e>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𝑥</m:t>
                                </m:r>
                              </m:e>
                              <m:sub>
                                <m:r>
                                  <a:rPr lang="en-IN" b="0" i="1" smtClean="0">
                                    <a:solidFill>
                                      <a:srgbClr val="0B5ED7"/>
                                    </a:solidFill>
                                    <a:latin typeface="Cambria Math"/>
                                    <a:cs typeface="Times New Roman" pitchFamily="18" charset="0"/>
                                  </a:rPr>
                                  <m:t>𝑛</m:t>
                                </m:r>
                              </m:sub>
                            </m:sSub>
                          </m:e>
                          <m:sub/>
                          <m:sup>
                            <m:r>
                              <a:rPr lang="en-IN" b="0" i="1" smtClean="0">
                                <a:solidFill>
                                  <a:srgbClr val="0B5ED7"/>
                                </a:solidFill>
                                <a:latin typeface="Cambria Math"/>
                                <a:cs typeface="Times New Roman" pitchFamily="18" charset="0"/>
                              </a:rPr>
                              <m:t>2</m:t>
                            </m:r>
                          </m:sup>
                        </m:sSubSup>
                      </m:e>
                    </m:rad>
                  </m:oMath>
                </a14:m>
                <a:r>
                  <a:rPr lang="en-US" dirty="0">
                    <a:solidFill>
                      <a:srgbClr val="0B5ED7"/>
                    </a:solidFill>
                    <a:latin typeface="Times New Roman" pitchFamily="18" charset="0"/>
                    <a:cs typeface="Times New Roman" pitchFamily="18" charset="0"/>
                  </a:rPr>
                  <a:t> </a:t>
                </a:r>
                <a:r>
                  <a:rPr lang="en-US" dirty="0">
                    <a:latin typeface="Times New Roman" pitchFamily="18" charset="0"/>
                    <a:cs typeface="Times New Roman" pitchFamily="18" charset="0"/>
                  </a:rPr>
                  <a:t>and </a:t>
                </a:r>
                <a14:m>
                  <m:oMath xmlns:m="http://schemas.openxmlformats.org/officeDocument/2006/math">
                    <m:d>
                      <m:dPr>
                        <m:begChr m:val="‖"/>
                        <m:endChr m:val="‖"/>
                        <m:ctrlPr>
                          <a:rPr lang="en-IN"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𝑦</m:t>
                        </m:r>
                      </m:e>
                    </m:d>
                    <m:r>
                      <a:rPr lang="en-IN" i="1">
                        <a:solidFill>
                          <a:srgbClr val="0B5ED7"/>
                        </a:solidFill>
                        <a:latin typeface="Cambria Math"/>
                        <a:cs typeface="Times New Roman" pitchFamily="18" charset="0"/>
                      </a:rPr>
                      <m:t>=</m:t>
                    </m:r>
                    <m:rad>
                      <m:radPr>
                        <m:degHide m:val="on"/>
                        <m:ctrlPr>
                          <a:rPr lang="en-IN" i="1">
                            <a:solidFill>
                              <a:srgbClr val="0B5ED7"/>
                            </a:solidFill>
                            <a:latin typeface="Cambria Math" panose="02040503050406030204" pitchFamily="18" charset="0"/>
                            <a:cs typeface="Times New Roman" pitchFamily="18" charset="0"/>
                          </a:rPr>
                        </m:ctrlPr>
                      </m:radPr>
                      <m:deg/>
                      <m:e>
                        <m:sSubSup>
                          <m:sSubSupPr>
                            <m:ctrlPr>
                              <a:rPr lang="en-IN" i="1">
                                <a:solidFill>
                                  <a:srgbClr val="0B5ED7"/>
                                </a:solidFill>
                                <a:latin typeface="Cambria Math" panose="02040503050406030204" pitchFamily="18" charset="0"/>
                                <a:cs typeface="Times New Roman" pitchFamily="18" charset="0"/>
                              </a:rPr>
                            </m:ctrlPr>
                          </m:sSubSupPr>
                          <m:e>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𝑦</m:t>
                                </m:r>
                              </m:e>
                              <m:sub>
                                <m:r>
                                  <a:rPr lang="en-IN" i="1">
                                    <a:solidFill>
                                      <a:srgbClr val="0B5ED7"/>
                                    </a:solidFill>
                                    <a:latin typeface="Cambria Math"/>
                                    <a:cs typeface="Times New Roman" pitchFamily="18" charset="0"/>
                                  </a:rPr>
                                  <m:t>1</m:t>
                                </m:r>
                              </m:sub>
                            </m:sSub>
                          </m:e>
                          <m:sub/>
                          <m:sup>
                            <m:r>
                              <a:rPr lang="en-IN" b="0" i="1" smtClean="0">
                                <a:solidFill>
                                  <a:srgbClr val="0B5ED7"/>
                                </a:solidFill>
                                <a:latin typeface="Cambria Math"/>
                                <a:cs typeface="Times New Roman" pitchFamily="18" charset="0"/>
                              </a:rPr>
                              <m:t>2</m:t>
                            </m:r>
                          </m:sup>
                        </m:sSubSup>
                        <m:r>
                          <a:rPr lang="en-IN" i="1">
                            <a:solidFill>
                              <a:srgbClr val="0B5ED7"/>
                            </a:solidFill>
                            <a:latin typeface="Cambria Math"/>
                            <a:cs typeface="Times New Roman" pitchFamily="18" charset="0"/>
                          </a:rPr>
                          <m:t>+</m:t>
                        </m:r>
                        <m:sSubSup>
                          <m:sSubSupPr>
                            <m:ctrlPr>
                              <a:rPr lang="en-IN" i="1">
                                <a:solidFill>
                                  <a:srgbClr val="0B5ED7"/>
                                </a:solidFill>
                                <a:latin typeface="Cambria Math" panose="02040503050406030204" pitchFamily="18" charset="0"/>
                                <a:cs typeface="Times New Roman" pitchFamily="18" charset="0"/>
                              </a:rPr>
                            </m:ctrlPr>
                          </m:sSubSupPr>
                          <m:e>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𝑦</m:t>
                                </m:r>
                              </m:e>
                              <m:sub>
                                <m:r>
                                  <a:rPr lang="en-IN" b="0" i="1" smtClean="0">
                                    <a:solidFill>
                                      <a:srgbClr val="0B5ED7"/>
                                    </a:solidFill>
                                    <a:latin typeface="Cambria Math"/>
                                    <a:cs typeface="Times New Roman" pitchFamily="18" charset="0"/>
                                  </a:rPr>
                                  <m:t>2</m:t>
                                </m:r>
                              </m:sub>
                            </m:sSub>
                          </m:e>
                          <m:sub/>
                          <m:sup>
                            <m:r>
                              <a:rPr lang="en-IN" b="0" i="1" smtClean="0">
                                <a:solidFill>
                                  <a:srgbClr val="0B5ED7"/>
                                </a:solidFill>
                                <a:latin typeface="Cambria Math"/>
                                <a:cs typeface="Times New Roman" pitchFamily="18" charset="0"/>
                              </a:rPr>
                              <m:t>2</m:t>
                            </m:r>
                          </m:sup>
                        </m:sSubSup>
                        <m:r>
                          <a:rPr lang="en-IN" i="1">
                            <a:solidFill>
                              <a:srgbClr val="0B5ED7"/>
                            </a:solidFill>
                            <a:latin typeface="Cambria Math"/>
                            <a:cs typeface="Times New Roman" pitchFamily="18" charset="0"/>
                          </a:rPr>
                          <m:t>+..+</m:t>
                        </m:r>
                        <m:sSubSup>
                          <m:sSubSupPr>
                            <m:ctrlPr>
                              <a:rPr lang="en-IN" i="1">
                                <a:solidFill>
                                  <a:srgbClr val="0B5ED7"/>
                                </a:solidFill>
                                <a:latin typeface="Cambria Math" panose="02040503050406030204" pitchFamily="18" charset="0"/>
                                <a:cs typeface="Times New Roman" pitchFamily="18" charset="0"/>
                              </a:rPr>
                            </m:ctrlPr>
                          </m:sSubSupPr>
                          <m:e>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𝑦</m:t>
                                </m:r>
                              </m:e>
                              <m:sub>
                                <m:r>
                                  <a:rPr lang="en-IN" b="0" i="1" smtClean="0">
                                    <a:solidFill>
                                      <a:srgbClr val="0B5ED7"/>
                                    </a:solidFill>
                                    <a:latin typeface="Cambria Math"/>
                                    <a:cs typeface="Times New Roman" pitchFamily="18" charset="0"/>
                                  </a:rPr>
                                  <m:t>𝑛</m:t>
                                </m:r>
                              </m:sub>
                            </m:sSub>
                          </m:e>
                          <m:sub/>
                          <m:sup>
                            <m:r>
                              <a:rPr lang="en-IN" b="0" i="1" smtClean="0">
                                <a:solidFill>
                                  <a:srgbClr val="0B5ED7"/>
                                </a:solidFill>
                                <a:latin typeface="Cambria Math"/>
                                <a:cs typeface="Times New Roman" pitchFamily="18" charset="0"/>
                              </a:rPr>
                              <m:t>2</m:t>
                            </m:r>
                          </m:sup>
                        </m:sSubSup>
                      </m:e>
                    </m:rad>
                  </m:oMath>
                </a14:m>
                <a:r>
                  <a:rPr lang="en-US" dirty="0">
                    <a:solidFill>
                      <a:srgbClr val="0B5ED7"/>
                    </a:solidFill>
                    <a:latin typeface="Times New Roman" pitchFamily="18" charset="0"/>
                    <a:cs typeface="Times New Roman" pitchFamily="18" charset="0"/>
                  </a:rPr>
                  <a:t> </a:t>
                </a:r>
              </a:p>
              <a:p>
                <a:pPr algn="ctr">
                  <a:buClr>
                    <a:srgbClr val="A50021"/>
                  </a:buClr>
                </a:pPr>
                <a:r>
                  <a:rPr lang="en-US" dirty="0">
                    <a:solidFill>
                      <a:srgbClr val="0B5ED7"/>
                    </a:solidFill>
                    <a:latin typeface="Times New Roman" pitchFamily="18" charset="0"/>
                    <a:cs typeface="Times New Roman" pitchFamily="18" charset="0"/>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245436" y="906308"/>
                <a:ext cx="8773886" cy="5333704"/>
              </a:xfrm>
              <a:prstGeom prst="rect">
                <a:avLst/>
              </a:prstGeom>
              <a:blipFill>
                <a:blip r:embed="rId2"/>
                <a:stretch>
                  <a:fillRect l="-434" t="-238" r="-578"/>
                </a:stretch>
              </a:blipFill>
            </p:spPr>
            <p:txBody>
              <a:bodyPr/>
              <a:lstStyle/>
              <a:p>
                <a:r>
                  <a:rPr lang="en-US">
                    <a:noFill/>
                  </a:rPr>
                  <a:t> </a:t>
                </a:r>
              </a:p>
            </p:txBody>
          </p:sp>
        </mc:Fallback>
      </mc:AlternateContent>
    </p:spTree>
    <p:extLst>
      <p:ext uri="{BB962C8B-B14F-4D97-AF65-F5344CB8AC3E}">
        <p14:creationId xmlns:p14="http://schemas.microsoft.com/office/powerpoint/2010/main" val="93624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10" y="176380"/>
            <a:ext cx="8425339" cy="683591"/>
          </a:xfrm>
        </p:spPr>
        <p:txBody>
          <a:bodyPr>
            <a:normAutofit/>
          </a:bodyPr>
          <a:lstStyle/>
          <a:p>
            <a:r>
              <a:rPr lang="en-US" sz="3600" b="1" dirty="0">
                <a:solidFill>
                  <a:srgbClr val="A50021"/>
                </a:solidFill>
                <a:latin typeface="Times New Roman" pitchFamily="18" charset="0"/>
                <a:cs typeface="Times New Roman" pitchFamily="18" charset="0"/>
              </a:rPr>
              <a:t>Cosine Similarity</a:t>
            </a: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39</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435427" y="952051"/>
                <a:ext cx="6912203" cy="5275355"/>
              </a:xfrm>
              <a:prstGeom prst="rect">
                <a:avLst/>
              </a:prstGeom>
              <a:noFill/>
            </p:spPr>
            <p:txBody>
              <a:bodyPr wrap="square" rtlCol="0">
                <a:spAutoFit/>
              </a:bodyPr>
              <a:lstStyle/>
              <a:p>
                <a:pPr marL="285750" indent="-285750" algn="just">
                  <a:buClr>
                    <a:srgbClr val="A50021"/>
                  </a:buClr>
                  <a:buFont typeface="Arial" pitchFamily="34" charset="0"/>
                  <a:buChar char="•"/>
                </a:pPr>
                <a:r>
                  <a:rPr lang="en-IN" dirty="0">
                    <a:latin typeface="Times New Roman" pitchFamily="18" charset="0"/>
                    <a:cs typeface="Times New Roman" pitchFamily="18" charset="0"/>
                  </a:rPr>
                  <a:t>In fact, cosine similarity essentially is a measure of the (cosine of the) angle between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a:t>
                </a:r>
                <a:r>
                  <a:rPr lang="en-IN" dirty="0">
                    <a:latin typeface="Times New Roman" pitchFamily="18" charset="0"/>
                    <a:cs typeface="Times New Roman" pitchFamily="18" charset="0"/>
                  </a:rPr>
                  <a:t> </a:t>
                </a:r>
              </a:p>
              <a:p>
                <a:pPr marL="285750" indent="-285750" algn="just">
                  <a:buClr>
                    <a:srgbClr val="A50021"/>
                  </a:buClr>
                  <a:buFont typeface="Arial" pitchFamily="34" charset="0"/>
                  <a:buChar char="•"/>
                </a:pPr>
                <a:endParaRPr lang="en-IN" sz="800" dirty="0">
                  <a:latin typeface="Times New Roman" pitchFamily="18" charset="0"/>
                  <a:cs typeface="Times New Roman" pitchFamily="18" charset="0"/>
                </a:endParaRPr>
              </a:p>
              <a:p>
                <a:pPr marL="285750" indent="-285750" algn="just">
                  <a:buClr>
                    <a:srgbClr val="A50021"/>
                  </a:buClr>
                  <a:buFont typeface="Arial" pitchFamily="34" charset="0"/>
                  <a:buChar char="•"/>
                </a:pPr>
                <a:r>
                  <a:rPr lang="en-IN" dirty="0">
                    <a:latin typeface="Times New Roman" pitchFamily="18" charset="0"/>
                    <a:cs typeface="Times New Roman" pitchFamily="18" charset="0"/>
                  </a:rPr>
                  <a:t>Thus if the cosine similarity is 1, then the angle between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is </a:t>
                </a:r>
                <a14:m>
                  <m:oMath xmlns:m="http://schemas.openxmlformats.org/officeDocument/2006/math">
                    <m:sSup>
                      <m:sSupPr>
                        <m:ctrlPr>
                          <a:rPr lang="en-US" i="1" smtClean="0">
                            <a:latin typeface="Cambria Math" panose="02040503050406030204" pitchFamily="18" charset="0"/>
                            <a:cs typeface="Times New Roman" pitchFamily="18" charset="0"/>
                          </a:rPr>
                        </m:ctrlPr>
                      </m:sSupPr>
                      <m:e>
                        <m:r>
                          <a:rPr lang="en-IN" b="0" i="1" smtClean="0">
                            <a:latin typeface="Cambria Math"/>
                            <a:cs typeface="Times New Roman" pitchFamily="18" charset="0"/>
                          </a:rPr>
                          <m:t>0</m:t>
                        </m:r>
                      </m:e>
                      <m:sup>
                        <m:r>
                          <a:rPr lang="en-US" i="1" smtClean="0">
                            <a:latin typeface="Cambria Math"/>
                            <a:ea typeface="Cambria Math"/>
                            <a:cs typeface="Times New Roman" pitchFamily="18" charset="0"/>
                          </a:rPr>
                          <m:t>°</m:t>
                        </m:r>
                      </m:sup>
                    </m:sSup>
                  </m:oMath>
                </a14:m>
                <a:r>
                  <a:rPr lang="en-US" dirty="0">
                    <a:latin typeface="Times New Roman" pitchFamily="18" charset="0"/>
                    <a:cs typeface="Times New Roman" pitchFamily="18" charset="0"/>
                  </a:rPr>
                  <a:t>      and in this case,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are the same except for magnitude.</a:t>
                </a:r>
              </a:p>
              <a:p>
                <a:pPr marL="285750" indent="-285750" algn="just">
                  <a:buClr>
                    <a:srgbClr val="A50021"/>
                  </a:buClr>
                  <a:buFont typeface="Arial" pitchFamily="34" charset="0"/>
                  <a:buChar char="•"/>
                </a:pPr>
                <a:endParaRPr lang="en-US" sz="800" dirty="0">
                  <a:latin typeface="Times New Roman" pitchFamily="18" charset="0"/>
                  <a:cs typeface="Times New Roman" pitchFamily="18" charset="0"/>
                </a:endParaRPr>
              </a:p>
              <a:p>
                <a:pPr marL="285750" indent="-285750" algn="just">
                  <a:buClr>
                    <a:srgbClr val="A50021"/>
                  </a:buClr>
                  <a:buFont typeface="Arial" pitchFamily="34" charset="0"/>
                  <a:buChar char="•"/>
                </a:pPr>
                <a:r>
                  <a:rPr lang="en-US" dirty="0">
                    <a:latin typeface="Times New Roman" pitchFamily="18" charset="0"/>
                    <a:cs typeface="Times New Roman" pitchFamily="18" charset="0"/>
                  </a:rPr>
                  <a:t>On the other hand, if cosine similarity is 0, then the angle between</a:t>
                </a:r>
                <a:r>
                  <a:rPr lang="en-US" i="1" dirty="0">
                    <a:latin typeface="Times New Roman" pitchFamily="18" charset="0"/>
                    <a:cs typeface="Times New Roman" pitchFamily="18" charset="0"/>
                  </a:rPr>
                  <a:t>     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is </a:t>
                </a:r>
                <a14:m>
                  <m:oMath xmlns:m="http://schemas.openxmlformats.org/officeDocument/2006/math">
                    <m:sSup>
                      <m:sSupPr>
                        <m:ctrlPr>
                          <a:rPr lang="en-US" i="1">
                            <a:latin typeface="Cambria Math" panose="02040503050406030204" pitchFamily="18" charset="0"/>
                            <a:cs typeface="Times New Roman" pitchFamily="18" charset="0"/>
                          </a:rPr>
                        </m:ctrlPr>
                      </m:sSupPr>
                      <m:e>
                        <m:r>
                          <a:rPr lang="en-IN" b="0" i="1" smtClean="0">
                            <a:latin typeface="Cambria Math"/>
                            <a:cs typeface="Times New Roman" pitchFamily="18" charset="0"/>
                          </a:rPr>
                          <m:t>9</m:t>
                        </m:r>
                        <m:r>
                          <a:rPr lang="en-IN" i="1">
                            <a:latin typeface="Cambria Math"/>
                            <a:cs typeface="Times New Roman" pitchFamily="18" charset="0"/>
                          </a:rPr>
                          <m:t>0</m:t>
                        </m:r>
                      </m:e>
                      <m:sup>
                        <m:r>
                          <a:rPr lang="en-US" i="1">
                            <a:latin typeface="Cambria Math"/>
                            <a:ea typeface="Cambria Math"/>
                            <a:cs typeface="Times New Roman" pitchFamily="18" charset="0"/>
                          </a:rPr>
                          <m:t>°</m:t>
                        </m:r>
                      </m:sup>
                    </m:sSup>
                  </m:oMath>
                </a14:m>
                <a:r>
                  <a:rPr lang="en-US" dirty="0">
                    <a:latin typeface="Times New Roman" pitchFamily="18" charset="0"/>
                    <a:cs typeface="Times New Roman" pitchFamily="18" charset="0"/>
                  </a:rPr>
                  <a:t> and they do not share any terms.</a:t>
                </a:r>
              </a:p>
              <a:p>
                <a:pPr marL="285750" indent="-285750" algn="just">
                  <a:buClr>
                    <a:srgbClr val="A50021"/>
                  </a:buClr>
                  <a:buFont typeface="Arial" pitchFamily="34" charset="0"/>
                  <a:buChar char="•"/>
                </a:pPr>
                <a:endParaRPr lang="en-US" sz="800" dirty="0">
                  <a:latin typeface="Times New Roman" pitchFamily="18" charset="0"/>
                  <a:cs typeface="Times New Roman" pitchFamily="18" charset="0"/>
                </a:endParaRPr>
              </a:p>
              <a:p>
                <a:pPr marL="285750" indent="-285750" algn="just">
                  <a:buClr>
                    <a:srgbClr val="A50021"/>
                  </a:buClr>
                  <a:buFont typeface="Arial" pitchFamily="34" charset="0"/>
                  <a:buChar char="•"/>
                </a:pPr>
                <a:r>
                  <a:rPr lang="en-US" dirty="0">
                    <a:latin typeface="Times New Roman" pitchFamily="18" charset="0"/>
                    <a:cs typeface="Times New Roman" pitchFamily="18" charset="0"/>
                  </a:rPr>
                  <a:t>Considering, this cosine similarity can be written equivalently</a:t>
                </a:r>
              </a:p>
              <a:p>
                <a:pPr algn="just">
                  <a:buClr>
                    <a:srgbClr val="A50021"/>
                  </a:buClr>
                </a:pPr>
                <a:endParaRPr lang="en-US" dirty="0">
                  <a:latin typeface="Times New Roman" pitchFamily="18" charset="0"/>
                  <a:cs typeface="Times New Roman" pitchFamily="18" charset="0"/>
                </a:endParaRPr>
              </a:p>
              <a:p>
                <a:pPr algn="just">
                  <a:buClr>
                    <a:srgbClr val="A50021"/>
                  </a:buClr>
                </a:pPr>
                <a14:m>
                  <m:oMathPara xmlns:m="http://schemas.openxmlformats.org/officeDocument/2006/math">
                    <m:oMathParaPr>
                      <m:jc m:val="center"/>
                    </m:oMathParaPr>
                    <m:oMath xmlns:m="http://schemas.openxmlformats.org/officeDocument/2006/math">
                      <m:func>
                        <m:funcPr>
                          <m:ctrlPr>
                            <a:rPr lang="en-IN" b="0" i="1" smtClean="0">
                              <a:solidFill>
                                <a:srgbClr val="0B5ED7"/>
                              </a:solidFill>
                              <a:latin typeface="Cambria Math" panose="02040503050406030204" pitchFamily="18" charset="0"/>
                              <a:cs typeface="Times New Roman" pitchFamily="18" charset="0"/>
                            </a:rPr>
                          </m:ctrlPr>
                        </m:funcPr>
                        <m:fName>
                          <m:r>
                            <m:rPr>
                              <m:sty m:val="p"/>
                            </m:rPr>
                            <a:rPr lang="en-IN" b="0" i="0" smtClean="0">
                              <a:solidFill>
                                <a:srgbClr val="0B5ED7"/>
                              </a:solidFill>
                              <a:latin typeface="Cambria Math"/>
                              <a:cs typeface="Times New Roman" pitchFamily="18" charset="0"/>
                            </a:rPr>
                            <m:t>cos</m:t>
                          </m:r>
                        </m:fName>
                        <m:e>
                          <m:d>
                            <m:dPr>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𝑥</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e>
                          </m:d>
                        </m:e>
                      </m:func>
                      <m:r>
                        <a:rPr lang="en-IN" b="0" i="1" smtClean="0">
                          <a:solidFill>
                            <a:srgbClr val="0B5ED7"/>
                          </a:solidFill>
                          <a:latin typeface="Cambria Math"/>
                          <a:cs typeface="Times New Roman" pitchFamily="18" charset="0"/>
                        </a:rPr>
                        <m:t>=</m:t>
                      </m:r>
                      <m:f>
                        <m:fPr>
                          <m:ctrlPr>
                            <a:rPr lang="en-IN" b="0" i="1" smtClean="0">
                              <a:solidFill>
                                <a:srgbClr val="0B5ED7"/>
                              </a:solidFill>
                              <a:latin typeface="Cambria Math" panose="02040503050406030204" pitchFamily="18" charset="0"/>
                              <a:cs typeface="Times New Roman" pitchFamily="18" charset="0"/>
                            </a:rPr>
                          </m:ctrlPr>
                        </m:fPr>
                        <m:num>
                          <m:r>
                            <a:rPr lang="en-IN" b="0" i="1" smtClean="0">
                              <a:solidFill>
                                <a:srgbClr val="0B5ED7"/>
                              </a:solidFill>
                              <a:latin typeface="Cambria Math"/>
                              <a:cs typeface="Times New Roman" pitchFamily="18" charset="0"/>
                            </a:rPr>
                            <m:t>𝑥</m:t>
                          </m:r>
                          <m:r>
                            <a:rPr lang="en-IN" b="0" i="1" smtClean="0">
                              <a:solidFill>
                                <a:srgbClr val="0B5ED7"/>
                              </a:solidFill>
                              <a:latin typeface="Cambria Math"/>
                              <a:ea typeface="Cambria Math"/>
                              <a:cs typeface="Times New Roman" pitchFamily="18" charset="0"/>
                            </a:rPr>
                            <m:t>⋅</m:t>
                          </m:r>
                          <m:r>
                            <a:rPr lang="en-IN" b="0" i="1" smtClean="0">
                              <a:solidFill>
                                <a:srgbClr val="0B5ED7"/>
                              </a:solidFill>
                              <a:latin typeface="Cambria Math"/>
                              <a:ea typeface="Cambria Math"/>
                              <a:cs typeface="Times New Roman" pitchFamily="18" charset="0"/>
                            </a:rPr>
                            <m:t>𝑦</m:t>
                          </m:r>
                        </m:num>
                        <m:den>
                          <m:d>
                            <m:dPr>
                              <m:begChr m:val="‖"/>
                              <m:endChr m:val="‖"/>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𝑥</m:t>
                              </m:r>
                            </m:e>
                          </m:d>
                          <m:r>
                            <a:rPr lang="en-IN" b="0" i="1" smtClean="0">
                              <a:solidFill>
                                <a:srgbClr val="0B5ED7"/>
                              </a:solidFill>
                              <a:latin typeface="Cambria Math"/>
                              <a:ea typeface="Cambria Math"/>
                              <a:cs typeface="Times New Roman" pitchFamily="18" charset="0"/>
                            </a:rPr>
                            <m:t>⋅</m:t>
                          </m:r>
                          <m:d>
                            <m:dPr>
                              <m:begChr m:val="‖"/>
                              <m:endChr m:val="‖"/>
                              <m:ctrlPr>
                                <a:rPr lang="en-IN" b="0" i="1" smtClean="0">
                                  <a:solidFill>
                                    <a:srgbClr val="0B5ED7"/>
                                  </a:solidFill>
                                  <a:latin typeface="Cambria Math" panose="02040503050406030204" pitchFamily="18" charset="0"/>
                                  <a:ea typeface="Cambria Math"/>
                                  <a:cs typeface="Times New Roman" pitchFamily="18" charset="0"/>
                                </a:rPr>
                              </m:ctrlPr>
                            </m:dPr>
                            <m:e>
                              <m:r>
                                <a:rPr lang="en-IN" b="0" i="1" smtClean="0">
                                  <a:solidFill>
                                    <a:srgbClr val="0B5ED7"/>
                                  </a:solidFill>
                                  <a:latin typeface="Cambria Math"/>
                                  <a:ea typeface="Cambria Math"/>
                                  <a:cs typeface="Times New Roman" pitchFamily="18" charset="0"/>
                                </a:rPr>
                                <m:t>𝑦</m:t>
                              </m:r>
                            </m:e>
                          </m:d>
                        </m:den>
                      </m:f>
                      <m:r>
                        <a:rPr lang="en-IN" b="0" i="1" smtClean="0">
                          <a:solidFill>
                            <a:srgbClr val="0B5ED7"/>
                          </a:solidFill>
                          <a:latin typeface="Cambria Math"/>
                          <a:cs typeface="Times New Roman" pitchFamily="18" charset="0"/>
                        </a:rPr>
                        <m:t>=</m:t>
                      </m:r>
                      <m:f>
                        <m:fPr>
                          <m:ctrlPr>
                            <a:rPr lang="en-IN" i="1">
                              <a:solidFill>
                                <a:srgbClr val="0B5ED7"/>
                              </a:solidFill>
                              <a:latin typeface="Cambria Math" panose="02040503050406030204" pitchFamily="18" charset="0"/>
                              <a:cs typeface="Times New Roman" pitchFamily="18" charset="0"/>
                            </a:rPr>
                          </m:ctrlPr>
                        </m:fPr>
                        <m:num>
                          <m:r>
                            <a:rPr lang="en-IN" i="1">
                              <a:solidFill>
                                <a:srgbClr val="0B5ED7"/>
                              </a:solidFill>
                              <a:latin typeface="Cambria Math"/>
                              <a:cs typeface="Times New Roman" pitchFamily="18" charset="0"/>
                            </a:rPr>
                            <m:t>𝑥</m:t>
                          </m:r>
                        </m:num>
                        <m:den>
                          <m:d>
                            <m:dPr>
                              <m:begChr m:val="‖"/>
                              <m:endChr m:val="‖"/>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e>
                          </m:d>
                        </m:den>
                      </m:f>
                      <m:r>
                        <a:rPr lang="en-IN" i="1" smtClean="0">
                          <a:solidFill>
                            <a:srgbClr val="0B5ED7"/>
                          </a:solidFill>
                          <a:latin typeface="Cambria Math"/>
                          <a:ea typeface="Cambria Math"/>
                          <a:cs typeface="Times New Roman" pitchFamily="18" charset="0"/>
                        </a:rPr>
                        <m:t>⋅</m:t>
                      </m:r>
                      <m:f>
                        <m:fPr>
                          <m:ctrlPr>
                            <a:rPr lang="en-IN" i="1">
                              <a:solidFill>
                                <a:srgbClr val="0B5ED7"/>
                              </a:solidFill>
                              <a:latin typeface="Cambria Math" panose="02040503050406030204" pitchFamily="18" charset="0"/>
                              <a:cs typeface="Times New Roman" pitchFamily="18" charset="0"/>
                            </a:rPr>
                          </m:ctrlPr>
                        </m:fPr>
                        <m:num>
                          <m:r>
                            <a:rPr lang="en-IN" i="1">
                              <a:solidFill>
                                <a:srgbClr val="0B5ED7"/>
                              </a:solidFill>
                              <a:latin typeface="Cambria Math"/>
                              <a:ea typeface="Cambria Math"/>
                              <a:cs typeface="Times New Roman" pitchFamily="18" charset="0"/>
                            </a:rPr>
                            <m:t>𝑦</m:t>
                          </m:r>
                        </m:num>
                        <m:den>
                          <m:d>
                            <m:dPr>
                              <m:begChr m:val="‖"/>
                              <m:endChr m:val="‖"/>
                              <m:ctrlPr>
                                <a:rPr lang="en-IN" i="1">
                                  <a:solidFill>
                                    <a:srgbClr val="0B5ED7"/>
                                  </a:solidFill>
                                  <a:latin typeface="Cambria Math" panose="02040503050406030204" pitchFamily="18" charset="0"/>
                                  <a:ea typeface="Cambria Math"/>
                                  <a:cs typeface="Times New Roman" pitchFamily="18" charset="0"/>
                                </a:rPr>
                              </m:ctrlPr>
                            </m:dPr>
                            <m:e>
                              <m:r>
                                <a:rPr lang="en-IN" i="1">
                                  <a:solidFill>
                                    <a:srgbClr val="0B5ED7"/>
                                  </a:solidFill>
                                  <a:latin typeface="Cambria Math"/>
                                  <a:ea typeface="Cambria Math"/>
                                  <a:cs typeface="Times New Roman" pitchFamily="18" charset="0"/>
                                </a:rPr>
                                <m:t>𝑦</m:t>
                              </m:r>
                            </m:e>
                          </m:d>
                        </m:den>
                      </m:f>
                      <m:r>
                        <a:rPr lang="en-IN" b="0" i="1" smtClean="0">
                          <a:solidFill>
                            <a:srgbClr val="0B5ED7"/>
                          </a:solidFill>
                          <a:latin typeface="Cambria Math"/>
                          <a:ea typeface="Cambria Math"/>
                          <a:cs typeface="Times New Roman" pitchFamily="18" charset="0"/>
                        </a:rPr>
                        <m:t>=</m:t>
                      </m:r>
                      <m:acc>
                        <m:accPr>
                          <m:chr m:val="̂"/>
                          <m:ctrlPr>
                            <a:rPr lang="en-IN" b="0" i="1" smtClean="0">
                              <a:solidFill>
                                <a:srgbClr val="0B5ED7"/>
                              </a:solidFill>
                              <a:latin typeface="Cambria Math" panose="02040503050406030204" pitchFamily="18" charset="0"/>
                              <a:ea typeface="Cambria Math"/>
                              <a:cs typeface="Times New Roman" pitchFamily="18" charset="0"/>
                            </a:rPr>
                          </m:ctrlPr>
                        </m:accPr>
                        <m:e>
                          <m:r>
                            <a:rPr lang="en-IN" b="0" i="1" smtClean="0">
                              <a:solidFill>
                                <a:srgbClr val="0B5ED7"/>
                              </a:solidFill>
                              <a:latin typeface="Cambria Math"/>
                              <a:ea typeface="Cambria Math"/>
                              <a:cs typeface="Times New Roman" pitchFamily="18" charset="0"/>
                            </a:rPr>
                            <m:t>𝑥</m:t>
                          </m:r>
                        </m:e>
                      </m:acc>
                      <m:r>
                        <a:rPr lang="en-IN" b="0" i="1" smtClean="0">
                          <a:solidFill>
                            <a:srgbClr val="0B5ED7"/>
                          </a:solidFill>
                          <a:latin typeface="Cambria Math"/>
                          <a:ea typeface="Cambria Math"/>
                          <a:cs typeface="Times New Roman" pitchFamily="18" charset="0"/>
                        </a:rPr>
                        <m:t>⋅</m:t>
                      </m:r>
                      <m:acc>
                        <m:accPr>
                          <m:chr m:val="̂"/>
                          <m:ctrlPr>
                            <a:rPr lang="en-IN" b="0" i="1" smtClean="0">
                              <a:solidFill>
                                <a:srgbClr val="0B5ED7"/>
                              </a:solidFill>
                              <a:latin typeface="Cambria Math" panose="02040503050406030204" pitchFamily="18" charset="0"/>
                              <a:ea typeface="Cambria Math"/>
                              <a:cs typeface="Times New Roman" pitchFamily="18" charset="0"/>
                            </a:rPr>
                          </m:ctrlPr>
                        </m:accPr>
                        <m:e>
                          <m:r>
                            <a:rPr lang="en-IN" b="0" i="1" smtClean="0">
                              <a:solidFill>
                                <a:srgbClr val="0B5ED7"/>
                              </a:solidFill>
                              <a:latin typeface="Cambria Math"/>
                              <a:ea typeface="Cambria Math"/>
                              <a:cs typeface="Times New Roman" pitchFamily="18" charset="0"/>
                            </a:rPr>
                            <m:t>𝑦</m:t>
                          </m:r>
                        </m:e>
                      </m:acc>
                    </m:oMath>
                  </m:oMathPara>
                </a14:m>
                <a:endParaRPr lang="en-US" dirty="0">
                  <a:solidFill>
                    <a:srgbClr val="0B5ED7"/>
                  </a:solidFill>
                  <a:latin typeface="Times New Roman" pitchFamily="18" charset="0"/>
                  <a:cs typeface="Times New Roman" pitchFamily="18" charset="0"/>
                </a:endParaRPr>
              </a:p>
              <a:p>
                <a:pPr algn="just">
                  <a:buClr>
                    <a:srgbClr val="A50021"/>
                  </a:buClr>
                </a:pPr>
                <a:endParaRPr lang="en-US" dirty="0">
                  <a:solidFill>
                    <a:srgbClr val="0B5ED7"/>
                  </a:solidFill>
                  <a:latin typeface="Times New Roman" pitchFamily="18" charset="0"/>
                  <a:cs typeface="Times New Roman" pitchFamily="18" charset="0"/>
                </a:endParaRPr>
              </a:p>
              <a:p>
                <a:pPr lvl="1" algn="just">
                  <a:buClr>
                    <a:srgbClr val="A50021"/>
                  </a:buClr>
                </a:pPr>
                <a:r>
                  <a:rPr lang="en-US" dirty="0">
                    <a:solidFill>
                      <a:schemeClr val="tx1"/>
                    </a:solidFill>
                    <a:latin typeface="Times New Roman" pitchFamily="18" charset="0"/>
                    <a:cs typeface="Times New Roman" pitchFamily="18" charset="0"/>
                  </a:rPr>
                  <a:t>where </a:t>
                </a:r>
                <a14:m>
                  <m:oMath xmlns:m="http://schemas.openxmlformats.org/officeDocument/2006/math">
                    <m:acc>
                      <m:accPr>
                        <m:chr m:val="̂"/>
                        <m:ctrlPr>
                          <a:rPr lang="en-IN" i="1" smtClean="0">
                            <a:solidFill>
                              <a:srgbClr val="0B5ED7"/>
                            </a:solidFill>
                            <a:latin typeface="Cambria Math" panose="02040503050406030204" pitchFamily="18" charset="0"/>
                            <a:ea typeface="Cambria Math"/>
                            <a:cs typeface="Times New Roman" pitchFamily="18" charset="0"/>
                          </a:rPr>
                        </m:ctrlPr>
                      </m:accPr>
                      <m:e>
                        <m:r>
                          <a:rPr lang="en-IN" i="1">
                            <a:solidFill>
                              <a:srgbClr val="0B5ED7"/>
                            </a:solidFill>
                            <a:latin typeface="Cambria Math"/>
                            <a:ea typeface="Cambria Math"/>
                            <a:cs typeface="Times New Roman" pitchFamily="18" charset="0"/>
                          </a:rPr>
                          <m:t>𝑥</m:t>
                        </m:r>
                      </m:e>
                    </m:acc>
                    <m:r>
                      <a:rPr lang="en-IN" b="0" i="1" smtClean="0">
                        <a:solidFill>
                          <a:srgbClr val="0B5ED7"/>
                        </a:solidFill>
                        <a:latin typeface="Cambria Math"/>
                        <a:ea typeface="Cambria Math"/>
                        <a:cs typeface="Times New Roman" pitchFamily="18" charset="0"/>
                      </a:rPr>
                      <m:t>=</m:t>
                    </m:r>
                    <m:f>
                      <m:fPr>
                        <m:ctrlPr>
                          <a:rPr lang="en-IN" i="1">
                            <a:solidFill>
                              <a:srgbClr val="0B5ED7"/>
                            </a:solidFill>
                            <a:latin typeface="Cambria Math" panose="02040503050406030204" pitchFamily="18" charset="0"/>
                            <a:cs typeface="Times New Roman" pitchFamily="18" charset="0"/>
                          </a:rPr>
                        </m:ctrlPr>
                      </m:fPr>
                      <m:num>
                        <m:r>
                          <a:rPr lang="en-IN" i="1">
                            <a:solidFill>
                              <a:srgbClr val="0B5ED7"/>
                            </a:solidFill>
                            <a:latin typeface="Cambria Math"/>
                            <a:cs typeface="Times New Roman" pitchFamily="18" charset="0"/>
                          </a:rPr>
                          <m:t>𝑥</m:t>
                        </m:r>
                      </m:num>
                      <m:den>
                        <m:d>
                          <m:dPr>
                            <m:begChr m:val="‖"/>
                            <m:endChr m:val="‖"/>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e>
                        </m:d>
                      </m:den>
                    </m:f>
                  </m:oMath>
                </a14:m>
                <a:r>
                  <a:rPr lang="en-US" dirty="0">
                    <a:solidFill>
                      <a:srgbClr val="0B5ED7"/>
                    </a:solidFill>
                    <a:latin typeface="Times New Roman" pitchFamily="18" charset="0"/>
                    <a:cs typeface="Times New Roman" pitchFamily="18" charset="0"/>
                  </a:rPr>
                  <a:t> </a:t>
                </a:r>
                <a:r>
                  <a:rPr lang="en-US" dirty="0">
                    <a:latin typeface="Times New Roman" pitchFamily="18" charset="0"/>
                    <a:cs typeface="Times New Roman" pitchFamily="18" charset="0"/>
                  </a:rPr>
                  <a:t>and</a:t>
                </a:r>
                <a:r>
                  <a:rPr lang="en-US" dirty="0">
                    <a:solidFill>
                      <a:srgbClr val="0B5ED7"/>
                    </a:solidFill>
                    <a:latin typeface="Times New Roman" pitchFamily="18" charset="0"/>
                    <a:cs typeface="Times New Roman" pitchFamily="18" charset="0"/>
                  </a:rPr>
                  <a:t> </a:t>
                </a:r>
                <a14:m>
                  <m:oMath xmlns:m="http://schemas.openxmlformats.org/officeDocument/2006/math">
                    <m:acc>
                      <m:accPr>
                        <m:chr m:val="̂"/>
                        <m:ctrlPr>
                          <a:rPr lang="en-IN" i="1">
                            <a:solidFill>
                              <a:srgbClr val="0B5ED7"/>
                            </a:solidFill>
                            <a:latin typeface="Cambria Math" panose="02040503050406030204" pitchFamily="18" charset="0"/>
                            <a:ea typeface="Cambria Math"/>
                            <a:cs typeface="Times New Roman" pitchFamily="18" charset="0"/>
                          </a:rPr>
                        </m:ctrlPr>
                      </m:accPr>
                      <m:e>
                        <m:r>
                          <a:rPr lang="en-IN" i="1">
                            <a:solidFill>
                              <a:srgbClr val="0B5ED7"/>
                            </a:solidFill>
                            <a:latin typeface="Cambria Math"/>
                            <a:ea typeface="Cambria Math"/>
                            <a:cs typeface="Times New Roman" pitchFamily="18" charset="0"/>
                          </a:rPr>
                          <m:t>𝑦</m:t>
                        </m:r>
                      </m:e>
                    </m:acc>
                    <m:r>
                      <a:rPr lang="en-IN" b="0" i="0" smtClean="0">
                        <a:solidFill>
                          <a:srgbClr val="0B5ED7"/>
                        </a:solidFill>
                        <a:latin typeface="Cambria Math"/>
                        <a:ea typeface="Cambria Math"/>
                        <a:cs typeface="Times New Roman" pitchFamily="18" charset="0"/>
                      </a:rPr>
                      <m:t>=</m:t>
                    </m:r>
                  </m:oMath>
                </a14:m>
                <a:r>
                  <a:rPr lang="en-US" dirty="0">
                    <a:solidFill>
                      <a:srgbClr val="0B5ED7"/>
                    </a:solidFill>
                    <a:latin typeface="Times New Roman" pitchFamily="18" charset="0"/>
                    <a:cs typeface="Times New Roman" pitchFamily="18" charset="0"/>
                  </a:rPr>
                  <a:t> </a:t>
                </a:r>
                <a14:m>
                  <m:oMath xmlns:m="http://schemas.openxmlformats.org/officeDocument/2006/math">
                    <m:f>
                      <m:fPr>
                        <m:ctrlPr>
                          <a:rPr lang="en-IN" i="1">
                            <a:solidFill>
                              <a:srgbClr val="0B5ED7"/>
                            </a:solidFill>
                            <a:latin typeface="Cambria Math" panose="02040503050406030204" pitchFamily="18" charset="0"/>
                            <a:cs typeface="Times New Roman" pitchFamily="18" charset="0"/>
                          </a:rPr>
                        </m:ctrlPr>
                      </m:fPr>
                      <m:num>
                        <m:r>
                          <a:rPr lang="en-IN" i="1">
                            <a:solidFill>
                              <a:srgbClr val="0B5ED7"/>
                            </a:solidFill>
                            <a:latin typeface="Cambria Math"/>
                            <a:ea typeface="Cambria Math"/>
                            <a:cs typeface="Times New Roman" pitchFamily="18" charset="0"/>
                          </a:rPr>
                          <m:t>𝑦</m:t>
                        </m:r>
                      </m:num>
                      <m:den>
                        <m:d>
                          <m:dPr>
                            <m:begChr m:val="‖"/>
                            <m:endChr m:val="‖"/>
                            <m:ctrlPr>
                              <a:rPr lang="en-IN" i="1">
                                <a:solidFill>
                                  <a:srgbClr val="0B5ED7"/>
                                </a:solidFill>
                                <a:latin typeface="Cambria Math" panose="02040503050406030204" pitchFamily="18" charset="0"/>
                                <a:ea typeface="Cambria Math"/>
                                <a:cs typeface="Times New Roman" pitchFamily="18" charset="0"/>
                              </a:rPr>
                            </m:ctrlPr>
                          </m:dPr>
                          <m:e>
                            <m:r>
                              <a:rPr lang="en-IN" i="1">
                                <a:solidFill>
                                  <a:srgbClr val="0B5ED7"/>
                                </a:solidFill>
                                <a:latin typeface="Cambria Math"/>
                                <a:ea typeface="Cambria Math"/>
                                <a:cs typeface="Times New Roman" pitchFamily="18" charset="0"/>
                              </a:rPr>
                              <m:t>𝑦</m:t>
                            </m:r>
                          </m:e>
                        </m:d>
                      </m:den>
                    </m:f>
                    <m:r>
                      <a:rPr lang="en-IN" b="0" i="0" smtClean="0">
                        <a:solidFill>
                          <a:srgbClr val="0B5ED7"/>
                        </a:solidFill>
                        <a:latin typeface="Cambria Math"/>
                        <a:ea typeface="Cambria Math"/>
                        <a:cs typeface="Times New Roman" pitchFamily="18" charset="0"/>
                      </a:rPr>
                      <m:t> </m:t>
                    </m:r>
                  </m:oMath>
                </a14:m>
                <a:r>
                  <a:rPr lang="en-US" dirty="0">
                    <a:solidFill>
                      <a:schemeClr val="tx1"/>
                    </a:solidFill>
                    <a:latin typeface="Times New Roman" pitchFamily="18" charset="0"/>
                    <a:cs typeface="Times New Roman" pitchFamily="18" charset="0"/>
                  </a:rPr>
                  <a:t>. This means that cosine similarity does not take the magnitude of the two vectors into account, when computing similarity.</a:t>
                </a:r>
              </a:p>
              <a:p>
                <a:pPr algn="just">
                  <a:buClr>
                    <a:srgbClr val="A50021"/>
                  </a:buClr>
                </a:pPr>
                <a:endParaRPr lang="en-US" sz="800" dirty="0">
                  <a:solidFill>
                    <a:schemeClr val="tx1"/>
                  </a:solidFill>
                  <a:latin typeface="Times New Roman" pitchFamily="18" charset="0"/>
                  <a:cs typeface="Times New Roman" pitchFamily="18" charset="0"/>
                </a:endParaRPr>
              </a:p>
              <a:p>
                <a:pPr marL="285750" indent="-285750" algn="just">
                  <a:buClr>
                    <a:srgbClr val="A50021"/>
                  </a:buClr>
                  <a:buFont typeface="Arial" pitchFamily="34" charset="0"/>
                  <a:buChar char="•"/>
                </a:pPr>
                <a:r>
                  <a:rPr lang="en-US" dirty="0">
                    <a:latin typeface="Times New Roman" pitchFamily="18" charset="0"/>
                    <a:cs typeface="Times New Roman" pitchFamily="18" charset="0"/>
                  </a:rPr>
                  <a:t>It is thus, one way normalized measurement.</a:t>
                </a:r>
                <a:endParaRPr lang="en-US" dirty="0">
                  <a:solidFill>
                    <a:schemeClr val="tx1"/>
                  </a:solidFill>
                  <a:latin typeface="Times New Roman" pitchFamily="18" charset="0"/>
                  <a:cs typeface="Times New Roman" pitchFamily="18" charset="0"/>
                </a:endParaRPr>
              </a:p>
              <a:p>
                <a:pPr algn="just">
                  <a:buClr>
                    <a:srgbClr val="A50021"/>
                  </a:buClr>
                </a:pPr>
                <a:endParaRPr lang="en-US" dirty="0">
                  <a:solidFill>
                    <a:srgbClr val="0B5ED7"/>
                  </a:solidFill>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35427" y="952051"/>
                <a:ext cx="6912203" cy="5275355"/>
              </a:xfrm>
              <a:prstGeom prst="rect">
                <a:avLst/>
              </a:prstGeom>
              <a:blipFill rotWithShape="1">
                <a:blip r:embed="rId2"/>
                <a:stretch>
                  <a:fillRect l="-529" t="-577" r="-794"/>
                </a:stretch>
              </a:blipFill>
            </p:spPr>
            <p:txBody>
              <a:bodyPr/>
              <a:lstStyle/>
              <a:p>
                <a:r>
                  <a:rPr lang="en-IN">
                    <a:noFill/>
                  </a:rPr>
                  <a:t> </a:t>
                </a:r>
              </a:p>
            </p:txBody>
          </p:sp>
        </mc:Fallback>
      </mc:AlternateContent>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7630" y="1830503"/>
            <a:ext cx="1883228" cy="1966109"/>
          </a:xfrm>
          <a:prstGeom prst="rect">
            <a:avLst/>
          </a:prstGeom>
        </p:spPr>
      </p:pic>
    </p:spTree>
    <p:extLst>
      <p:ext uri="{BB962C8B-B14F-4D97-AF65-F5344CB8AC3E}">
        <p14:creationId xmlns:p14="http://schemas.microsoft.com/office/powerpoint/2010/main" val="2276943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522003"/>
            <a:ext cx="8425339" cy="635157"/>
          </a:xfrm>
        </p:spPr>
        <p:txBody>
          <a:bodyPr>
            <a:normAutofit fontScale="90000"/>
          </a:bodyPr>
          <a:lstStyle/>
          <a:p>
            <a:r>
              <a:rPr lang="en-US" sz="4000" dirty="0">
                <a:solidFill>
                  <a:srgbClr val="A50021"/>
                </a:solidFill>
                <a:latin typeface="Times New Roman" pitchFamily="18" charset="0"/>
                <a:cs typeface="Times New Roman" pitchFamily="18" charset="0"/>
              </a:rPr>
              <a:t>Introduction to Clustering</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643379"/>
            <a:ext cx="8501751" cy="4389120"/>
          </a:xfrm>
        </p:spPr>
        <p:txBody>
          <a:bodyPr>
            <a:noAutofit/>
          </a:bodyPr>
          <a:lstStyle/>
          <a:p>
            <a:pPr algn="just"/>
            <a:r>
              <a:rPr lang="en-US" sz="2000" dirty="0">
                <a:cs typeface="Times New Roman" pitchFamily="18" charset="0"/>
              </a:rPr>
              <a:t>Clustering is somewhat related to classification in the sense that in both cases data are grouped.</a:t>
            </a:r>
            <a:r>
              <a:rPr lang="en-US" sz="2000" b="1" dirty="0">
                <a:solidFill>
                  <a:srgbClr val="0B5ED7"/>
                </a:solidFill>
                <a:cs typeface="Times New Roman" pitchFamily="18" charset="0"/>
              </a:rPr>
              <a:t> 	</a:t>
            </a:r>
          </a:p>
          <a:p>
            <a:pPr lvl="8" algn="just"/>
            <a:r>
              <a:rPr lang="en-US" sz="800" b="1" dirty="0">
                <a:solidFill>
                  <a:srgbClr val="0B5ED7"/>
                </a:solidFill>
                <a:cs typeface="Times New Roman" pitchFamily="18" charset="0"/>
              </a:rPr>
              <a:t>	</a:t>
            </a:r>
            <a:endParaRPr lang="en-US" sz="800" dirty="0">
              <a:cs typeface="Times New Roman" pitchFamily="18" charset="0"/>
            </a:endParaRPr>
          </a:p>
          <a:p>
            <a:pPr algn="just">
              <a:lnSpc>
                <a:spcPct val="150000"/>
              </a:lnSpc>
            </a:pPr>
            <a:r>
              <a:rPr lang="en-US" sz="2000" dirty="0">
                <a:cs typeface="Times New Roman" pitchFamily="18" charset="0"/>
              </a:rPr>
              <a:t>However, there is a major difference between these two techniques.</a:t>
            </a:r>
          </a:p>
          <a:p>
            <a:pPr lvl="8" algn="just">
              <a:lnSpc>
                <a:spcPct val="150000"/>
              </a:lnSpc>
            </a:pPr>
            <a:endParaRPr lang="en-US" sz="800" dirty="0">
              <a:cs typeface="Times New Roman" pitchFamily="18" charset="0"/>
            </a:endParaRPr>
          </a:p>
          <a:p>
            <a:pPr algn="just"/>
            <a:r>
              <a:rPr lang="en-US" sz="2000" dirty="0">
                <a:cs typeface="Times New Roman" pitchFamily="18" charset="0"/>
              </a:rPr>
              <a:t>In order to understand the difference between the two, consider a sample dataset containing marks obtained by a set of students and corresponding grades as shown in Table 24.1.</a:t>
            </a:r>
          </a:p>
          <a:p>
            <a:pPr marL="393192" lvl="1" indent="0">
              <a:buNone/>
            </a:pPr>
            <a:endParaRPr lang="en-US" sz="800" dirty="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p:spTree>
    <p:extLst>
      <p:ext uri="{BB962C8B-B14F-4D97-AF65-F5344CB8AC3E}">
        <p14:creationId xmlns:p14="http://schemas.microsoft.com/office/powerpoint/2010/main" val="1110594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10" y="176380"/>
            <a:ext cx="8425339" cy="683591"/>
          </a:xfrm>
        </p:spPr>
        <p:txBody>
          <a:bodyPr>
            <a:normAutofit/>
          </a:bodyPr>
          <a:lstStyle/>
          <a:p>
            <a:r>
              <a:rPr lang="en-US" sz="3600" b="1" dirty="0">
                <a:solidFill>
                  <a:srgbClr val="A50021"/>
                </a:solidFill>
                <a:latin typeface="Times New Roman" pitchFamily="18" charset="0"/>
                <a:cs typeface="Times New Roman" pitchFamily="18" charset="0"/>
              </a:rPr>
              <a:t>Non-Metric Similarity</a:t>
            </a: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40</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435427" y="875851"/>
                <a:ext cx="8436430" cy="5667834"/>
              </a:xfrm>
              <a:prstGeom prst="rect">
                <a:avLst/>
              </a:prstGeom>
              <a:noFill/>
            </p:spPr>
            <p:txBody>
              <a:bodyPr wrap="square" rtlCol="0">
                <a:spAutoFit/>
              </a:bodyPr>
              <a:lstStyle/>
              <a:p>
                <a:pPr algn="just">
                  <a:buClr>
                    <a:srgbClr val="A50021"/>
                  </a:buClr>
                </a:pPr>
                <a:r>
                  <a:rPr lang="en-US" b="1" dirty="0">
                    <a:solidFill>
                      <a:srgbClr val="0B5ED7"/>
                    </a:solidFill>
                    <a:latin typeface="Times New Roman" pitchFamily="18" charset="0"/>
                    <a:cs typeface="Times New Roman" pitchFamily="18" charset="0"/>
                  </a:rPr>
                  <a:t>Example 24.7: Cosine Similarity</a:t>
                </a:r>
                <a:endParaRPr lang="en-IN" dirty="0">
                  <a:latin typeface="Times New Roman" pitchFamily="18" charset="0"/>
                  <a:cs typeface="Times New Roman" pitchFamily="18" charset="0"/>
                </a:endParaRPr>
              </a:p>
              <a:p>
                <a:pPr algn="just">
                  <a:buClr>
                    <a:srgbClr val="A50021"/>
                  </a:buClr>
                </a:pPr>
                <a:r>
                  <a:rPr lang="en-IN" dirty="0">
                    <a:latin typeface="Times New Roman" pitchFamily="18" charset="0"/>
                    <a:cs typeface="Times New Roman" pitchFamily="18" charset="0"/>
                  </a:rPr>
                  <a:t>Suppose, we are given two documents with count of 10 words in each are shown in the form of vectors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as below.</a:t>
                </a:r>
              </a:p>
              <a:p>
                <a:pPr algn="ctr">
                  <a:buClr>
                    <a:srgbClr val="A50021"/>
                  </a:buClr>
                </a:pPr>
                <a:r>
                  <a:rPr lang="en-US" i="1" dirty="0">
                    <a:latin typeface="Times New Roman" pitchFamily="18" charset="0"/>
                    <a:cs typeface="Times New Roman" pitchFamily="18" charset="0"/>
                  </a:rPr>
                  <a:t>x = </a:t>
                </a:r>
                <a:r>
                  <a:rPr lang="en-US" dirty="0">
                    <a:latin typeface="Times New Roman" pitchFamily="18" charset="0"/>
                    <a:cs typeface="Times New Roman" pitchFamily="18" charset="0"/>
                  </a:rPr>
                  <a:t>[3, 2, 0, 5, 0, 0, 0, 2, 0, 0] and </a:t>
                </a:r>
                <a:r>
                  <a:rPr lang="en-US" i="1" dirty="0">
                    <a:latin typeface="Times New Roman" pitchFamily="18" charset="0"/>
                    <a:cs typeface="Times New Roman" pitchFamily="18" charset="0"/>
                  </a:rPr>
                  <a:t>y = </a:t>
                </a:r>
                <a:r>
                  <a:rPr lang="en-US" dirty="0">
                    <a:latin typeface="Times New Roman" pitchFamily="18" charset="0"/>
                    <a:cs typeface="Times New Roman" pitchFamily="18" charset="0"/>
                  </a:rPr>
                  <a:t>[1, 0, 0, 0, 0, 0, 0, 1, 0, 2]</a:t>
                </a:r>
              </a:p>
              <a:p>
                <a:pPr algn="ctr">
                  <a:buClr>
                    <a:srgbClr val="A50021"/>
                  </a:buClr>
                </a:pPr>
                <a:endParaRPr lang="en-US" dirty="0">
                  <a:latin typeface="Times New Roman" pitchFamily="18" charset="0"/>
                  <a:cs typeface="Times New Roman" pitchFamily="18" charset="0"/>
                </a:endParaRPr>
              </a:p>
              <a:p>
                <a:pPr algn="just">
                  <a:buClr>
                    <a:srgbClr val="A50021"/>
                  </a:buClr>
                </a:pPr>
                <a:r>
                  <a:rPr lang="en-US" dirty="0">
                    <a:latin typeface="Times New Roman" pitchFamily="18" charset="0"/>
                    <a:cs typeface="Times New Roman" pitchFamily="18" charset="0"/>
                  </a:rPr>
                  <a:t>Thus,  </a:t>
                </a:r>
                <a14:m>
                  <m:oMath xmlns:m="http://schemas.openxmlformats.org/officeDocument/2006/math">
                    <m:r>
                      <a:rPr lang="en-IN" i="1" smtClean="0">
                        <a:solidFill>
                          <a:srgbClr val="0B5ED7"/>
                        </a:solidFill>
                        <a:latin typeface="Cambria Math"/>
                        <a:cs typeface="Times New Roman" pitchFamily="18" charset="0"/>
                      </a:rPr>
                      <m:t>𝑥</m:t>
                    </m:r>
                    <m:r>
                      <a:rPr lang="en-IN" i="1">
                        <a:solidFill>
                          <a:srgbClr val="0B5ED7"/>
                        </a:solidFill>
                        <a:latin typeface="Cambria Math"/>
                        <a:ea typeface="Cambria Math"/>
                        <a:cs typeface="Times New Roman" pitchFamily="18" charset="0"/>
                      </a:rPr>
                      <m:t>⋅</m:t>
                    </m:r>
                    <m:r>
                      <a:rPr lang="en-IN" i="1">
                        <a:solidFill>
                          <a:srgbClr val="0B5ED7"/>
                        </a:solidFill>
                        <a:latin typeface="Cambria Math"/>
                        <a:ea typeface="Cambria Math"/>
                        <a:cs typeface="Times New Roman" pitchFamily="18" charset="0"/>
                      </a:rPr>
                      <m:t>𝑦</m:t>
                    </m:r>
                  </m:oMath>
                </a14:m>
                <a:r>
                  <a:rPr lang="en-US" dirty="0">
                    <a:solidFill>
                      <a:srgbClr val="0B5ED7"/>
                    </a:solidFill>
                    <a:latin typeface="Times New Roman" pitchFamily="18" charset="0"/>
                    <a:cs typeface="Times New Roman" pitchFamily="18" charset="0"/>
                  </a:rPr>
                  <a:t> = 3*1 + 2*0 + 0*0 + 5*0 + 0*0 + 0*0 + 0*0 + 2*1 + 0*0 + 0*2 </a:t>
                </a:r>
              </a:p>
              <a:p>
                <a:pPr algn="just">
                  <a:buClr>
                    <a:srgbClr val="A50021"/>
                  </a:buClr>
                </a:pPr>
                <a:r>
                  <a:rPr lang="en-US" dirty="0">
                    <a:solidFill>
                      <a:srgbClr val="0B5ED7"/>
                    </a:solidFill>
                    <a:latin typeface="Times New Roman" pitchFamily="18" charset="0"/>
                    <a:cs typeface="Times New Roman" pitchFamily="18" charset="0"/>
                  </a:rPr>
                  <a:t>	  = 5</a:t>
                </a:r>
              </a:p>
              <a:p>
                <a:pPr algn="just">
                  <a:buClr>
                    <a:srgbClr val="A50021"/>
                  </a:buClr>
                </a:pPr>
                <a:r>
                  <a:rPr lang="en-IN" dirty="0">
                    <a:solidFill>
                      <a:srgbClr val="0B5ED7"/>
                    </a:solidFill>
                    <a:cs typeface="Times New Roman" pitchFamily="18" charset="0"/>
                  </a:rPr>
                  <a:t>           </a:t>
                </a:r>
                <a14:m>
                  <m:oMath xmlns:m="http://schemas.openxmlformats.org/officeDocument/2006/math">
                    <m:d>
                      <m:dPr>
                        <m:begChr m:val="‖"/>
                        <m:endChr m:val="‖"/>
                        <m:ctrlPr>
                          <a:rPr lang="en-IN" i="1">
                            <a:solidFill>
                              <a:srgbClr val="0B5ED7"/>
                            </a:solidFill>
                            <a:latin typeface="Cambria Math" panose="02040503050406030204" pitchFamily="18" charset="0"/>
                            <a:cs typeface="Times New Roman" pitchFamily="18" charset="0"/>
                          </a:rPr>
                        </m:ctrlPr>
                      </m:dPr>
                      <m:e>
                        <m:r>
                          <a:rPr lang="en-IN" i="1">
                            <a:solidFill>
                              <a:srgbClr val="0B5ED7"/>
                            </a:solidFill>
                            <a:latin typeface="Cambria Math"/>
                            <a:cs typeface="Times New Roman" pitchFamily="18" charset="0"/>
                          </a:rPr>
                          <m:t>𝑥</m:t>
                        </m:r>
                      </m:e>
                    </m:d>
                    <m:r>
                      <a:rPr lang="en-IN" b="0" i="0" smtClean="0">
                        <a:solidFill>
                          <a:srgbClr val="0B5ED7"/>
                        </a:solidFill>
                        <a:latin typeface="Cambria Math"/>
                        <a:cs typeface="Times New Roman" pitchFamily="18" charset="0"/>
                      </a:rPr>
                      <m:t>=</m:t>
                    </m:r>
                    <m:rad>
                      <m:radPr>
                        <m:degHide m:val="on"/>
                        <m:ctrlPr>
                          <a:rPr lang="en-IN" b="0" i="1" smtClean="0">
                            <a:solidFill>
                              <a:srgbClr val="0B5ED7"/>
                            </a:solidFill>
                            <a:latin typeface="Cambria Math" panose="02040503050406030204" pitchFamily="18" charset="0"/>
                            <a:cs typeface="Times New Roman" pitchFamily="18" charset="0"/>
                          </a:rPr>
                        </m:ctrlPr>
                      </m:radPr>
                      <m:deg/>
                      <m:e>
                        <m:sSup>
                          <m:sSupPr>
                            <m:ctrlPr>
                              <a:rPr lang="en-IN" b="0" i="1" smtClean="0">
                                <a:solidFill>
                                  <a:srgbClr val="0B5ED7"/>
                                </a:solidFill>
                                <a:latin typeface="Cambria Math" panose="02040503050406030204" pitchFamily="18" charset="0"/>
                                <a:cs typeface="Times New Roman" pitchFamily="18" charset="0"/>
                              </a:rPr>
                            </m:ctrlPr>
                          </m:sSupPr>
                          <m:e>
                            <m:r>
                              <a:rPr lang="en-IN" b="0" i="1" smtClean="0">
                                <a:solidFill>
                                  <a:srgbClr val="0B5ED7"/>
                                </a:solidFill>
                                <a:latin typeface="Cambria Math"/>
                                <a:cs typeface="Times New Roman" pitchFamily="18" charset="0"/>
                              </a:rPr>
                              <m:t>3</m:t>
                            </m:r>
                          </m:e>
                          <m:sup>
                            <m:r>
                              <a:rPr lang="en-IN" b="0" i="1" smtClean="0">
                                <a:solidFill>
                                  <a:srgbClr val="0B5ED7"/>
                                </a:solidFill>
                                <a:latin typeface="Cambria Math"/>
                                <a:cs typeface="Times New Roman" pitchFamily="18" charset="0"/>
                              </a:rPr>
                              <m:t>2</m:t>
                            </m:r>
                          </m:sup>
                        </m:sSup>
                        <m:r>
                          <a:rPr lang="en-IN" b="0" i="1" smtClean="0">
                            <a:solidFill>
                              <a:srgbClr val="0B5ED7"/>
                            </a:solidFill>
                            <a:latin typeface="Cambria Math"/>
                            <a:cs typeface="Times New Roman" pitchFamily="18" charset="0"/>
                          </a:rPr>
                          <m:t>+</m:t>
                        </m:r>
                        <m:sSup>
                          <m:sSupPr>
                            <m:ctrlPr>
                              <a:rPr lang="en-IN" i="1">
                                <a:solidFill>
                                  <a:srgbClr val="0B5ED7"/>
                                </a:solidFill>
                                <a:latin typeface="Cambria Math" panose="02040503050406030204" pitchFamily="18" charset="0"/>
                                <a:cs typeface="Times New Roman" pitchFamily="18" charset="0"/>
                              </a:rPr>
                            </m:ctrlPr>
                          </m:sSupPr>
                          <m:e>
                            <m:r>
                              <a:rPr lang="en-IN" b="0" i="1" smtClean="0">
                                <a:solidFill>
                                  <a:srgbClr val="0B5ED7"/>
                                </a:solidFill>
                                <a:latin typeface="Cambria Math"/>
                                <a:cs typeface="Times New Roman" pitchFamily="18" charset="0"/>
                              </a:rPr>
                              <m:t>2</m:t>
                            </m:r>
                          </m:e>
                          <m:sup>
                            <m:r>
                              <a:rPr lang="en-IN" i="1">
                                <a:solidFill>
                                  <a:srgbClr val="0B5ED7"/>
                                </a:solidFill>
                                <a:latin typeface="Cambria Math"/>
                                <a:cs typeface="Times New Roman" pitchFamily="18" charset="0"/>
                              </a:rPr>
                              <m:t>2</m:t>
                            </m:r>
                          </m:sup>
                        </m:sSup>
                        <m:r>
                          <a:rPr lang="en-IN" i="1">
                            <a:solidFill>
                              <a:srgbClr val="0B5ED7"/>
                            </a:solidFill>
                            <a:latin typeface="Cambria Math"/>
                            <a:cs typeface="Times New Roman" pitchFamily="18" charset="0"/>
                          </a:rPr>
                          <m:t>+</m:t>
                        </m:r>
                        <m:r>
                          <a:rPr lang="en-IN" i="1" smtClean="0">
                            <a:solidFill>
                              <a:srgbClr val="0B5ED7"/>
                            </a:solidFill>
                            <a:latin typeface="Cambria Math"/>
                            <a:cs typeface="Times New Roman" pitchFamily="18" charset="0"/>
                          </a:rPr>
                          <m:t>0</m:t>
                        </m:r>
                        <m:r>
                          <a:rPr lang="en-IN" i="1">
                            <a:solidFill>
                              <a:srgbClr val="0B5ED7"/>
                            </a:solidFill>
                            <a:latin typeface="Cambria Math"/>
                            <a:cs typeface="Times New Roman" pitchFamily="18" charset="0"/>
                          </a:rPr>
                          <m:t>+</m:t>
                        </m:r>
                        <m:sSup>
                          <m:sSupPr>
                            <m:ctrlPr>
                              <a:rPr lang="en-IN" i="1">
                                <a:solidFill>
                                  <a:srgbClr val="0B5ED7"/>
                                </a:solidFill>
                                <a:latin typeface="Cambria Math" panose="02040503050406030204" pitchFamily="18" charset="0"/>
                                <a:cs typeface="Times New Roman" pitchFamily="18" charset="0"/>
                              </a:rPr>
                            </m:ctrlPr>
                          </m:sSupPr>
                          <m:e>
                            <m:r>
                              <a:rPr lang="en-IN" b="0" i="1" smtClean="0">
                                <a:solidFill>
                                  <a:srgbClr val="0B5ED7"/>
                                </a:solidFill>
                                <a:latin typeface="Cambria Math"/>
                                <a:cs typeface="Times New Roman" pitchFamily="18" charset="0"/>
                              </a:rPr>
                              <m:t>5</m:t>
                            </m:r>
                          </m:e>
                          <m:sup>
                            <m:r>
                              <a:rPr lang="en-IN" b="0" i="1" smtClean="0">
                                <a:solidFill>
                                  <a:srgbClr val="0B5ED7"/>
                                </a:solidFill>
                                <a:latin typeface="Cambria Math"/>
                                <a:cs typeface="Times New Roman" pitchFamily="18" charset="0"/>
                              </a:rPr>
                              <m:t>2</m:t>
                            </m:r>
                          </m:sup>
                        </m:sSup>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0</m:t>
                        </m:r>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0</m:t>
                        </m:r>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0</m:t>
                        </m:r>
                        <m:r>
                          <a:rPr lang="en-IN" i="1">
                            <a:solidFill>
                              <a:srgbClr val="0B5ED7"/>
                            </a:solidFill>
                            <a:latin typeface="Cambria Math"/>
                            <a:cs typeface="Times New Roman" pitchFamily="18" charset="0"/>
                          </a:rPr>
                          <m:t>+</m:t>
                        </m:r>
                        <m:sSup>
                          <m:sSupPr>
                            <m:ctrlPr>
                              <a:rPr lang="en-IN" i="1">
                                <a:solidFill>
                                  <a:srgbClr val="0B5ED7"/>
                                </a:solidFill>
                                <a:latin typeface="Cambria Math" panose="02040503050406030204" pitchFamily="18" charset="0"/>
                                <a:cs typeface="Times New Roman" pitchFamily="18" charset="0"/>
                              </a:rPr>
                            </m:ctrlPr>
                          </m:sSupPr>
                          <m:e>
                            <m:r>
                              <a:rPr lang="en-IN" b="0" i="1" smtClean="0">
                                <a:solidFill>
                                  <a:srgbClr val="0B5ED7"/>
                                </a:solidFill>
                                <a:latin typeface="Cambria Math"/>
                                <a:cs typeface="Times New Roman" pitchFamily="18" charset="0"/>
                              </a:rPr>
                              <m:t>2</m:t>
                            </m:r>
                          </m:e>
                          <m:sup>
                            <m:r>
                              <a:rPr lang="en-IN" i="1">
                                <a:solidFill>
                                  <a:srgbClr val="0B5ED7"/>
                                </a:solidFill>
                                <a:latin typeface="Cambria Math"/>
                                <a:cs typeface="Times New Roman" pitchFamily="18" charset="0"/>
                              </a:rPr>
                              <m:t>2</m:t>
                            </m:r>
                          </m:sup>
                        </m:sSup>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0</m:t>
                        </m:r>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0</m:t>
                        </m:r>
                      </m:e>
                    </m:rad>
                    <m:r>
                      <a:rPr lang="en-IN" b="0" i="1" smtClean="0">
                        <a:solidFill>
                          <a:srgbClr val="0B5ED7"/>
                        </a:solidFill>
                        <a:latin typeface="Cambria Math"/>
                        <a:cs typeface="Times New Roman" pitchFamily="18" charset="0"/>
                      </a:rPr>
                      <m:t>=6.48</m:t>
                    </m:r>
                  </m:oMath>
                </a14:m>
                <a:endParaRPr lang="en-US" dirty="0">
                  <a:solidFill>
                    <a:srgbClr val="0B5ED7"/>
                  </a:solidFill>
                  <a:latin typeface="Times New Roman" pitchFamily="18" charset="0"/>
                  <a:cs typeface="Times New Roman" pitchFamily="18" charset="0"/>
                </a:endParaRPr>
              </a:p>
              <a:p>
                <a:pPr algn="just">
                  <a:buClr>
                    <a:srgbClr val="A50021"/>
                  </a:buClr>
                </a:pPr>
                <a:r>
                  <a:rPr lang="en-US" dirty="0">
                    <a:solidFill>
                      <a:srgbClr val="0B5ED7"/>
                    </a:solidFill>
                    <a:latin typeface="Times New Roman" pitchFamily="18" charset="0"/>
                    <a:cs typeface="Times New Roman" pitchFamily="18" charset="0"/>
                  </a:rPr>
                  <a:t>           </a:t>
                </a:r>
                <a14:m>
                  <m:oMath xmlns:m="http://schemas.openxmlformats.org/officeDocument/2006/math">
                    <m:d>
                      <m:dPr>
                        <m:begChr m:val="‖"/>
                        <m:endChr m:val="‖"/>
                        <m:ctrlPr>
                          <a:rPr lang="en-IN" i="1">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𝑦</m:t>
                        </m:r>
                      </m:e>
                    </m:d>
                    <m:r>
                      <a:rPr lang="en-IN">
                        <a:solidFill>
                          <a:srgbClr val="0B5ED7"/>
                        </a:solidFill>
                        <a:latin typeface="Cambria Math"/>
                        <a:cs typeface="Times New Roman" pitchFamily="18" charset="0"/>
                      </a:rPr>
                      <m:t>=</m:t>
                    </m:r>
                    <m:rad>
                      <m:radPr>
                        <m:degHide m:val="on"/>
                        <m:ctrlPr>
                          <a:rPr lang="en-IN" i="1">
                            <a:solidFill>
                              <a:srgbClr val="0B5ED7"/>
                            </a:solidFill>
                            <a:latin typeface="Cambria Math" panose="02040503050406030204" pitchFamily="18" charset="0"/>
                            <a:cs typeface="Times New Roman" pitchFamily="18" charset="0"/>
                          </a:rPr>
                        </m:ctrlPr>
                      </m:radPr>
                      <m:deg/>
                      <m:e>
                        <m:sSup>
                          <m:sSupPr>
                            <m:ctrlPr>
                              <a:rPr lang="en-IN" i="1">
                                <a:solidFill>
                                  <a:srgbClr val="0B5ED7"/>
                                </a:solidFill>
                                <a:latin typeface="Cambria Math" panose="02040503050406030204" pitchFamily="18" charset="0"/>
                                <a:cs typeface="Times New Roman" pitchFamily="18" charset="0"/>
                              </a:rPr>
                            </m:ctrlPr>
                          </m:sSupPr>
                          <m:e>
                            <m:r>
                              <a:rPr lang="en-IN" b="0" i="1" smtClean="0">
                                <a:solidFill>
                                  <a:srgbClr val="0B5ED7"/>
                                </a:solidFill>
                                <a:latin typeface="Cambria Math"/>
                                <a:cs typeface="Times New Roman" pitchFamily="18" charset="0"/>
                              </a:rPr>
                              <m:t>1</m:t>
                            </m:r>
                          </m:e>
                          <m:sup>
                            <m:r>
                              <a:rPr lang="en-IN" i="1">
                                <a:solidFill>
                                  <a:srgbClr val="0B5ED7"/>
                                </a:solidFill>
                                <a:latin typeface="Cambria Math"/>
                                <a:cs typeface="Times New Roman" pitchFamily="18" charset="0"/>
                              </a:rPr>
                              <m:t>2</m:t>
                            </m:r>
                          </m:sup>
                        </m:sSup>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0</m:t>
                        </m:r>
                        <m:r>
                          <a:rPr lang="en-IN" i="1">
                            <a:solidFill>
                              <a:srgbClr val="0B5ED7"/>
                            </a:solidFill>
                            <a:latin typeface="Cambria Math"/>
                            <a:cs typeface="Times New Roman" pitchFamily="18" charset="0"/>
                          </a:rPr>
                          <m:t>+0+</m:t>
                        </m:r>
                        <m:r>
                          <a:rPr lang="en-IN" b="0" i="1" smtClean="0">
                            <a:solidFill>
                              <a:srgbClr val="0B5ED7"/>
                            </a:solidFill>
                            <a:latin typeface="Cambria Math"/>
                            <a:cs typeface="Times New Roman" pitchFamily="18" charset="0"/>
                          </a:rPr>
                          <m:t>0</m:t>
                        </m:r>
                        <m:r>
                          <a:rPr lang="en-IN" i="1">
                            <a:solidFill>
                              <a:srgbClr val="0B5ED7"/>
                            </a:solidFill>
                            <a:latin typeface="Cambria Math"/>
                            <a:cs typeface="Times New Roman" pitchFamily="18" charset="0"/>
                          </a:rPr>
                          <m:t>+0+0+0+</m:t>
                        </m:r>
                        <m:sSup>
                          <m:sSupPr>
                            <m:ctrlPr>
                              <a:rPr lang="en-IN" i="1">
                                <a:solidFill>
                                  <a:srgbClr val="0B5ED7"/>
                                </a:solidFill>
                                <a:latin typeface="Cambria Math" panose="02040503050406030204" pitchFamily="18" charset="0"/>
                                <a:cs typeface="Times New Roman" pitchFamily="18" charset="0"/>
                              </a:rPr>
                            </m:ctrlPr>
                          </m:sSupPr>
                          <m:e>
                            <m:r>
                              <a:rPr lang="en-IN" b="0" i="1" smtClean="0">
                                <a:solidFill>
                                  <a:srgbClr val="0B5ED7"/>
                                </a:solidFill>
                                <a:latin typeface="Cambria Math"/>
                                <a:cs typeface="Times New Roman" pitchFamily="18" charset="0"/>
                              </a:rPr>
                              <m:t>1</m:t>
                            </m:r>
                          </m:e>
                          <m:sup>
                            <m:r>
                              <a:rPr lang="en-IN" i="1">
                                <a:solidFill>
                                  <a:srgbClr val="0B5ED7"/>
                                </a:solidFill>
                                <a:latin typeface="Cambria Math"/>
                                <a:cs typeface="Times New Roman" pitchFamily="18" charset="0"/>
                              </a:rPr>
                              <m:t>2</m:t>
                            </m:r>
                          </m:sup>
                        </m:sSup>
                        <m:r>
                          <a:rPr lang="en-IN" i="1">
                            <a:solidFill>
                              <a:srgbClr val="0B5ED7"/>
                            </a:solidFill>
                            <a:latin typeface="Cambria Math"/>
                            <a:cs typeface="Times New Roman" pitchFamily="18" charset="0"/>
                          </a:rPr>
                          <m:t>+0+</m:t>
                        </m:r>
                        <m:sSup>
                          <m:sSupPr>
                            <m:ctrlPr>
                              <a:rPr lang="en-IN" i="1">
                                <a:solidFill>
                                  <a:srgbClr val="0B5ED7"/>
                                </a:solidFill>
                                <a:latin typeface="Cambria Math" panose="02040503050406030204" pitchFamily="18" charset="0"/>
                                <a:cs typeface="Times New Roman" pitchFamily="18" charset="0"/>
                              </a:rPr>
                            </m:ctrlPr>
                          </m:sSupPr>
                          <m:e>
                            <m:r>
                              <a:rPr lang="en-IN" i="1">
                                <a:solidFill>
                                  <a:srgbClr val="0B5ED7"/>
                                </a:solidFill>
                                <a:latin typeface="Cambria Math"/>
                                <a:cs typeface="Times New Roman" pitchFamily="18" charset="0"/>
                              </a:rPr>
                              <m:t>2</m:t>
                            </m:r>
                          </m:e>
                          <m:sup>
                            <m:r>
                              <a:rPr lang="en-IN" i="1">
                                <a:solidFill>
                                  <a:srgbClr val="0B5ED7"/>
                                </a:solidFill>
                                <a:latin typeface="Cambria Math"/>
                                <a:cs typeface="Times New Roman" pitchFamily="18" charset="0"/>
                              </a:rPr>
                              <m:t>2</m:t>
                            </m:r>
                          </m:sup>
                        </m:sSup>
                      </m:e>
                    </m:rad>
                    <m:r>
                      <a:rPr lang="en-IN" i="1">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2.24</m:t>
                    </m:r>
                  </m:oMath>
                </a14:m>
                <a:endParaRPr lang="en-US" dirty="0">
                  <a:solidFill>
                    <a:srgbClr val="0B5ED7"/>
                  </a:solidFill>
                  <a:latin typeface="Times New Roman" pitchFamily="18" charset="0"/>
                  <a:cs typeface="Times New Roman" pitchFamily="18" charset="0"/>
                </a:endParaRPr>
              </a:p>
              <a:p>
                <a:pPr algn="just">
                  <a:buClr>
                    <a:srgbClr val="A50021"/>
                  </a:buClr>
                </a:pPr>
                <a:r>
                  <a:rPr lang="en-US" dirty="0">
                    <a:solidFill>
                      <a:srgbClr val="0B5ED7"/>
                    </a:solidFill>
                    <a:ea typeface="Cambria Math"/>
                    <a:cs typeface="Times New Roman" pitchFamily="18" charset="0"/>
                  </a:rPr>
                  <a:t>             </a:t>
                </a:r>
                <a14:m>
                  <m:oMath xmlns:m="http://schemas.openxmlformats.org/officeDocument/2006/math">
                    <m:r>
                      <a:rPr lang="en-US" i="1" smtClean="0">
                        <a:solidFill>
                          <a:srgbClr val="0B5ED7"/>
                        </a:solidFill>
                        <a:latin typeface="Cambria Math"/>
                        <a:ea typeface="Cambria Math"/>
                        <a:cs typeface="Times New Roman" pitchFamily="18" charset="0"/>
                      </a:rPr>
                      <m:t>∴</m:t>
                    </m:r>
                    <m:func>
                      <m:funcPr>
                        <m:ctrlPr>
                          <a:rPr lang="en-IN" b="0" i="1" smtClean="0">
                            <a:solidFill>
                              <a:srgbClr val="0B5ED7"/>
                            </a:solidFill>
                            <a:latin typeface="Cambria Math" panose="02040503050406030204" pitchFamily="18" charset="0"/>
                            <a:ea typeface="Cambria Math"/>
                            <a:cs typeface="Times New Roman" pitchFamily="18" charset="0"/>
                          </a:rPr>
                        </m:ctrlPr>
                      </m:funcPr>
                      <m:fName>
                        <m:r>
                          <a:rPr lang="en-IN" b="0" i="0" smtClean="0">
                            <a:solidFill>
                              <a:srgbClr val="0B5ED7"/>
                            </a:solidFill>
                            <a:latin typeface="Cambria Math"/>
                            <a:ea typeface="Cambria Math"/>
                            <a:cs typeface="Times New Roman" pitchFamily="18" charset="0"/>
                          </a:rPr>
                          <m:t>    </m:t>
                        </m:r>
                        <m:r>
                          <m:rPr>
                            <m:sty m:val="p"/>
                          </m:rPr>
                          <a:rPr lang="en-IN" b="0" i="0" smtClean="0">
                            <a:solidFill>
                              <a:srgbClr val="0B5ED7"/>
                            </a:solidFill>
                            <a:latin typeface="Cambria Math"/>
                            <a:ea typeface="Cambria Math"/>
                            <a:cs typeface="Times New Roman" pitchFamily="18" charset="0"/>
                          </a:rPr>
                          <m:t>cos</m:t>
                        </m:r>
                      </m:fName>
                      <m:e>
                        <m:d>
                          <m:dPr>
                            <m:ctrlPr>
                              <a:rPr lang="en-IN" b="0" i="1" smtClean="0">
                                <a:solidFill>
                                  <a:srgbClr val="0B5ED7"/>
                                </a:solidFill>
                                <a:latin typeface="Cambria Math" panose="02040503050406030204" pitchFamily="18" charset="0"/>
                                <a:ea typeface="Cambria Math"/>
                                <a:cs typeface="Times New Roman" pitchFamily="18" charset="0"/>
                              </a:rPr>
                            </m:ctrlPr>
                          </m:dPr>
                          <m:e>
                            <m:r>
                              <a:rPr lang="en-IN" b="0" i="1" smtClean="0">
                                <a:solidFill>
                                  <a:srgbClr val="0B5ED7"/>
                                </a:solidFill>
                                <a:latin typeface="Cambria Math"/>
                                <a:ea typeface="Cambria Math"/>
                                <a:cs typeface="Times New Roman" pitchFamily="18" charset="0"/>
                              </a:rPr>
                              <m:t>𝑥</m:t>
                            </m:r>
                            <m:r>
                              <a:rPr lang="en-IN" b="0" i="1" smtClean="0">
                                <a:solidFill>
                                  <a:srgbClr val="0B5ED7"/>
                                </a:solidFill>
                                <a:latin typeface="Cambria Math"/>
                                <a:ea typeface="Cambria Math"/>
                                <a:cs typeface="Times New Roman" pitchFamily="18" charset="0"/>
                              </a:rPr>
                              <m:t>,</m:t>
                            </m:r>
                            <m:r>
                              <a:rPr lang="en-IN" b="0" i="1" smtClean="0">
                                <a:solidFill>
                                  <a:srgbClr val="0B5ED7"/>
                                </a:solidFill>
                                <a:latin typeface="Cambria Math"/>
                                <a:ea typeface="Cambria Math"/>
                                <a:cs typeface="Times New Roman" pitchFamily="18" charset="0"/>
                              </a:rPr>
                              <m:t>𝑦</m:t>
                            </m:r>
                          </m:e>
                        </m:d>
                      </m:e>
                    </m:func>
                    <m:r>
                      <a:rPr lang="en-IN" b="0" i="1" smtClean="0">
                        <a:solidFill>
                          <a:srgbClr val="0B5ED7"/>
                        </a:solidFill>
                        <a:latin typeface="Cambria Math"/>
                        <a:ea typeface="Cambria Math"/>
                        <a:cs typeface="Times New Roman" pitchFamily="18" charset="0"/>
                      </a:rPr>
                      <m:t>=0.31 </m:t>
                    </m:r>
                  </m:oMath>
                </a14:m>
                <a:endParaRPr lang="en-US" dirty="0">
                  <a:solidFill>
                    <a:srgbClr val="0B5ED7"/>
                  </a:solidFill>
                  <a:latin typeface="Times New Roman" pitchFamily="18" charset="0"/>
                  <a:cs typeface="Times New Roman" pitchFamily="18" charset="0"/>
                </a:endParaRPr>
              </a:p>
              <a:p>
                <a:pPr algn="just">
                  <a:buClr>
                    <a:srgbClr val="A50021"/>
                  </a:buClr>
                </a:pPr>
                <a:r>
                  <a:rPr lang="en-US" dirty="0">
                    <a:solidFill>
                      <a:srgbClr val="0B5ED7"/>
                    </a:solidFill>
                    <a:latin typeface="Times New Roman" pitchFamily="18" charset="0"/>
                    <a:cs typeface="Times New Roman" pitchFamily="18" charset="0"/>
                  </a:rPr>
                  <a:t> </a:t>
                </a:r>
              </a:p>
              <a:p>
                <a:pPr algn="just">
                  <a:buClr>
                    <a:srgbClr val="A50021"/>
                  </a:buClr>
                </a:pPr>
                <a:r>
                  <a:rPr lang="en-US" b="1" dirty="0">
                    <a:solidFill>
                      <a:srgbClr val="A50021"/>
                    </a:solidFill>
                    <a:latin typeface="Times New Roman" pitchFamily="18" charset="0"/>
                    <a:cs typeface="Times New Roman" pitchFamily="18" charset="0"/>
                  </a:rPr>
                  <a:t>Extended </a:t>
                </a:r>
                <a:r>
                  <a:rPr lang="en-US" b="1" dirty="0" err="1">
                    <a:solidFill>
                      <a:srgbClr val="A50021"/>
                    </a:solidFill>
                    <a:latin typeface="Times New Roman" pitchFamily="18" charset="0"/>
                    <a:cs typeface="Times New Roman" pitchFamily="18" charset="0"/>
                  </a:rPr>
                  <a:t>Jaccard</a:t>
                </a:r>
                <a:r>
                  <a:rPr lang="en-US" b="1" dirty="0">
                    <a:solidFill>
                      <a:srgbClr val="A50021"/>
                    </a:solidFill>
                    <a:latin typeface="Times New Roman" pitchFamily="18" charset="0"/>
                    <a:cs typeface="Times New Roman" pitchFamily="18" charset="0"/>
                  </a:rPr>
                  <a:t> Coefficient</a:t>
                </a:r>
              </a:p>
              <a:p>
                <a:pPr algn="just">
                  <a:buClr>
                    <a:srgbClr val="A50021"/>
                  </a:buClr>
                </a:pPr>
                <a:r>
                  <a:rPr lang="en-US" dirty="0">
                    <a:solidFill>
                      <a:schemeClr val="tx1"/>
                    </a:solidFill>
                    <a:latin typeface="Times New Roman" pitchFamily="18" charset="0"/>
                    <a:cs typeface="Times New Roman" pitchFamily="18" charset="0"/>
                  </a:rPr>
                  <a:t>The extended Jaccard coefficient is denoted as </a:t>
                </a:r>
                <a14:m>
                  <m:oMath xmlns:m="http://schemas.openxmlformats.org/officeDocument/2006/math">
                    <m:r>
                      <a:rPr lang="en-IN" b="0" i="1" smtClean="0">
                        <a:solidFill>
                          <a:schemeClr val="tx1"/>
                        </a:solidFill>
                        <a:latin typeface="Cambria Math"/>
                        <a:cs typeface="Times New Roman" pitchFamily="18" charset="0"/>
                      </a:rPr>
                      <m:t>𝐸𝐽</m:t>
                    </m:r>
                    <m:r>
                      <a:rPr lang="en-IN" b="0" i="1" smtClean="0">
                        <a:solidFill>
                          <a:schemeClr val="tx1"/>
                        </a:solidFill>
                        <a:latin typeface="Cambria Math"/>
                        <a:cs typeface="Times New Roman" pitchFamily="18" charset="0"/>
                      </a:rPr>
                      <m:t> </m:t>
                    </m:r>
                  </m:oMath>
                </a14:m>
                <a:r>
                  <a:rPr lang="en-US" dirty="0">
                    <a:solidFill>
                      <a:schemeClr val="tx1"/>
                    </a:solidFill>
                    <a:latin typeface="Times New Roman" pitchFamily="18" charset="0"/>
                    <a:cs typeface="Times New Roman" pitchFamily="18" charset="0"/>
                  </a:rPr>
                  <a:t>and defined as</a:t>
                </a:r>
                <a:endParaRPr lang="en-US" dirty="0">
                  <a:solidFill>
                    <a:srgbClr val="0B5ED7"/>
                  </a:solidFill>
                  <a:latin typeface="Times New Roman" pitchFamily="18" charset="0"/>
                  <a:cs typeface="Times New Roman" pitchFamily="18" charset="0"/>
                </a:endParaRPr>
              </a:p>
              <a:p>
                <a:pPr algn="just">
                  <a:buClr>
                    <a:srgbClr val="A50021"/>
                  </a:buClr>
                </a:pPr>
                <a14:m>
                  <m:oMathPara xmlns:m="http://schemas.openxmlformats.org/officeDocument/2006/math">
                    <m:oMathParaPr>
                      <m:jc m:val="center"/>
                    </m:oMathParaPr>
                    <m:oMath xmlns:m="http://schemas.openxmlformats.org/officeDocument/2006/math">
                      <m:r>
                        <a:rPr lang="en-IN" b="0" i="1" smtClean="0">
                          <a:solidFill>
                            <a:srgbClr val="0B5ED7"/>
                          </a:solidFill>
                          <a:latin typeface="Cambria Math"/>
                          <a:cs typeface="Times New Roman" pitchFamily="18" charset="0"/>
                        </a:rPr>
                        <m:t>𝐸𝐽</m:t>
                      </m:r>
                      <m:r>
                        <a:rPr lang="en-IN" i="1">
                          <a:solidFill>
                            <a:srgbClr val="0B5ED7"/>
                          </a:solidFill>
                          <a:latin typeface="Cambria Math"/>
                          <a:cs typeface="Times New Roman" pitchFamily="18" charset="0"/>
                        </a:rPr>
                        <m:t>=</m:t>
                      </m:r>
                      <m:f>
                        <m:fPr>
                          <m:ctrlPr>
                            <a:rPr lang="en-IN" i="1">
                              <a:solidFill>
                                <a:srgbClr val="0B5ED7"/>
                              </a:solidFill>
                              <a:latin typeface="Cambria Math" panose="02040503050406030204" pitchFamily="18" charset="0"/>
                              <a:cs typeface="Times New Roman" pitchFamily="18" charset="0"/>
                            </a:rPr>
                          </m:ctrlPr>
                        </m:fPr>
                        <m:num>
                          <m:r>
                            <a:rPr lang="en-IN" i="1">
                              <a:solidFill>
                                <a:srgbClr val="0B5ED7"/>
                              </a:solidFill>
                              <a:latin typeface="Cambria Math"/>
                              <a:cs typeface="Times New Roman" pitchFamily="18" charset="0"/>
                            </a:rPr>
                            <m:t>𝑥</m:t>
                          </m:r>
                          <m:r>
                            <a:rPr lang="en-IN" i="1">
                              <a:solidFill>
                                <a:srgbClr val="0B5ED7"/>
                              </a:solidFill>
                              <a:latin typeface="Cambria Math"/>
                              <a:ea typeface="Cambria Math"/>
                              <a:cs typeface="Times New Roman" pitchFamily="18" charset="0"/>
                            </a:rPr>
                            <m:t>⋅</m:t>
                          </m:r>
                          <m:r>
                            <a:rPr lang="en-IN" i="1">
                              <a:solidFill>
                                <a:srgbClr val="0B5ED7"/>
                              </a:solidFill>
                              <a:latin typeface="Cambria Math"/>
                              <a:ea typeface="Cambria Math"/>
                              <a:cs typeface="Times New Roman" pitchFamily="18" charset="0"/>
                            </a:rPr>
                            <m:t>𝑦</m:t>
                          </m:r>
                        </m:num>
                        <m:den>
                          <m:sSup>
                            <m:sSupPr>
                              <m:ctrlPr>
                                <a:rPr lang="en-IN" i="1" smtClean="0">
                                  <a:solidFill>
                                    <a:srgbClr val="0B5ED7"/>
                                  </a:solidFill>
                                  <a:latin typeface="Cambria Math" panose="02040503050406030204" pitchFamily="18" charset="0"/>
                                  <a:ea typeface="Cambria Math"/>
                                  <a:cs typeface="Times New Roman" pitchFamily="18" charset="0"/>
                                </a:rPr>
                              </m:ctrlPr>
                            </m:sSupPr>
                            <m:e>
                              <m:r>
                                <a:rPr lang="en-IN">
                                  <a:solidFill>
                                    <a:srgbClr val="0B5ED7"/>
                                  </a:solidFill>
                                  <a:latin typeface="Cambria Math"/>
                                  <a:cs typeface="Times New Roman" pitchFamily="18" charset="0"/>
                                </a:rPr>
                                <m:t>‖</m:t>
                              </m:r>
                              <m:r>
                                <m:rPr>
                                  <m:sty m:val="p"/>
                                </m:rPr>
                                <a:rPr lang="en-IN">
                                  <a:solidFill>
                                    <a:srgbClr val="0B5ED7"/>
                                  </a:solidFill>
                                  <a:latin typeface="Cambria Math"/>
                                  <a:cs typeface="Times New Roman" pitchFamily="18" charset="0"/>
                                </a:rPr>
                                <m:t>x</m:t>
                              </m:r>
                              <m:r>
                                <a:rPr lang="en-IN">
                                  <a:solidFill>
                                    <a:srgbClr val="0B5ED7"/>
                                  </a:solidFill>
                                  <a:latin typeface="Cambria Math"/>
                                  <a:cs typeface="Times New Roman" pitchFamily="18" charset="0"/>
                                </a:rPr>
                                <m:t>‖</m:t>
                              </m:r>
                            </m:e>
                            <m:sup>
                              <m:r>
                                <a:rPr lang="en-IN" b="0" i="1" smtClean="0">
                                  <a:solidFill>
                                    <a:srgbClr val="0B5ED7"/>
                                  </a:solidFill>
                                  <a:latin typeface="Cambria Math"/>
                                  <a:ea typeface="Cambria Math"/>
                                  <a:cs typeface="Times New Roman" pitchFamily="18" charset="0"/>
                                </a:rPr>
                                <m:t>2</m:t>
                              </m:r>
                            </m:sup>
                          </m:sSup>
                          <m:r>
                            <a:rPr lang="en-IN" i="1">
                              <a:solidFill>
                                <a:srgbClr val="0B5ED7"/>
                              </a:solidFill>
                              <a:latin typeface="Cambria Math"/>
                              <a:ea typeface="Cambria Math"/>
                              <a:cs typeface="Times New Roman" pitchFamily="18" charset="0"/>
                            </a:rPr>
                            <m:t>⋅</m:t>
                          </m:r>
                          <m:sSup>
                            <m:sSupPr>
                              <m:ctrlPr>
                                <a:rPr lang="en-IN" i="1" smtClean="0">
                                  <a:solidFill>
                                    <a:srgbClr val="0B5ED7"/>
                                  </a:solidFill>
                                  <a:latin typeface="Cambria Math" panose="02040503050406030204" pitchFamily="18" charset="0"/>
                                  <a:ea typeface="Cambria Math"/>
                                  <a:cs typeface="Times New Roman" pitchFamily="18" charset="0"/>
                                </a:rPr>
                              </m:ctrlPr>
                            </m:sSupPr>
                            <m:e>
                              <m:d>
                                <m:dPr>
                                  <m:begChr m:val="‖"/>
                                  <m:endChr m:val="‖"/>
                                  <m:ctrlPr>
                                    <a:rPr lang="en-IN" i="1" smtClean="0">
                                      <a:solidFill>
                                        <a:srgbClr val="0B5ED7"/>
                                      </a:solidFill>
                                      <a:latin typeface="Cambria Math" panose="02040503050406030204" pitchFamily="18" charset="0"/>
                                      <a:ea typeface="Cambria Math"/>
                                      <a:cs typeface="Times New Roman" pitchFamily="18" charset="0"/>
                                    </a:rPr>
                                  </m:ctrlPr>
                                </m:dPr>
                                <m:e>
                                  <m:r>
                                    <a:rPr lang="en-IN" b="0" i="1" smtClean="0">
                                      <a:solidFill>
                                        <a:srgbClr val="0B5ED7"/>
                                      </a:solidFill>
                                      <a:latin typeface="Cambria Math"/>
                                      <a:ea typeface="Cambria Math"/>
                                      <a:cs typeface="Times New Roman" pitchFamily="18" charset="0"/>
                                    </a:rPr>
                                    <m:t>𝑦</m:t>
                                  </m:r>
                                </m:e>
                              </m:d>
                            </m:e>
                            <m:sup>
                              <m:r>
                                <a:rPr lang="en-IN" b="0" i="1" smtClean="0">
                                  <a:solidFill>
                                    <a:srgbClr val="0B5ED7"/>
                                  </a:solidFill>
                                  <a:latin typeface="Cambria Math"/>
                                  <a:ea typeface="Cambria Math"/>
                                  <a:cs typeface="Times New Roman" pitchFamily="18" charset="0"/>
                                </a:rPr>
                                <m:t>2</m:t>
                              </m:r>
                            </m:sup>
                          </m:sSup>
                          <m:r>
                            <a:rPr lang="en-IN" b="0" i="1" smtClean="0">
                              <a:solidFill>
                                <a:srgbClr val="0B5ED7"/>
                              </a:solidFill>
                              <a:latin typeface="Cambria Math"/>
                              <a:ea typeface="Cambria Math"/>
                              <a:cs typeface="Times New Roman" pitchFamily="18" charset="0"/>
                            </a:rPr>
                            <m:t>−</m:t>
                          </m:r>
                          <m:r>
                            <a:rPr lang="en-IN" i="1">
                              <a:solidFill>
                                <a:srgbClr val="0B5ED7"/>
                              </a:solidFill>
                              <a:latin typeface="Cambria Math"/>
                              <a:cs typeface="Times New Roman" pitchFamily="18" charset="0"/>
                            </a:rPr>
                            <m:t>𝑥</m:t>
                          </m:r>
                          <m:r>
                            <a:rPr lang="en-IN" i="1">
                              <a:solidFill>
                                <a:srgbClr val="0B5ED7"/>
                              </a:solidFill>
                              <a:latin typeface="Cambria Math"/>
                              <a:ea typeface="Cambria Math"/>
                              <a:cs typeface="Times New Roman" pitchFamily="18" charset="0"/>
                            </a:rPr>
                            <m:t>⋅</m:t>
                          </m:r>
                          <m:r>
                            <a:rPr lang="en-IN" i="1">
                              <a:solidFill>
                                <a:srgbClr val="0B5ED7"/>
                              </a:solidFill>
                              <a:latin typeface="Cambria Math"/>
                              <a:ea typeface="Cambria Math"/>
                              <a:cs typeface="Times New Roman" pitchFamily="18" charset="0"/>
                            </a:rPr>
                            <m:t>𝑦</m:t>
                          </m:r>
                        </m:den>
                      </m:f>
                    </m:oMath>
                  </m:oMathPara>
                </a14:m>
                <a:endParaRPr lang="en-US" dirty="0">
                  <a:solidFill>
                    <a:srgbClr val="0B5ED7"/>
                  </a:solidFill>
                  <a:latin typeface="Times New Roman" pitchFamily="18" charset="0"/>
                  <a:cs typeface="Times New Roman" pitchFamily="18" charset="0"/>
                </a:endParaRPr>
              </a:p>
              <a:p>
                <a:pPr algn="just">
                  <a:buClr>
                    <a:srgbClr val="A50021"/>
                  </a:buClr>
                </a:pPr>
                <a:endParaRPr lang="en-US" dirty="0">
                  <a:solidFill>
                    <a:srgbClr val="0B5ED7"/>
                  </a:solidFill>
                  <a:latin typeface="Times New Roman" pitchFamily="18" charset="0"/>
                  <a:cs typeface="Times New Roman" pitchFamily="18" charset="0"/>
                </a:endParaRPr>
              </a:p>
              <a:p>
                <a:pPr marL="285750" indent="-285750" algn="just">
                  <a:buClr>
                    <a:srgbClr val="A50021"/>
                  </a:buClr>
                  <a:buFont typeface="Arial" pitchFamily="34" charset="0"/>
                  <a:buChar char="•"/>
                </a:pPr>
                <a:r>
                  <a:rPr lang="en-US" dirty="0">
                    <a:latin typeface="Times New Roman" pitchFamily="18" charset="0"/>
                    <a:cs typeface="Times New Roman" pitchFamily="18" charset="0"/>
                  </a:rPr>
                  <a:t>This is also alternatively termed as </a:t>
                </a:r>
                <a:r>
                  <a:rPr lang="en-US" dirty="0">
                    <a:solidFill>
                      <a:srgbClr val="0B5ED7"/>
                    </a:solidFill>
                    <a:latin typeface="Times New Roman" pitchFamily="18" charset="0"/>
                    <a:cs typeface="Times New Roman" pitchFamily="18" charset="0"/>
                  </a:rPr>
                  <a:t>Tanimoto coefficient </a:t>
                </a:r>
                <a:r>
                  <a:rPr lang="en-US" dirty="0">
                    <a:latin typeface="Times New Roman" pitchFamily="18" charset="0"/>
                    <a:cs typeface="Times New Roman" pitchFamily="18" charset="0"/>
                  </a:rPr>
                  <a:t>and can be used to measure like document similarity.</a:t>
                </a:r>
              </a:p>
              <a:p>
                <a:pPr marL="285750" indent="-285750" algn="just">
                  <a:buClr>
                    <a:srgbClr val="A50021"/>
                  </a:buClr>
                  <a:buFont typeface="Arial" pitchFamily="34" charset="0"/>
                  <a:buChar char="•"/>
                </a:pPr>
                <a:endParaRPr lang="en-US" dirty="0">
                  <a:latin typeface="Times New Roman" pitchFamily="18" charset="0"/>
                  <a:cs typeface="Times New Roman" pitchFamily="18" charset="0"/>
                </a:endParaRPr>
              </a:p>
              <a:p>
                <a:pPr algn="just">
                  <a:buClr>
                    <a:srgbClr val="A50021"/>
                  </a:buClr>
                </a:pPr>
                <a:endParaRPr lang="en-IN" dirty="0">
                  <a:solidFill>
                    <a:schemeClr val="tx1"/>
                  </a:solidFill>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35427" y="875851"/>
                <a:ext cx="8436430" cy="5667834"/>
              </a:xfrm>
              <a:prstGeom prst="rect">
                <a:avLst/>
              </a:prstGeom>
              <a:blipFill>
                <a:blip r:embed="rId2"/>
                <a:stretch>
                  <a:fillRect l="-450" t="-447" r="-4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27998" y="6068431"/>
                <a:ext cx="7936310" cy="369332"/>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r>
                  <a:rPr lang="en-IN" dirty="0">
                    <a:solidFill>
                      <a:schemeClr val="tx1"/>
                    </a:solidFill>
                  </a:rPr>
                  <a:t>Compute </a:t>
                </a:r>
                <a:r>
                  <a:rPr lang="en-US" dirty="0">
                    <a:latin typeface="Times New Roman" pitchFamily="18" charset="0"/>
                    <a:cs typeface="Times New Roman" pitchFamily="18" charset="0"/>
                  </a:rPr>
                  <a:t>Extended Jaccard coefficient (</a:t>
                </a:r>
                <a14:m>
                  <m:oMath xmlns:m="http://schemas.openxmlformats.org/officeDocument/2006/math">
                    <m:r>
                      <a:rPr lang="en-IN" i="1">
                        <a:latin typeface="Cambria Math"/>
                        <a:cs typeface="Times New Roman" pitchFamily="18" charset="0"/>
                      </a:rPr>
                      <m:t>𝐸𝐽</m:t>
                    </m:r>
                    <m:r>
                      <a:rPr lang="en-IN" b="0" i="1" smtClean="0">
                        <a:latin typeface="Cambria Math"/>
                        <a:cs typeface="Times New Roman" pitchFamily="18" charset="0"/>
                      </a:rPr>
                      <m:t>)</m:t>
                    </m:r>
                    <m:r>
                      <a:rPr lang="en-IN" i="1">
                        <a:latin typeface="Cambria Math"/>
                        <a:cs typeface="Times New Roman" pitchFamily="18" charset="0"/>
                      </a:rPr>
                      <m:t> </m:t>
                    </m:r>
                  </m:oMath>
                </a14:m>
                <a:r>
                  <a:rPr lang="en-IN" dirty="0">
                    <a:solidFill>
                      <a:schemeClr val="tx1"/>
                    </a:solidFill>
                  </a:rPr>
                  <a:t>for the above example 24.7.</a:t>
                </a:r>
              </a:p>
            </p:txBody>
          </p:sp>
        </mc:Choice>
        <mc:Fallback xmlns="">
          <p:sp>
            <p:nvSpPr>
              <p:cNvPr id="7" name="TextBox 6"/>
              <p:cNvSpPr txBox="1">
                <a:spLocks noRot="1" noChangeAspect="1" noMove="1" noResize="1" noEditPoints="1" noAdjustHandles="1" noChangeArrowheads="1" noChangeShapeType="1" noTextEdit="1"/>
              </p:cNvSpPr>
              <p:nvPr/>
            </p:nvSpPr>
            <p:spPr>
              <a:xfrm>
                <a:off x="727998" y="6068431"/>
                <a:ext cx="7936310" cy="369332"/>
              </a:xfrm>
              <a:prstGeom prst="rect">
                <a:avLst/>
              </a:prstGeom>
              <a:blipFill>
                <a:blip r:embed="rId3"/>
                <a:stretch>
                  <a:fillRect l="-479" t="-6667" b="-20000"/>
                </a:stretch>
              </a:blipFill>
            </p:spPr>
            <p:txBody>
              <a:bodyPr/>
              <a:lstStyle/>
              <a:p>
                <a:r>
                  <a:rPr lang="en-US">
                    <a:noFill/>
                  </a:rPr>
                  <a:t> </a:t>
                </a:r>
              </a:p>
            </p:txBody>
          </p:sp>
        </mc:Fallback>
      </mc:AlternateContent>
    </p:spTree>
    <p:extLst>
      <p:ext uri="{BB962C8B-B14F-4D97-AF65-F5344CB8AC3E}">
        <p14:creationId xmlns:p14="http://schemas.microsoft.com/office/powerpoint/2010/main" val="2326047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10" y="176380"/>
            <a:ext cx="8425339" cy="683591"/>
          </a:xfrm>
        </p:spPr>
        <p:txBody>
          <a:bodyPr>
            <a:normAutofit/>
          </a:bodyPr>
          <a:lstStyle/>
          <a:p>
            <a:r>
              <a:rPr lang="en-US" sz="3600" b="1" dirty="0">
                <a:solidFill>
                  <a:srgbClr val="A50021"/>
                </a:solidFill>
                <a:latin typeface="Times New Roman" pitchFamily="18" charset="0"/>
                <a:cs typeface="Times New Roman" pitchFamily="18" charset="0"/>
              </a:rPr>
              <a:t>Pearson’s Correlation</a:t>
            </a: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283030" y="952051"/>
                <a:ext cx="8860970" cy="5219249"/>
              </a:xfrm>
              <a:prstGeom prst="rect">
                <a:avLst/>
              </a:prstGeom>
              <a:noFill/>
            </p:spPr>
            <p:txBody>
              <a:bodyPr wrap="square" rtlCol="0">
                <a:spAutoFit/>
              </a:bodyPr>
              <a:lstStyle/>
              <a:p>
                <a:pPr marL="285750" indent="-285750" algn="just">
                  <a:buClr>
                    <a:srgbClr val="A50021"/>
                  </a:buClr>
                  <a:buFont typeface="Arial" pitchFamily="34" charset="0"/>
                  <a:buChar char="•"/>
                </a:pPr>
                <a:r>
                  <a:rPr lang="en-IN" dirty="0">
                    <a:latin typeface="Times New Roman" pitchFamily="18" charset="0"/>
                    <a:cs typeface="Times New Roman" pitchFamily="18" charset="0"/>
                  </a:rPr>
                  <a:t>The correlation between two objects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gives a measure of the linear relationship between the attributes of the objects.</a:t>
                </a:r>
              </a:p>
              <a:p>
                <a:pPr marL="285750" indent="-285750" algn="just">
                  <a:buClr>
                    <a:srgbClr val="A50021"/>
                  </a:buClr>
                  <a:buFont typeface="Arial" pitchFamily="34" charset="0"/>
                  <a:buChar char="•"/>
                </a:pPr>
                <a:endParaRPr lang="en-US" sz="800" dirty="0">
                  <a:latin typeface="Times New Roman" pitchFamily="18" charset="0"/>
                  <a:cs typeface="Times New Roman" pitchFamily="18" charset="0"/>
                </a:endParaRPr>
              </a:p>
              <a:p>
                <a:pPr marL="285750" indent="-285750" algn="just">
                  <a:buClr>
                    <a:srgbClr val="A50021"/>
                  </a:buClr>
                  <a:buFont typeface="Arial" pitchFamily="34" charset="0"/>
                  <a:buChar char="•"/>
                </a:pPr>
                <a:r>
                  <a:rPr lang="en-US" dirty="0">
                    <a:latin typeface="Times New Roman" pitchFamily="18" charset="0"/>
                    <a:cs typeface="Times New Roman" pitchFamily="18" charset="0"/>
                  </a:rPr>
                  <a:t>More precisely, Pearson’s correlation coefficient between two objects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is defined in the following.</a:t>
                </a:r>
              </a:p>
              <a:p>
                <a:pPr algn="just">
                  <a:buClr>
                    <a:srgbClr val="A50021"/>
                  </a:buClr>
                </a:pPr>
                <a14:m>
                  <m:oMathPara xmlns:m="http://schemas.openxmlformats.org/officeDocument/2006/math">
                    <m:oMathParaPr>
                      <m:jc m:val="center"/>
                    </m:oMathParaPr>
                    <m:oMath xmlns:m="http://schemas.openxmlformats.org/officeDocument/2006/math">
                      <m:func>
                        <m:funcPr>
                          <m:ctrlPr>
                            <a:rPr lang="en-IN" b="0" i="1" smtClean="0">
                              <a:solidFill>
                                <a:srgbClr val="0B5ED7"/>
                              </a:solidFill>
                              <a:latin typeface="Cambria Math" panose="02040503050406030204" pitchFamily="18" charset="0"/>
                              <a:cs typeface="Times New Roman" pitchFamily="18" charset="0"/>
                            </a:rPr>
                          </m:ctrlPr>
                        </m:funcPr>
                        <m:fName>
                          <m:r>
                            <a:rPr lang="en-IN" b="0" i="1" smtClean="0">
                              <a:solidFill>
                                <a:srgbClr val="0B5ED7"/>
                              </a:solidFill>
                              <a:latin typeface="Cambria Math"/>
                              <a:cs typeface="Times New Roman" pitchFamily="18" charset="0"/>
                            </a:rPr>
                            <m:t>𝑃</m:t>
                          </m:r>
                        </m:fName>
                        <m:e>
                          <m:d>
                            <m:dPr>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𝑥</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e>
                          </m:d>
                        </m:e>
                      </m:func>
                      <m:r>
                        <a:rPr lang="en-IN" b="0" i="1" smtClean="0">
                          <a:solidFill>
                            <a:srgbClr val="0B5ED7"/>
                          </a:solidFill>
                          <a:latin typeface="Cambria Math"/>
                          <a:cs typeface="Times New Roman" pitchFamily="18" charset="0"/>
                        </a:rPr>
                        <m:t>=</m:t>
                      </m:r>
                      <m:f>
                        <m:fPr>
                          <m:ctrlPr>
                            <a:rPr lang="en-IN" b="0" i="1" smtClean="0">
                              <a:solidFill>
                                <a:srgbClr val="0B5ED7"/>
                              </a:solidFill>
                              <a:latin typeface="Cambria Math" panose="02040503050406030204" pitchFamily="18" charset="0"/>
                              <a:cs typeface="Times New Roman" pitchFamily="18" charset="0"/>
                            </a:rPr>
                          </m:ctrlPr>
                        </m:fPr>
                        <m:num>
                          <m:sSub>
                            <m:sSubPr>
                              <m:ctrlPr>
                                <a:rPr lang="en-IN" b="0" i="1" smtClean="0">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cs typeface="Times New Roman" pitchFamily="18" charset="0"/>
                                </a:rPr>
                                <m:t>𝑆</m:t>
                              </m:r>
                            </m:e>
                            <m:sub>
                              <m:r>
                                <a:rPr lang="en-IN" b="0" i="1" smtClean="0">
                                  <a:solidFill>
                                    <a:srgbClr val="0B5ED7"/>
                                  </a:solidFill>
                                  <a:latin typeface="Cambria Math"/>
                                  <a:cs typeface="Times New Roman" pitchFamily="18" charset="0"/>
                                </a:rPr>
                                <m:t>𝑥𝑦</m:t>
                              </m:r>
                            </m:sub>
                          </m:sSub>
                        </m:num>
                        <m:den>
                          <m:sSub>
                            <m:sSubPr>
                              <m:ctrlPr>
                                <a:rPr lang="en-IN" b="0" i="1" smtClean="0">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cs typeface="Times New Roman" pitchFamily="18" charset="0"/>
                                </a:rPr>
                                <m:t>𝑆</m:t>
                              </m:r>
                            </m:e>
                            <m:sub>
                              <m:r>
                                <a:rPr lang="en-IN" b="0" i="1" smtClean="0">
                                  <a:solidFill>
                                    <a:srgbClr val="0B5ED7"/>
                                  </a:solidFill>
                                  <a:latin typeface="Cambria Math"/>
                                  <a:cs typeface="Times New Roman" pitchFamily="18" charset="0"/>
                                </a:rPr>
                                <m:t>𝑥</m:t>
                              </m:r>
                            </m:sub>
                          </m:sSub>
                          <m:r>
                            <a:rPr lang="en-IN" b="0" i="1" smtClean="0">
                              <a:solidFill>
                                <a:srgbClr val="0B5ED7"/>
                              </a:solidFill>
                              <a:latin typeface="Cambria Math"/>
                              <a:ea typeface="Cambria Math"/>
                              <a:cs typeface="Times New Roman" pitchFamily="18" charset="0"/>
                            </a:rPr>
                            <m:t>⋅</m:t>
                          </m:r>
                          <m:sSub>
                            <m:sSubPr>
                              <m:ctrlPr>
                                <a:rPr lang="en-IN" b="0" i="1" smtClean="0">
                                  <a:solidFill>
                                    <a:srgbClr val="0B5ED7"/>
                                  </a:solidFill>
                                  <a:latin typeface="Cambria Math" panose="02040503050406030204" pitchFamily="18" charset="0"/>
                                  <a:ea typeface="Cambria Math"/>
                                  <a:cs typeface="Times New Roman" pitchFamily="18" charset="0"/>
                                </a:rPr>
                              </m:ctrlPr>
                            </m:sSubPr>
                            <m:e>
                              <m:r>
                                <a:rPr lang="en-IN" b="0" i="1" smtClean="0">
                                  <a:solidFill>
                                    <a:srgbClr val="0B5ED7"/>
                                  </a:solidFill>
                                  <a:latin typeface="Cambria Math"/>
                                  <a:ea typeface="Cambria Math"/>
                                  <a:cs typeface="Times New Roman" pitchFamily="18" charset="0"/>
                                </a:rPr>
                                <m:t>𝑆</m:t>
                              </m:r>
                            </m:e>
                            <m:sub>
                              <m:r>
                                <a:rPr lang="en-IN" b="0" i="1" smtClean="0">
                                  <a:solidFill>
                                    <a:srgbClr val="0B5ED7"/>
                                  </a:solidFill>
                                  <a:latin typeface="Cambria Math"/>
                                  <a:ea typeface="Cambria Math"/>
                                  <a:cs typeface="Times New Roman" pitchFamily="18" charset="0"/>
                                </a:rPr>
                                <m:t>𝑦</m:t>
                              </m:r>
                            </m:sub>
                          </m:sSub>
                        </m:den>
                      </m:f>
                    </m:oMath>
                  </m:oMathPara>
                </a14:m>
                <a:endParaRPr lang="en-US" dirty="0">
                  <a:solidFill>
                    <a:srgbClr val="0B5ED7"/>
                  </a:solidFill>
                  <a:latin typeface="Times New Roman" pitchFamily="18" charset="0"/>
                  <a:cs typeface="Times New Roman" pitchFamily="18" charset="0"/>
                </a:endParaRPr>
              </a:p>
              <a:p>
                <a:pPr algn="just">
                  <a:buClr>
                    <a:srgbClr val="A50021"/>
                  </a:buClr>
                </a:pPr>
                <a:endParaRPr lang="en-US" dirty="0">
                  <a:solidFill>
                    <a:srgbClr val="0B5ED7"/>
                  </a:solidFill>
                  <a:latin typeface="Times New Roman" pitchFamily="18" charset="0"/>
                  <a:cs typeface="Times New Roman" pitchFamily="18" charset="0"/>
                </a:endParaRPr>
              </a:p>
              <a:p>
                <a:pPr algn="just">
                  <a:buClr>
                    <a:srgbClr val="A50021"/>
                  </a:buClr>
                </a:pPr>
                <a:r>
                  <a:rPr lang="en-US" dirty="0">
                    <a:solidFill>
                      <a:schemeClr val="tx1"/>
                    </a:solidFill>
                    <a:latin typeface="Times New Roman" pitchFamily="18" charset="0"/>
                    <a:cs typeface="Times New Roman" pitchFamily="18" charset="0"/>
                  </a:rPr>
                  <a:t>where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𝑆</m:t>
                        </m:r>
                      </m:e>
                      <m:sub>
                        <m:r>
                          <a:rPr lang="en-IN" i="1">
                            <a:solidFill>
                              <a:srgbClr val="0B5ED7"/>
                            </a:solidFill>
                            <a:latin typeface="Cambria Math"/>
                            <a:cs typeface="Times New Roman" pitchFamily="18" charset="0"/>
                          </a:rPr>
                          <m:t>𝑥𝑦</m:t>
                        </m:r>
                      </m:sub>
                    </m:sSub>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𝑐𝑜𝑣𝑎𝑟𝑖𝑎𝑛𝑐𝑒</m:t>
                    </m:r>
                    <m:r>
                      <a:rPr lang="en-IN" b="0" i="1" smtClean="0">
                        <a:solidFill>
                          <a:srgbClr val="0B5ED7"/>
                        </a:solidFill>
                        <a:latin typeface="Cambria Math"/>
                        <a:cs typeface="Times New Roman" pitchFamily="18" charset="0"/>
                      </a:rPr>
                      <m:t> </m:t>
                    </m:r>
                    <m:d>
                      <m:dPr>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𝑥</m:t>
                        </m:r>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𝑦</m:t>
                        </m:r>
                      </m:e>
                    </m:d>
                    <m:r>
                      <a:rPr lang="en-IN" b="0" i="0" smtClean="0">
                        <a:solidFill>
                          <a:srgbClr val="0B5ED7"/>
                        </a:solidFill>
                        <a:latin typeface="Cambria Math"/>
                        <a:cs typeface="Times New Roman" pitchFamily="18" charset="0"/>
                      </a:rPr>
                      <m:t>=</m:t>
                    </m:r>
                    <m:f>
                      <m:fPr>
                        <m:ctrlPr>
                          <a:rPr lang="en-IN" b="0" i="1" smtClean="0">
                            <a:solidFill>
                              <a:srgbClr val="0B5ED7"/>
                            </a:solidFill>
                            <a:latin typeface="Cambria Math" panose="02040503050406030204" pitchFamily="18" charset="0"/>
                            <a:cs typeface="Times New Roman" pitchFamily="18" charset="0"/>
                          </a:rPr>
                        </m:ctrlPr>
                      </m:fPr>
                      <m:num>
                        <m:r>
                          <a:rPr lang="en-IN" b="0" i="1" smtClean="0">
                            <a:solidFill>
                              <a:srgbClr val="0B5ED7"/>
                            </a:solidFill>
                            <a:latin typeface="Cambria Math"/>
                            <a:cs typeface="Times New Roman" pitchFamily="18" charset="0"/>
                          </a:rPr>
                          <m:t>1</m:t>
                        </m:r>
                      </m:num>
                      <m:den>
                        <m:r>
                          <a:rPr lang="en-IN" b="0" i="1" smtClean="0">
                            <a:solidFill>
                              <a:srgbClr val="0B5ED7"/>
                            </a:solidFill>
                            <a:latin typeface="Cambria Math"/>
                            <a:cs typeface="Times New Roman" pitchFamily="18" charset="0"/>
                          </a:rPr>
                          <m:t>𝑛</m:t>
                        </m:r>
                        <m:r>
                          <a:rPr lang="en-IN" b="0" i="1" smtClean="0">
                            <a:solidFill>
                              <a:srgbClr val="0B5ED7"/>
                            </a:solidFill>
                            <a:latin typeface="Cambria Math"/>
                            <a:cs typeface="Times New Roman" pitchFamily="18" charset="0"/>
                          </a:rPr>
                          <m:t>−1</m:t>
                        </m:r>
                      </m:den>
                    </m:f>
                    <m:r>
                      <a:rPr lang="en-IN" b="0" i="1" smtClean="0">
                        <a:solidFill>
                          <a:srgbClr val="0B5ED7"/>
                        </a:solidFill>
                        <a:latin typeface="Cambria Math"/>
                        <a:cs typeface="Times New Roman" pitchFamily="18" charset="0"/>
                      </a:rPr>
                      <m:t> </m:t>
                    </m:r>
                    <m:nary>
                      <m:naryPr>
                        <m:chr m:val="∑"/>
                        <m:ctrlPr>
                          <a:rPr lang="en-IN" b="0" i="1" smtClean="0">
                            <a:solidFill>
                              <a:srgbClr val="0B5ED7"/>
                            </a:solidFill>
                            <a:latin typeface="Cambria Math" panose="02040503050406030204" pitchFamily="18" charset="0"/>
                            <a:cs typeface="Times New Roman" pitchFamily="18" charset="0"/>
                          </a:rPr>
                        </m:ctrlPr>
                      </m:naryPr>
                      <m:sub>
                        <m:r>
                          <m:rPr>
                            <m:brk m:alnAt="23"/>
                          </m:rPr>
                          <a:rPr lang="en-IN" b="0" i="1" smtClean="0">
                            <a:solidFill>
                              <a:srgbClr val="0B5ED7"/>
                            </a:solidFill>
                            <a:latin typeface="Cambria Math"/>
                            <a:cs typeface="Times New Roman" pitchFamily="18" charset="0"/>
                          </a:rPr>
                          <m:t>𝑖</m:t>
                        </m:r>
                        <m:r>
                          <a:rPr lang="en-IN" b="0" i="1" smtClean="0">
                            <a:solidFill>
                              <a:srgbClr val="0B5ED7"/>
                            </a:solidFill>
                            <a:latin typeface="Cambria Math"/>
                            <a:cs typeface="Times New Roman" pitchFamily="18" charset="0"/>
                          </a:rPr>
                          <m:t>=1</m:t>
                        </m:r>
                      </m:sub>
                      <m:sup>
                        <m:r>
                          <a:rPr lang="en-IN" b="0" i="1" smtClean="0">
                            <a:solidFill>
                              <a:srgbClr val="0B5ED7"/>
                            </a:solidFill>
                            <a:latin typeface="Cambria Math"/>
                            <a:cs typeface="Times New Roman" pitchFamily="18" charset="0"/>
                          </a:rPr>
                          <m:t>𝑛</m:t>
                        </m:r>
                      </m:sup>
                      <m:e>
                        <m:d>
                          <m:dPr>
                            <m:ctrlPr>
                              <a:rPr lang="en-IN" b="0" i="1" smtClean="0">
                                <a:solidFill>
                                  <a:srgbClr val="0B5ED7"/>
                                </a:solidFill>
                                <a:latin typeface="Cambria Math" panose="02040503050406030204" pitchFamily="18" charset="0"/>
                                <a:cs typeface="Times New Roman" pitchFamily="18" charset="0"/>
                              </a:rPr>
                            </m:ctrlPr>
                          </m:dPr>
                          <m:e>
                            <m:sSub>
                              <m:sSubPr>
                                <m:ctrlPr>
                                  <a:rPr lang="en-IN" b="0" i="1" smtClean="0">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cs typeface="Times New Roman" pitchFamily="18" charset="0"/>
                                  </a:rPr>
                                  <m:t>𝑥</m:t>
                                </m:r>
                              </m:e>
                              <m:sub>
                                <m:r>
                                  <a:rPr lang="en-IN" b="0" i="1" smtClean="0">
                                    <a:solidFill>
                                      <a:srgbClr val="0B5ED7"/>
                                    </a:solidFill>
                                    <a:latin typeface="Cambria Math"/>
                                    <a:cs typeface="Times New Roman" pitchFamily="18" charset="0"/>
                                  </a:rPr>
                                  <m:t>𝑖</m:t>
                                </m:r>
                              </m:sub>
                            </m:sSub>
                            <m:r>
                              <a:rPr lang="en-IN" b="0" i="1" smtClean="0">
                                <a:solidFill>
                                  <a:srgbClr val="0B5ED7"/>
                                </a:solidFill>
                                <a:latin typeface="Cambria Math"/>
                                <a:cs typeface="Times New Roman" pitchFamily="18" charset="0"/>
                              </a:rPr>
                              <m:t>−</m:t>
                            </m:r>
                            <m:acc>
                              <m:accPr>
                                <m:chr m:val="̅"/>
                                <m:ctrlPr>
                                  <a:rPr lang="en-IN" b="0" i="1" smtClean="0">
                                    <a:solidFill>
                                      <a:srgbClr val="0B5ED7"/>
                                    </a:solidFill>
                                    <a:latin typeface="Cambria Math" panose="02040503050406030204" pitchFamily="18" charset="0"/>
                                    <a:cs typeface="Times New Roman" pitchFamily="18" charset="0"/>
                                  </a:rPr>
                                </m:ctrlPr>
                              </m:accPr>
                              <m:e>
                                <m:r>
                                  <a:rPr lang="en-IN" b="0" i="1" smtClean="0">
                                    <a:solidFill>
                                      <a:srgbClr val="0B5ED7"/>
                                    </a:solidFill>
                                    <a:latin typeface="Cambria Math"/>
                                    <a:cs typeface="Times New Roman" pitchFamily="18" charset="0"/>
                                  </a:rPr>
                                  <m:t>𝑥</m:t>
                                </m:r>
                              </m:e>
                            </m:acc>
                          </m:e>
                        </m:d>
                        <m:d>
                          <m:dPr>
                            <m:ctrlPr>
                              <a:rPr lang="en-IN" b="0" i="1" smtClean="0">
                                <a:solidFill>
                                  <a:srgbClr val="0B5ED7"/>
                                </a:solidFill>
                                <a:latin typeface="Cambria Math" panose="02040503050406030204" pitchFamily="18" charset="0"/>
                                <a:cs typeface="Times New Roman" pitchFamily="18" charset="0"/>
                              </a:rPr>
                            </m:ctrlPr>
                          </m:dPr>
                          <m:e>
                            <m:sSub>
                              <m:sSubPr>
                                <m:ctrlPr>
                                  <a:rPr lang="en-IN" b="0" i="1" smtClean="0">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cs typeface="Times New Roman" pitchFamily="18" charset="0"/>
                                  </a:rPr>
                                  <m:t>𝑦</m:t>
                                </m:r>
                              </m:e>
                              <m:sub>
                                <m:r>
                                  <a:rPr lang="en-IN" b="0" i="1" smtClean="0">
                                    <a:solidFill>
                                      <a:srgbClr val="0B5ED7"/>
                                    </a:solidFill>
                                    <a:latin typeface="Cambria Math"/>
                                    <a:cs typeface="Times New Roman" pitchFamily="18" charset="0"/>
                                  </a:rPr>
                                  <m:t>𝑖</m:t>
                                </m:r>
                              </m:sub>
                            </m:sSub>
                            <m:r>
                              <a:rPr lang="en-IN" b="0" i="1" smtClean="0">
                                <a:solidFill>
                                  <a:srgbClr val="0B5ED7"/>
                                </a:solidFill>
                                <a:latin typeface="Cambria Math"/>
                                <a:cs typeface="Times New Roman" pitchFamily="18" charset="0"/>
                              </a:rPr>
                              <m:t>−</m:t>
                            </m:r>
                            <m:acc>
                              <m:accPr>
                                <m:chr m:val="̅"/>
                                <m:ctrlPr>
                                  <a:rPr lang="en-IN" b="0" i="1" smtClean="0">
                                    <a:solidFill>
                                      <a:srgbClr val="0B5ED7"/>
                                    </a:solidFill>
                                    <a:latin typeface="Cambria Math" panose="02040503050406030204" pitchFamily="18" charset="0"/>
                                    <a:cs typeface="Times New Roman" pitchFamily="18" charset="0"/>
                                  </a:rPr>
                                </m:ctrlPr>
                              </m:accPr>
                              <m:e>
                                <m:r>
                                  <a:rPr lang="en-IN" b="0" i="1" smtClean="0">
                                    <a:solidFill>
                                      <a:srgbClr val="0B5ED7"/>
                                    </a:solidFill>
                                    <a:latin typeface="Cambria Math"/>
                                    <a:cs typeface="Times New Roman" pitchFamily="18" charset="0"/>
                                  </a:rPr>
                                  <m:t>𝑦</m:t>
                                </m:r>
                              </m:e>
                            </m:acc>
                          </m:e>
                        </m:d>
                      </m:e>
                    </m:nary>
                  </m:oMath>
                </a14:m>
                <a:endParaRPr lang="en-US" dirty="0">
                  <a:solidFill>
                    <a:schemeClr val="tx1"/>
                  </a:solidFill>
                  <a:latin typeface="Times New Roman" pitchFamily="18" charset="0"/>
                  <a:cs typeface="Times New Roman" pitchFamily="18" charset="0"/>
                </a:endParaRPr>
              </a:p>
              <a:p>
                <a:pPr algn="just">
                  <a:buClr>
                    <a:srgbClr val="A50021"/>
                  </a:buClr>
                </a:pPr>
                <a:r>
                  <a:rPr lang="en-US" dirty="0">
                    <a:solidFill>
                      <a:schemeClr val="tx1"/>
                    </a:solidFill>
                    <a:latin typeface="Times New Roman" pitchFamily="18" charset="0"/>
                    <a:cs typeface="Times New Roman" pitchFamily="18" charset="0"/>
                  </a:rPr>
                  <a:t>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𝑆</m:t>
                        </m:r>
                      </m:e>
                      <m:sub>
                        <m:r>
                          <a:rPr lang="en-IN" i="1">
                            <a:solidFill>
                              <a:srgbClr val="0B5ED7"/>
                            </a:solidFill>
                            <a:latin typeface="Cambria Math"/>
                            <a:cs typeface="Times New Roman" pitchFamily="18" charset="0"/>
                          </a:rPr>
                          <m:t>𝑥</m:t>
                        </m:r>
                      </m:sub>
                    </m:sSub>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𝑆𝑡𝑎𝑛𝑑𝑎𝑟𝑑</m:t>
                    </m:r>
                    <m:r>
                      <a:rPr lang="en-IN" b="0" i="1" smtClean="0">
                        <a:solidFill>
                          <a:srgbClr val="0B5ED7"/>
                        </a:solidFill>
                        <a:latin typeface="Cambria Math"/>
                        <a:cs typeface="Times New Roman" pitchFamily="18" charset="0"/>
                      </a:rPr>
                      <m:t> </m:t>
                    </m:r>
                    <m:r>
                      <a:rPr lang="en-IN" b="0" i="1" smtClean="0">
                        <a:solidFill>
                          <a:srgbClr val="0B5ED7"/>
                        </a:solidFill>
                        <a:latin typeface="Cambria Math"/>
                        <a:cs typeface="Times New Roman" pitchFamily="18" charset="0"/>
                      </a:rPr>
                      <m:t>𝑑𝑒𝑣𝑖𝑎𝑡𝑖𝑜𝑛</m:t>
                    </m:r>
                    <m:r>
                      <a:rPr lang="en-IN" b="0" i="1" smtClean="0">
                        <a:solidFill>
                          <a:srgbClr val="0B5ED7"/>
                        </a:solidFill>
                        <a:latin typeface="Cambria Math"/>
                        <a:cs typeface="Times New Roman" pitchFamily="18" charset="0"/>
                      </a:rPr>
                      <m:t> </m:t>
                    </m:r>
                    <m:d>
                      <m:dPr>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𝑥</m:t>
                        </m:r>
                      </m:e>
                    </m:d>
                    <m:r>
                      <a:rPr lang="en-IN" b="0" i="1" smtClean="0">
                        <a:solidFill>
                          <a:srgbClr val="0B5ED7"/>
                        </a:solidFill>
                        <a:latin typeface="Cambria Math"/>
                        <a:cs typeface="Times New Roman" pitchFamily="18" charset="0"/>
                      </a:rPr>
                      <m:t>=</m:t>
                    </m:r>
                    <m:rad>
                      <m:radPr>
                        <m:degHide m:val="on"/>
                        <m:ctrlPr>
                          <a:rPr lang="en-IN" b="0" i="1" smtClean="0">
                            <a:solidFill>
                              <a:srgbClr val="0B5ED7"/>
                            </a:solidFill>
                            <a:latin typeface="Cambria Math" panose="02040503050406030204" pitchFamily="18" charset="0"/>
                            <a:cs typeface="Times New Roman" pitchFamily="18" charset="0"/>
                          </a:rPr>
                        </m:ctrlPr>
                      </m:radPr>
                      <m:deg/>
                      <m:e>
                        <m:f>
                          <m:fPr>
                            <m:ctrlPr>
                              <a:rPr lang="en-IN" b="0" i="1" smtClean="0">
                                <a:solidFill>
                                  <a:srgbClr val="0B5ED7"/>
                                </a:solidFill>
                                <a:latin typeface="Cambria Math" panose="02040503050406030204" pitchFamily="18" charset="0"/>
                                <a:cs typeface="Times New Roman" pitchFamily="18" charset="0"/>
                              </a:rPr>
                            </m:ctrlPr>
                          </m:fPr>
                          <m:num>
                            <m:r>
                              <a:rPr lang="en-IN" b="0" i="1" smtClean="0">
                                <a:solidFill>
                                  <a:srgbClr val="0B5ED7"/>
                                </a:solidFill>
                                <a:latin typeface="Cambria Math"/>
                                <a:cs typeface="Times New Roman" pitchFamily="18" charset="0"/>
                              </a:rPr>
                              <m:t>1</m:t>
                            </m:r>
                          </m:num>
                          <m:den>
                            <m:r>
                              <a:rPr lang="en-IN" b="0" i="1" smtClean="0">
                                <a:solidFill>
                                  <a:srgbClr val="0B5ED7"/>
                                </a:solidFill>
                                <a:latin typeface="Cambria Math"/>
                                <a:cs typeface="Times New Roman" pitchFamily="18" charset="0"/>
                              </a:rPr>
                              <m:t>𝑛</m:t>
                            </m:r>
                            <m:r>
                              <a:rPr lang="en-IN" b="0" i="1" smtClean="0">
                                <a:solidFill>
                                  <a:srgbClr val="0B5ED7"/>
                                </a:solidFill>
                                <a:latin typeface="Cambria Math"/>
                                <a:cs typeface="Times New Roman" pitchFamily="18" charset="0"/>
                              </a:rPr>
                              <m:t>−1</m:t>
                            </m:r>
                          </m:den>
                        </m:f>
                        <m:nary>
                          <m:naryPr>
                            <m:chr m:val="∑"/>
                            <m:ctrlPr>
                              <a:rPr lang="en-IN" b="0" i="1" smtClean="0">
                                <a:solidFill>
                                  <a:srgbClr val="0B5ED7"/>
                                </a:solidFill>
                                <a:latin typeface="Cambria Math" panose="02040503050406030204" pitchFamily="18" charset="0"/>
                                <a:cs typeface="Times New Roman" pitchFamily="18" charset="0"/>
                              </a:rPr>
                            </m:ctrlPr>
                          </m:naryPr>
                          <m:sub>
                            <m:r>
                              <m:rPr>
                                <m:brk m:alnAt="23"/>
                              </m:rPr>
                              <a:rPr lang="en-IN" b="0" i="1" smtClean="0">
                                <a:solidFill>
                                  <a:srgbClr val="0B5ED7"/>
                                </a:solidFill>
                                <a:latin typeface="Cambria Math"/>
                                <a:cs typeface="Times New Roman" pitchFamily="18" charset="0"/>
                              </a:rPr>
                              <m:t>𝑖</m:t>
                            </m:r>
                            <m:r>
                              <a:rPr lang="en-IN" b="0" i="1" smtClean="0">
                                <a:solidFill>
                                  <a:srgbClr val="0B5ED7"/>
                                </a:solidFill>
                                <a:latin typeface="Cambria Math"/>
                                <a:cs typeface="Times New Roman" pitchFamily="18" charset="0"/>
                              </a:rPr>
                              <m:t>=1</m:t>
                            </m:r>
                          </m:sub>
                          <m:sup>
                            <m:r>
                              <a:rPr lang="en-IN" b="0" i="1" smtClean="0">
                                <a:solidFill>
                                  <a:srgbClr val="0B5ED7"/>
                                </a:solidFill>
                                <a:latin typeface="Cambria Math"/>
                                <a:cs typeface="Times New Roman" pitchFamily="18" charset="0"/>
                              </a:rPr>
                              <m:t>𝑛</m:t>
                            </m:r>
                          </m:sup>
                          <m:e>
                            <m:sSup>
                              <m:sSupPr>
                                <m:ctrlPr>
                                  <a:rPr lang="en-IN" b="0" i="1" smtClean="0">
                                    <a:solidFill>
                                      <a:srgbClr val="0B5ED7"/>
                                    </a:solidFill>
                                    <a:latin typeface="Cambria Math" panose="02040503050406030204" pitchFamily="18" charset="0"/>
                                    <a:cs typeface="Times New Roman" pitchFamily="18" charset="0"/>
                                  </a:rPr>
                                </m:ctrlPr>
                              </m:sSupPr>
                              <m:e>
                                <m:d>
                                  <m:dPr>
                                    <m:ctrlPr>
                                      <a:rPr lang="en-IN" b="0" i="1" smtClean="0">
                                        <a:solidFill>
                                          <a:srgbClr val="0B5ED7"/>
                                        </a:solidFill>
                                        <a:latin typeface="Cambria Math" panose="02040503050406030204" pitchFamily="18" charset="0"/>
                                        <a:cs typeface="Times New Roman" pitchFamily="18" charset="0"/>
                                      </a:rPr>
                                    </m:ctrlPr>
                                  </m:dPr>
                                  <m:e>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𝑥</m:t>
                                        </m:r>
                                      </m:e>
                                      <m:sub>
                                        <m:r>
                                          <a:rPr lang="en-IN" i="1">
                                            <a:solidFill>
                                              <a:srgbClr val="0B5ED7"/>
                                            </a:solidFill>
                                            <a:latin typeface="Cambria Math"/>
                                            <a:cs typeface="Times New Roman" pitchFamily="18" charset="0"/>
                                          </a:rPr>
                                          <m:t>𝑖</m:t>
                                        </m:r>
                                      </m:sub>
                                    </m:sSub>
                                    <m:r>
                                      <a:rPr lang="en-IN" i="1">
                                        <a:solidFill>
                                          <a:srgbClr val="0B5ED7"/>
                                        </a:solidFill>
                                        <a:latin typeface="Cambria Math"/>
                                        <a:cs typeface="Times New Roman" pitchFamily="18" charset="0"/>
                                      </a:rPr>
                                      <m:t>−</m:t>
                                    </m:r>
                                    <m:acc>
                                      <m:accPr>
                                        <m:chr m:val="̅"/>
                                        <m:ctrlPr>
                                          <a:rPr lang="en-IN" i="1">
                                            <a:solidFill>
                                              <a:srgbClr val="0B5ED7"/>
                                            </a:solidFill>
                                            <a:latin typeface="Cambria Math" panose="02040503050406030204" pitchFamily="18" charset="0"/>
                                            <a:cs typeface="Times New Roman" pitchFamily="18" charset="0"/>
                                          </a:rPr>
                                        </m:ctrlPr>
                                      </m:accPr>
                                      <m:e>
                                        <m:r>
                                          <a:rPr lang="en-IN" i="1">
                                            <a:solidFill>
                                              <a:srgbClr val="0B5ED7"/>
                                            </a:solidFill>
                                            <a:latin typeface="Cambria Math"/>
                                            <a:cs typeface="Times New Roman" pitchFamily="18" charset="0"/>
                                          </a:rPr>
                                          <m:t>𝑥</m:t>
                                        </m:r>
                                      </m:e>
                                    </m:acc>
                                  </m:e>
                                </m:d>
                              </m:e>
                              <m:sup>
                                <m:r>
                                  <a:rPr lang="en-IN" b="0" i="1" smtClean="0">
                                    <a:solidFill>
                                      <a:srgbClr val="0B5ED7"/>
                                    </a:solidFill>
                                    <a:latin typeface="Cambria Math"/>
                                    <a:cs typeface="Times New Roman" pitchFamily="18" charset="0"/>
                                  </a:rPr>
                                  <m:t>2</m:t>
                                </m:r>
                              </m:sup>
                            </m:sSup>
                          </m:e>
                        </m:nary>
                      </m:e>
                    </m:rad>
                  </m:oMath>
                </a14:m>
                <a:r>
                  <a:rPr lang="en-US" dirty="0">
                    <a:solidFill>
                      <a:schemeClr val="tx1"/>
                    </a:solidFill>
                    <a:latin typeface="Times New Roman" pitchFamily="18" charset="0"/>
                    <a:cs typeface="Times New Roman" pitchFamily="18" charset="0"/>
                  </a:rPr>
                  <a:t> </a:t>
                </a:r>
              </a:p>
              <a:p>
                <a:pPr algn="just">
                  <a:buClr>
                    <a:srgbClr val="A50021"/>
                  </a:buClr>
                </a:pPr>
                <a:r>
                  <a:rPr lang="en-IN" dirty="0">
                    <a:solidFill>
                      <a:srgbClr val="0B5ED7"/>
                    </a:solidFill>
                    <a:cs typeface="Times New Roman" pitchFamily="18" charset="0"/>
                  </a:rPr>
                  <a:t>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𝑆</m:t>
                        </m:r>
                      </m:e>
                      <m:sub>
                        <m:r>
                          <a:rPr lang="en-IN" b="0" i="1" smtClean="0">
                            <a:solidFill>
                              <a:srgbClr val="0B5ED7"/>
                            </a:solidFill>
                            <a:latin typeface="Cambria Math"/>
                            <a:cs typeface="Times New Roman" pitchFamily="18" charset="0"/>
                          </a:rPr>
                          <m:t>𝑦</m:t>
                        </m:r>
                      </m:sub>
                    </m:sSub>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𝑆𝑡𝑎𝑛𝑑𝑎𝑟𝑑</m:t>
                    </m:r>
                    <m:r>
                      <a:rPr lang="en-IN" i="1">
                        <a:solidFill>
                          <a:srgbClr val="0B5ED7"/>
                        </a:solidFill>
                        <a:latin typeface="Cambria Math"/>
                        <a:cs typeface="Times New Roman" pitchFamily="18" charset="0"/>
                      </a:rPr>
                      <m:t> </m:t>
                    </m:r>
                    <m:r>
                      <a:rPr lang="en-IN" i="1">
                        <a:solidFill>
                          <a:srgbClr val="0B5ED7"/>
                        </a:solidFill>
                        <a:latin typeface="Cambria Math"/>
                        <a:cs typeface="Times New Roman" pitchFamily="18" charset="0"/>
                      </a:rPr>
                      <m:t>𝑑𝑒𝑣𝑖𝑎𝑡𝑖𝑜𝑛</m:t>
                    </m:r>
                    <m:r>
                      <a:rPr lang="en-IN" i="1">
                        <a:solidFill>
                          <a:srgbClr val="0B5ED7"/>
                        </a:solidFill>
                        <a:latin typeface="Cambria Math"/>
                        <a:cs typeface="Times New Roman" pitchFamily="18" charset="0"/>
                      </a:rPr>
                      <m:t> </m:t>
                    </m:r>
                    <m:d>
                      <m:dPr>
                        <m:ctrlPr>
                          <a:rPr lang="en-IN" i="1">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𝑦</m:t>
                        </m:r>
                      </m:e>
                    </m:d>
                    <m:r>
                      <a:rPr lang="en-IN" i="1">
                        <a:solidFill>
                          <a:srgbClr val="0B5ED7"/>
                        </a:solidFill>
                        <a:latin typeface="Cambria Math"/>
                        <a:cs typeface="Times New Roman" pitchFamily="18" charset="0"/>
                      </a:rPr>
                      <m:t>=</m:t>
                    </m:r>
                    <m:rad>
                      <m:radPr>
                        <m:degHide m:val="on"/>
                        <m:ctrlPr>
                          <a:rPr lang="en-IN" i="1">
                            <a:solidFill>
                              <a:srgbClr val="0B5ED7"/>
                            </a:solidFill>
                            <a:latin typeface="Cambria Math" panose="02040503050406030204" pitchFamily="18" charset="0"/>
                            <a:cs typeface="Times New Roman" pitchFamily="18" charset="0"/>
                          </a:rPr>
                        </m:ctrlPr>
                      </m:radPr>
                      <m:deg/>
                      <m:e>
                        <m:f>
                          <m:fPr>
                            <m:ctrlPr>
                              <a:rPr lang="en-IN" i="1">
                                <a:solidFill>
                                  <a:srgbClr val="0B5ED7"/>
                                </a:solidFill>
                                <a:latin typeface="Cambria Math" panose="02040503050406030204" pitchFamily="18" charset="0"/>
                                <a:cs typeface="Times New Roman" pitchFamily="18" charset="0"/>
                              </a:rPr>
                            </m:ctrlPr>
                          </m:fPr>
                          <m:num>
                            <m:r>
                              <a:rPr lang="en-IN" i="1">
                                <a:solidFill>
                                  <a:srgbClr val="0B5ED7"/>
                                </a:solidFill>
                                <a:latin typeface="Cambria Math"/>
                                <a:cs typeface="Times New Roman" pitchFamily="18" charset="0"/>
                              </a:rPr>
                              <m:t>1</m:t>
                            </m:r>
                          </m:num>
                          <m:den>
                            <m:r>
                              <a:rPr lang="en-IN" i="1">
                                <a:solidFill>
                                  <a:srgbClr val="0B5ED7"/>
                                </a:solidFill>
                                <a:latin typeface="Cambria Math"/>
                                <a:cs typeface="Times New Roman" pitchFamily="18" charset="0"/>
                              </a:rPr>
                              <m:t>𝑛</m:t>
                            </m:r>
                            <m:r>
                              <a:rPr lang="en-IN" i="1">
                                <a:solidFill>
                                  <a:srgbClr val="0B5ED7"/>
                                </a:solidFill>
                                <a:latin typeface="Cambria Math"/>
                                <a:cs typeface="Times New Roman" pitchFamily="18" charset="0"/>
                              </a:rPr>
                              <m:t>−1</m:t>
                            </m:r>
                          </m:den>
                        </m:f>
                        <m:nary>
                          <m:naryPr>
                            <m:chr m:val="∑"/>
                            <m:ctrlPr>
                              <a:rPr lang="en-IN" i="1">
                                <a:solidFill>
                                  <a:srgbClr val="0B5ED7"/>
                                </a:solidFill>
                                <a:latin typeface="Cambria Math" panose="02040503050406030204" pitchFamily="18" charset="0"/>
                                <a:cs typeface="Times New Roman" pitchFamily="18" charset="0"/>
                              </a:rPr>
                            </m:ctrlPr>
                          </m:naryPr>
                          <m:sub>
                            <m:r>
                              <m:rPr>
                                <m:brk m:alnAt="23"/>
                              </m:rPr>
                              <a:rPr lang="en-IN" i="1">
                                <a:solidFill>
                                  <a:srgbClr val="0B5ED7"/>
                                </a:solidFill>
                                <a:latin typeface="Cambria Math"/>
                                <a:cs typeface="Times New Roman" pitchFamily="18" charset="0"/>
                              </a:rPr>
                              <m:t>𝑖</m:t>
                            </m:r>
                            <m:r>
                              <a:rPr lang="en-IN" i="1">
                                <a:solidFill>
                                  <a:srgbClr val="0B5ED7"/>
                                </a:solidFill>
                                <a:latin typeface="Cambria Math"/>
                                <a:cs typeface="Times New Roman" pitchFamily="18" charset="0"/>
                              </a:rPr>
                              <m:t>=1</m:t>
                            </m:r>
                          </m:sub>
                          <m:sup>
                            <m:r>
                              <a:rPr lang="en-IN" i="1">
                                <a:solidFill>
                                  <a:srgbClr val="0B5ED7"/>
                                </a:solidFill>
                                <a:latin typeface="Cambria Math"/>
                                <a:cs typeface="Times New Roman" pitchFamily="18" charset="0"/>
                              </a:rPr>
                              <m:t>𝑛</m:t>
                            </m:r>
                          </m:sup>
                          <m:e>
                            <m:sSup>
                              <m:sSupPr>
                                <m:ctrlPr>
                                  <a:rPr lang="en-IN" i="1">
                                    <a:solidFill>
                                      <a:srgbClr val="0B5ED7"/>
                                    </a:solidFill>
                                    <a:latin typeface="Cambria Math" panose="02040503050406030204" pitchFamily="18" charset="0"/>
                                    <a:cs typeface="Times New Roman" pitchFamily="18" charset="0"/>
                                  </a:rPr>
                                </m:ctrlPr>
                              </m:sSupPr>
                              <m:e>
                                <m:d>
                                  <m:dPr>
                                    <m:ctrlPr>
                                      <a:rPr lang="en-IN" i="1">
                                        <a:solidFill>
                                          <a:srgbClr val="0B5ED7"/>
                                        </a:solidFill>
                                        <a:latin typeface="Cambria Math" panose="02040503050406030204" pitchFamily="18" charset="0"/>
                                        <a:cs typeface="Times New Roman" pitchFamily="18" charset="0"/>
                                      </a:rPr>
                                    </m:ctrlPr>
                                  </m:dPr>
                                  <m:e>
                                    <m:sSub>
                                      <m:sSubPr>
                                        <m:ctrlPr>
                                          <a:rPr lang="en-IN" i="1">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cs typeface="Times New Roman" pitchFamily="18" charset="0"/>
                                          </a:rPr>
                                          <m:t>𝑦</m:t>
                                        </m:r>
                                      </m:e>
                                      <m:sub>
                                        <m:r>
                                          <a:rPr lang="en-IN" i="1">
                                            <a:solidFill>
                                              <a:srgbClr val="0B5ED7"/>
                                            </a:solidFill>
                                            <a:latin typeface="Cambria Math"/>
                                            <a:cs typeface="Times New Roman" pitchFamily="18" charset="0"/>
                                          </a:rPr>
                                          <m:t>𝑖</m:t>
                                        </m:r>
                                      </m:sub>
                                    </m:sSub>
                                    <m:r>
                                      <a:rPr lang="en-IN" i="1">
                                        <a:solidFill>
                                          <a:srgbClr val="0B5ED7"/>
                                        </a:solidFill>
                                        <a:latin typeface="Cambria Math"/>
                                        <a:cs typeface="Times New Roman" pitchFamily="18" charset="0"/>
                                      </a:rPr>
                                      <m:t>−</m:t>
                                    </m:r>
                                    <m:acc>
                                      <m:accPr>
                                        <m:chr m:val="̅"/>
                                        <m:ctrlPr>
                                          <a:rPr lang="en-IN" i="1">
                                            <a:solidFill>
                                              <a:srgbClr val="0B5ED7"/>
                                            </a:solidFill>
                                            <a:latin typeface="Cambria Math" panose="02040503050406030204" pitchFamily="18" charset="0"/>
                                            <a:cs typeface="Times New Roman" pitchFamily="18" charset="0"/>
                                          </a:rPr>
                                        </m:ctrlPr>
                                      </m:accPr>
                                      <m:e>
                                        <m:r>
                                          <a:rPr lang="en-IN" b="0" i="1" smtClean="0">
                                            <a:solidFill>
                                              <a:srgbClr val="0B5ED7"/>
                                            </a:solidFill>
                                            <a:latin typeface="Cambria Math"/>
                                            <a:cs typeface="Times New Roman" pitchFamily="18" charset="0"/>
                                          </a:rPr>
                                          <m:t>𝑦</m:t>
                                        </m:r>
                                      </m:e>
                                    </m:acc>
                                  </m:e>
                                </m:d>
                              </m:e>
                              <m:sup>
                                <m:r>
                                  <a:rPr lang="en-IN" i="1">
                                    <a:solidFill>
                                      <a:srgbClr val="0B5ED7"/>
                                    </a:solidFill>
                                    <a:latin typeface="Cambria Math"/>
                                    <a:cs typeface="Times New Roman" pitchFamily="18" charset="0"/>
                                  </a:rPr>
                                  <m:t>2</m:t>
                                </m:r>
                              </m:sup>
                            </m:sSup>
                          </m:e>
                        </m:nary>
                      </m:e>
                    </m:rad>
                  </m:oMath>
                </a14:m>
                <a:r>
                  <a:rPr lang="en-US" dirty="0">
                    <a:latin typeface="Times New Roman" pitchFamily="18" charset="0"/>
                    <a:cs typeface="Times New Roman" pitchFamily="18" charset="0"/>
                  </a:rPr>
                  <a:t> </a:t>
                </a:r>
              </a:p>
              <a:p>
                <a:pPr algn="just">
                  <a:buClr>
                    <a:srgbClr val="A50021"/>
                  </a:buClr>
                </a:pPr>
                <a:r>
                  <a:rPr lang="en-US" dirty="0">
                    <a:latin typeface="Times New Roman" pitchFamily="18" charset="0"/>
                    <a:cs typeface="Times New Roman" pitchFamily="18" charset="0"/>
                  </a:rPr>
                  <a:t>           </a:t>
                </a:r>
                <a14:m>
                  <m:oMath xmlns:m="http://schemas.openxmlformats.org/officeDocument/2006/math">
                    <m:acc>
                      <m:accPr>
                        <m:chr m:val="̅"/>
                        <m:ctrlPr>
                          <a:rPr lang="en-IN" i="1">
                            <a:solidFill>
                              <a:srgbClr val="0B5ED7"/>
                            </a:solidFill>
                            <a:latin typeface="Cambria Math" panose="02040503050406030204" pitchFamily="18" charset="0"/>
                            <a:cs typeface="Times New Roman" pitchFamily="18" charset="0"/>
                          </a:rPr>
                        </m:ctrlPr>
                      </m:accPr>
                      <m:e>
                        <m:r>
                          <a:rPr lang="en-IN" i="1">
                            <a:solidFill>
                              <a:srgbClr val="0B5ED7"/>
                            </a:solidFill>
                            <a:latin typeface="Cambria Math"/>
                            <a:cs typeface="Times New Roman" pitchFamily="18" charset="0"/>
                          </a:rPr>
                          <m:t>𝑥</m:t>
                        </m:r>
                      </m:e>
                    </m:acc>
                    <m:r>
                      <a:rPr lang="en-IN" b="0" i="1" smtClean="0">
                        <a:solidFill>
                          <a:srgbClr val="0B5ED7"/>
                        </a:solidFill>
                        <a:latin typeface="Cambria Math"/>
                        <a:cs typeface="Times New Roman" pitchFamily="18" charset="0"/>
                      </a:rPr>
                      <m:t>=</m:t>
                    </m:r>
                    <m:r>
                      <a:rPr lang="en-IN" b="0" i="1" smtClean="0">
                        <a:solidFill>
                          <a:srgbClr val="0B5ED7"/>
                        </a:solidFill>
                        <a:latin typeface="Cambria Math"/>
                        <a:cs typeface="Times New Roman" pitchFamily="18" charset="0"/>
                      </a:rPr>
                      <m:t>𝑚𝑒𝑎𝑛</m:t>
                    </m:r>
                    <m:r>
                      <a:rPr lang="en-IN" b="0" i="1" smtClean="0">
                        <a:solidFill>
                          <a:srgbClr val="0B5ED7"/>
                        </a:solidFill>
                        <a:latin typeface="Cambria Math"/>
                        <a:cs typeface="Times New Roman" pitchFamily="18" charset="0"/>
                      </a:rPr>
                      <m:t> </m:t>
                    </m:r>
                    <m:d>
                      <m:dPr>
                        <m:ctrlPr>
                          <a:rPr lang="en-IN" b="0" i="1" smtClean="0">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𝑥</m:t>
                        </m:r>
                      </m:e>
                    </m:d>
                    <m:r>
                      <a:rPr lang="en-IN" b="0" i="1" smtClean="0">
                        <a:solidFill>
                          <a:srgbClr val="0B5ED7"/>
                        </a:solidFill>
                        <a:latin typeface="Cambria Math"/>
                        <a:cs typeface="Times New Roman" pitchFamily="18" charset="0"/>
                      </a:rPr>
                      <m:t>=</m:t>
                    </m:r>
                    <m:f>
                      <m:fPr>
                        <m:ctrlPr>
                          <a:rPr lang="en-IN" b="0" i="1" smtClean="0">
                            <a:solidFill>
                              <a:srgbClr val="0B5ED7"/>
                            </a:solidFill>
                            <a:latin typeface="Cambria Math" panose="02040503050406030204" pitchFamily="18" charset="0"/>
                            <a:cs typeface="Times New Roman" pitchFamily="18" charset="0"/>
                          </a:rPr>
                        </m:ctrlPr>
                      </m:fPr>
                      <m:num>
                        <m:r>
                          <a:rPr lang="en-IN" b="0" i="1" smtClean="0">
                            <a:solidFill>
                              <a:srgbClr val="0B5ED7"/>
                            </a:solidFill>
                            <a:latin typeface="Cambria Math"/>
                            <a:cs typeface="Times New Roman" pitchFamily="18" charset="0"/>
                          </a:rPr>
                          <m:t>1</m:t>
                        </m:r>
                      </m:num>
                      <m:den>
                        <m:r>
                          <a:rPr lang="en-IN" b="0" i="1" smtClean="0">
                            <a:solidFill>
                              <a:srgbClr val="0B5ED7"/>
                            </a:solidFill>
                            <a:latin typeface="Cambria Math"/>
                            <a:cs typeface="Times New Roman" pitchFamily="18" charset="0"/>
                          </a:rPr>
                          <m:t>𝑛</m:t>
                        </m:r>
                      </m:den>
                    </m:f>
                    <m:nary>
                      <m:naryPr>
                        <m:chr m:val="∑"/>
                        <m:ctrlPr>
                          <a:rPr lang="en-IN" b="0" i="1" smtClean="0">
                            <a:solidFill>
                              <a:srgbClr val="0B5ED7"/>
                            </a:solidFill>
                            <a:latin typeface="Cambria Math" panose="02040503050406030204" pitchFamily="18" charset="0"/>
                            <a:cs typeface="Times New Roman" pitchFamily="18" charset="0"/>
                          </a:rPr>
                        </m:ctrlPr>
                      </m:naryPr>
                      <m:sub>
                        <m:r>
                          <m:rPr>
                            <m:brk m:alnAt="23"/>
                          </m:rPr>
                          <a:rPr lang="en-IN" b="0" i="1" smtClean="0">
                            <a:solidFill>
                              <a:srgbClr val="0B5ED7"/>
                            </a:solidFill>
                            <a:latin typeface="Cambria Math"/>
                            <a:cs typeface="Times New Roman" pitchFamily="18" charset="0"/>
                          </a:rPr>
                          <m:t>𝑖</m:t>
                        </m:r>
                        <m:r>
                          <a:rPr lang="en-IN" b="0" i="1" smtClean="0">
                            <a:solidFill>
                              <a:srgbClr val="0B5ED7"/>
                            </a:solidFill>
                            <a:latin typeface="Cambria Math"/>
                            <a:cs typeface="Times New Roman" pitchFamily="18" charset="0"/>
                          </a:rPr>
                          <m:t>=1</m:t>
                        </m:r>
                      </m:sub>
                      <m:sup>
                        <m:r>
                          <a:rPr lang="en-IN" b="0" i="1" smtClean="0">
                            <a:solidFill>
                              <a:srgbClr val="0B5ED7"/>
                            </a:solidFill>
                            <a:latin typeface="Cambria Math"/>
                            <a:cs typeface="Times New Roman" pitchFamily="18" charset="0"/>
                          </a:rPr>
                          <m:t>𝑛</m:t>
                        </m:r>
                      </m:sup>
                      <m:e>
                        <m:sSub>
                          <m:sSubPr>
                            <m:ctrlPr>
                              <a:rPr lang="en-IN" b="0" i="1" smtClean="0">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cs typeface="Times New Roman" pitchFamily="18" charset="0"/>
                              </a:rPr>
                              <m:t>𝑥</m:t>
                            </m:r>
                          </m:e>
                          <m:sub>
                            <m:r>
                              <a:rPr lang="en-IN" b="0" i="1" smtClean="0">
                                <a:solidFill>
                                  <a:srgbClr val="0B5ED7"/>
                                </a:solidFill>
                                <a:latin typeface="Cambria Math"/>
                                <a:cs typeface="Times New Roman" pitchFamily="18" charset="0"/>
                              </a:rPr>
                              <m:t>𝑖</m:t>
                            </m:r>
                          </m:sub>
                        </m:sSub>
                      </m:e>
                    </m:nary>
                  </m:oMath>
                </a14:m>
                <a:endParaRPr lang="en-US" dirty="0">
                  <a:latin typeface="Times New Roman" pitchFamily="18" charset="0"/>
                  <a:cs typeface="Times New Roman" pitchFamily="18" charset="0"/>
                </a:endParaRPr>
              </a:p>
              <a:p>
                <a:pPr algn="just">
                  <a:buClr>
                    <a:srgbClr val="A50021"/>
                  </a:buClr>
                </a:pPr>
                <a:r>
                  <a:rPr lang="en-US" dirty="0">
                    <a:latin typeface="Times New Roman" pitchFamily="18" charset="0"/>
                    <a:cs typeface="Times New Roman" pitchFamily="18" charset="0"/>
                  </a:rPr>
                  <a:t>           </a:t>
                </a:r>
                <a14:m>
                  <m:oMath xmlns:m="http://schemas.openxmlformats.org/officeDocument/2006/math">
                    <m:acc>
                      <m:accPr>
                        <m:chr m:val="̅"/>
                        <m:ctrlPr>
                          <a:rPr lang="en-IN" i="1">
                            <a:solidFill>
                              <a:srgbClr val="0B5ED7"/>
                            </a:solidFill>
                            <a:latin typeface="Cambria Math" panose="02040503050406030204" pitchFamily="18" charset="0"/>
                            <a:cs typeface="Times New Roman" pitchFamily="18" charset="0"/>
                          </a:rPr>
                        </m:ctrlPr>
                      </m:accPr>
                      <m:e>
                        <m:r>
                          <a:rPr lang="en-IN" b="0" i="1" smtClean="0">
                            <a:solidFill>
                              <a:srgbClr val="0B5ED7"/>
                            </a:solidFill>
                            <a:latin typeface="Cambria Math"/>
                            <a:cs typeface="Times New Roman" pitchFamily="18" charset="0"/>
                          </a:rPr>
                          <m:t>𝑦</m:t>
                        </m:r>
                      </m:e>
                    </m:acc>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𝑚𝑒𝑎𝑛</m:t>
                    </m:r>
                    <m:r>
                      <a:rPr lang="en-IN" i="1">
                        <a:solidFill>
                          <a:srgbClr val="0B5ED7"/>
                        </a:solidFill>
                        <a:latin typeface="Cambria Math"/>
                        <a:cs typeface="Times New Roman" pitchFamily="18" charset="0"/>
                      </a:rPr>
                      <m:t> </m:t>
                    </m:r>
                    <m:d>
                      <m:dPr>
                        <m:ctrlPr>
                          <a:rPr lang="en-IN" i="1">
                            <a:solidFill>
                              <a:srgbClr val="0B5ED7"/>
                            </a:solidFill>
                            <a:latin typeface="Cambria Math" panose="02040503050406030204" pitchFamily="18" charset="0"/>
                            <a:cs typeface="Times New Roman" pitchFamily="18" charset="0"/>
                          </a:rPr>
                        </m:ctrlPr>
                      </m:dPr>
                      <m:e>
                        <m:r>
                          <a:rPr lang="en-IN" b="0" i="1" smtClean="0">
                            <a:solidFill>
                              <a:srgbClr val="0B5ED7"/>
                            </a:solidFill>
                            <a:latin typeface="Cambria Math"/>
                            <a:cs typeface="Times New Roman" pitchFamily="18" charset="0"/>
                          </a:rPr>
                          <m:t>𝑦</m:t>
                        </m:r>
                      </m:e>
                    </m:d>
                    <m:r>
                      <a:rPr lang="en-IN" i="1">
                        <a:solidFill>
                          <a:srgbClr val="0B5ED7"/>
                        </a:solidFill>
                        <a:latin typeface="Cambria Math"/>
                        <a:cs typeface="Times New Roman" pitchFamily="18" charset="0"/>
                      </a:rPr>
                      <m:t>=</m:t>
                    </m:r>
                    <m:f>
                      <m:fPr>
                        <m:ctrlPr>
                          <a:rPr lang="en-IN" i="1">
                            <a:solidFill>
                              <a:srgbClr val="0B5ED7"/>
                            </a:solidFill>
                            <a:latin typeface="Cambria Math" panose="02040503050406030204" pitchFamily="18" charset="0"/>
                            <a:cs typeface="Times New Roman" pitchFamily="18" charset="0"/>
                          </a:rPr>
                        </m:ctrlPr>
                      </m:fPr>
                      <m:num>
                        <m:r>
                          <a:rPr lang="en-IN" i="1">
                            <a:solidFill>
                              <a:srgbClr val="0B5ED7"/>
                            </a:solidFill>
                            <a:latin typeface="Cambria Math"/>
                            <a:cs typeface="Times New Roman" pitchFamily="18" charset="0"/>
                          </a:rPr>
                          <m:t>1</m:t>
                        </m:r>
                      </m:num>
                      <m:den>
                        <m:r>
                          <a:rPr lang="en-IN" i="1">
                            <a:solidFill>
                              <a:srgbClr val="0B5ED7"/>
                            </a:solidFill>
                            <a:latin typeface="Cambria Math"/>
                            <a:cs typeface="Times New Roman" pitchFamily="18" charset="0"/>
                          </a:rPr>
                          <m:t>𝑛</m:t>
                        </m:r>
                      </m:den>
                    </m:f>
                    <m:nary>
                      <m:naryPr>
                        <m:chr m:val="∑"/>
                        <m:ctrlPr>
                          <a:rPr lang="en-IN" i="1">
                            <a:solidFill>
                              <a:srgbClr val="0B5ED7"/>
                            </a:solidFill>
                            <a:latin typeface="Cambria Math" panose="02040503050406030204" pitchFamily="18" charset="0"/>
                            <a:cs typeface="Times New Roman" pitchFamily="18" charset="0"/>
                          </a:rPr>
                        </m:ctrlPr>
                      </m:naryPr>
                      <m:sub>
                        <m:r>
                          <m:rPr>
                            <m:brk m:alnAt="23"/>
                          </m:rPr>
                          <a:rPr lang="en-IN" i="1">
                            <a:solidFill>
                              <a:srgbClr val="0B5ED7"/>
                            </a:solidFill>
                            <a:latin typeface="Cambria Math"/>
                            <a:cs typeface="Times New Roman" pitchFamily="18" charset="0"/>
                          </a:rPr>
                          <m:t>𝑖</m:t>
                        </m:r>
                        <m:r>
                          <a:rPr lang="en-IN" i="1">
                            <a:solidFill>
                              <a:srgbClr val="0B5ED7"/>
                            </a:solidFill>
                            <a:latin typeface="Cambria Math"/>
                            <a:cs typeface="Times New Roman" pitchFamily="18" charset="0"/>
                          </a:rPr>
                          <m:t>=1</m:t>
                        </m:r>
                      </m:sub>
                      <m:sup>
                        <m:r>
                          <a:rPr lang="en-IN" i="1">
                            <a:solidFill>
                              <a:srgbClr val="0B5ED7"/>
                            </a:solidFill>
                            <a:latin typeface="Cambria Math"/>
                            <a:cs typeface="Times New Roman" pitchFamily="18" charset="0"/>
                          </a:rPr>
                          <m:t>𝑛</m:t>
                        </m:r>
                      </m:sup>
                      <m:e>
                        <m:sSub>
                          <m:sSubPr>
                            <m:ctrlPr>
                              <a:rPr lang="en-IN" i="1">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cs typeface="Times New Roman" pitchFamily="18" charset="0"/>
                              </a:rPr>
                              <m:t>𝑦</m:t>
                            </m:r>
                          </m:e>
                          <m:sub>
                            <m:r>
                              <a:rPr lang="en-IN" i="1">
                                <a:solidFill>
                                  <a:srgbClr val="0B5ED7"/>
                                </a:solidFill>
                                <a:latin typeface="Cambria Math"/>
                                <a:cs typeface="Times New Roman" pitchFamily="18" charset="0"/>
                              </a:rPr>
                              <m:t>𝑖</m:t>
                            </m:r>
                          </m:sub>
                        </m:sSub>
                      </m:e>
                    </m:nary>
                  </m:oMath>
                </a14:m>
                <a:endParaRPr lang="en-US" dirty="0">
                  <a:latin typeface="Times New Roman" pitchFamily="18" charset="0"/>
                  <a:cs typeface="Times New Roman" pitchFamily="18" charset="0"/>
                </a:endParaRPr>
              </a:p>
              <a:p>
                <a:pPr algn="just">
                  <a:buClr>
                    <a:srgbClr val="A50021"/>
                  </a:buClr>
                </a:pPr>
                <a:r>
                  <a:rPr lang="en-US" dirty="0">
                    <a:latin typeface="Times New Roman" pitchFamily="18" charset="0"/>
                    <a:cs typeface="Times New Roman" pitchFamily="18" charset="0"/>
                  </a:rPr>
                  <a:t>           and </a:t>
                </a:r>
                <a:r>
                  <a:rPr lang="en-US" i="1" dirty="0">
                    <a:latin typeface="Times New Roman" pitchFamily="18" charset="0"/>
                    <a:cs typeface="Times New Roman" pitchFamily="18" charset="0"/>
                  </a:rPr>
                  <a:t>n </a:t>
                </a:r>
                <a:r>
                  <a:rPr lang="en-US" dirty="0">
                    <a:latin typeface="Times New Roman" pitchFamily="18" charset="0"/>
                    <a:cs typeface="Times New Roman" pitchFamily="18" charset="0"/>
                  </a:rPr>
                  <a:t>is the number of attributes in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 </a:t>
                </a:r>
              </a:p>
              <a:p>
                <a:pPr algn="just">
                  <a:buClr>
                    <a:srgbClr val="A50021"/>
                  </a:buClr>
                </a:pPr>
                <a:endParaRPr lang="en-US" i="1"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83030" y="952051"/>
                <a:ext cx="8860970" cy="5219249"/>
              </a:xfrm>
              <a:prstGeom prst="rect">
                <a:avLst/>
              </a:prstGeom>
              <a:blipFill rotWithShape="1">
                <a:blip r:embed="rId2"/>
                <a:stretch>
                  <a:fillRect l="-550" t="-584" r="-550"/>
                </a:stretch>
              </a:blipFill>
            </p:spPr>
            <p:txBody>
              <a:bodyPr/>
              <a:lstStyle/>
              <a:p>
                <a:r>
                  <a:rPr lang="en-IN">
                    <a:noFill/>
                  </a:rPr>
                  <a:t> </a:t>
                </a:r>
              </a:p>
            </p:txBody>
          </p:sp>
        </mc:Fallback>
      </mc:AlternateContent>
    </p:spTree>
    <p:extLst>
      <p:ext uri="{BB962C8B-B14F-4D97-AF65-F5344CB8AC3E}">
        <p14:creationId xmlns:p14="http://schemas.microsoft.com/office/powerpoint/2010/main" val="22873672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42</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3" name="TextBox 2"/>
              <p:cNvSpPr txBox="1"/>
              <p:nvPr/>
            </p:nvSpPr>
            <p:spPr>
              <a:xfrm>
                <a:off x="239485" y="846520"/>
                <a:ext cx="8871857" cy="5478423"/>
              </a:xfrm>
              <a:prstGeom prst="rect">
                <a:avLst/>
              </a:prstGeom>
              <a:noFill/>
            </p:spPr>
            <p:txBody>
              <a:bodyPr wrap="square" rtlCol="0">
                <a:spAutoFit/>
              </a:bodyPr>
              <a:lstStyle/>
              <a:p>
                <a:pPr algn="just">
                  <a:buClr>
                    <a:srgbClr val="A50021"/>
                  </a:buClr>
                </a:pPr>
                <a:r>
                  <a:rPr lang="en-US" b="1" dirty="0">
                    <a:solidFill>
                      <a:srgbClr val="A50021"/>
                    </a:solidFill>
                    <a:latin typeface="Times New Roman" pitchFamily="18" charset="0"/>
                    <a:cs typeface="Times New Roman" pitchFamily="18" charset="0"/>
                  </a:rPr>
                  <a:t>Note 1: </a:t>
                </a:r>
                <a:r>
                  <a:rPr lang="en-US" dirty="0">
                    <a:latin typeface="Times New Roman" pitchFamily="18" charset="0"/>
                    <a:cs typeface="Times New Roman" pitchFamily="18" charset="0"/>
                  </a:rPr>
                  <a:t>Correlation is always in the range of -1 to 1. A correlation of 1(-1) means that </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and </a:t>
                </a:r>
                <a:r>
                  <a:rPr lang="en-US" i="1" dirty="0">
                    <a:latin typeface="Times New Roman" pitchFamily="18" charset="0"/>
                    <a:cs typeface="Times New Roman" pitchFamily="18" charset="0"/>
                  </a:rPr>
                  <a:t>y </a:t>
                </a:r>
                <a:r>
                  <a:rPr lang="en-US" dirty="0">
                    <a:latin typeface="Times New Roman" pitchFamily="18" charset="0"/>
                    <a:cs typeface="Times New Roman" pitchFamily="18" charset="0"/>
                  </a:rPr>
                  <a:t>have a perfect positive (negative) linear relationship, that is, </a:t>
                </a:r>
                <a14:m>
                  <m:oMath xmlns:m="http://schemas.openxmlformats.org/officeDocument/2006/math">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𝑥</m:t>
                        </m:r>
                      </m:e>
                      <m:sub>
                        <m:r>
                          <a:rPr lang="en-IN" i="1">
                            <a:solidFill>
                              <a:srgbClr val="0B5ED7"/>
                            </a:solidFill>
                            <a:latin typeface="Cambria Math"/>
                            <a:cs typeface="Times New Roman" pitchFamily="18" charset="0"/>
                          </a:rPr>
                          <m:t>𝑖</m:t>
                        </m:r>
                      </m:sub>
                    </m:sSub>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𝑎</m:t>
                    </m:r>
                    <m:r>
                      <a:rPr lang="en-IN" i="1">
                        <a:solidFill>
                          <a:srgbClr val="0B5ED7"/>
                        </a:solidFill>
                        <a:latin typeface="Cambria Math"/>
                        <a:ea typeface="Cambria Math"/>
                        <a:cs typeface="Times New Roman" pitchFamily="18" charset="0"/>
                      </a:rPr>
                      <m:t>⋅</m:t>
                    </m:r>
                    <m:sSub>
                      <m:sSubPr>
                        <m:ctrlPr>
                          <a:rPr lang="en-IN" i="1">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𝑦</m:t>
                        </m:r>
                      </m:e>
                      <m:sub>
                        <m:r>
                          <a:rPr lang="en-IN" i="1">
                            <a:solidFill>
                              <a:srgbClr val="0B5ED7"/>
                            </a:solidFill>
                            <a:latin typeface="Cambria Math"/>
                            <a:cs typeface="Times New Roman" pitchFamily="18" charset="0"/>
                          </a:rPr>
                          <m:t>𝑖</m:t>
                        </m:r>
                      </m:sub>
                    </m:sSub>
                    <m:r>
                      <a:rPr lang="en-IN" i="1">
                        <a:solidFill>
                          <a:srgbClr val="0B5ED7"/>
                        </a:solidFill>
                        <a:latin typeface="Cambria Math"/>
                        <a:cs typeface="Times New Roman" pitchFamily="18" charset="0"/>
                      </a:rPr>
                      <m:t>+</m:t>
                    </m:r>
                    <m:r>
                      <a:rPr lang="en-IN" i="1">
                        <a:solidFill>
                          <a:srgbClr val="0B5ED7"/>
                        </a:solidFill>
                        <a:latin typeface="Cambria Math"/>
                        <a:cs typeface="Times New Roman" pitchFamily="18" charset="0"/>
                      </a:rPr>
                      <m:t>𝑏</m:t>
                    </m:r>
                  </m:oMath>
                </a14:m>
                <a:r>
                  <a:rPr lang="en-US" dirty="0">
                    <a:latin typeface="Times New Roman" pitchFamily="18" charset="0"/>
                    <a:cs typeface="Times New Roman" pitchFamily="18" charset="0"/>
                  </a:rPr>
                  <a:t> for some a and b.</a:t>
                </a:r>
              </a:p>
              <a:p>
                <a:pPr algn="just">
                  <a:buClr>
                    <a:srgbClr val="A50021"/>
                  </a:buClr>
                </a:pPr>
                <a:endParaRPr lang="en-US" dirty="0">
                  <a:latin typeface="Times New Roman" pitchFamily="18" charset="0"/>
                  <a:cs typeface="Times New Roman" pitchFamily="18" charset="0"/>
                </a:endParaRPr>
              </a:p>
              <a:p>
                <a:pPr algn="just">
                  <a:buClr>
                    <a:srgbClr val="A50021"/>
                  </a:buClr>
                </a:pPr>
                <a:r>
                  <a:rPr lang="en-US" b="1" dirty="0">
                    <a:solidFill>
                      <a:srgbClr val="0B5ED7"/>
                    </a:solidFill>
                    <a:latin typeface="Times New Roman" pitchFamily="18" charset="0"/>
                    <a:cs typeface="Times New Roman" pitchFamily="18" charset="0"/>
                  </a:rPr>
                  <a:t>Example 24.8: </a:t>
                </a:r>
                <a:r>
                  <a:rPr lang="en-IN" b="1" dirty="0">
                    <a:solidFill>
                      <a:srgbClr val="0B5ED7"/>
                    </a:solidFill>
                    <a:latin typeface="Times New Roman" pitchFamily="18" charset="0"/>
                    <a:cs typeface="Times New Roman" pitchFamily="18" charset="0"/>
                  </a:rPr>
                  <a:t>Pearson’s correlation</a:t>
                </a:r>
                <a:endParaRPr lang="en-IN" dirty="0">
                  <a:latin typeface="Times New Roman" pitchFamily="18" charset="0"/>
                  <a:cs typeface="Times New Roman" pitchFamily="18" charset="0"/>
                </a:endParaRPr>
              </a:p>
              <a:p>
                <a:pPr algn="just">
                  <a:buClr>
                    <a:srgbClr val="A50021"/>
                  </a:buClr>
                </a:pPr>
                <a:r>
                  <a:rPr lang="en-IN" dirty="0">
                    <a:solidFill>
                      <a:srgbClr val="0B5ED7"/>
                    </a:solidFill>
                    <a:latin typeface="Times New Roman" pitchFamily="18" charset="0"/>
                    <a:cs typeface="Times New Roman" pitchFamily="18" charset="0"/>
                  </a:rPr>
                  <a:t>Calculate the Pearson's correlation of the two vectors </a:t>
                </a:r>
                <a:r>
                  <a:rPr lang="en-US" i="1" dirty="0">
                    <a:solidFill>
                      <a:srgbClr val="0B5ED7"/>
                    </a:solidFill>
                    <a:latin typeface="Times New Roman" pitchFamily="18" charset="0"/>
                    <a:cs typeface="Times New Roman" pitchFamily="18" charset="0"/>
                  </a:rPr>
                  <a:t>x </a:t>
                </a:r>
                <a:r>
                  <a:rPr lang="en-US" dirty="0">
                    <a:solidFill>
                      <a:srgbClr val="0B5ED7"/>
                    </a:solidFill>
                    <a:latin typeface="Times New Roman" pitchFamily="18" charset="0"/>
                    <a:cs typeface="Times New Roman" pitchFamily="18" charset="0"/>
                  </a:rPr>
                  <a:t>and </a:t>
                </a:r>
                <a:r>
                  <a:rPr lang="en-US" i="1" dirty="0">
                    <a:solidFill>
                      <a:srgbClr val="0B5ED7"/>
                    </a:solidFill>
                    <a:latin typeface="Times New Roman" pitchFamily="18" charset="0"/>
                    <a:cs typeface="Times New Roman" pitchFamily="18" charset="0"/>
                  </a:rPr>
                  <a:t>y </a:t>
                </a:r>
                <a:r>
                  <a:rPr lang="en-US" dirty="0">
                    <a:solidFill>
                      <a:srgbClr val="0B5ED7"/>
                    </a:solidFill>
                    <a:latin typeface="Times New Roman" pitchFamily="18" charset="0"/>
                    <a:cs typeface="Times New Roman" pitchFamily="18" charset="0"/>
                  </a:rPr>
                  <a:t>as given below.</a:t>
                </a:r>
              </a:p>
              <a:p>
                <a:pPr algn="ctr">
                  <a:buClr>
                    <a:srgbClr val="A50021"/>
                  </a:buClr>
                </a:pPr>
                <a:r>
                  <a:rPr lang="en-US" i="1" dirty="0">
                    <a:solidFill>
                      <a:srgbClr val="0B5ED7"/>
                    </a:solidFill>
                    <a:latin typeface="Times New Roman" pitchFamily="18" charset="0"/>
                    <a:cs typeface="Times New Roman" pitchFamily="18" charset="0"/>
                  </a:rPr>
                  <a:t>x = </a:t>
                </a:r>
                <a:r>
                  <a:rPr lang="en-US" dirty="0">
                    <a:solidFill>
                      <a:srgbClr val="0B5ED7"/>
                    </a:solidFill>
                    <a:latin typeface="Times New Roman" pitchFamily="18" charset="0"/>
                    <a:cs typeface="Times New Roman" pitchFamily="18" charset="0"/>
                  </a:rPr>
                  <a:t>[3, 6, 0, 3, 6] </a:t>
                </a:r>
              </a:p>
              <a:p>
                <a:pPr algn="ctr">
                  <a:buClr>
                    <a:srgbClr val="A50021"/>
                  </a:buClr>
                </a:pPr>
                <a:r>
                  <a:rPr lang="en-US" i="1" dirty="0">
                    <a:solidFill>
                      <a:srgbClr val="0B5ED7"/>
                    </a:solidFill>
                    <a:latin typeface="Times New Roman" pitchFamily="18" charset="0"/>
                    <a:cs typeface="Times New Roman" pitchFamily="18" charset="0"/>
                  </a:rPr>
                  <a:t>y = </a:t>
                </a:r>
                <a:r>
                  <a:rPr lang="en-US" dirty="0">
                    <a:solidFill>
                      <a:srgbClr val="0B5ED7"/>
                    </a:solidFill>
                    <a:latin typeface="Times New Roman" pitchFamily="18" charset="0"/>
                    <a:cs typeface="Times New Roman" pitchFamily="18" charset="0"/>
                  </a:rPr>
                  <a:t>[1, 2, 0, 1, 2]</a:t>
                </a:r>
              </a:p>
              <a:p>
                <a:pPr>
                  <a:buClr>
                    <a:srgbClr val="A50021"/>
                  </a:buClr>
                </a:pPr>
                <a:r>
                  <a:rPr lang="en-US" dirty="0">
                    <a:solidFill>
                      <a:srgbClr val="0B5ED7"/>
                    </a:solidFill>
                    <a:latin typeface="Times New Roman" pitchFamily="18" charset="0"/>
                    <a:cs typeface="Times New Roman" pitchFamily="18" charset="0"/>
                  </a:rPr>
                  <a:t>Note: Vector components can be negative values as well.</a:t>
                </a:r>
              </a:p>
              <a:p>
                <a:pPr>
                  <a:buClr>
                    <a:srgbClr val="A50021"/>
                  </a:buClr>
                </a:pPr>
                <a:endParaRPr lang="en-US" dirty="0">
                  <a:latin typeface="Times New Roman" pitchFamily="18" charset="0"/>
                  <a:cs typeface="Times New Roman" pitchFamily="18" charset="0"/>
                </a:endParaRPr>
              </a:p>
              <a:p>
                <a:pPr>
                  <a:buClr>
                    <a:srgbClr val="A50021"/>
                  </a:buClr>
                </a:pPr>
                <a:r>
                  <a:rPr lang="en-US" b="1" dirty="0">
                    <a:solidFill>
                      <a:srgbClr val="0B5ED7"/>
                    </a:solidFill>
                    <a:latin typeface="Times New Roman" pitchFamily="18" charset="0"/>
                    <a:cs typeface="Times New Roman" pitchFamily="18" charset="0"/>
                  </a:rPr>
                  <a:t>Note: </a:t>
                </a:r>
              </a:p>
              <a:p>
                <a:pPr>
                  <a:buClr>
                    <a:srgbClr val="A50021"/>
                  </a:buClr>
                </a:pPr>
                <a:r>
                  <a:rPr lang="en-US" dirty="0">
                    <a:solidFill>
                      <a:srgbClr val="0B5ED7"/>
                    </a:solidFill>
                    <a:latin typeface="Times New Roman" pitchFamily="18" charset="0"/>
                    <a:cs typeface="Times New Roman" pitchFamily="18" charset="0"/>
                  </a:rPr>
                  <a:t>If the correlation is 0, then there is no linear relationship between the attribute of the object.</a:t>
                </a:r>
              </a:p>
              <a:p>
                <a:pPr algn="just">
                  <a:buClr>
                    <a:srgbClr val="A50021"/>
                  </a:buClr>
                </a:pPr>
                <a:r>
                  <a:rPr lang="en-US" dirty="0">
                    <a:solidFill>
                      <a:srgbClr val="0B5ED7"/>
                    </a:solidFill>
                    <a:latin typeface="Times New Roman" pitchFamily="18" charset="0"/>
                    <a:cs typeface="Times New Roman" pitchFamily="18" charset="0"/>
                  </a:rPr>
                  <a:t> </a:t>
                </a:r>
              </a:p>
              <a:p>
                <a:pPr algn="just">
                  <a:buClr>
                    <a:srgbClr val="A50021"/>
                  </a:buClr>
                </a:pPr>
                <a:r>
                  <a:rPr lang="en-US" b="1" dirty="0">
                    <a:solidFill>
                      <a:srgbClr val="0B5ED7"/>
                    </a:solidFill>
                    <a:latin typeface="Times New Roman" pitchFamily="18" charset="0"/>
                    <a:cs typeface="Times New Roman" pitchFamily="18" charset="0"/>
                  </a:rPr>
                  <a:t>Example 24.9: </a:t>
                </a:r>
                <a:r>
                  <a:rPr lang="en-IN" b="1" dirty="0">
                    <a:solidFill>
                      <a:srgbClr val="0B5ED7"/>
                    </a:solidFill>
                    <a:latin typeface="Times New Roman" pitchFamily="18" charset="0"/>
                    <a:cs typeface="Times New Roman" pitchFamily="18" charset="0"/>
                  </a:rPr>
                  <a:t>Non-linear correlation</a:t>
                </a:r>
                <a:endParaRPr lang="en-IN" dirty="0">
                  <a:latin typeface="Times New Roman" pitchFamily="18" charset="0"/>
                  <a:cs typeface="Times New Roman" pitchFamily="18" charset="0"/>
                </a:endParaRPr>
              </a:p>
              <a:p>
                <a:pPr algn="just">
                  <a:buClr>
                    <a:srgbClr val="A50021"/>
                  </a:buClr>
                </a:pPr>
                <a:r>
                  <a:rPr lang="en-US" dirty="0">
                    <a:solidFill>
                      <a:srgbClr val="0B5ED7"/>
                    </a:solidFill>
                    <a:latin typeface="Times New Roman" pitchFamily="18" charset="0"/>
                    <a:cs typeface="Times New Roman" pitchFamily="18" charset="0"/>
                  </a:rPr>
                  <a:t>Verify that there is no linear relationship among attributes in the objects </a:t>
                </a:r>
                <a:r>
                  <a:rPr lang="en-US" i="1" dirty="0">
                    <a:solidFill>
                      <a:srgbClr val="0B5ED7"/>
                    </a:solidFill>
                    <a:latin typeface="Times New Roman" pitchFamily="18" charset="0"/>
                    <a:cs typeface="Times New Roman" pitchFamily="18" charset="0"/>
                  </a:rPr>
                  <a:t>x </a:t>
                </a:r>
                <a:r>
                  <a:rPr lang="en-US" dirty="0">
                    <a:solidFill>
                      <a:srgbClr val="0B5ED7"/>
                    </a:solidFill>
                    <a:latin typeface="Times New Roman" pitchFamily="18" charset="0"/>
                    <a:cs typeface="Times New Roman" pitchFamily="18" charset="0"/>
                  </a:rPr>
                  <a:t>and </a:t>
                </a:r>
                <a:r>
                  <a:rPr lang="en-US" i="1" dirty="0">
                    <a:solidFill>
                      <a:srgbClr val="0B5ED7"/>
                    </a:solidFill>
                    <a:latin typeface="Times New Roman" pitchFamily="18" charset="0"/>
                    <a:cs typeface="Times New Roman" pitchFamily="18" charset="0"/>
                  </a:rPr>
                  <a:t>y </a:t>
                </a:r>
                <a:r>
                  <a:rPr lang="en-US" dirty="0">
                    <a:solidFill>
                      <a:srgbClr val="0B5ED7"/>
                    </a:solidFill>
                    <a:latin typeface="Times New Roman" pitchFamily="18" charset="0"/>
                    <a:cs typeface="Times New Roman" pitchFamily="18" charset="0"/>
                  </a:rPr>
                  <a:t>given below.</a:t>
                </a:r>
              </a:p>
              <a:p>
                <a:pPr algn="just">
                  <a:buClr>
                    <a:srgbClr val="A50021"/>
                  </a:buClr>
                </a:pPr>
                <a:endParaRPr lang="en-US" sz="800" dirty="0">
                  <a:solidFill>
                    <a:srgbClr val="0B5ED7"/>
                  </a:solidFill>
                  <a:latin typeface="Times New Roman" pitchFamily="18" charset="0"/>
                  <a:cs typeface="Times New Roman" pitchFamily="18" charset="0"/>
                </a:endParaRPr>
              </a:p>
              <a:p>
                <a:pPr algn="ctr">
                  <a:buClr>
                    <a:srgbClr val="A50021"/>
                  </a:buClr>
                </a:pPr>
                <a:r>
                  <a:rPr lang="en-US" i="1" dirty="0">
                    <a:solidFill>
                      <a:srgbClr val="0B5ED7"/>
                    </a:solidFill>
                    <a:latin typeface="Times New Roman" pitchFamily="18" charset="0"/>
                    <a:cs typeface="Times New Roman" pitchFamily="18" charset="0"/>
                  </a:rPr>
                  <a:t>x = </a:t>
                </a:r>
                <a:r>
                  <a:rPr lang="en-US" dirty="0">
                    <a:solidFill>
                      <a:srgbClr val="0B5ED7"/>
                    </a:solidFill>
                    <a:latin typeface="Times New Roman" pitchFamily="18" charset="0"/>
                    <a:cs typeface="Times New Roman" pitchFamily="18" charset="0"/>
                  </a:rPr>
                  <a:t>[-3, -2, -1, 0, 1, 2, 3] </a:t>
                </a:r>
              </a:p>
              <a:p>
                <a:pPr algn="ctr">
                  <a:buClr>
                    <a:srgbClr val="A50021"/>
                  </a:buClr>
                </a:pPr>
                <a:r>
                  <a:rPr lang="en-US" i="1" dirty="0">
                    <a:solidFill>
                      <a:srgbClr val="0B5ED7"/>
                    </a:solidFill>
                    <a:latin typeface="Times New Roman" pitchFamily="18" charset="0"/>
                    <a:cs typeface="Times New Roman" pitchFamily="18" charset="0"/>
                  </a:rPr>
                  <a:t>y = </a:t>
                </a:r>
                <a:r>
                  <a:rPr lang="en-US" dirty="0">
                    <a:solidFill>
                      <a:srgbClr val="0B5ED7"/>
                    </a:solidFill>
                    <a:latin typeface="Times New Roman" pitchFamily="18" charset="0"/>
                    <a:cs typeface="Times New Roman" pitchFamily="18" charset="0"/>
                  </a:rPr>
                  <a:t>[9, 4, 1, 0, 1, 4, 9]</a:t>
                </a:r>
              </a:p>
              <a:p>
                <a:pPr algn="ctr">
                  <a:buClr>
                    <a:srgbClr val="A50021"/>
                  </a:buClr>
                </a:pPr>
                <a:endParaRPr lang="en-US" sz="1000" dirty="0">
                  <a:solidFill>
                    <a:srgbClr val="0B5ED7"/>
                  </a:solidFill>
                  <a:latin typeface="Times New Roman" pitchFamily="18" charset="0"/>
                  <a:cs typeface="Times New Roman" pitchFamily="18" charset="0"/>
                </a:endParaRPr>
              </a:p>
              <a:p>
                <a:pPr algn="just">
                  <a:buClr>
                    <a:srgbClr val="A50021"/>
                  </a:buClr>
                </a:pPr>
                <a:r>
                  <a:rPr lang="en-US" i="1" dirty="0">
                    <a:solidFill>
                      <a:srgbClr val="0B5ED7"/>
                    </a:solidFill>
                    <a:latin typeface="Times New Roman" pitchFamily="18" charset="0"/>
                    <a:cs typeface="Times New Roman" pitchFamily="18" charset="0"/>
                  </a:rPr>
                  <a:t>P (x, y) = </a:t>
                </a:r>
                <a:r>
                  <a:rPr lang="en-US" dirty="0">
                    <a:solidFill>
                      <a:srgbClr val="0B5ED7"/>
                    </a:solidFill>
                    <a:latin typeface="Times New Roman" pitchFamily="18" charset="0"/>
                    <a:cs typeface="Times New Roman" pitchFamily="18" charset="0"/>
                  </a:rPr>
                  <a:t>0, and also note </a:t>
                </a:r>
                <a14:m>
                  <m:oMath xmlns:m="http://schemas.openxmlformats.org/officeDocument/2006/math">
                    <m:sSub>
                      <m:sSubPr>
                        <m:ctrlPr>
                          <a:rPr lang="en-IN" i="1" smtClean="0">
                            <a:solidFill>
                              <a:srgbClr val="0B5ED7"/>
                            </a:solidFill>
                            <a:latin typeface="Cambria Math" panose="02040503050406030204" pitchFamily="18" charset="0"/>
                            <a:cs typeface="Times New Roman" pitchFamily="18" charset="0"/>
                          </a:rPr>
                        </m:ctrlPr>
                      </m:sSubPr>
                      <m:e>
                        <m:r>
                          <a:rPr lang="en-IN" i="1">
                            <a:solidFill>
                              <a:srgbClr val="0B5ED7"/>
                            </a:solidFill>
                            <a:latin typeface="Cambria Math"/>
                            <a:cs typeface="Times New Roman" pitchFamily="18" charset="0"/>
                          </a:rPr>
                          <m:t>𝑥</m:t>
                        </m:r>
                      </m:e>
                      <m:sub>
                        <m:r>
                          <a:rPr lang="en-IN" i="1">
                            <a:solidFill>
                              <a:srgbClr val="0B5ED7"/>
                            </a:solidFill>
                            <a:latin typeface="Cambria Math"/>
                            <a:cs typeface="Times New Roman" pitchFamily="18" charset="0"/>
                          </a:rPr>
                          <m:t>𝑖</m:t>
                        </m:r>
                      </m:sub>
                    </m:sSub>
                    <m:r>
                      <a:rPr lang="en-IN" b="0" i="1" smtClean="0">
                        <a:solidFill>
                          <a:srgbClr val="0B5ED7"/>
                        </a:solidFill>
                        <a:latin typeface="Cambria Math"/>
                        <a:cs typeface="Times New Roman" pitchFamily="18" charset="0"/>
                      </a:rPr>
                      <m:t>=</m:t>
                    </m:r>
                    <m:sSup>
                      <m:sSupPr>
                        <m:ctrlPr>
                          <a:rPr lang="en-IN" b="0" i="1" smtClean="0">
                            <a:solidFill>
                              <a:srgbClr val="0B5ED7"/>
                            </a:solidFill>
                            <a:latin typeface="Cambria Math" panose="02040503050406030204" pitchFamily="18" charset="0"/>
                            <a:cs typeface="Times New Roman" pitchFamily="18" charset="0"/>
                          </a:rPr>
                        </m:ctrlPr>
                      </m:sSupPr>
                      <m:e>
                        <m:sSub>
                          <m:sSubPr>
                            <m:ctrlPr>
                              <a:rPr lang="en-IN" i="1">
                                <a:solidFill>
                                  <a:srgbClr val="0B5ED7"/>
                                </a:solidFill>
                                <a:latin typeface="Cambria Math" panose="02040503050406030204" pitchFamily="18" charset="0"/>
                                <a:cs typeface="Times New Roman" pitchFamily="18" charset="0"/>
                              </a:rPr>
                            </m:ctrlPr>
                          </m:sSubPr>
                          <m:e>
                            <m:r>
                              <a:rPr lang="en-IN" b="0" i="1" smtClean="0">
                                <a:solidFill>
                                  <a:srgbClr val="0B5ED7"/>
                                </a:solidFill>
                                <a:latin typeface="Cambria Math"/>
                                <a:cs typeface="Times New Roman" pitchFamily="18" charset="0"/>
                              </a:rPr>
                              <m:t>𝑦</m:t>
                            </m:r>
                          </m:e>
                          <m:sub>
                            <m:r>
                              <a:rPr lang="en-IN" i="1">
                                <a:solidFill>
                                  <a:srgbClr val="0B5ED7"/>
                                </a:solidFill>
                                <a:latin typeface="Cambria Math"/>
                                <a:cs typeface="Times New Roman" pitchFamily="18" charset="0"/>
                              </a:rPr>
                              <m:t>𝑖</m:t>
                            </m:r>
                          </m:sub>
                        </m:sSub>
                      </m:e>
                      <m:sup>
                        <m:r>
                          <a:rPr lang="en-IN" b="0" i="1" smtClean="0">
                            <a:solidFill>
                              <a:srgbClr val="0B5ED7"/>
                            </a:solidFill>
                            <a:latin typeface="Cambria Math"/>
                            <a:cs typeface="Times New Roman" pitchFamily="18" charset="0"/>
                          </a:rPr>
                          <m:t>2</m:t>
                        </m:r>
                      </m:sup>
                    </m:sSup>
                  </m:oMath>
                </a14:m>
                <a:r>
                  <a:rPr lang="en-US" i="1" dirty="0">
                    <a:solidFill>
                      <a:srgbClr val="0B5ED7"/>
                    </a:solidFill>
                    <a:latin typeface="Times New Roman" pitchFamily="18" charset="0"/>
                    <a:cs typeface="Times New Roman" pitchFamily="18" charset="0"/>
                  </a:rPr>
                  <a:t> </a:t>
                </a:r>
                <a:r>
                  <a:rPr lang="en-US" dirty="0">
                    <a:solidFill>
                      <a:srgbClr val="0B5ED7"/>
                    </a:solidFill>
                    <a:latin typeface="Times New Roman" pitchFamily="18" charset="0"/>
                    <a:cs typeface="Times New Roman" pitchFamily="18" charset="0"/>
                  </a:rPr>
                  <a:t>for all attributes here.</a:t>
                </a:r>
              </a:p>
              <a:p>
                <a:pPr algn="just">
                  <a:buClr>
                    <a:srgbClr val="A50021"/>
                  </a:buClr>
                </a:pPr>
                <a:endParaRPr lang="en-IN" dirty="0">
                  <a:solidFill>
                    <a:schemeClr val="tx1"/>
                  </a:solidFill>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39485" y="846520"/>
                <a:ext cx="8871857" cy="5478423"/>
              </a:xfrm>
              <a:prstGeom prst="rect">
                <a:avLst/>
              </a:prstGeom>
              <a:blipFill>
                <a:blip r:embed="rId2"/>
                <a:stretch>
                  <a:fillRect l="-572" t="-463" r="-572"/>
                </a:stretch>
              </a:blipFill>
            </p:spPr>
            <p:txBody>
              <a:bodyPr/>
              <a:lstStyle/>
              <a:p>
                <a:r>
                  <a:rPr lang="en-US">
                    <a:noFill/>
                  </a:rPr>
                  <a:t> </a:t>
                </a:r>
              </a:p>
            </p:txBody>
          </p:sp>
        </mc:Fallback>
      </mc:AlternateContent>
    </p:spTree>
    <p:extLst>
      <p:ext uri="{BB962C8B-B14F-4D97-AF65-F5344CB8AC3E}">
        <p14:creationId xmlns:p14="http://schemas.microsoft.com/office/powerpoint/2010/main" val="1353709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212" y="2367100"/>
            <a:ext cx="8425339" cy="936104"/>
          </a:xfrm>
        </p:spPr>
        <p:txBody>
          <a:bodyPr>
            <a:normAutofit/>
          </a:bodyPr>
          <a:lstStyle/>
          <a:p>
            <a:pPr marL="0" indent="0" algn="ctr">
              <a:buNone/>
            </a:pPr>
            <a:r>
              <a:rPr lang="en-US" altLang="zh-CN" sz="6000" dirty="0">
                <a:solidFill>
                  <a:srgbClr val="FF66FF"/>
                </a:solidFill>
                <a:effectLst>
                  <a:outerShdw blurRad="38100" dist="38100" dir="2700000" algn="tl">
                    <a:srgbClr val="000000">
                      <a:alpha val="43137"/>
                    </a:srgbClr>
                  </a:outerShdw>
                </a:effectLst>
                <a:ea typeface="宋体" pitchFamily="2" charset="-122"/>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a:solidFill>
                <a:srgbClr val="FF00FF"/>
              </a:solidFill>
              <a:ea typeface="宋体" pitchFamily="2" charset="-122"/>
            </a:endParaRPr>
          </a:p>
        </p:txBody>
      </p:sp>
      <p:sp>
        <p:nvSpPr>
          <p:cNvPr id="7" name="Date Placeholder 6"/>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43</a:t>
            </a:fld>
            <a:endParaRPr lang="en-IN" dirty="0">
              <a:solidFill>
                <a:srgbClr val="04617B">
                  <a:shade val="90000"/>
                </a:srgbClr>
              </a:solidFill>
            </a:endParaRPr>
          </a:p>
        </p:txBody>
      </p:sp>
    </p:spTree>
    <p:extLst>
      <p:ext uri="{BB962C8B-B14F-4D97-AF65-F5344CB8AC3E}">
        <p14:creationId xmlns:p14="http://schemas.microsoft.com/office/powerpoint/2010/main" val="1693597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041" y="383899"/>
            <a:ext cx="8425339" cy="656888"/>
          </a:xfrm>
        </p:spPr>
        <p:txBody>
          <a:bodyPr>
            <a:normAutofit/>
          </a:bodyPr>
          <a:lstStyle/>
          <a:p>
            <a:r>
              <a:rPr lang="en-US" sz="4000" dirty="0">
                <a:solidFill>
                  <a:srgbClr val="A50021"/>
                </a:solidFill>
                <a:latin typeface="Times New Roman" pitchFamily="18" charset="0"/>
                <a:cs typeface="Times New Roman" pitchFamily="18" charset="0"/>
              </a:rPr>
              <a:t>Introduction to Clustering</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9498" y="1196340"/>
            <a:ext cx="3875321" cy="4389120"/>
          </a:xfrm>
        </p:spPr>
        <p:txBody>
          <a:bodyPr>
            <a:noAutofit/>
          </a:bodyPr>
          <a:lstStyle/>
          <a:p>
            <a:pPr marL="0" indent="0">
              <a:buNone/>
            </a:pPr>
            <a:r>
              <a:rPr lang="en-US" sz="2000" b="1" dirty="0">
                <a:solidFill>
                  <a:srgbClr val="0B5ED7"/>
                </a:solidFill>
                <a:cs typeface="Times New Roman" pitchFamily="18" charset="0"/>
              </a:rPr>
              <a:t>Table 24.1: Tabulation of Marks</a:t>
            </a:r>
            <a:endParaRPr lang="en-US" sz="800" dirty="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70854099"/>
              </p:ext>
            </p:extLst>
          </p:nvPr>
        </p:nvGraphicFramePr>
        <p:xfrm>
          <a:off x="836348" y="1607749"/>
          <a:ext cx="2232000" cy="4404360"/>
        </p:xfrm>
        <a:graphic>
          <a:graphicData uri="http://schemas.openxmlformats.org/drawingml/2006/table">
            <a:tbl>
              <a:tblPr firstRow="1" bandRow="1">
                <a:tableStyleId>{5C22544A-7EE6-4342-B048-85BDC9FD1C3A}</a:tableStyleId>
              </a:tblPr>
              <a:tblGrid>
                <a:gridCol w="864000">
                  <a:extLst>
                    <a:ext uri="{9D8B030D-6E8A-4147-A177-3AD203B41FA5}">
                      <a16:colId xmlns:a16="http://schemas.microsoft.com/office/drawing/2014/main" val="20000"/>
                    </a:ext>
                  </a:extLst>
                </a:gridCol>
                <a:gridCol w="684000">
                  <a:extLst>
                    <a:ext uri="{9D8B030D-6E8A-4147-A177-3AD203B41FA5}">
                      <a16:colId xmlns:a16="http://schemas.microsoft.com/office/drawing/2014/main" val="20001"/>
                    </a:ext>
                  </a:extLst>
                </a:gridCol>
                <a:gridCol w="684000">
                  <a:extLst>
                    <a:ext uri="{9D8B030D-6E8A-4147-A177-3AD203B41FA5}">
                      <a16:colId xmlns:a16="http://schemas.microsoft.com/office/drawing/2014/main" val="20002"/>
                    </a:ext>
                  </a:extLst>
                </a:gridCol>
              </a:tblGrid>
              <a:tr h="251531">
                <a:tc>
                  <a:txBody>
                    <a:bodyPr/>
                    <a:lstStyle/>
                    <a:p>
                      <a:pPr algn="ctr"/>
                      <a:r>
                        <a:rPr lang="en-IN" sz="1100" dirty="0"/>
                        <a:t>Roll No</a:t>
                      </a:r>
                      <a:endParaRPr lang="en-IN" sz="1100" b="1" dirty="0"/>
                    </a:p>
                  </a:txBody>
                  <a:tcPr/>
                </a:tc>
                <a:tc>
                  <a:txBody>
                    <a:bodyPr/>
                    <a:lstStyle/>
                    <a:p>
                      <a:pPr algn="ctr"/>
                      <a:r>
                        <a:rPr lang="en-IN" sz="1100" dirty="0"/>
                        <a:t>Mark</a:t>
                      </a:r>
                      <a:endParaRPr lang="en-IN" sz="1100" b="1" dirty="0"/>
                    </a:p>
                  </a:txBody>
                  <a:tcPr/>
                </a:tc>
                <a:tc>
                  <a:txBody>
                    <a:bodyPr/>
                    <a:lstStyle/>
                    <a:p>
                      <a:pPr algn="ctr"/>
                      <a:r>
                        <a:rPr lang="en-IN" sz="1100" dirty="0"/>
                        <a:t>Grade</a:t>
                      </a:r>
                      <a:endParaRPr lang="en-IN" sz="1100" b="1" dirty="0"/>
                    </a:p>
                  </a:txBody>
                  <a:tcPr/>
                </a:tc>
                <a:extLst>
                  <a:ext uri="{0D108BD9-81ED-4DB2-BD59-A6C34878D82A}">
                    <a16:rowId xmlns:a16="http://schemas.microsoft.com/office/drawing/2014/main" val="10000"/>
                  </a:ext>
                </a:extLst>
              </a:tr>
              <a:tr h="216000">
                <a:tc>
                  <a:txBody>
                    <a:bodyPr/>
                    <a:lstStyle/>
                    <a:p>
                      <a:pPr algn="ctr"/>
                      <a:r>
                        <a:rPr lang="en-IN" sz="1100" dirty="0"/>
                        <a:t>1</a:t>
                      </a:r>
                      <a:endParaRPr lang="en-IN" sz="1100" b="1" dirty="0"/>
                    </a:p>
                  </a:txBody>
                  <a:tcPr/>
                </a:tc>
                <a:tc>
                  <a:txBody>
                    <a:bodyPr/>
                    <a:lstStyle/>
                    <a:p>
                      <a:pPr algn="ctr"/>
                      <a:r>
                        <a:rPr lang="en-IN" sz="1100" dirty="0"/>
                        <a:t>80</a:t>
                      </a:r>
                      <a:endParaRPr lang="en-IN" sz="1100" b="1" dirty="0"/>
                    </a:p>
                  </a:txBody>
                  <a:tcPr/>
                </a:tc>
                <a:tc>
                  <a:txBody>
                    <a:bodyPr/>
                    <a:lstStyle/>
                    <a:p>
                      <a:pPr algn="ctr"/>
                      <a:r>
                        <a:rPr lang="en-IN" sz="1100" dirty="0"/>
                        <a:t>A</a:t>
                      </a:r>
                      <a:endParaRPr lang="en-IN" sz="1100" b="1" dirty="0"/>
                    </a:p>
                  </a:txBody>
                  <a:tcPr/>
                </a:tc>
                <a:extLst>
                  <a:ext uri="{0D108BD9-81ED-4DB2-BD59-A6C34878D82A}">
                    <a16:rowId xmlns:a16="http://schemas.microsoft.com/office/drawing/2014/main" val="10001"/>
                  </a:ext>
                </a:extLst>
              </a:tr>
              <a:tr h="216000">
                <a:tc>
                  <a:txBody>
                    <a:bodyPr/>
                    <a:lstStyle/>
                    <a:p>
                      <a:pPr algn="ctr"/>
                      <a:r>
                        <a:rPr lang="en-IN" sz="1100" dirty="0"/>
                        <a:t>2</a:t>
                      </a:r>
                      <a:endParaRPr lang="en-IN" sz="1100" b="1" dirty="0"/>
                    </a:p>
                  </a:txBody>
                  <a:tcPr/>
                </a:tc>
                <a:tc>
                  <a:txBody>
                    <a:bodyPr/>
                    <a:lstStyle/>
                    <a:p>
                      <a:pPr algn="ctr"/>
                      <a:r>
                        <a:rPr lang="en-IN" sz="1100" dirty="0"/>
                        <a:t>70</a:t>
                      </a:r>
                      <a:endParaRPr lang="en-IN" sz="1100" b="1" dirty="0"/>
                    </a:p>
                  </a:txBody>
                  <a:tcPr/>
                </a:tc>
                <a:tc>
                  <a:txBody>
                    <a:bodyPr/>
                    <a:lstStyle/>
                    <a:p>
                      <a:pPr algn="ctr"/>
                      <a:r>
                        <a:rPr lang="en-IN" sz="1100" dirty="0"/>
                        <a:t>A</a:t>
                      </a:r>
                      <a:endParaRPr lang="en-IN" sz="1100" b="1" dirty="0"/>
                    </a:p>
                  </a:txBody>
                  <a:tcPr/>
                </a:tc>
                <a:extLst>
                  <a:ext uri="{0D108BD9-81ED-4DB2-BD59-A6C34878D82A}">
                    <a16:rowId xmlns:a16="http://schemas.microsoft.com/office/drawing/2014/main" val="10002"/>
                  </a:ext>
                </a:extLst>
              </a:tr>
              <a:tr h="216000">
                <a:tc>
                  <a:txBody>
                    <a:bodyPr/>
                    <a:lstStyle/>
                    <a:p>
                      <a:pPr algn="ctr"/>
                      <a:r>
                        <a:rPr lang="en-IN" sz="1100" dirty="0"/>
                        <a:t>3</a:t>
                      </a:r>
                      <a:endParaRPr lang="en-IN" sz="1100" b="1" dirty="0"/>
                    </a:p>
                  </a:txBody>
                  <a:tcPr/>
                </a:tc>
                <a:tc>
                  <a:txBody>
                    <a:bodyPr/>
                    <a:lstStyle/>
                    <a:p>
                      <a:pPr algn="ctr"/>
                      <a:r>
                        <a:rPr lang="en-IN" sz="1100" dirty="0"/>
                        <a:t>55</a:t>
                      </a:r>
                      <a:endParaRPr lang="en-IN" sz="1100" b="1" dirty="0"/>
                    </a:p>
                  </a:txBody>
                  <a:tcPr/>
                </a:tc>
                <a:tc>
                  <a:txBody>
                    <a:bodyPr/>
                    <a:lstStyle/>
                    <a:p>
                      <a:pPr algn="ctr"/>
                      <a:r>
                        <a:rPr lang="en-IN" sz="1100" dirty="0"/>
                        <a:t>C</a:t>
                      </a:r>
                      <a:endParaRPr lang="en-IN" sz="1100" b="1" dirty="0"/>
                    </a:p>
                  </a:txBody>
                  <a:tcPr/>
                </a:tc>
                <a:extLst>
                  <a:ext uri="{0D108BD9-81ED-4DB2-BD59-A6C34878D82A}">
                    <a16:rowId xmlns:a16="http://schemas.microsoft.com/office/drawing/2014/main" val="10003"/>
                  </a:ext>
                </a:extLst>
              </a:tr>
              <a:tr h="216000">
                <a:tc>
                  <a:txBody>
                    <a:bodyPr/>
                    <a:lstStyle/>
                    <a:p>
                      <a:pPr algn="ctr"/>
                      <a:r>
                        <a:rPr lang="en-IN" sz="1100" dirty="0"/>
                        <a:t>4</a:t>
                      </a:r>
                      <a:endParaRPr lang="en-IN" sz="1100" b="1" dirty="0"/>
                    </a:p>
                  </a:txBody>
                  <a:tcPr/>
                </a:tc>
                <a:tc>
                  <a:txBody>
                    <a:bodyPr/>
                    <a:lstStyle/>
                    <a:p>
                      <a:pPr algn="ctr"/>
                      <a:r>
                        <a:rPr lang="en-IN" sz="1100" dirty="0"/>
                        <a:t>91</a:t>
                      </a:r>
                      <a:endParaRPr lang="en-IN" sz="1100" b="1" dirty="0"/>
                    </a:p>
                  </a:txBody>
                  <a:tcPr/>
                </a:tc>
                <a:tc>
                  <a:txBody>
                    <a:bodyPr/>
                    <a:lstStyle/>
                    <a:p>
                      <a:pPr algn="ctr"/>
                      <a:r>
                        <a:rPr lang="en-IN" sz="1100" dirty="0"/>
                        <a:t>EX</a:t>
                      </a:r>
                      <a:endParaRPr lang="en-IN" sz="1100" b="1" dirty="0"/>
                    </a:p>
                  </a:txBody>
                  <a:tcPr/>
                </a:tc>
                <a:extLst>
                  <a:ext uri="{0D108BD9-81ED-4DB2-BD59-A6C34878D82A}">
                    <a16:rowId xmlns:a16="http://schemas.microsoft.com/office/drawing/2014/main" val="10004"/>
                  </a:ext>
                </a:extLst>
              </a:tr>
              <a:tr h="216000">
                <a:tc>
                  <a:txBody>
                    <a:bodyPr/>
                    <a:lstStyle/>
                    <a:p>
                      <a:pPr algn="ctr"/>
                      <a:r>
                        <a:rPr lang="en-IN" sz="1100" dirty="0"/>
                        <a:t>5</a:t>
                      </a:r>
                      <a:endParaRPr lang="en-IN" sz="1100" b="1" dirty="0"/>
                    </a:p>
                  </a:txBody>
                  <a:tcPr/>
                </a:tc>
                <a:tc>
                  <a:txBody>
                    <a:bodyPr/>
                    <a:lstStyle/>
                    <a:p>
                      <a:pPr algn="ctr"/>
                      <a:r>
                        <a:rPr lang="en-IN" sz="1100" dirty="0"/>
                        <a:t>65</a:t>
                      </a:r>
                      <a:endParaRPr lang="en-IN" sz="1100" b="1" dirty="0"/>
                    </a:p>
                  </a:txBody>
                  <a:tcPr/>
                </a:tc>
                <a:tc>
                  <a:txBody>
                    <a:bodyPr/>
                    <a:lstStyle/>
                    <a:p>
                      <a:pPr algn="ctr"/>
                      <a:r>
                        <a:rPr lang="en-IN" sz="1100" dirty="0"/>
                        <a:t>B</a:t>
                      </a:r>
                      <a:endParaRPr lang="en-IN" sz="1100" b="1" dirty="0"/>
                    </a:p>
                  </a:txBody>
                  <a:tcPr/>
                </a:tc>
                <a:extLst>
                  <a:ext uri="{0D108BD9-81ED-4DB2-BD59-A6C34878D82A}">
                    <a16:rowId xmlns:a16="http://schemas.microsoft.com/office/drawing/2014/main" val="10005"/>
                  </a:ext>
                </a:extLst>
              </a:tr>
              <a:tr h="216000">
                <a:tc>
                  <a:txBody>
                    <a:bodyPr/>
                    <a:lstStyle/>
                    <a:p>
                      <a:pPr algn="ctr"/>
                      <a:r>
                        <a:rPr lang="en-IN" sz="1100" dirty="0"/>
                        <a:t>6</a:t>
                      </a:r>
                      <a:endParaRPr lang="en-IN" sz="1100" b="1" dirty="0"/>
                    </a:p>
                  </a:txBody>
                  <a:tcPr/>
                </a:tc>
                <a:tc>
                  <a:txBody>
                    <a:bodyPr/>
                    <a:lstStyle/>
                    <a:p>
                      <a:pPr algn="ctr"/>
                      <a:r>
                        <a:rPr lang="en-IN" sz="1100" dirty="0"/>
                        <a:t>35</a:t>
                      </a:r>
                      <a:endParaRPr lang="en-IN" sz="1100" b="1" dirty="0"/>
                    </a:p>
                  </a:txBody>
                  <a:tcPr/>
                </a:tc>
                <a:tc>
                  <a:txBody>
                    <a:bodyPr/>
                    <a:lstStyle/>
                    <a:p>
                      <a:pPr algn="ctr"/>
                      <a:r>
                        <a:rPr lang="en-IN" sz="1100" dirty="0"/>
                        <a:t>D</a:t>
                      </a:r>
                      <a:endParaRPr lang="en-IN" sz="1100" b="1" dirty="0"/>
                    </a:p>
                  </a:txBody>
                  <a:tcPr/>
                </a:tc>
                <a:extLst>
                  <a:ext uri="{0D108BD9-81ED-4DB2-BD59-A6C34878D82A}">
                    <a16:rowId xmlns:a16="http://schemas.microsoft.com/office/drawing/2014/main" val="10006"/>
                  </a:ext>
                </a:extLst>
              </a:tr>
              <a:tr h="216000">
                <a:tc>
                  <a:txBody>
                    <a:bodyPr/>
                    <a:lstStyle/>
                    <a:p>
                      <a:pPr algn="ctr"/>
                      <a:r>
                        <a:rPr lang="en-IN" sz="1100" dirty="0"/>
                        <a:t>7</a:t>
                      </a:r>
                      <a:endParaRPr lang="en-IN" sz="1100" b="1" dirty="0"/>
                    </a:p>
                  </a:txBody>
                  <a:tcPr/>
                </a:tc>
                <a:tc>
                  <a:txBody>
                    <a:bodyPr/>
                    <a:lstStyle/>
                    <a:p>
                      <a:pPr algn="ctr"/>
                      <a:r>
                        <a:rPr lang="en-IN" sz="1100" dirty="0"/>
                        <a:t>76</a:t>
                      </a:r>
                      <a:endParaRPr lang="en-IN" sz="1100" b="1" dirty="0"/>
                    </a:p>
                  </a:txBody>
                  <a:tcPr/>
                </a:tc>
                <a:tc>
                  <a:txBody>
                    <a:bodyPr/>
                    <a:lstStyle/>
                    <a:p>
                      <a:pPr algn="ctr"/>
                      <a:r>
                        <a:rPr lang="en-IN" sz="1100" dirty="0"/>
                        <a:t>A</a:t>
                      </a:r>
                      <a:endParaRPr lang="en-IN" sz="1100" b="1" dirty="0"/>
                    </a:p>
                  </a:txBody>
                  <a:tcPr/>
                </a:tc>
                <a:extLst>
                  <a:ext uri="{0D108BD9-81ED-4DB2-BD59-A6C34878D82A}">
                    <a16:rowId xmlns:a16="http://schemas.microsoft.com/office/drawing/2014/main" val="10007"/>
                  </a:ext>
                </a:extLst>
              </a:tr>
              <a:tr h="216000">
                <a:tc>
                  <a:txBody>
                    <a:bodyPr/>
                    <a:lstStyle/>
                    <a:p>
                      <a:pPr algn="ctr"/>
                      <a:r>
                        <a:rPr lang="en-IN" sz="1100" dirty="0"/>
                        <a:t>8</a:t>
                      </a:r>
                      <a:endParaRPr lang="en-IN" sz="1100" b="1" dirty="0"/>
                    </a:p>
                  </a:txBody>
                  <a:tcPr/>
                </a:tc>
                <a:tc>
                  <a:txBody>
                    <a:bodyPr/>
                    <a:lstStyle/>
                    <a:p>
                      <a:pPr algn="ctr"/>
                      <a:r>
                        <a:rPr lang="en-IN" sz="1100" dirty="0"/>
                        <a:t>40</a:t>
                      </a:r>
                      <a:endParaRPr lang="en-IN" sz="1100" b="1" dirty="0"/>
                    </a:p>
                  </a:txBody>
                  <a:tcPr/>
                </a:tc>
                <a:tc>
                  <a:txBody>
                    <a:bodyPr/>
                    <a:lstStyle/>
                    <a:p>
                      <a:pPr algn="ctr"/>
                      <a:r>
                        <a:rPr lang="en-IN" sz="1100" dirty="0"/>
                        <a:t>D</a:t>
                      </a:r>
                      <a:endParaRPr lang="en-IN" sz="1100" b="1" dirty="0"/>
                    </a:p>
                  </a:txBody>
                  <a:tcPr/>
                </a:tc>
                <a:extLst>
                  <a:ext uri="{0D108BD9-81ED-4DB2-BD59-A6C34878D82A}">
                    <a16:rowId xmlns:a16="http://schemas.microsoft.com/office/drawing/2014/main" val="10008"/>
                  </a:ext>
                </a:extLst>
              </a:tr>
              <a:tr h="216000">
                <a:tc>
                  <a:txBody>
                    <a:bodyPr/>
                    <a:lstStyle/>
                    <a:p>
                      <a:pPr algn="ctr"/>
                      <a:r>
                        <a:rPr lang="en-IN" sz="1100" dirty="0"/>
                        <a:t>9</a:t>
                      </a:r>
                      <a:endParaRPr lang="en-IN" sz="1100" b="1" dirty="0"/>
                    </a:p>
                  </a:txBody>
                  <a:tcPr/>
                </a:tc>
                <a:tc>
                  <a:txBody>
                    <a:bodyPr/>
                    <a:lstStyle/>
                    <a:p>
                      <a:pPr algn="ctr"/>
                      <a:r>
                        <a:rPr lang="en-IN" sz="1100" dirty="0"/>
                        <a:t>50</a:t>
                      </a:r>
                      <a:endParaRPr lang="en-IN" sz="1100" b="1" dirty="0"/>
                    </a:p>
                  </a:txBody>
                  <a:tcPr/>
                </a:tc>
                <a:tc>
                  <a:txBody>
                    <a:bodyPr/>
                    <a:lstStyle/>
                    <a:p>
                      <a:pPr algn="ctr"/>
                      <a:r>
                        <a:rPr lang="en-IN" sz="1100" dirty="0"/>
                        <a:t>C</a:t>
                      </a:r>
                      <a:endParaRPr lang="en-IN" sz="1100" b="1" dirty="0"/>
                    </a:p>
                  </a:txBody>
                  <a:tcPr/>
                </a:tc>
                <a:extLst>
                  <a:ext uri="{0D108BD9-81ED-4DB2-BD59-A6C34878D82A}">
                    <a16:rowId xmlns:a16="http://schemas.microsoft.com/office/drawing/2014/main" val="10009"/>
                  </a:ext>
                </a:extLst>
              </a:tr>
              <a:tr h="216000">
                <a:tc>
                  <a:txBody>
                    <a:bodyPr/>
                    <a:lstStyle/>
                    <a:p>
                      <a:pPr algn="ctr"/>
                      <a:r>
                        <a:rPr lang="en-IN" sz="1100" dirty="0"/>
                        <a:t>10</a:t>
                      </a:r>
                      <a:endParaRPr lang="en-IN" sz="1100" b="1" dirty="0"/>
                    </a:p>
                  </a:txBody>
                  <a:tcPr/>
                </a:tc>
                <a:tc>
                  <a:txBody>
                    <a:bodyPr/>
                    <a:lstStyle/>
                    <a:p>
                      <a:pPr algn="ctr"/>
                      <a:r>
                        <a:rPr lang="en-IN" sz="1100" dirty="0"/>
                        <a:t>85</a:t>
                      </a:r>
                      <a:endParaRPr lang="en-IN" sz="1100" b="1" dirty="0"/>
                    </a:p>
                  </a:txBody>
                  <a:tcPr/>
                </a:tc>
                <a:tc>
                  <a:txBody>
                    <a:bodyPr/>
                    <a:lstStyle/>
                    <a:p>
                      <a:pPr algn="ctr"/>
                      <a:r>
                        <a:rPr lang="en-IN" sz="1100" dirty="0"/>
                        <a:t>EX</a:t>
                      </a:r>
                      <a:endParaRPr lang="en-IN" sz="1100" b="1" dirty="0"/>
                    </a:p>
                  </a:txBody>
                  <a:tcPr/>
                </a:tc>
                <a:extLst>
                  <a:ext uri="{0D108BD9-81ED-4DB2-BD59-A6C34878D82A}">
                    <a16:rowId xmlns:a16="http://schemas.microsoft.com/office/drawing/2014/main" val="10010"/>
                  </a:ext>
                </a:extLst>
              </a:tr>
              <a:tr h="216000">
                <a:tc>
                  <a:txBody>
                    <a:bodyPr/>
                    <a:lstStyle/>
                    <a:p>
                      <a:pPr algn="ctr"/>
                      <a:r>
                        <a:rPr lang="en-IN" sz="1100" dirty="0"/>
                        <a:t>11</a:t>
                      </a:r>
                      <a:endParaRPr lang="en-IN" sz="1100" b="1" dirty="0"/>
                    </a:p>
                  </a:txBody>
                  <a:tcPr/>
                </a:tc>
                <a:tc>
                  <a:txBody>
                    <a:bodyPr/>
                    <a:lstStyle/>
                    <a:p>
                      <a:pPr algn="ctr"/>
                      <a:r>
                        <a:rPr lang="en-IN" sz="1100" dirty="0"/>
                        <a:t>25</a:t>
                      </a:r>
                      <a:endParaRPr lang="en-IN" sz="1100" b="1" dirty="0"/>
                    </a:p>
                  </a:txBody>
                  <a:tcPr/>
                </a:tc>
                <a:tc>
                  <a:txBody>
                    <a:bodyPr/>
                    <a:lstStyle/>
                    <a:p>
                      <a:pPr algn="ctr"/>
                      <a:r>
                        <a:rPr lang="en-IN" sz="1100" dirty="0"/>
                        <a:t>F</a:t>
                      </a:r>
                      <a:endParaRPr lang="en-IN" sz="1100" b="1" dirty="0"/>
                    </a:p>
                  </a:txBody>
                  <a:tcPr/>
                </a:tc>
                <a:extLst>
                  <a:ext uri="{0D108BD9-81ED-4DB2-BD59-A6C34878D82A}">
                    <a16:rowId xmlns:a16="http://schemas.microsoft.com/office/drawing/2014/main" val="10011"/>
                  </a:ext>
                </a:extLst>
              </a:tr>
              <a:tr h="216000">
                <a:tc>
                  <a:txBody>
                    <a:bodyPr/>
                    <a:lstStyle/>
                    <a:p>
                      <a:pPr algn="ctr"/>
                      <a:r>
                        <a:rPr lang="en-IN" sz="1100" dirty="0"/>
                        <a:t>12</a:t>
                      </a:r>
                      <a:endParaRPr lang="en-IN" sz="1100" b="1" dirty="0"/>
                    </a:p>
                  </a:txBody>
                  <a:tcPr/>
                </a:tc>
                <a:tc>
                  <a:txBody>
                    <a:bodyPr/>
                    <a:lstStyle/>
                    <a:p>
                      <a:pPr algn="ctr"/>
                      <a:r>
                        <a:rPr lang="en-IN" sz="1100" dirty="0"/>
                        <a:t>60</a:t>
                      </a:r>
                      <a:endParaRPr lang="en-IN" sz="1100" b="1" dirty="0"/>
                    </a:p>
                  </a:txBody>
                  <a:tcPr/>
                </a:tc>
                <a:tc>
                  <a:txBody>
                    <a:bodyPr/>
                    <a:lstStyle/>
                    <a:p>
                      <a:pPr algn="ctr"/>
                      <a:r>
                        <a:rPr lang="en-IN" sz="1100" dirty="0"/>
                        <a:t>B</a:t>
                      </a:r>
                      <a:endParaRPr lang="en-IN" sz="1100" b="1" dirty="0"/>
                    </a:p>
                  </a:txBody>
                  <a:tcPr/>
                </a:tc>
                <a:extLst>
                  <a:ext uri="{0D108BD9-81ED-4DB2-BD59-A6C34878D82A}">
                    <a16:rowId xmlns:a16="http://schemas.microsoft.com/office/drawing/2014/main" val="10012"/>
                  </a:ext>
                </a:extLst>
              </a:tr>
              <a:tr h="216000">
                <a:tc>
                  <a:txBody>
                    <a:bodyPr/>
                    <a:lstStyle/>
                    <a:p>
                      <a:pPr algn="ctr"/>
                      <a:r>
                        <a:rPr lang="en-IN" sz="1100" dirty="0"/>
                        <a:t>13</a:t>
                      </a:r>
                      <a:endParaRPr lang="en-IN" sz="1100" b="1" dirty="0"/>
                    </a:p>
                  </a:txBody>
                  <a:tcPr/>
                </a:tc>
                <a:tc>
                  <a:txBody>
                    <a:bodyPr/>
                    <a:lstStyle/>
                    <a:p>
                      <a:pPr algn="ctr"/>
                      <a:r>
                        <a:rPr lang="en-IN" sz="1100" dirty="0"/>
                        <a:t>45</a:t>
                      </a:r>
                      <a:endParaRPr lang="en-IN" sz="1100" b="1" dirty="0"/>
                    </a:p>
                  </a:txBody>
                  <a:tcPr/>
                </a:tc>
                <a:tc>
                  <a:txBody>
                    <a:bodyPr/>
                    <a:lstStyle/>
                    <a:p>
                      <a:pPr algn="ctr"/>
                      <a:r>
                        <a:rPr lang="en-IN" sz="1100" dirty="0"/>
                        <a:t>D</a:t>
                      </a:r>
                      <a:endParaRPr lang="en-IN" sz="1100" b="1" dirty="0"/>
                    </a:p>
                  </a:txBody>
                  <a:tcPr/>
                </a:tc>
                <a:extLst>
                  <a:ext uri="{0D108BD9-81ED-4DB2-BD59-A6C34878D82A}">
                    <a16:rowId xmlns:a16="http://schemas.microsoft.com/office/drawing/2014/main" val="10013"/>
                  </a:ext>
                </a:extLst>
              </a:tr>
              <a:tr h="216000">
                <a:tc>
                  <a:txBody>
                    <a:bodyPr/>
                    <a:lstStyle/>
                    <a:p>
                      <a:pPr algn="ctr"/>
                      <a:r>
                        <a:rPr lang="en-IN" sz="1100" dirty="0"/>
                        <a:t>14</a:t>
                      </a:r>
                      <a:endParaRPr lang="en-IN" sz="1100" b="1" dirty="0"/>
                    </a:p>
                  </a:txBody>
                  <a:tcPr/>
                </a:tc>
                <a:tc>
                  <a:txBody>
                    <a:bodyPr/>
                    <a:lstStyle/>
                    <a:p>
                      <a:pPr algn="ctr"/>
                      <a:r>
                        <a:rPr lang="en-IN" sz="1100" dirty="0"/>
                        <a:t>95</a:t>
                      </a:r>
                      <a:endParaRPr lang="en-IN" sz="1100" b="1" dirty="0"/>
                    </a:p>
                  </a:txBody>
                  <a:tcPr/>
                </a:tc>
                <a:tc>
                  <a:txBody>
                    <a:bodyPr/>
                    <a:lstStyle/>
                    <a:p>
                      <a:pPr algn="ctr"/>
                      <a:r>
                        <a:rPr lang="en-IN" sz="1100" dirty="0"/>
                        <a:t>EX</a:t>
                      </a:r>
                      <a:endParaRPr lang="en-IN" sz="1100" b="1" dirty="0"/>
                    </a:p>
                  </a:txBody>
                  <a:tcPr/>
                </a:tc>
                <a:extLst>
                  <a:ext uri="{0D108BD9-81ED-4DB2-BD59-A6C34878D82A}">
                    <a16:rowId xmlns:a16="http://schemas.microsoft.com/office/drawing/2014/main" val="10014"/>
                  </a:ext>
                </a:extLst>
              </a:tr>
              <a:tr h="216000">
                <a:tc>
                  <a:txBody>
                    <a:bodyPr/>
                    <a:lstStyle/>
                    <a:p>
                      <a:pPr algn="ctr"/>
                      <a:r>
                        <a:rPr lang="en-IN" sz="1100" dirty="0"/>
                        <a:t>15</a:t>
                      </a:r>
                      <a:endParaRPr lang="en-IN" sz="1100" b="1" dirty="0"/>
                    </a:p>
                  </a:txBody>
                  <a:tcPr/>
                </a:tc>
                <a:tc>
                  <a:txBody>
                    <a:bodyPr/>
                    <a:lstStyle/>
                    <a:p>
                      <a:pPr algn="ctr"/>
                      <a:r>
                        <a:rPr lang="en-IN" sz="1100" dirty="0"/>
                        <a:t>63</a:t>
                      </a:r>
                      <a:endParaRPr lang="en-IN" sz="1100" b="1" dirty="0"/>
                    </a:p>
                  </a:txBody>
                  <a:tcPr/>
                </a:tc>
                <a:tc>
                  <a:txBody>
                    <a:bodyPr/>
                    <a:lstStyle/>
                    <a:p>
                      <a:pPr algn="ctr"/>
                      <a:r>
                        <a:rPr lang="en-IN" sz="1100" dirty="0"/>
                        <a:t>B</a:t>
                      </a:r>
                      <a:endParaRPr lang="en-IN" sz="1100" b="1" dirty="0"/>
                    </a:p>
                  </a:txBody>
                  <a:tcPr/>
                </a:tc>
                <a:extLst>
                  <a:ext uri="{0D108BD9-81ED-4DB2-BD59-A6C34878D82A}">
                    <a16:rowId xmlns:a16="http://schemas.microsoft.com/office/drawing/2014/main" val="10015"/>
                  </a:ext>
                </a:extLst>
              </a:tr>
              <a:tr h="216000">
                <a:tc>
                  <a:txBody>
                    <a:bodyPr/>
                    <a:lstStyle/>
                    <a:p>
                      <a:pPr algn="ctr"/>
                      <a:r>
                        <a:rPr lang="en-IN" sz="1100" dirty="0"/>
                        <a:t>16</a:t>
                      </a:r>
                      <a:endParaRPr lang="en-IN" sz="1100" b="1" dirty="0"/>
                    </a:p>
                  </a:txBody>
                  <a:tcPr/>
                </a:tc>
                <a:tc>
                  <a:txBody>
                    <a:bodyPr/>
                    <a:lstStyle/>
                    <a:p>
                      <a:pPr algn="ctr"/>
                      <a:r>
                        <a:rPr lang="en-IN" sz="1100" dirty="0"/>
                        <a:t>88</a:t>
                      </a:r>
                      <a:endParaRPr lang="en-IN" sz="1100" b="1" dirty="0"/>
                    </a:p>
                  </a:txBody>
                  <a:tcPr/>
                </a:tc>
                <a:tc>
                  <a:txBody>
                    <a:bodyPr/>
                    <a:lstStyle/>
                    <a:p>
                      <a:pPr algn="ctr"/>
                      <a:r>
                        <a:rPr lang="en-IN" sz="1100" dirty="0"/>
                        <a:t>A</a:t>
                      </a:r>
                      <a:endParaRPr lang="en-IN" sz="1100" b="1" dirty="0"/>
                    </a:p>
                  </a:txBody>
                  <a:tcPr/>
                </a:tc>
                <a:extLst>
                  <a:ext uri="{0D108BD9-81ED-4DB2-BD59-A6C34878D82A}">
                    <a16:rowId xmlns:a16="http://schemas.microsoft.com/office/drawing/2014/main" val="10016"/>
                  </a:ext>
                </a:extLst>
              </a:tr>
            </a:tbl>
          </a:graphicData>
        </a:graphic>
      </p:graphicFrame>
      <p:sp>
        <p:nvSpPr>
          <p:cNvPr id="8" name="TextBox 7"/>
          <p:cNvSpPr txBox="1"/>
          <p:nvPr/>
        </p:nvSpPr>
        <p:spPr>
          <a:xfrm>
            <a:off x="4419600" y="1306298"/>
            <a:ext cx="4335780" cy="3970318"/>
          </a:xfrm>
          <a:prstGeom prst="rect">
            <a:avLst/>
          </a:prstGeom>
          <a:noFill/>
          <a:ln>
            <a:solidFill>
              <a:schemeClr val="tx1"/>
            </a:solidFill>
          </a:ln>
        </p:spPr>
        <p:txBody>
          <a:bodyPr wrap="square" rtlCol="0">
            <a:spAutoFit/>
          </a:bodyPr>
          <a:lstStyle/>
          <a:p>
            <a:r>
              <a:rPr lang="en-US" b="1" dirty="0">
                <a:solidFill>
                  <a:srgbClr val="0B5ED7"/>
                </a:solidFill>
                <a:cs typeface="Times New Roman" pitchFamily="18" charset="0"/>
              </a:rPr>
              <a:t>Figure 24.1: Group representation of dataset in Table 24.1</a:t>
            </a:r>
          </a:p>
          <a:p>
            <a:endParaRPr lang="en-US" b="1" dirty="0">
              <a:solidFill>
                <a:srgbClr val="0B5ED7"/>
              </a:solidFill>
              <a:cs typeface="Times New Roman" pitchFamily="18" charset="0"/>
            </a:endParaRPr>
          </a:p>
          <a:p>
            <a:endParaRPr lang="en-US" b="1" dirty="0">
              <a:solidFill>
                <a:srgbClr val="0B5ED7"/>
              </a:solidFill>
              <a:cs typeface="Times New Roman"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2" name="Oval 11"/>
          <p:cNvSpPr/>
          <p:nvPr/>
        </p:nvSpPr>
        <p:spPr>
          <a:xfrm>
            <a:off x="5061583" y="2967663"/>
            <a:ext cx="472441" cy="34425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solidFill>
                  <a:schemeClr val="tx1"/>
                </a:solidFill>
                <a:latin typeface="Times New Roman" pitchFamily="18" charset="0"/>
                <a:cs typeface="Times New Roman" pitchFamily="18" charset="0"/>
              </a:rPr>
              <a:t>15</a:t>
            </a:r>
          </a:p>
        </p:txBody>
      </p:sp>
      <p:sp>
        <p:nvSpPr>
          <p:cNvPr id="13" name="Oval 12"/>
          <p:cNvSpPr/>
          <p:nvPr/>
        </p:nvSpPr>
        <p:spPr>
          <a:xfrm>
            <a:off x="5634990" y="2967663"/>
            <a:ext cx="506730" cy="34425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12</a:t>
            </a:r>
          </a:p>
        </p:txBody>
      </p:sp>
      <p:sp>
        <p:nvSpPr>
          <p:cNvPr id="14" name="Oval 13"/>
          <p:cNvSpPr/>
          <p:nvPr/>
        </p:nvSpPr>
        <p:spPr>
          <a:xfrm>
            <a:off x="5408295" y="2619468"/>
            <a:ext cx="453390" cy="30363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5</a:t>
            </a:r>
          </a:p>
        </p:txBody>
      </p:sp>
      <p:sp>
        <p:nvSpPr>
          <p:cNvPr id="11" name="Oval 10"/>
          <p:cNvSpPr/>
          <p:nvPr/>
        </p:nvSpPr>
        <p:spPr>
          <a:xfrm>
            <a:off x="4945380" y="2506980"/>
            <a:ext cx="1299210" cy="101205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6366510" y="2384677"/>
            <a:ext cx="678180" cy="64627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7048500" y="2625926"/>
            <a:ext cx="1264919" cy="100119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a:off x="6480810" y="2555993"/>
            <a:ext cx="453390" cy="30363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11</a:t>
            </a:r>
            <a:endParaRPr lang="en-IN" sz="1100" dirty="0">
              <a:solidFill>
                <a:schemeClr val="tx1"/>
              </a:solidFill>
            </a:endParaRPr>
          </a:p>
        </p:txBody>
      </p:sp>
      <p:sp>
        <p:nvSpPr>
          <p:cNvPr id="23" name="Oval 22"/>
          <p:cNvSpPr/>
          <p:nvPr/>
        </p:nvSpPr>
        <p:spPr>
          <a:xfrm>
            <a:off x="7114235" y="3081963"/>
            <a:ext cx="481937" cy="34425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solidFill>
                  <a:schemeClr val="tx1"/>
                </a:solidFill>
                <a:latin typeface="Times New Roman" pitchFamily="18" charset="0"/>
                <a:cs typeface="Times New Roman" pitchFamily="18" charset="0"/>
              </a:rPr>
              <a:t>14</a:t>
            </a:r>
          </a:p>
        </p:txBody>
      </p:sp>
      <p:sp>
        <p:nvSpPr>
          <p:cNvPr id="24" name="Oval 23"/>
          <p:cNvSpPr/>
          <p:nvPr/>
        </p:nvSpPr>
        <p:spPr>
          <a:xfrm>
            <a:off x="7711438" y="3081963"/>
            <a:ext cx="491971" cy="344253"/>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10</a:t>
            </a:r>
          </a:p>
        </p:txBody>
      </p:sp>
      <p:sp>
        <p:nvSpPr>
          <p:cNvPr id="25" name="Oval 24"/>
          <p:cNvSpPr/>
          <p:nvPr/>
        </p:nvSpPr>
        <p:spPr>
          <a:xfrm>
            <a:off x="7461139" y="2733768"/>
            <a:ext cx="462503" cy="30363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4</a:t>
            </a:r>
          </a:p>
        </p:txBody>
      </p:sp>
      <p:sp>
        <p:nvSpPr>
          <p:cNvPr id="26" name="Oval 25"/>
          <p:cNvSpPr/>
          <p:nvPr/>
        </p:nvSpPr>
        <p:spPr>
          <a:xfrm>
            <a:off x="4896330" y="3570806"/>
            <a:ext cx="1264919" cy="100119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p:cNvSpPr/>
          <p:nvPr/>
        </p:nvSpPr>
        <p:spPr>
          <a:xfrm>
            <a:off x="5072075" y="4026843"/>
            <a:ext cx="481937" cy="34425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solidFill>
                  <a:schemeClr val="tx1"/>
                </a:solidFill>
                <a:latin typeface="Times New Roman" pitchFamily="18" charset="0"/>
                <a:cs typeface="Times New Roman" pitchFamily="18" charset="0"/>
              </a:rPr>
              <a:t>6</a:t>
            </a:r>
          </a:p>
        </p:txBody>
      </p:sp>
      <p:sp>
        <p:nvSpPr>
          <p:cNvPr id="28" name="Oval 27"/>
          <p:cNvSpPr/>
          <p:nvPr/>
        </p:nvSpPr>
        <p:spPr>
          <a:xfrm>
            <a:off x="5634990" y="4007468"/>
            <a:ext cx="435297" cy="27977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13</a:t>
            </a:r>
          </a:p>
        </p:txBody>
      </p:sp>
      <p:sp>
        <p:nvSpPr>
          <p:cNvPr id="29" name="Oval 28"/>
          <p:cNvSpPr/>
          <p:nvPr/>
        </p:nvSpPr>
        <p:spPr>
          <a:xfrm>
            <a:off x="5297537" y="3678648"/>
            <a:ext cx="462503" cy="30363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8</a:t>
            </a:r>
          </a:p>
        </p:txBody>
      </p:sp>
      <p:sp>
        <p:nvSpPr>
          <p:cNvPr id="30" name="Oval 29"/>
          <p:cNvSpPr/>
          <p:nvPr/>
        </p:nvSpPr>
        <p:spPr>
          <a:xfrm>
            <a:off x="6644640" y="4104206"/>
            <a:ext cx="1264919" cy="100119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p:cNvSpPr/>
          <p:nvPr/>
        </p:nvSpPr>
        <p:spPr>
          <a:xfrm>
            <a:off x="6710375" y="4560243"/>
            <a:ext cx="481937" cy="34425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solidFill>
                  <a:schemeClr val="tx1"/>
                </a:solidFill>
                <a:latin typeface="Times New Roman" pitchFamily="18" charset="0"/>
                <a:cs typeface="Times New Roman" pitchFamily="18" charset="0"/>
              </a:rPr>
              <a:t>16</a:t>
            </a:r>
          </a:p>
        </p:txBody>
      </p:sp>
      <p:sp>
        <p:nvSpPr>
          <p:cNvPr id="32" name="Oval 31"/>
          <p:cNvSpPr/>
          <p:nvPr/>
        </p:nvSpPr>
        <p:spPr>
          <a:xfrm>
            <a:off x="7277099" y="4635826"/>
            <a:ext cx="435297" cy="27977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7</a:t>
            </a:r>
          </a:p>
        </p:txBody>
      </p:sp>
      <p:sp>
        <p:nvSpPr>
          <p:cNvPr id="33" name="Oval 32"/>
          <p:cNvSpPr/>
          <p:nvPr/>
        </p:nvSpPr>
        <p:spPr>
          <a:xfrm>
            <a:off x="7057280" y="4212048"/>
            <a:ext cx="275064" cy="30363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1</a:t>
            </a:r>
          </a:p>
        </p:txBody>
      </p:sp>
      <p:sp>
        <p:nvSpPr>
          <p:cNvPr id="34" name="Oval 33"/>
          <p:cNvSpPr/>
          <p:nvPr/>
        </p:nvSpPr>
        <p:spPr>
          <a:xfrm>
            <a:off x="7383035" y="4256605"/>
            <a:ext cx="275064" cy="30363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2</a:t>
            </a:r>
          </a:p>
        </p:txBody>
      </p:sp>
      <p:sp>
        <p:nvSpPr>
          <p:cNvPr id="35" name="Oval 34"/>
          <p:cNvSpPr/>
          <p:nvPr/>
        </p:nvSpPr>
        <p:spPr>
          <a:xfrm>
            <a:off x="6236970" y="3291457"/>
            <a:ext cx="957842" cy="81274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6351270" y="3462773"/>
            <a:ext cx="354330" cy="30363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3</a:t>
            </a:r>
          </a:p>
        </p:txBody>
      </p:sp>
      <p:sp>
        <p:nvSpPr>
          <p:cNvPr id="37" name="Oval 36"/>
          <p:cNvSpPr/>
          <p:nvPr/>
        </p:nvSpPr>
        <p:spPr>
          <a:xfrm>
            <a:off x="6757035" y="3568750"/>
            <a:ext cx="354330" cy="30363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9</a:t>
            </a:r>
          </a:p>
        </p:txBody>
      </p:sp>
      <p:sp>
        <p:nvSpPr>
          <p:cNvPr id="16" name="Rectangle 15"/>
          <p:cNvSpPr/>
          <p:nvPr/>
        </p:nvSpPr>
        <p:spPr>
          <a:xfrm>
            <a:off x="5350463" y="2308860"/>
            <a:ext cx="417197" cy="21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FF0000"/>
                </a:solidFill>
              </a:rPr>
              <a:t>B</a:t>
            </a:r>
          </a:p>
        </p:txBody>
      </p:sp>
      <p:sp>
        <p:nvSpPr>
          <p:cNvPr id="39" name="Rectangle 38"/>
          <p:cNvSpPr/>
          <p:nvPr/>
        </p:nvSpPr>
        <p:spPr>
          <a:xfrm>
            <a:off x="6511768" y="2179320"/>
            <a:ext cx="417197" cy="21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FF0000"/>
                </a:solidFill>
              </a:rPr>
              <a:t>F</a:t>
            </a:r>
          </a:p>
        </p:txBody>
      </p:sp>
      <p:sp>
        <p:nvSpPr>
          <p:cNvPr id="40" name="Rectangle 39"/>
          <p:cNvSpPr/>
          <p:nvPr/>
        </p:nvSpPr>
        <p:spPr>
          <a:xfrm>
            <a:off x="7637142" y="2403593"/>
            <a:ext cx="417197" cy="21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FF0000"/>
                </a:solidFill>
              </a:rPr>
              <a:t>EX</a:t>
            </a:r>
          </a:p>
        </p:txBody>
      </p:sp>
      <p:sp>
        <p:nvSpPr>
          <p:cNvPr id="41" name="Rectangle 40"/>
          <p:cNvSpPr/>
          <p:nvPr/>
        </p:nvSpPr>
        <p:spPr>
          <a:xfrm>
            <a:off x="4736781" y="3553051"/>
            <a:ext cx="417197" cy="21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FF0000"/>
                </a:solidFill>
              </a:rPr>
              <a:t>D</a:t>
            </a:r>
          </a:p>
        </p:txBody>
      </p:sp>
      <p:sp>
        <p:nvSpPr>
          <p:cNvPr id="42" name="Rectangle 41"/>
          <p:cNvSpPr/>
          <p:nvPr/>
        </p:nvSpPr>
        <p:spPr>
          <a:xfrm>
            <a:off x="6378891" y="3098557"/>
            <a:ext cx="417197" cy="21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FF0000"/>
                </a:solidFill>
              </a:rPr>
              <a:t>C</a:t>
            </a:r>
          </a:p>
        </p:txBody>
      </p:sp>
      <p:sp>
        <p:nvSpPr>
          <p:cNvPr id="43" name="Rectangle 42"/>
          <p:cNvSpPr/>
          <p:nvPr/>
        </p:nvSpPr>
        <p:spPr>
          <a:xfrm>
            <a:off x="7711438" y="4142058"/>
            <a:ext cx="417197" cy="21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FF0000"/>
                </a:solidFill>
              </a:rPr>
              <a:t>A</a:t>
            </a:r>
          </a:p>
        </p:txBody>
      </p:sp>
    </p:spTree>
    <p:extLst>
      <p:ext uri="{BB962C8B-B14F-4D97-AF65-F5344CB8AC3E}">
        <p14:creationId xmlns:p14="http://schemas.microsoft.com/office/powerpoint/2010/main" val="280509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68" y="438251"/>
            <a:ext cx="8425339" cy="763568"/>
          </a:xfrm>
        </p:spPr>
        <p:txBody>
          <a:bodyPr>
            <a:normAutofit/>
          </a:bodyPr>
          <a:lstStyle/>
          <a:p>
            <a:r>
              <a:rPr lang="en-US" sz="4000" dirty="0">
                <a:solidFill>
                  <a:srgbClr val="A50021"/>
                </a:solidFill>
                <a:latin typeface="Times New Roman" pitchFamily="18" charset="0"/>
                <a:cs typeface="Times New Roman" pitchFamily="18" charset="0"/>
              </a:rPr>
              <a:t>Introduction to Clustering</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7118" y="1590039"/>
            <a:ext cx="8501751" cy="4300221"/>
          </a:xfrm>
        </p:spPr>
        <p:txBody>
          <a:bodyPr>
            <a:noAutofit/>
          </a:bodyPr>
          <a:lstStyle/>
          <a:p>
            <a:pPr algn="just"/>
            <a:r>
              <a:rPr lang="en-US" sz="2000" dirty="0">
                <a:cs typeface="Times New Roman" pitchFamily="18" charset="0"/>
              </a:rPr>
              <a:t>It is evident that there is a simple mapping between Table 24.1 and Fig 24.1.</a:t>
            </a:r>
          </a:p>
          <a:p>
            <a:pPr lvl="8" algn="just"/>
            <a:endParaRPr lang="en-US" sz="800" dirty="0">
              <a:cs typeface="Times New Roman" pitchFamily="18" charset="0"/>
            </a:endParaRPr>
          </a:p>
          <a:p>
            <a:pPr algn="just"/>
            <a:r>
              <a:rPr lang="en-US" sz="2000" dirty="0">
                <a:cs typeface="Times New Roman" pitchFamily="18" charset="0"/>
              </a:rPr>
              <a:t>The fact is that groups in Fig 24.1 are already predefined in Table 24.1. This is similar to classification, where we have given a dataset where </a:t>
            </a:r>
            <a:r>
              <a:rPr lang="en-US" sz="2000" dirty="0">
                <a:solidFill>
                  <a:srgbClr val="0B5ED7"/>
                </a:solidFill>
                <a:cs typeface="Times New Roman" pitchFamily="18" charset="0"/>
              </a:rPr>
              <a:t>groups of data are predefined</a:t>
            </a:r>
            <a:r>
              <a:rPr lang="en-US" sz="2000" dirty="0">
                <a:cs typeface="Times New Roman" pitchFamily="18" charset="0"/>
              </a:rPr>
              <a:t>.</a:t>
            </a:r>
          </a:p>
          <a:p>
            <a:pPr lvl="7" algn="just"/>
            <a:endParaRPr lang="en-US" sz="1000" dirty="0">
              <a:cs typeface="Times New Roman" pitchFamily="18" charset="0"/>
            </a:endParaRPr>
          </a:p>
          <a:p>
            <a:pPr algn="just"/>
            <a:r>
              <a:rPr lang="en-US" sz="2000" dirty="0">
                <a:cs typeface="Times New Roman" pitchFamily="18" charset="0"/>
              </a:rPr>
              <a:t>Consider another situation, where ‘Grade’ is not known, but we have to make a grouping. </a:t>
            </a:r>
          </a:p>
          <a:p>
            <a:pPr lvl="8" algn="just"/>
            <a:endParaRPr lang="en-US" sz="800" dirty="0">
              <a:cs typeface="Times New Roman" pitchFamily="18" charset="0"/>
            </a:endParaRPr>
          </a:p>
          <a:p>
            <a:pPr algn="just"/>
            <a:r>
              <a:rPr lang="en-US" sz="2000" dirty="0">
                <a:cs typeface="Times New Roman" pitchFamily="18" charset="0"/>
              </a:rPr>
              <a:t>Put all the marks into a group if any other mark in that group does not exceed by 5 or more.</a:t>
            </a:r>
          </a:p>
          <a:p>
            <a:pPr lvl="8" algn="just"/>
            <a:endParaRPr lang="en-US" sz="800" dirty="0">
              <a:cs typeface="Times New Roman" pitchFamily="18" charset="0"/>
            </a:endParaRPr>
          </a:p>
          <a:p>
            <a:pPr algn="just"/>
            <a:r>
              <a:rPr lang="en-US" sz="2000" dirty="0">
                <a:cs typeface="Times New Roman" pitchFamily="18" charset="0"/>
              </a:rPr>
              <a:t>This is similar to “</a:t>
            </a:r>
            <a:r>
              <a:rPr lang="en-US" sz="2000" dirty="0">
                <a:solidFill>
                  <a:srgbClr val="0B5ED7"/>
                </a:solidFill>
                <a:cs typeface="Times New Roman" pitchFamily="18" charset="0"/>
              </a:rPr>
              <a:t>Relative grading</a:t>
            </a:r>
            <a:r>
              <a:rPr lang="en-US" sz="2000" dirty="0">
                <a:cs typeface="Times New Roman" pitchFamily="18" charset="0"/>
              </a:rPr>
              <a:t>” concept and grade may range from </a:t>
            </a:r>
            <a:r>
              <a:rPr lang="en-US" sz="2000" i="1" dirty="0">
                <a:cs typeface="Times New Roman" pitchFamily="18" charset="0"/>
              </a:rPr>
              <a:t>A</a:t>
            </a:r>
            <a:r>
              <a:rPr lang="en-US" sz="2000" dirty="0">
                <a:cs typeface="Times New Roman" pitchFamily="18" charset="0"/>
              </a:rPr>
              <a:t> to </a:t>
            </a:r>
            <a:r>
              <a:rPr lang="en-US" sz="2000" i="1" dirty="0">
                <a:cs typeface="Times New Roman" pitchFamily="18" charset="0"/>
              </a:rPr>
              <a:t>Z</a:t>
            </a:r>
            <a:r>
              <a:rPr lang="en-US" sz="2000" dirty="0">
                <a:cs typeface="Times New Roman" pitchFamily="18" charset="0"/>
              </a:rPr>
              <a:t>.</a:t>
            </a:r>
          </a:p>
          <a:p>
            <a:pPr algn="just"/>
            <a:endParaRPr lang="en-US" sz="2000" dirty="0">
              <a:cs typeface="Times New Roman" pitchFamily="18" charset="0"/>
            </a:endParaRPr>
          </a:p>
          <a:p>
            <a:pPr marL="0" indent="0" algn="just">
              <a:buNone/>
            </a:pPr>
            <a:endParaRPr lang="en-US" sz="2000" dirty="0">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p:spTree>
    <p:extLst>
      <p:ext uri="{BB962C8B-B14F-4D97-AF65-F5344CB8AC3E}">
        <p14:creationId xmlns:p14="http://schemas.microsoft.com/office/powerpoint/2010/main" val="193204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812" y="424462"/>
            <a:ext cx="8425339" cy="763568"/>
          </a:xfrm>
        </p:spPr>
        <p:txBody>
          <a:bodyPr>
            <a:normAutofit/>
          </a:bodyPr>
          <a:lstStyle/>
          <a:p>
            <a:r>
              <a:rPr lang="en-US" sz="4000" dirty="0">
                <a:solidFill>
                  <a:srgbClr val="A50021"/>
                </a:solidFill>
                <a:latin typeface="Times New Roman" pitchFamily="18" charset="0"/>
                <a:cs typeface="Times New Roman" pitchFamily="18" charset="0"/>
              </a:rPr>
              <a:t>Introduction to Clustering</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47812" y="1462025"/>
            <a:ext cx="8501751" cy="1165467"/>
          </a:xfrm>
        </p:spPr>
        <p:txBody>
          <a:bodyPr>
            <a:noAutofit/>
          </a:bodyPr>
          <a:lstStyle/>
          <a:p>
            <a:pPr algn="just"/>
            <a:r>
              <a:rPr lang="en-US" sz="2000" dirty="0">
                <a:cs typeface="Times New Roman" pitchFamily="18" charset="0"/>
              </a:rPr>
              <a:t>Figure 24.2 shows another grouping by means of another simple mapping, but the difference is </a:t>
            </a:r>
            <a:r>
              <a:rPr lang="en-US" sz="2000" dirty="0">
                <a:solidFill>
                  <a:srgbClr val="0B5ED7"/>
                </a:solidFill>
                <a:cs typeface="Times New Roman" pitchFamily="18" charset="0"/>
              </a:rPr>
              <a:t>this mapping does not based on predefined classes</a:t>
            </a:r>
            <a:r>
              <a:rPr lang="en-US" sz="2000" dirty="0">
                <a:cs typeface="Times New Roman" pitchFamily="18" charset="0"/>
              </a:rPr>
              <a:t>.</a:t>
            </a:r>
          </a:p>
        </p:txBody>
      </p:sp>
      <p:sp>
        <p:nvSpPr>
          <p:cNvPr id="4" name="Date Placeholder 3">
            <a:extLst>
              <a:ext uri="{FF2B5EF4-FFF2-40B4-BE49-F238E27FC236}">
                <a16:creationId xmlns:a16="http://schemas.microsoft.com/office/drawing/2014/main" id="{914AE4B0-545A-4841-828E-B737B35684B4}"/>
              </a:ext>
            </a:extLst>
          </p:cNvPr>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5" name="Slide Number Placeholder 4">
            <a:extLst>
              <a:ext uri="{FF2B5EF4-FFF2-40B4-BE49-F238E27FC236}">
                <a16:creationId xmlns:a16="http://schemas.microsoft.com/office/drawing/2014/main" id="{8F3ACDAB-260B-0D4A-B483-0440668F4BF5}"/>
              </a:ext>
            </a:extLst>
          </p:cNvPr>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
        <p:nvSpPr>
          <p:cNvPr id="21" name="Content Placeholder 2"/>
          <p:cNvSpPr txBox="1">
            <a:spLocks/>
          </p:cNvSpPr>
          <p:nvPr/>
        </p:nvSpPr>
        <p:spPr>
          <a:xfrm>
            <a:off x="447812" y="2912503"/>
            <a:ext cx="4757946" cy="2136141"/>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endParaRPr lang="en-US" sz="2000" dirty="0">
              <a:cs typeface="Times New Roman" pitchFamily="18" charset="0"/>
            </a:endParaRPr>
          </a:p>
        </p:txBody>
      </p:sp>
      <p:sp>
        <p:nvSpPr>
          <p:cNvPr id="20" name="Content Placeholder 2"/>
          <p:cNvSpPr txBox="1">
            <a:spLocks/>
          </p:cNvSpPr>
          <p:nvPr/>
        </p:nvSpPr>
        <p:spPr>
          <a:xfrm>
            <a:off x="447811" y="2536052"/>
            <a:ext cx="4445525" cy="2371694"/>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r>
              <a:rPr lang="en-US" sz="2000" dirty="0">
                <a:cs typeface="Times New Roman" pitchFamily="18" charset="0"/>
              </a:rPr>
              <a:t>In other words, this grouping is accomplished by finding </a:t>
            </a:r>
            <a:r>
              <a:rPr lang="en-US" sz="2000" dirty="0">
                <a:solidFill>
                  <a:srgbClr val="0B5ED7"/>
                </a:solidFill>
                <a:cs typeface="Times New Roman" pitchFamily="18" charset="0"/>
              </a:rPr>
              <a:t>similarities between data according to characteristics</a:t>
            </a:r>
            <a:r>
              <a:rPr lang="en-US" sz="2000" dirty="0">
                <a:cs typeface="Times New Roman" pitchFamily="18" charset="0"/>
              </a:rPr>
              <a:t> found in the actual data. </a:t>
            </a:r>
          </a:p>
          <a:p>
            <a:pPr lvl="8" algn="just"/>
            <a:endParaRPr lang="en-US" sz="800" dirty="0">
              <a:cs typeface="Times New Roman" pitchFamily="18" charset="0"/>
            </a:endParaRPr>
          </a:p>
          <a:p>
            <a:pPr algn="just"/>
            <a:r>
              <a:rPr lang="en-US" sz="2000" dirty="0">
                <a:cs typeface="Times New Roman" pitchFamily="18" charset="0"/>
              </a:rPr>
              <a:t>Such a group making is called </a:t>
            </a:r>
            <a:r>
              <a:rPr lang="en-US" sz="2000" dirty="0">
                <a:solidFill>
                  <a:srgbClr val="0B5ED7"/>
                </a:solidFill>
                <a:cs typeface="Times New Roman" pitchFamily="18" charset="0"/>
              </a:rPr>
              <a:t>clustering</a:t>
            </a:r>
            <a:r>
              <a:rPr lang="en-US" sz="2000" dirty="0">
                <a:cs typeface="Times New Roman" pitchFamily="18" charset="0"/>
              </a:rPr>
              <a:t>.</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15549" r="2018"/>
          <a:stretch/>
        </p:blipFill>
        <p:spPr>
          <a:xfrm>
            <a:off x="5240672" y="2536052"/>
            <a:ext cx="3708891" cy="3412936"/>
          </a:xfrm>
          <a:prstGeom prst="rect">
            <a:avLst/>
          </a:prstGeom>
          <a:ln w="34925">
            <a:solidFill>
              <a:schemeClr val="tx1"/>
            </a:solidFill>
          </a:ln>
        </p:spPr>
      </p:pic>
    </p:spTree>
    <p:extLst>
      <p:ext uri="{BB962C8B-B14F-4D97-AF65-F5344CB8AC3E}">
        <p14:creationId xmlns:p14="http://schemas.microsoft.com/office/powerpoint/2010/main" val="351944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188" y="169208"/>
            <a:ext cx="8425339" cy="915125"/>
          </a:xfrm>
        </p:spPr>
        <p:txBody>
          <a:bodyPr>
            <a:normAutofit/>
          </a:bodyPr>
          <a:lstStyle/>
          <a:p>
            <a:r>
              <a:rPr lang="en-US" sz="4000" dirty="0">
                <a:solidFill>
                  <a:srgbClr val="A50021"/>
                </a:solidFill>
                <a:latin typeface="Times New Roman" pitchFamily="18" charset="0"/>
                <a:cs typeface="Times New Roman" pitchFamily="18" charset="0"/>
              </a:rPr>
              <a:t>Introduction to Clustering</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402080"/>
            <a:ext cx="8501751" cy="4800600"/>
          </a:xfrm>
        </p:spPr>
        <p:txBody>
          <a:bodyPr>
            <a:noAutofit/>
          </a:bodyPr>
          <a:lstStyle/>
          <a:p>
            <a:pPr marL="0" indent="0">
              <a:buNone/>
            </a:pPr>
            <a:r>
              <a:rPr lang="en-US" sz="2000" b="1" dirty="0">
                <a:solidFill>
                  <a:srgbClr val="0B5ED7"/>
                </a:solidFill>
                <a:cs typeface="Times New Roman" pitchFamily="18" charset="0"/>
              </a:rPr>
              <a:t>Example 24.1 : The task of clustering</a:t>
            </a:r>
          </a:p>
          <a:p>
            <a:pPr marL="0" indent="0">
              <a:buNone/>
            </a:pPr>
            <a:r>
              <a:rPr lang="en-US" sz="2000" dirty="0">
                <a:cs typeface="Times New Roman" pitchFamily="18" charset="0"/>
              </a:rPr>
              <a:t>In order to elaborate the clustering task, consider the following dataset.</a:t>
            </a:r>
          </a:p>
          <a:p>
            <a:pPr marL="0" indent="0">
              <a:buNone/>
            </a:pPr>
            <a:r>
              <a:rPr lang="en-US" sz="2000" b="1" dirty="0">
                <a:solidFill>
                  <a:srgbClr val="0B5ED7"/>
                </a:solidFill>
                <a:cs typeface="Times New Roman" pitchFamily="18" charset="0"/>
              </a:rPr>
              <a:t>		          </a:t>
            </a:r>
            <a:r>
              <a:rPr lang="en-US" sz="1400" b="1" dirty="0">
                <a:solidFill>
                  <a:srgbClr val="0B5ED7"/>
                </a:solidFill>
                <a:cs typeface="Times New Roman" pitchFamily="18" charset="0"/>
              </a:rPr>
              <a:t>Table 24.2: Life Insurance database</a:t>
            </a:r>
            <a:endParaRPr lang="en-US" sz="1400" dirty="0">
              <a:cs typeface="Times New Roman" pitchFamily="18" charset="0"/>
            </a:endParaRPr>
          </a:p>
          <a:p>
            <a:pPr marL="0" indent="0">
              <a:buNone/>
            </a:pPr>
            <a:endParaRPr lang="en-US" sz="2000" b="1" dirty="0">
              <a:solidFill>
                <a:srgbClr val="0B5ED7"/>
              </a:solidFill>
              <a:cs typeface="Times New Roman" pitchFamily="18" charset="0"/>
            </a:endParaRPr>
          </a:p>
          <a:p>
            <a:pPr marL="0" indent="0">
              <a:buNone/>
            </a:pPr>
            <a:endParaRPr lang="en-US" sz="2000" b="1" dirty="0">
              <a:solidFill>
                <a:srgbClr val="0B5ED7"/>
              </a:solidFill>
              <a:cs typeface="Times New Roman" pitchFamily="18" charset="0"/>
            </a:endParaRPr>
          </a:p>
          <a:p>
            <a:pPr marL="0" indent="0">
              <a:buNone/>
            </a:pPr>
            <a:endParaRPr lang="en-US" sz="2000" b="1" dirty="0">
              <a:solidFill>
                <a:srgbClr val="0B5ED7"/>
              </a:solidFill>
              <a:cs typeface="Times New Roman" pitchFamily="18" charset="0"/>
            </a:endParaRPr>
          </a:p>
          <a:p>
            <a:pPr marL="0" indent="0">
              <a:buNone/>
            </a:pPr>
            <a:endParaRPr lang="en-US" sz="2000" b="1" dirty="0">
              <a:solidFill>
                <a:srgbClr val="0B5ED7"/>
              </a:solidFill>
              <a:cs typeface="Times New Roman" pitchFamily="18" charset="0"/>
            </a:endParaRPr>
          </a:p>
          <a:p>
            <a:pPr marL="0" indent="0">
              <a:buNone/>
            </a:pPr>
            <a:endParaRPr lang="en-US" sz="2000" b="1" dirty="0">
              <a:solidFill>
                <a:srgbClr val="0B5ED7"/>
              </a:solidFill>
              <a:cs typeface="Times New Roman" pitchFamily="18" charset="0"/>
            </a:endParaRPr>
          </a:p>
          <a:p>
            <a:pPr marL="0" indent="0">
              <a:buNone/>
            </a:pPr>
            <a:endParaRPr lang="en-US" sz="2000" b="1" dirty="0">
              <a:solidFill>
                <a:srgbClr val="0B5ED7"/>
              </a:solidFill>
              <a:cs typeface="Times New Roman" pitchFamily="18" charset="0"/>
            </a:endParaRPr>
          </a:p>
          <a:p>
            <a:pPr marL="0" indent="0">
              <a:buNone/>
            </a:pPr>
            <a:endParaRPr lang="en-US" sz="2000" b="1" dirty="0">
              <a:solidFill>
                <a:srgbClr val="0B5ED7"/>
              </a:solidFill>
              <a:cs typeface="Times New Roman" pitchFamily="18" charset="0"/>
            </a:endParaRPr>
          </a:p>
          <a:p>
            <a:pPr marL="0" indent="0">
              <a:buNone/>
            </a:pPr>
            <a:endParaRPr lang="en-US" sz="2000" b="1" dirty="0">
              <a:solidFill>
                <a:srgbClr val="0B5ED7"/>
              </a:solidFill>
              <a:cs typeface="Times New Roman" pitchFamily="18" charset="0"/>
            </a:endParaRPr>
          </a:p>
          <a:p>
            <a:pPr marL="0" indent="0">
              <a:buNone/>
            </a:pPr>
            <a:r>
              <a:rPr lang="en-US" sz="2000" dirty="0">
                <a:solidFill>
                  <a:srgbClr val="0B5ED7"/>
                </a:solidFill>
                <a:cs typeface="Times New Roman" pitchFamily="18" charset="0"/>
              </a:rPr>
              <a:t>With certain similarity or likeliness defined, we can classify the records to one or group of more attributes (and thus mapping being non-trivial).</a:t>
            </a:r>
          </a:p>
          <a:p>
            <a:endParaRPr lang="en-US" sz="2000" dirty="0">
              <a:cs typeface="Times New Roman" pitchFamily="18" charset="0"/>
            </a:endParaRPr>
          </a:p>
          <a:p>
            <a:endParaRPr lang="en-US" sz="2000" dirty="0">
              <a:cs typeface="Times New Roman" pitchFamily="18" charset="0"/>
            </a:endParaRPr>
          </a:p>
          <a:p>
            <a:pPr marL="393192" lvl="1" indent="0">
              <a:buNone/>
            </a:pPr>
            <a:endParaRPr lang="en-US" sz="800" dirty="0">
              <a:cs typeface="Times New Roman" pitchFamily="18" charset="0"/>
            </a:endParaRPr>
          </a:p>
          <a:p>
            <a:pPr marL="0" indent="0">
              <a:buNone/>
            </a:pPr>
            <a:r>
              <a:rPr lang="en-US" sz="2000" b="1" dirty="0">
                <a:solidFill>
                  <a:srgbClr val="0B5ED7"/>
                </a:solidFill>
                <a:cs typeface="Times New Roman" pitchFamily="18" charset="0"/>
              </a:rPr>
              <a:t> </a:t>
            </a:r>
            <a:endParaRPr lang="en-US" sz="300" b="1" dirty="0">
              <a:solidFill>
                <a:srgbClr val="0B5ED7"/>
              </a:solidFill>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55099195"/>
              </p:ext>
            </p:extLst>
          </p:nvPr>
        </p:nvGraphicFramePr>
        <p:xfrm>
          <a:off x="1551008" y="2550725"/>
          <a:ext cx="4924744" cy="2819930"/>
        </p:xfrm>
        <a:graphic>
          <a:graphicData uri="http://schemas.openxmlformats.org/drawingml/2006/table">
            <a:tbl>
              <a:tblPr firstRow="1" firstCol="1" bandRow="1">
                <a:tableStyleId>{B301B821-A1FF-4177-AEE7-76D212191A09}</a:tableStyleId>
              </a:tblPr>
              <a:tblGrid>
                <a:gridCol w="1010001">
                  <a:extLst>
                    <a:ext uri="{9D8B030D-6E8A-4147-A177-3AD203B41FA5}">
                      <a16:colId xmlns:a16="http://schemas.microsoft.com/office/drawing/2014/main" val="20000"/>
                    </a:ext>
                  </a:extLst>
                </a:gridCol>
                <a:gridCol w="1104689">
                  <a:extLst>
                    <a:ext uri="{9D8B030D-6E8A-4147-A177-3AD203B41FA5}">
                      <a16:colId xmlns:a16="http://schemas.microsoft.com/office/drawing/2014/main" val="20001"/>
                    </a:ext>
                  </a:extLst>
                </a:gridCol>
                <a:gridCol w="718048">
                  <a:extLst>
                    <a:ext uri="{9D8B030D-6E8A-4147-A177-3AD203B41FA5}">
                      <a16:colId xmlns:a16="http://schemas.microsoft.com/office/drawing/2014/main" val="20002"/>
                    </a:ext>
                  </a:extLst>
                </a:gridCol>
                <a:gridCol w="1192473">
                  <a:extLst>
                    <a:ext uri="{9D8B030D-6E8A-4147-A177-3AD203B41FA5}">
                      <a16:colId xmlns:a16="http://schemas.microsoft.com/office/drawing/2014/main" val="20003"/>
                    </a:ext>
                  </a:extLst>
                </a:gridCol>
                <a:gridCol w="899533">
                  <a:extLst>
                    <a:ext uri="{9D8B030D-6E8A-4147-A177-3AD203B41FA5}">
                      <a16:colId xmlns:a16="http://schemas.microsoft.com/office/drawing/2014/main" val="20004"/>
                    </a:ext>
                  </a:extLst>
                </a:gridCol>
              </a:tblGrid>
              <a:tr h="430160">
                <a:tc>
                  <a:txBody>
                    <a:bodyPr/>
                    <a:lstStyle/>
                    <a:p>
                      <a:pPr algn="ctr">
                        <a:lnSpc>
                          <a:spcPct val="115000"/>
                        </a:lnSpc>
                        <a:spcAft>
                          <a:spcPts val="0"/>
                        </a:spcAft>
                      </a:pPr>
                      <a:r>
                        <a:rPr lang="en-IN" sz="1200" dirty="0">
                          <a:effectLst/>
                        </a:rPr>
                        <a:t>Marital Status</a:t>
                      </a:r>
                      <a:endParaRPr lang="en-IN" sz="12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rPr>
                        <a:t>Age</a:t>
                      </a:r>
                      <a:endParaRPr lang="en-IN" sz="12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rPr>
                        <a:t>Income</a:t>
                      </a:r>
                      <a:endParaRPr lang="en-IN" sz="12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rPr>
                        <a:t>Education</a:t>
                      </a:r>
                      <a:endParaRPr lang="en-IN" sz="12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dirty="0">
                          <a:effectLst/>
                        </a:rPr>
                        <a:t>Number</a:t>
                      </a:r>
                      <a:r>
                        <a:rPr lang="en-IN" sz="1200" baseline="0" dirty="0">
                          <a:effectLst/>
                        </a:rPr>
                        <a:t> of children</a:t>
                      </a:r>
                      <a:endParaRPr lang="en-IN" sz="12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5530">
                <a:tc>
                  <a:txBody>
                    <a:bodyPr/>
                    <a:lstStyle/>
                    <a:p>
                      <a:pPr algn="ctr">
                        <a:lnSpc>
                          <a:spcPct val="115000"/>
                        </a:lnSpc>
                        <a:spcAft>
                          <a:spcPts val="0"/>
                        </a:spcAft>
                      </a:pPr>
                      <a:r>
                        <a:rPr lang="en-IN" sz="1200" b="0" dirty="0">
                          <a:effectLst/>
                          <a:latin typeface="+mn-lt"/>
                        </a:rPr>
                        <a:t>Single</a:t>
                      </a:r>
                      <a:endParaRPr lang="en-IN" sz="1200" b="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rPr>
                        <a:t>35</a:t>
                      </a:r>
                      <a:endParaRPr lang="en-IN" sz="1200" b="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25000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n-lt"/>
                          <a:ea typeface="Calibri"/>
                          <a:cs typeface="Times New Roman"/>
                        </a:rPr>
                        <a:t>Under Graduate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65530">
                <a:tc>
                  <a:txBody>
                    <a:bodyPr/>
                    <a:lstStyle/>
                    <a:p>
                      <a:pPr algn="ctr">
                        <a:lnSpc>
                          <a:spcPct val="115000"/>
                        </a:lnSpc>
                        <a:spcAft>
                          <a:spcPts val="0"/>
                        </a:spcAft>
                      </a:pPr>
                      <a:r>
                        <a:rPr lang="en-IN" sz="1200" b="0" dirty="0">
                          <a:effectLst/>
                          <a:latin typeface="+mn-lt"/>
                        </a:rPr>
                        <a:t>Married</a:t>
                      </a:r>
                      <a:endParaRPr lang="en-IN" sz="1200" b="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15000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n-lt"/>
                          <a:ea typeface="Calibri"/>
                          <a:cs typeface="Times New Roman"/>
                        </a:rPr>
                        <a:t>Graduate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5530">
                <a:tc>
                  <a:txBody>
                    <a:bodyPr/>
                    <a:lstStyle/>
                    <a:p>
                      <a:pPr algn="ctr">
                        <a:lnSpc>
                          <a:spcPct val="115000"/>
                        </a:lnSpc>
                        <a:spcAft>
                          <a:spcPts val="0"/>
                        </a:spcAft>
                      </a:pPr>
                      <a:r>
                        <a:rPr lang="en-IN" sz="1200" b="0" dirty="0">
                          <a:effectLst/>
                          <a:latin typeface="+mn-lt"/>
                        </a:rPr>
                        <a:t>Single</a:t>
                      </a:r>
                      <a:endParaRPr lang="en-IN" sz="1200" b="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40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20000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IN" sz="1200" b="0" dirty="0">
                          <a:effectLst/>
                          <a:latin typeface="+mn-lt"/>
                          <a:ea typeface="Calibri"/>
                          <a:cs typeface="Times New Roman"/>
                        </a:rPr>
                        <a:t>Under Graduate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65530">
                <a:tc>
                  <a:txBody>
                    <a:bodyPr/>
                    <a:lstStyle/>
                    <a:p>
                      <a:pPr algn="ctr">
                        <a:lnSpc>
                          <a:spcPct val="115000"/>
                        </a:lnSpc>
                        <a:spcAft>
                          <a:spcPts val="0"/>
                        </a:spcAft>
                      </a:pPr>
                      <a:r>
                        <a:rPr lang="en-IN" sz="1200" b="0" dirty="0">
                          <a:effectLst/>
                          <a:latin typeface="+mn-lt"/>
                        </a:rPr>
                        <a:t>Divorced</a:t>
                      </a:r>
                      <a:endParaRPr lang="en-IN" sz="1200" b="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30000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n-lt"/>
                          <a:ea typeface="Calibri"/>
                          <a:cs typeface="Times New Roman"/>
                        </a:rPr>
                        <a:t>Post-Graduate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6553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IN" sz="1200" b="0" dirty="0">
                          <a:effectLst/>
                          <a:latin typeface="+mn-lt"/>
                        </a:rPr>
                        <a:t>Divorced</a:t>
                      </a:r>
                      <a:endParaRPr lang="en-IN" sz="1200" b="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20000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IN" sz="1200" b="0" dirty="0">
                          <a:effectLst/>
                          <a:latin typeface="+mn-lt"/>
                          <a:ea typeface="Calibri"/>
                          <a:cs typeface="Times New Roman"/>
                        </a:rPr>
                        <a:t>Under Graduate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65530">
                <a:tc>
                  <a:txBody>
                    <a:bodyPr/>
                    <a:lstStyle/>
                    <a:p>
                      <a:pPr algn="ctr">
                        <a:lnSpc>
                          <a:spcPct val="115000"/>
                        </a:lnSpc>
                        <a:spcAft>
                          <a:spcPts val="0"/>
                        </a:spcAft>
                      </a:pPr>
                      <a:r>
                        <a:rPr lang="en-IN" sz="1200" b="0" dirty="0">
                          <a:effectLst/>
                          <a:latin typeface="+mn-lt"/>
                        </a:rPr>
                        <a:t>Married</a:t>
                      </a:r>
                      <a:endParaRPr lang="en-IN" sz="1200" b="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60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70000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n-lt"/>
                          <a:ea typeface="Calibri"/>
                          <a:cs typeface="Times New Roman"/>
                        </a:rPr>
                        <a:t>Graduate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65530">
                <a:tc>
                  <a:txBody>
                    <a:bodyPr/>
                    <a:lstStyle/>
                    <a:p>
                      <a:pPr algn="ctr">
                        <a:lnSpc>
                          <a:spcPct val="115000"/>
                        </a:lnSpc>
                        <a:spcAft>
                          <a:spcPts val="0"/>
                        </a:spcAft>
                      </a:pPr>
                      <a:r>
                        <a:rPr lang="en-IN" sz="1200" b="0" dirty="0">
                          <a:effectLst/>
                          <a:latin typeface="+mn-lt"/>
                        </a:rPr>
                        <a:t>Married</a:t>
                      </a:r>
                      <a:endParaRPr lang="en-IN" sz="1200" b="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30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90000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n-lt"/>
                          <a:ea typeface="Calibri"/>
                          <a:cs typeface="Times New Roman"/>
                        </a:rPr>
                        <a:t>Post-Graduate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65530">
                <a:tc>
                  <a:txBody>
                    <a:bodyPr/>
                    <a:lstStyle/>
                    <a:p>
                      <a:pPr algn="ctr">
                        <a:lnSpc>
                          <a:spcPct val="115000"/>
                        </a:lnSpc>
                        <a:spcAft>
                          <a:spcPts val="0"/>
                        </a:spcAft>
                      </a:pPr>
                      <a:r>
                        <a:rPr lang="en-IN" sz="1200" b="0" dirty="0">
                          <a:effectLst/>
                          <a:latin typeface="+mn-lt"/>
                        </a:rPr>
                        <a:t>Married</a:t>
                      </a:r>
                      <a:endParaRPr lang="en-IN" sz="1200" b="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45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60000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n-lt"/>
                          <a:ea typeface="Calibri"/>
                          <a:cs typeface="Times New Roman"/>
                        </a:rPr>
                        <a:t>Graduate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6553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IN" sz="1200" b="0" dirty="0">
                          <a:effectLst/>
                          <a:latin typeface="+mn-lt"/>
                        </a:rPr>
                        <a:t>Divorced</a:t>
                      </a:r>
                      <a:endParaRPr lang="en-IN" sz="1200" b="0" dirty="0">
                        <a:effectLst/>
                        <a:latin typeface="+mn-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50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80000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IN" sz="1200" b="0" dirty="0">
                          <a:effectLst/>
                          <a:latin typeface="+mn-lt"/>
                          <a:ea typeface="Calibri"/>
                          <a:cs typeface="Times New Roman"/>
                        </a:rPr>
                        <a:t>Under Graduate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IN" sz="1200" b="0" dirty="0">
                          <a:effectLst/>
                          <a:latin typeface="+mj-lt"/>
                          <a:ea typeface="Calibri"/>
                          <a:cs typeface="Times New Roman"/>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8180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388595-5BA2-B143-849E-A1D876F32F76}"/>
              </a:ext>
            </a:extLst>
          </p:cNvPr>
          <p:cNvSpPr>
            <a:spLocks noGrp="1"/>
          </p:cNvSpPr>
          <p:nvPr>
            <p:ph type="title"/>
          </p:nvPr>
        </p:nvSpPr>
        <p:spPr>
          <a:xfrm>
            <a:off x="420188" y="169208"/>
            <a:ext cx="8425339" cy="695765"/>
          </a:xfrm>
        </p:spPr>
        <p:txBody>
          <a:bodyPr>
            <a:normAutofit/>
          </a:bodyPr>
          <a:lstStyle/>
          <a:p>
            <a:r>
              <a:rPr lang="en-US" sz="4000" dirty="0">
                <a:solidFill>
                  <a:srgbClr val="A50021"/>
                </a:solidFill>
                <a:latin typeface="Times New Roman" pitchFamily="18" charset="0"/>
                <a:cs typeface="Times New Roman" pitchFamily="18" charset="0"/>
              </a:rPr>
              <a:t>Introduction to Clustering</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20188" y="1145740"/>
            <a:ext cx="8708572" cy="4791412"/>
          </a:xfrm>
        </p:spPr>
        <p:txBody>
          <a:bodyPr>
            <a:noAutofit/>
          </a:bodyPr>
          <a:lstStyle/>
          <a:p>
            <a:r>
              <a:rPr lang="en-US" sz="2000" dirty="0">
                <a:cs typeface="Times New Roman" pitchFamily="18" charset="0"/>
              </a:rPr>
              <a:t>Clustering has been used in many application domains:</a:t>
            </a:r>
          </a:p>
          <a:p>
            <a:pPr lvl="8"/>
            <a:endParaRPr lang="en-US" sz="800" dirty="0">
              <a:cs typeface="Times New Roman" pitchFamily="18" charset="0"/>
            </a:endParaRPr>
          </a:p>
          <a:p>
            <a:pPr lvl="1" algn="just"/>
            <a:r>
              <a:rPr lang="en-US" sz="1800" dirty="0">
                <a:cs typeface="Times New Roman" pitchFamily="18" charset="0"/>
              </a:rPr>
              <a:t>Image analysis</a:t>
            </a:r>
            <a:endParaRPr lang="en-US" sz="800" dirty="0">
              <a:cs typeface="Times New Roman" pitchFamily="18" charset="0"/>
            </a:endParaRPr>
          </a:p>
          <a:p>
            <a:pPr lvl="1" algn="just"/>
            <a:r>
              <a:rPr lang="en-US" sz="1800" dirty="0">
                <a:cs typeface="Times New Roman" pitchFamily="18" charset="0"/>
              </a:rPr>
              <a:t>Document retrieval</a:t>
            </a:r>
            <a:endParaRPr lang="en-US" sz="800" dirty="0">
              <a:cs typeface="Times New Roman" pitchFamily="18" charset="0"/>
            </a:endParaRPr>
          </a:p>
          <a:p>
            <a:pPr lvl="1" algn="just"/>
            <a:r>
              <a:rPr lang="en-US" sz="1800" dirty="0">
                <a:cs typeface="Times New Roman" pitchFamily="18" charset="0"/>
              </a:rPr>
              <a:t>Machine learning, etc.</a:t>
            </a:r>
          </a:p>
          <a:p>
            <a:pPr marL="223297" lvl="1" indent="0" algn="just">
              <a:buNone/>
            </a:pPr>
            <a:endParaRPr lang="en-US" sz="2000" dirty="0">
              <a:cs typeface="Times New Roman" pitchFamily="18" charset="0"/>
            </a:endParaRPr>
          </a:p>
          <a:p>
            <a:pPr algn="just"/>
            <a:r>
              <a:rPr lang="en-US" sz="2000" dirty="0">
                <a:cs typeface="Times New Roman" pitchFamily="18" charset="0"/>
              </a:rPr>
              <a:t>When clustering is applied to real-world database, many problems may arise.</a:t>
            </a:r>
          </a:p>
          <a:p>
            <a:pPr lvl="8" algn="just"/>
            <a:endParaRPr lang="en-US" sz="800" dirty="0">
              <a:cs typeface="Times New Roman" pitchFamily="18" charset="0"/>
            </a:endParaRPr>
          </a:p>
          <a:p>
            <a:pPr marL="457200" indent="-457200" algn="just">
              <a:buClr>
                <a:srgbClr val="A50021"/>
              </a:buClr>
              <a:buFont typeface="+mj-lt"/>
              <a:buAutoNum type="arabicPeriod"/>
            </a:pPr>
            <a:r>
              <a:rPr lang="en-US" sz="2000" dirty="0">
                <a:solidFill>
                  <a:srgbClr val="0B5ED7"/>
                </a:solidFill>
                <a:cs typeface="Times New Roman" pitchFamily="18" charset="0"/>
              </a:rPr>
              <a:t>The (best) number of cluster is not known.</a:t>
            </a:r>
          </a:p>
          <a:p>
            <a:pPr marL="2651760" lvl="8" indent="-457200" algn="just">
              <a:buClr>
                <a:srgbClr val="A50021"/>
              </a:buClr>
              <a:buAutoNum type="arabicPeriod"/>
            </a:pPr>
            <a:endParaRPr lang="en-US" sz="800" dirty="0">
              <a:solidFill>
                <a:srgbClr val="A50021"/>
              </a:solidFill>
              <a:cs typeface="Times New Roman" pitchFamily="18" charset="0"/>
            </a:endParaRPr>
          </a:p>
          <a:p>
            <a:pPr lvl="1" algn="just">
              <a:buClr>
                <a:srgbClr val="0B5ED7"/>
              </a:buClr>
            </a:pPr>
            <a:r>
              <a:rPr lang="en-US" sz="1800" dirty="0">
                <a:cs typeface="Times New Roman" pitchFamily="18" charset="0"/>
              </a:rPr>
              <a:t>There is no correct answer to a clustering problem. </a:t>
            </a:r>
          </a:p>
          <a:p>
            <a:pPr lvl="1" algn="just">
              <a:buClr>
                <a:srgbClr val="0B5ED7"/>
              </a:buClr>
            </a:pPr>
            <a:r>
              <a:rPr lang="en-US" sz="1800" dirty="0">
                <a:cs typeface="Times New Roman" pitchFamily="18" charset="0"/>
              </a:rPr>
              <a:t>In fact, many answers may be found. </a:t>
            </a:r>
          </a:p>
          <a:p>
            <a:pPr lvl="1" algn="just">
              <a:buClr>
                <a:srgbClr val="0B5ED7"/>
              </a:buClr>
            </a:pPr>
            <a:r>
              <a:rPr lang="en-US" sz="1800" dirty="0">
                <a:cs typeface="Times New Roman" pitchFamily="18" charset="0"/>
              </a:rPr>
              <a:t>The exact number of cluster required is not easy to determine.</a:t>
            </a:r>
          </a:p>
          <a:p>
            <a:pPr marL="0" indent="0" algn="just">
              <a:buClr>
                <a:srgbClr val="A50021"/>
              </a:buClr>
              <a:buNone/>
            </a:pPr>
            <a:r>
              <a:rPr lang="en-US" sz="2000" dirty="0">
                <a:solidFill>
                  <a:srgbClr val="A50021"/>
                </a:solidFill>
                <a:cs typeface="Times New Roman" pitchFamily="18" charset="0"/>
              </a:rPr>
              <a:t>	</a:t>
            </a:r>
          </a:p>
          <a:p>
            <a:pPr marL="457200" indent="-457200">
              <a:buFont typeface="+mj-lt"/>
              <a:buAutoNum type="arabicPeriod"/>
            </a:pPr>
            <a:endParaRPr lang="en-US" sz="2000" dirty="0">
              <a:solidFill>
                <a:srgbClr val="A50021"/>
              </a:solidFill>
              <a:cs typeface="Times New Roman" pitchFamily="18" charset="0"/>
            </a:endParaRPr>
          </a:p>
          <a:p>
            <a:pPr marL="0" indent="0">
              <a:buNone/>
            </a:pPr>
            <a:endParaRPr lang="en-US" sz="2000" dirty="0">
              <a:cs typeface="Times New Roman" pitchFamily="18" charset="0"/>
            </a:endParaRPr>
          </a:p>
          <a:p>
            <a:endParaRPr lang="en-US" sz="2000" dirty="0">
              <a:cs typeface="Times New Roman" pitchFamily="18" charset="0"/>
            </a:endParaRPr>
          </a:p>
          <a:p>
            <a:pPr marL="393192" lvl="1" indent="0">
              <a:buNone/>
            </a:pPr>
            <a:endParaRPr lang="en-US" sz="800" dirty="0">
              <a:cs typeface="Times New Roman" pitchFamily="18" charset="0"/>
            </a:endParaRPr>
          </a:p>
          <a:p>
            <a:pPr marL="0" indent="0">
              <a:buNone/>
            </a:pPr>
            <a:r>
              <a:rPr lang="en-US" sz="2000" b="1" dirty="0">
                <a:solidFill>
                  <a:srgbClr val="0B5ED7"/>
                </a:solidFill>
                <a:cs typeface="Times New Roman" pitchFamily="18" charset="0"/>
              </a:rPr>
              <a:t> </a:t>
            </a:r>
            <a:endParaRPr lang="en-US" sz="300" b="1" dirty="0">
              <a:solidFill>
                <a:srgbClr val="0B5ED7"/>
              </a:solidFill>
              <a:cs typeface="Times New Roman" pitchFamily="18" charset="0"/>
            </a:endParaRPr>
          </a:p>
        </p:txBody>
      </p:sp>
      <p:sp>
        <p:nvSpPr>
          <p:cNvPr id="4" name="Date Placeholder 3"/>
          <p:cNvSpPr>
            <a:spLocks noGrp="1"/>
          </p:cNvSpPr>
          <p:nvPr>
            <p:ph type="dt" sz="half" idx="10"/>
          </p:nvPr>
        </p:nvSpPr>
        <p:spPr/>
        <p:txBody>
          <a:bodyPr/>
          <a:lstStyle/>
          <a:p>
            <a:r>
              <a:rPr lang="en-IN">
                <a:solidFill>
                  <a:srgbClr val="04617B">
                    <a:shade val="90000"/>
                  </a:srgbClr>
                </a:solidFill>
              </a:rPr>
              <a:t>IIITS: IDA - M2021</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spTree>
    <p:extLst>
      <p:ext uri="{BB962C8B-B14F-4D97-AF65-F5344CB8AC3E}">
        <p14:creationId xmlns:p14="http://schemas.microsoft.com/office/powerpoint/2010/main" val="2800506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11457</TotalTime>
  <Words>4881</Words>
  <Application>Microsoft Macintosh PowerPoint</Application>
  <PresentationFormat>Custom</PresentationFormat>
  <Paragraphs>865</Paragraphs>
  <Slides>43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43</vt:i4>
      </vt:variant>
    </vt:vector>
  </HeadingPairs>
  <TitlesOfParts>
    <vt:vector size="53" baseType="lpstr">
      <vt:lpstr>Arial</vt:lpstr>
      <vt:lpstr>Calibri</vt:lpstr>
      <vt:lpstr>Calibri Light</vt:lpstr>
      <vt:lpstr>Cambria Math</vt:lpstr>
      <vt:lpstr>Garamond</vt:lpstr>
      <vt:lpstr>Gill Sans MT</vt:lpstr>
      <vt:lpstr>Times New Roman</vt:lpstr>
      <vt:lpstr>Wingdings 2</vt:lpstr>
      <vt:lpstr>Office Theme</vt:lpstr>
      <vt:lpstr>Parcel</vt:lpstr>
      <vt:lpstr>Introduction to  Data Analytics</vt:lpstr>
      <vt:lpstr>Topics to be covered…</vt:lpstr>
      <vt:lpstr>Introduction to Clustering</vt:lpstr>
      <vt:lpstr>Introduction to Clustering</vt:lpstr>
      <vt:lpstr>Introduction to Clustering</vt:lpstr>
      <vt:lpstr>Introduction to Clustering</vt:lpstr>
      <vt:lpstr>Introduction to Clustering</vt:lpstr>
      <vt:lpstr>Introduction to Clustering</vt:lpstr>
      <vt:lpstr>Introduction to Clustering</vt:lpstr>
      <vt:lpstr>Introduction to Clustering</vt:lpstr>
      <vt:lpstr>Definition of Clustering Problem</vt:lpstr>
      <vt:lpstr>Definition of Clustering Problem</vt:lpstr>
      <vt:lpstr>PowerPoint Presentation</vt:lpstr>
      <vt:lpstr>Similarity and Dissimilarity Measures</vt:lpstr>
      <vt:lpstr>Proximity Measures: Single-Attribute</vt:lpstr>
      <vt:lpstr>Proximity Calculation</vt:lpstr>
      <vt:lpstr>Proximity Calculation</vt:lpstr>
      <vt:lpstr>Similarity Measure with Symmetric Binary </vt:lpstr>
      <vt:lpstr>Similarity Measure with Symmetric Binary</vt:lpstr>
      <vt:lpstr>Proximity Measure with Asymmetric Binary </vt:lpstr>
      <vt:lpstr>Proximity Measure with Asymmetric Binary </vt:lpstr>
      <vt:lpstr>PowerPoint Presentation</vt:lpstr>
      <vt:lpstr>Proximity Measure with Categorical Attribute</vt:lpstr>
      <vt:lpstr>Proximity Measure with Categorical Attribute</vt:lpstr>
      <vt:lpstr>Proximity Measure with Ordinal Attribute</vt:lpstr>
      <vt:lpstr>Proximity Measure with Ordinal Attribute</vt:lpstr>
      <vt:lpstr>PowerPoint Presentation</vt:lpstr>
      <vt:lpstr>PowerPoint Presentation</vt:lpstr>
      <vt:lpstr>PowerPoint Presentation</vt:lpstr>
      <vt:lpstr>PowerPoint Presentation</vt:lpstr>
      <vt:lpstr>PowerPoint Presentation</vt:lpstr>
      <vt:lpstr>PowerPoint Presentation</vt:lpstr>
      <vt:lpstr>Proximity Measure for Ratio-Scale</vt:lpstr>
      <vt:lpstr>Proximity Measure for Ratio-Scale</vt:lpstr>
      <vt:lpstr>Proximity Measure for Ratio-Scale</vt:lpstr>
      <vt:lpstr>Proximity Measure with Mixed Attributes</vt:lpstr>
      <vt:lpstr>Similarity Measure with Mixed Attributes</vt:lpstr>
      <vt:lpstr>Non-Metric similarity</vt:lpstr>
      <vt:lpstr>Cosine Similarity</vt:lpstr>
      <vt:lpstr>Non-Metric Similarity</vt:lpstr>
      <vt:lpstr>Pearson’s Correlation</vt:lpstr>
      <vt:lpstr>PowerPoint Presentation</vt:lpstr>
      <vt:lpstr>PowerPoint Presentation</vt:lpstr>
    </vt:vector>
  </TitlesOfParts>
  <Manager/>
  <Company>IIITS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Sreeja SR</dc:creator>
  <cp:keywords/>
  <dc:description/>
  <cp:lastModifiedBy>Microsoft Office User</cp:lastModifiedBy>
  <cp:revision>902</cp:revision>
  <dcterms:created xsi:type="dcterms:W3CDTF">2016-07-28T11:27:44Z</dcterms:created>
  <dcterms:modified xsi:type="dcterms:W3CDTF">2021-11-08T05:33:54Z</dcterms:modified>
  <cp:category/>
</cp:coreProperties>
</file>