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494" r:id="rId2"/>
    <p:sldId id="276" r:id="rId3"/>
    <p:sldId id="366" r:id="rId4"/>
    <p:sldId id="367" r:id="rId5"/>
    <p:sldId id="423" r:id="rId6"/>
    <p:sldId id="387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294" r:id="rId17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0099"/>
    <a:srgbClr val="073C8B"/>
    <a:srgbClr val="800000"/>
    <a:srgbClr val="003399"/>
    <a:srgbClr val="FF66FF"/>
    <a:srgbClr val="CC3300"/>
    <a:srgbClr val="EBEB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32" y="19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A2</c:v>
                </c:pt>
              </c:strCache>
            </c:strRef>
          </c:tx>
          <c:spPr>
            <a:ln w="66675">
              <a:noFill/>
            </a:ln>
          </c:spPr>
          <c:xVal>
            <c:numRef>
              <c:f>Sheet1!$A$2:$A$17</c:f>
              <c:numCache>
                <c:formatCode>General</c:formatCode>
                <c:ptCount val="16"/>
                <c:pt idx="0">
                  <c:v>6.8</c:v>
                </c:pt>
                <c:pt idx="1">
                  <c:v>0.8</c:v>
                </c:pt>
                <c:pt idx="2">
                  <c:v>1.2</c:v>
                </c:pt>
                <c:pt idx="3">
                  <c:v>2.8</c:v>
                </c:pt>
                <c:pt idx="4">
                  <c:v>3.8</c:v>
                </c:pt>
                <c:pt idx="5">
                  <c:v>4.4000000000000004</c:v>
                </c:pt>
                <c:pt idx="6">
                  <c:v>4.8</c:v>
                </c:pt>
                <c:pt idx="7">
                  <c:v>6</c:v>
                </c:pt>
                <c:pt idx="8">
                  <c:v>6.2</c:v>
                </c:pt>
                <c:pt idx="9">
                  <c:v>7.6</c:v>
                </c:pt>
                <c:pt idx="10">
                  <c:v>7.8</c:v>
                </c:pt>
                <c:pt idx="11">
                  <c:v>6.6</c:v>
                </c:pt>
                <c:pt idx="12">
                  <c:v>8.1999999999999993</c:v>
                </c:pt>
                <c:pt idx="13">
                  <c:v>8.4</c:v>
                </c:pt>
                <c:pt idx="14">
                  <c:v>9</c:v>
                </c:pt>
                <c:pt idx="15">
                  <c:v>9.6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12.6</c:v>
                </c:pt>
                <c:pt idx="1">
                  <c:v>9.8000000000000007</c:v>
                </c:pt>
                <c:pt idx="2">
                  <c:v>11.6</c:v>
                </c:pt>
                <c:pt idx="3">
                  <c:v>9.6</c:v>
                </c:pt>
                <c:pt idx="4">
                  <c:v>9.9</c:v>
                </c:pt>
                <c:pt idx="5">
                  <c:v>6.5</c:v>
                </c:pt>
                <c:pt idx="6">
                  <c:v>1.1000000000000001</c:v>
                </c:pt>
                <c:pt idx="7">
                  <c:v>19.899999999999999</c:v>
                </c:pt>
                <c:pt idx="8">
                  <c:v>18.5</c:v>
                </c:pt>
                <c:pt idx="9">
                  <c:v>17.399999999999999</c:v>
                </c:pt>
                <c:pt idx="10">
                  <c:v>12.2</c:v>
                </c:pt>
                <c:pt idx="11">
                  <c:v>7.7</c:v>
                </c:pt>
                <c:pt idx="12">
                  <c:v>4.5</c:v>
                </c:pt>
                <c:pt idx="13">
                  <c:v>6.9</c:v>
                </c:pt>
                <c:pt idx="14">
                  <c:v>3.4</c:v>
                </c:pt>
                <c:pt idx="15">
                  <c:v>11.1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91-754A-A6F0-0F91F762B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4016"/>
        <c:axId val="11766192"/>
      </c:scatterChart>
      <c:valAx>
        <c:axId val="11764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sz="1600" dirty="0"/>
                  <a:t>A1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Cambria Math" pitchFamily="18" charset="0"/>
                <a:ea typeface="Cambria Math" pitchFamily="18" charset="0"/>
              </a:defRPr>
            </a:pPr>
            <a:endParaRPr lang="en-US"/>
          </a:p>
        </c:txPr>
        <c:crossAx val="11766192"/>
        <c:crosses val="autoZero"/>
        <c:crossBetween val="midCat"/>
      </c:valAx>
      <c:valAx>
        <c:axId val="11766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A2</a:t>
                </a:r>
              </a:p>
            </c:rich>
          </c:tx>
          <c:layout>
            <c:manualLayout>
              <c:xMode val="edge"/>
              <c:yMode val="edge"/>
              <c:x val="1.1968880909634948E-2"/>
              <c:y val="0.4013154657065076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>
                <a:latin typeface="Cambria Math" pitchFamily="18" charset="0"/>
                <a:ea typeface="Cambria Math" pitchFamily="18" charset="0"/>
              </a:defRPr>
            </a:pPr>
            <a:endParaRPr lang="en-US"/>
          </a:p>
        </c:txPr>
        <c:crossAx val="11764016"/>
        <c:crosses val="autoZero"/>
        <c:crossBetween val="midCat"/>
      </c:valAx>
      <c:spPr>
        <a:ln w="25400" cmpd="sng"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200" b="1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0.37769</cdr:x>
      <cdr:y>0.47704</cdr:y>
    </cdr:from>
    <cdr:to>
      <cdr:x>0.41681</cdr:x>
      <cdr:y>0.54681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2003805" y="1890232"/>
          <a:ext cx="207546" cy="276446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/>
        </a:p>
      </cdr:txBody>
    </cdr:sp>
  </cdr:relSizeAnchor>
  <cdr:relSizeAnchor xmlns:cdr="http://schemas.openxmlformats.org/drawingml/2006/chartDrawing">
    <cdr:from>
      <cdr:x>0.6518</cdr:x>
      <cdr:y>0.404</cdr:y>
    </cdr:from>
    <cdr:to>
      <cdr:x>0.69092</cdr:x>
      <cdr:y>0.47376</cdr:y>
    </cdr:to>
    <cdr:sp macro="" textlink="">
      <cdr:nvSpPr>
        <cdr:cNvPr id="3" name="Oval 2"/>
        <cdr:cNvSpPr/>
      </cdr:nvSpPr>
      <cdr:spPr>
        <a:xfrm xmlns:a="http://schemas.openxmlformats.org/drawingml/2006/main">
          <a:off x="3458102" y="1600790"/>
          <a:ext cx="207546" cy="276446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I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10/11/21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58" y="2386744"/>
            <a:ext cx="7104575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475" y="4352544"/>
            <a:ext cx="522254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5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6593" indent="0" algn="ctr">
              <a:buNone/>
              <a:defRPr sz="1856"/>
            </a:lvl2pPr>
            <a:lvl3pPr marL="893186" indent="0" algn="ctr">
              <a:buNone/>
              <a:defRPr sz="1758"/>
            </a:lvl3pPr>
            <a:lvl4pPr marL="1339779" indent="0" algn="ctr">
              <a:buNone/>
              <a:defRPr sz="1563"/>
            </a:lvl4pPr>
            <a:lvl5pPr marL="1786372" indent="0" algn="ctr">
              <a:buNone/>
              <a:defRPr sz="1563"/>
            </a:lvl5pPr>
            <a:lvl6pPr marL="2232965" indent="0" algn="ctr">
              <a:buNone/>
              <a:defRPr sz="1563"/>
            </a:lvl6pPr>
            <a:lvl7pPr marL="2679558" indent="0" algn="ctr">
              <a:buNone/>
              <a:defRPr sz="1563"/>
            </a:lvl7pPr>
            <a:lvl8pPr marL="3126151" indent="0" algn="ctr">
              <a:buNone/>
              <a:defRPr sz="1563"/>
            </a:lvl8pPr>
            <a:lvl9pPr marL="3572744" indent="0" algn="ctr">
              <a:buNone/>
              <a:defRPr sz="15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9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4193" y="937260"/>
            <a:ext cx="1079034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4247" y="937260"/>
            <a:ext cx="4828347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78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740" y="2386744"/>
            <a:ext cx="7105369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41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9475" y="4352465"/>
            <a:ext cx="522254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56">
                <a:solidFill>
                  <a:schemeClr val="tx1"/>
                </a:solidFill>
              </a:defRPr>
            </a:lvl1pPr>
            <a:lvl2pPr marL="446593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93186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779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4pPr>
            <a:lvl5pPr marL="1786372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5pPr>
            <a:lvl6pPr marL="2232965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6pPr>
            <a:lvl7pPr marL="2679558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7pPr>
            <a:lvl8pPr marL="3126151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8pPr>
            <a:lvl9pPr marL="3572744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7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57" y="2638044"/>
            <a:ext cx="3366228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6804" y="2638044"/>
            <a:ext cx="3368780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455" y="2313437"/>
            <a:ext cx="3366229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8455" y="3143250"/>
            <a:ext cx="3366229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6804" y="3143250"/>
            <a:ext cx="3368780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66804" y="2313437"/>
            <a:ext cx="3368780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56" b="0" cap="all" spc="98" baseline="0">
                <a:solidFill>
                  <a:schemeClr val="tx2"/>
                </a:solidFill>
              </a:defRPr>
            </a:lvl1pPr>
            <a:lvl2pPr marL="446593" indent="0">
              <a:buNone/>
              <a:defRPr sz="1856" b="1"/>
            </a:lvl2pPr>
            <a:lvl3pPr marL="893186" indent="0">
              <a:buNone/>
              <a:defRPr sz="1758" b="1"/>
            </a:lvl3pPr>
            <a:lvl4pPr marL="1339779" indent="0">
              <a:buNone/>
              <a:defRPr sz="1563" b="1"/>
            </a:lvl4pPr>
            <a:lvl5pPr marL="1786372" indent="0">
              <a:buNone/>
              <a:defRPr sz="1563" b="1"/>
            </a:lvl5pPr>
            <a:lvl6pPr marL="2232965" indent="0">
              <a:buNone/>
              <a:defRPr sz="1563" b="1"/>
            </a:lvl6pPr>
            <a:lvl7pPr marL="2679558" indent="0">
              <a:buNone/>
              <a:defRPr sz="1563" b="1"/>
            </a:lvl7pPr>
            <a:lvl8pPr marL="3126151" indent="0">
              <a:buNone/>
              <a:defRPr sz="1563" b="1"/>
            </a:lvl8pPr>
            <a:lvl9pPr marL="3572744" indent="0">
              <a:buNone/>
              <a:defRPr sz="15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6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6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80744" y="0"/>
            <a:ext cx="46807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" y="2243832"/>
            <a:ext cx="336886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222" y="804672"/>
            <a:ext cx="3697788" cy="5248656"/>
          </a:xfrm>
        </p:spPr>
        <p:txBody>
          <a:bodyPr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  <a:lvl2pPr>
              <a:defRPr sz="1563">
                <a:solidFill>
                  <a:schemeClr val="tx1"/>
                </a:solidFill>
              </a:defRPr>
            </a:lvl2pPr>
            <a:lvl3pPr>
              <a:defRPr sz="1563">
                <a:solidFill>
                  <a:schemeClr val="tx1"/>
                </a:solidFill>
              </a:defRPr>
            </a:lvl3pPr>
            <a:lvl4pPr>
              <a:defRPr sz="1563">
                <a:solidFill>
                  <a:schemeClr val="tx1"/>
                </a:solidFill>
              </a:defRPr>
            </a:lvl4pPr>
            <a:lvl5pPr>
              <a:defRPr sz="1563">
                <a:solidFill>
                  <a:schemeClr val="tx1"/>
                </a:solidFill>
              </a:defRPr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18"/>
            <a:ext cx="291376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IDA - M2021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55942" y="6236208"/>
            <a:ext cx="3896932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7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04" y="2243828"/>
            <a:ext cx="3370136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0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0744" y="0"/>
            <a:ext cx="4685426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126">
                <a:solidFill>
                  <a:schemeClr val="tx1"/>
                </a:solidFill>
              </a:defRPr>
            </a:lvl1pPr>
            <a:lvl2pPr marL="446593" indent="0">
              <a:buNone/>
              <a:defRPr sz="2735"/>
            </a:lvl2pPr>
            <a:lvl3pPr marL="893186" indent="0">
              <a:buNone/>
              <a:defRPr sz="2344"/>
            </a:lvl3pPr>
            <a:lvl4pPr marL="1339779" indent="0">
              <a:buNone/>
              <a:defRPr sz="1954"/>
            </a:lvl4pPr>
            <a:lvl5pPr marL="1786372" indent="0">
              <a:buNone/>
              <a:defRPr sz="1954"/>
            </a:lvl5pPr>
            <a:lvl6pPr marL="2232965" indent="0">
              <a:buNone/>
              <a:defRPr sz="1954"/>
            </a:lvl6pPr>
            <a:lvl7pPr marL="2679558" indent="0">
              <a:buNone/>
              <a:defRPr sz="1954"/>
            </a:lvl7pPr>
            <a:lvl8pPr marL="3126151" indent="0">
              <a:buNone/>
              <a:defRPr sz="1954"/>
            </a:lvl8pPr>
            <a:lvl9pPr marL="3572744" indent="0">
              <a:buNone/>
              <a:defRPr sz="19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492" y="3549922"/>
            <a:ext cx="291376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46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46593" indent="0">
              <a:buNone/>
              <a:defRPr sz="1368"/>
            </a:lvl2pPr>
            <a:lvl3pPr marL="893186" indent="0">
              <a:buNone/>
              <a:defRPr sz="1172"/>
            </a:lvl3pPr>
            <a:lvl4pPr marL="1339779" indent="0">
              <a:buNone/>
              <a:defRPr sz="977"/>
            </a:lvl4pPr>
            <a:lvl5pPr marL="1786372" indent="0">
              <a:buNone/>
              <a:defRPr sz="977"/>
            </a:lvl5pPr>
            <a:lvl6pPr marL="2232965" indent="0">
              <a:buNone/>
              <a:defRPr sz="977"/>
            </a:lvl6pPr>
            <a:lvl7pPr marL="2679558" indent="0">
              <a:buNone/>
              <a:defRPr sz="977"/>
            </a:lvl7pPr>
            <a:lvl8pPr marL="3126151" indent="0">
              <a:buNone/>
              <a:defRPr sz="977"/>
            </a:lvl8pPr>
            <a:lvl9pPr marL="3572744" indent="0">
              <a:buNone/>
              <a:defRPr sz="97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55304" y="6236208"/>
            <a:ext cx="3894379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4246" y="964692"/>
            <a:ext cx="6078983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46" y="2638048"/>
            <a:ext cx="607898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1152" y="6238816"/>
            <a:ext cx="2114433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IN"/>
              <a:t>IIITS: IDA - M2021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457" y="6236208"/>
            <a:ext cx="4665043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7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101" y="6217920"/>
            <a:ext cx="3744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74" spc="0" baseline="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3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893186" rtl="0" eaLnBrk="1" latinLnBrk="0" hangingPunct="1">
        <a:lnSpc>
          <a:spcPct val="90000"/>
        </a:lnSpc>
        <a:spcBef>
          <a:spcPct val="0"/>
        </a:spcBef>
        <a:buNone/>
        <a:defRPr sz="2540" kern="1200" cap="all" spc="195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329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75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46593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6988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93186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1648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83955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1451427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1618899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786372" indent="-223296" algn="l" defTabSz="893186" rtl="0" eaLnBrk="1" latinLnBrk="0" hangingPunct="1">
        <a:lnSpc>
          <a:spcPct val="100000"/>
        </a:lnSpc>
        <a:spcBef>
          <a:spcPts val="977"/>
        </a:spcBef>
        <a:buClr>
          <a:schemeClr val="accent2"/>
        </a:buClr>
        <a:buFont typeface="Arial" panose="020B0604020202020204" pitchFamily="34" charset="0"/>
        <a:buChar char="•"/>
        <a:defRPr sz="156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593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3186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779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6372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9558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6151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2744" algn="l" defTabSz="893186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984" y="1670624"/>
            <a:ext cx="7591830" cy="1084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792" y="4413693"/>
            <a:ext cx="7672215" cy="1711883"/>
          </a:xfrm>
        </p:spPr>
        <p:txBody>
          <a:bodyPr>
            <a:normAutofit/>
          </a:bodyPr>
          <a:lstStyle/>
          <a:p>
            <a:r>
              <a:rPr lang="en-US" sz="2344" b="1" dirty="0">
                <a:solidFill>
                  <a:schemeClr val="tx1"/>
                </a:solidFill>
              </a:rPr>
              <a:t>Dr. Sreeja S R</a:t>
            </a:r>
          </a:p>
          <a:p>
            <a:r>
              <a:rPr lang="en-US" sz="1954" i="1" dirty="0">
                <a:solidFill>
                  <a:schemeClr val="tx1"/>
                </a:solidFill>
              </a:rPr>
              <a:t>Assistant Professor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Indian Institute of Information Technology </a:t>
            </a:r>
          </a:p>
          <a:p>
            <a:pPr defTabSz="438840"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0" algn="l"/>
                <a:tab pos="893186" algn="l"/>
                <a:tab pos="1786372" algn="l"/>
                <a:tab pos="2679558" algn="l"/>
                <a:tab pos="3572744" algn="l"/>
                <a:tab pos="4465930" algn="l"/>
                <a:tab pos="5359116" algn="l"/>
                <a:tab pos="6252301" algn="l"/>
                <a:tab pos="7145487" algn="l"/>
                <a:tab pos="8038673" algn="l"/>
                <a:tab pos="8931859" algn="l"/>
                <a:tab pos="9825045" algn="l"/>
              </a:tabLst>
              <a:defRPr/>
            </a:pPr>
            <a:r>
              <a:rPr lang="en-US" altLang="en-US" sz="2344" b="1" dirty="0">
                <a:solidFill>
                  <a:srgbClr val="000000"/>
                </a:solidFill>
                <a:latin typeface="Garamond" panose="02020404030301010803" pitchFamily="18" charset="0"/>
                <a:ea typeface="Noto Sans CJK SC" charset="-122"/>
              </a:rPr>
              <a:t>IIIT Sri City 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4" y="79664"/>
            <a:ext cx="1511707" cy="14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3797AF-6A0F-C940-A7C0-49B60E974C69}"/>
              </a:ext>
            </a:extLst>
          </p:cNvPr>
          <p:cNvSpPr txBox="1">
            <a:spLocks/>
          </p:cNvSpPr>
          <p:nvPr/>
        </p:nvSpPr>
        <p:spPr>
          <a:xfrm>
            <a:off x="890839" y="3006991"/>
            <a:ext cx="7672215" cy="1711883"/>
          </a:xfrm>
          <a:prstGeom prst="rect">
            <a:avLst/>
          </a:prstGeom>
        </p:spPr>
        <p:txBody>
          <a:bodyPr vert="horz" lIns="0" rIns="17863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4659" lvl="0" algn="l" defTabSz="893186">
              <a:buClr>
                <a:srgbClr val="C96731"/>
              </a:buClr>
              <a:defRPr/>
            </a:pPr>
            <a:r>
              <a:rPr lang="en-US" sz="2000" b="1" i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Class # 25</a:t>
            </a:r>
          </a:p>
          <a:p>
            <a:pPr marR="44659" lvl="0" algn="l" defTabSz="893186">
              <a:buClr>
                <a:srgbClr val="C96731"/>
              </a:buClr>
            </a:pPr>
            <a:r>
              <a:rPr lang="en-US" sz="2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Clustering techniques</a:t>
            </a:r>
          </a:p>
          <a:p>
            <a:pPr marL="0" marR="44659" lvl="0" indent="0" algn="l" defTabSz="8931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96731"/>
              </a:buClr>
              <a:buSzPct val="95000"/>
              <a:buFont typeface="Wingdings 2"/>
              <a:buNone/>
              <a:tabLst/>
              <a:defRPr/>
            </a:pPr>
            <a:endParaRPr kumimoji="0" lang="en-US" sz="2735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5B21-42BE-0540-B6F8-94C8A9A4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77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IIITS: IDA - M2021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9F3DE0-C3E9-0244-8F5C-0A62C2AC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D238DB-7230-45D0-89A2-1890D4DEDBDF}" type="slidenum">
              <a:rPr kumimoji="0" lang="en-IN" sz="1074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074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96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6272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of k-Means clustering algorithms</a:t>
            </a: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205" y="789718"/>
                <a:ext cx="3469335" cy="539352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B5ED7"/>
                    </a:solidFill>
                    <a:cs typeface="Times New Roman" pitchFamily="18" charset="0"/>
                  </a:rPr>
                  <a:t>Table 24.1: 16 objects with two attributes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IN" sz="1600" b="1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B5ED7"/>
                    </a:solidFill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B5ED7"/>
                    </a:solidFill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05" y="789718"/>
                <a:ext cx="3469335" cy="539352"/>
              </a:xfrm>
              <a:blipFill>
                <a:blip r:embed="rId2"/>
                <a:stretch>
                  <a:fillRect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52680"/>
              </p:ext>
            </p:extLst>
          </p:nvPr>
        </p:nvGraphicFramePr>
        <p:xfrm>
          <a:off x="815968" y="1465627"/>
          <a:ext cx="1836000" cy="492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7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  <a:r>
                        <a:rPr lang="en-IN" sz="130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IN" sz="13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  <a:r>
                        <a:rPr lang="en-IN" sz="13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IN" sz="13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6.8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0.8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1.2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2.8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3.8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4.4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4.8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6.0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6.2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7.6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7.8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6.6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8.2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8.4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9.0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</a:rPr>
                        <a:t>9.6</a:t>
                      </a:r>
                      <a:endParaRPr lang="en-IN" sz="13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251981"/>
              </p:ext>
            </p:extLst>
          </p:nvPr>
        </p:nvGraphicFramePr>
        <p:xfrm>
          <a:off x="3367734" y="1384005"/>
          <a:ext cx="5305425" cy="396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093958" y="952751"/>
            <a:ext cx="4305763" cy="41884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>
                <a:solidFill>
                  <a:srgbClr val="0B5ED7"/>
                </a:solidFill>
                <a:cs typeface="Times New Roman" pitchFamily="18" charset="0"/>
              </a:rPr>
              <a:t>Fig 24.1: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Plotting data of Table 24.1</a:t>
            </a:r>
            <a:endParaRPr lang="en-US" sz="16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46840" y="2200939"/>
            <a:ext cx="207546" cy="27644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0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76356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of k-Means clustering algorithms</a:t>
            </a: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48" y="1066164"/>
            <a:ext cx="8360312" cy="5334636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Suppose,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k=3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Three objects are chosen at random shown as circled (see Fig 24.1). These three centroids are shown below.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		       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Initial Centroids chosen randomly</a:t>
            </a:r>
            <a:endParaRPr lang="en-US" sz="1600" b="1" dirty="0">
              <a:solidFill>
                <a:srgbClr val="0B5ED7"/>
              </a:solidFill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consider the Euclidean distance measure (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Norm) as the distance measurement in our illustration.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d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d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denote the distance from an object to c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respectively. The distance calculations are shown in Table 24.2.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Assignment of each object to the respective centroid is shown in the right-most column and the clustering so obtained is shown in Fig 24.2.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B5ED7"/>
              </a:buClr>
              <a:buFont typeface="+mj-lt"/>
              <a:buAutoNum type="arabicParenR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640080" lvl="2" indent="0">
              <a:buClr>
                <a:srgbClr val="0B5ED7"/>
              </a:buClr>
              <a:buSzPct val="100000"/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53062"/>
              </p:ext>
            </p:extLst>
          </p:nvPr>
        </p:nvGraphicFramePr>
        <p:xfrm>
          <a:off x="2921216" y="2135478"/>
          <a:ext cx="3033017" cy="173303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5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199">
                <a:tc rowSpan="2">
                  <a:txBody>
                    <a:bodyPr/>
                    <a:lstStyle/>
                    <a:p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Centroid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7.8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12.2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18.5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29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6272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of k-Means clustering algorithms</a:t>
            </a: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84" y="800350"/>
            <a:ext cx="3469335" cy="3798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B5ED7"/>
                </a:solidFill>
                <a:cs typeface="Times New Roman" pitchFamily="18" charset="0"/>
              </a:rPr>
              <a:t>Table 24.2: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Distance calculation</a:t>
            </a:r>
            <a:endParaRPr lang="en-US" sz="16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61737"/>
              </p:ext>
            </p:extLst>
          </p:nvPr>
        </p:nvGraphicFramePr>
        <p:xfrm>
          <a:off x="305605" y="1210445"/>
          <a:ext cx="3915521" cy="48960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8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  <a:r>
                        <a:rPr lang="en-IN" sz="120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IN" sz="12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  <a:r>
                        <a:rPr lang="en-IN" sz="12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IN" sz="12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  <a:r>
                        <a:rPr lang="en-IN" sz="120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endParaRPr lang="en-IN" sz="12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  <a:r>
                        <a:rPr lang="en-IN" sz="120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IN" sz="12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  <a:r>
                        <a:rPr lang="en-IN" sz="1200" baseline="-25000" dirty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endParaRPr lang="en-IN" sz="1200" b="1" baseline="-25000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baseline="-25000" dirty="0">
                          <a:latin typeface="Times New Roman" pitchFamily="18" charset="0"/>
                          <a:ea typeface="Cambria Math" pitchFamily="18" charset="0"/>
                          <a:cs typeface="Times New Roman" pitchFamily="18" charset="0"/>
                        </a:rPr>
                        <a:t>cluster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6.8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0.8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1.2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2.8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3.8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4.4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4.8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6.0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19.9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7.9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6.2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7.6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7.8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6.6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8.2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8.4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6.9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9.0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</a:rPr>
                        <a:t>9.6</a:t>
                      </a:r>
                      <a:endParaRPr lang="en-IN" sz="1200" b="1" dirty="0">
                        <a:latin typeface="Cambria Math" pitchFamily="18" charset="0"/>
                        <a:ea typeface="Cambria Math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944562" y="896861"/>
            <a:ext cx="3986787" cy="53853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>
                <a:solidFill>
                  <a:srgbClr val="0B5ED7"/>
                </a:solidFill>
                <a:cs typeface="Times New Roman" pitchFamily="18" charset="0"/>
              </a:rPr>
              <a:t>Fig 24.2: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Initial cluster with respect to Table 24.2</a:t>
            </a:r>
            <a:endParaRPr lang="en-US" sz="16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28" y="1315710"/>
            <a:ext cx="4596004" cy="42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6272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of k-Means clustering algorithms</a:t>
            </a: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50158"/>
              </p:ext>
            </p:extLst>
          </p:nvPr>
        </p:nvGraphicFramePr>
        <p:xfrm>
          <a:off x="528723" y="2820460"/>
          <a:ext cx="3033017" cy="173303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5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199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New Centroid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10.7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18.6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00808" y="2274280"/>
            <a:ext cx="328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B5ED7"/>
                </a:solidFill>
                <a:cs typeface="Times New Roman" pitchFamily="18" charset="0"/>
              </a:rPr>
              <a:t>Calculation of new centroids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00808" y="936517"/>
            <a:ext cx="85730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calculation new centroids of the three cluster using the mean of attribute values of A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A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is shown in the Table below. The cluster with new centroids are shown in Fig 24.3.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913205" y="6107636"/>
            <a:ext cx="4305763" cy="41884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>
                <a:solidFill>
                  <a:srgbClr val="0B5ED7"/>
                </a:solidFill>
                <a:cs typeface="Times New Roman" pitchFamily="18" charset="0"/>
              </a:rPr>
              <a:t>Fig 24.3: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Initial cluster with new centroids</a:t>
            </a:r>
            <a:endParaRPr lang="en-US" sz="16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50" y="2274280"/>
            <a:ext cx="4506228" cy="39620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39" y="2458946"/>
            <a:ext cx="1507605" cy="6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6272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of k-Means clustering algorithms</a:t>
            </a: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0808" y="851456"/>
            <a:ext cx="85730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next reassign the 16 objects to three clusters by determining which centroid is closest to each one. This gives the revised set of clusters shown in Fig 24.4. </a:t>
            </a:r>
          </a:p>
          <a:p>
            <a:pPr algn="just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 that point p moves from cluster C</a:t>
            </a:r>
            <a:r>
              <a:rPr lang="en-IN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to cluster C</a:t>
            </a:r>
            <a:r>
              <a:rPr lang="en-IN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25186" y="5928944"/>
            <a:ext cx="4305763" cy="41884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>
                <a:solidFill>
                  <a:srgbClr val="0B5ED7"/>
                </a:solidFill>
                <a:cs typeface="Times New Roman" pitchFamily="18" charset="0"/>
              </a:rPr>
              <a:t>Fig 24.4: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Cluster after first iteration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" y="2112500"/>
            <a:ext cx="5004403" cy="39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62727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Illustration of k-Means clustering algorithms</a:t>
            </a:r>
            <a:endParaRPr lang="en-IN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89025"/>
              </p:ext>
            </p:extLst>
          </p:nvPr>
        </p:nvGraphicFramePr>
        <p:xfrm>
          <a:off x="543526" y="4345854"/>
          <a:ext cx="3362793" cy="173303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95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99"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Centroid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Revised  Centroids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 Math" pitchFamily="18" charset="0"/>
                          <a:ea typeface="Cambria Math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1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2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12.0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5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IN" sz="1400" b="1" baseline="-25000" dirty="0"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b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Cambria Math" pitchFamily="18" charset="0"/>
                          <a:ea typeface="Cambria Math" pitchFamily="18" charset="0"/>
                        </a:rPr>
                        <a:t>18.6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2074" y="3898116"/>
            <a:ext cx="3754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Cluster centres after second iteration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347646" y="873958"/>
            <a:ext cx="871869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B5ED7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newly obtained centroids after second iteration are given in the table below. Note that the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centroid c</a:t>
            </a:r>
            <a:r>
              <a:rPr lang="en-IN" sz="20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remains unchanged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 c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I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changed a little. </a:t>
            </a:r>
          </a:p>
          <a:p>
            <a:pPr marL="342900" indent="-342900" algn="just">
              <a:buClr>
                <a:srgbClr val="0B5ED7"/>
              </a:buClr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0B5ED7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With respect to newly obtained cluster centres, 16 points are reassigned again. These are the same clusters as before. Hence, their centroids also remain unchanged.</a:t>
            </a:r>
          </a:p>
          <a:p>
            <a:pPr marL="342900" indent="-342900" algn="just">
              <a:buClr>
                <a:srgbClr val="0B5ED7"/>
              </a:buClr>
              <a:buFont typeface="Arial" pitchFamily="34" charset="0"/>
              <a:buChar char="•"/>
            </a:pP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0B5ED7"/>
              </a:buCl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Considering this as the termination criteria, the k-means algorithm stops here. Hence, the final cluster in Fig 24.5 is same as Fig 24.4.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4" y="3766712"/>
            <a:ext cx="4688958" cy="2891323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4763809" y="3479267"/>
            <a:ext cx="4305763" cy="41884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1600" b="1" dirty="0">
                <a:solidFill>
                  <a:srgbClr val="0B5ED7"/>
                </a:solidFill>
                <a:cs typeface="Times New Roman" pitchFamily="18" charset="0"/>
              </a:rPr>
              <a:t>Fig 24.5: </a:t>
            </a:r>
            <a:r>
              <a:rPr lang="en-IN" sz="1600" b="1" dirty="0">
                <a:solidFill>
                  <a:srgbClr val="0B5ED7"/>
                </a:solidFill>
                <a:cs typeface="Times New Roman" pitchFamily="18" charset="0"/>
              </a:rPr>
              <a:t>Cluster after Second iteration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Wingdings 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0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Topics to be covered…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935480"/>
            <a:ext cx="8501751" cy="35585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Introduction to clustering</a:t>
            </a:r>
            <a:endParaRPr lang="en-US" sz="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Similarity and dissimilarity measures</a:t>
            </a:r>
            <a:endParaRPr lang="en-US" sz="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Clustering techniques</a:t>
            </a:r>
            <a:endParaRPr lang="en-US" sz="8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Partitioning algorithms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Hierarchical algorithms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Times New Roman" pitchFamily="18" charset="0"/>
              </a:rPr>
              <a:t>Density-based algorithm</a:t>
            </a:r>
          </a:p>
          <a:p>
            <a:pPr lvl="1"/>
            <a:endParaRPr lang="en-US" sz="1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113" y="3293369"/>
            <a:ext cx="2699657" cy="315686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51112" y="3825495"/>
            <a:ext cx="2699657" cy="315686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68" y="586740"/>
            <a:ext cx="8425339" cy="7635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Clustering techniques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18" y="1643379"/>
            <a:ext cx="8501751" cy="438912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Clustering has been studied extensively for more than 40 years and across many disciplines due to its broad applications.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 result, many clustering techniques have been reported in the literature.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 us categorize the clustering methods. In fact, it is difficult to provide a crisp categorization because many techniques overlap to each other in terms of clustering paradigms or features.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broad taxonomy of existing clustering methods is shown in the next slide.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not possible to cover all the techniques in this lecture series. We emphasize on major techniques belong to partitioning and hierarchical algorithms.</a:t>
            </a:r>
          </a:p>
          <a:p>
            <a:pPr marL="393192" lvl="1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2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383" y="2563586"/>
            <a:ext cx="1186542" cy="56605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Clustering Techniques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03007" y="700766"/>
            <a:ext cx="1330779" cy="56605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Partitioning methods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03007" y="1793413"/>
            <a:ext cx="1330780" cy="56605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Hierarchical methods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303007" y="2846614"/>
            <a:ext cx="1330780" cy="56605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Density-based methods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03008" y="3984167"/>
            <a:ext cx="1330779" cy="56605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Graph based methods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03007" y="5060488"/>
            <a:ext cx="1330780" cy="56605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based clustering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35917" y="193899"/>
            <a:ext cx="2957000" cy="10137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k-Means algorithm [1957] –[1979]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k-</a:t>
            </a:r>
            <a:r>
              <a:rPr lang="en-IN" sz="1400" dirty="0" err="1">
                <a:solidFill>
                  <a:schemeClr val="tx1"/>
                </a:solidFill>
              </a:rPr>
              <a:t>Medoids</a:t>
            </a:r>
            <a:r>
              <a:rPr lang="en-IN" sz="1400" dirty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k-Modes [1998]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Fuzzy c-means algorithm [1999]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83637" y="1452552"/>
            <a:ext cx="1330780" cy="3408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Divisive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83637" y="2060098"/>
            <a:ext cx="1330780" cy="4068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Agglomerative methods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35916" y="2846614"/>
            <a:ext cx="1737291" cy="566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STING [1997]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DBSCAN [1996]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CLIQUE [1998]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77220" y="2846614"/>
            <a:ext cx="2063863" cy="566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DENCLUE [1998]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OPTICS [1999]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Wave Cluster [1998]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51103" y="3917833"/>
            <a:ext cx="3426959" cy="698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MST Clustering  [1999]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OPOSSUM [2000]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SNN Similarity Clustering [2001, 2003]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335913" y="4911487"/>
            <a:ext cx="3426959" cy="10137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EM Algorithm [1977]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Auto class [1996]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COBWEB [1987]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ANN Clustering [1982, 1989]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98897" y="1723236"/>
            <a:ext cx="2168640" cy="9457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AGNES [1990]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BIRCH [1996]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CURE [1998]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ROCK [1999]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 err="1">
                <a:solidFill>
                  <a:schemeClr val="tx1"/>
                </a:solidFill>
              </a:rPr>
              <a:t>Chamelon</a:t>
            </a:r>
            <a:r>
              <a:rPr lang="en-IN" sz="1200" dirty="0">
                <a:solidFill>
                  <a:schemeClr val="tx1"/>
                </a:solidFill>
              </a:rPr>
              <a:t> [1999]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98897" y="1338178"/>
            <a:ext cx="1697322" cy="3042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DIANA [1990]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90195" y="357851"/>
            <a:ext cx="1477312" cy="619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PAM [1990]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CLARA [1990]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CLARANS [1994]</a:t>
            </a:r>
          </a:p>
        </p:txBody>
      </p:sp>
      <p:cxnSp>
        <p:nvCxnSpPr>
          <p:cNvPr id="20" name="Elbow Connector 19"/>
          <p:cNvCxnSpPr>
            <a:stCxn id="10" idx="3"/>
            <a:endCxn id="44" idx="1"/>
          </p:cNvCxnSpPr>
          <p:nvPr/>
        </p:nvCxnSpPr>
        <p:spPr>
          <a:xfrm flipV="1">
            <a:off x="1304925" y="983795"/>
            <a:ext cx="998082" cy="1862820"/>
          </a:xfrm>
          <a:prstGeom prst="bentConnector3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5" idx="1"/>
          </p:cNvCxnSpPr>
          <p:nvPr/>
        </p:nvCxnSpPr>
        <p:spPr>
          <a:xfrm>
            <a:off x="1803966" y="2076441"/>
            <a:ext cx="499041" cy="1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0" idx="3"/>
            <a:endCxn id="48" idx="1"/>
          </p:cNvCxnSpPr>
          <p:nvPr/>
        </p:nvCxnSpPr>
        <p:spPr>
          <a:xfrm>
            <a:off x="1304925" y="2846615"/>
            <a:ext cx="998082" cy="2496902"/>
          </a:xfrm>
          <a:prstGeom prst="bentConnector3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03966" y="4267195"/>
            <a:ext cx="499042" cy="1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03965" y="3129641"/>
            <a:ext cx="499042" cy="1"/>
          </a:xfrm>
          <a:prstGeom prst="line">
            <a:avLst/>
          </a:prstGeom>
          <a:ln w="254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5" idx="3"/>
            <a:endCxn id="49" idx="1"/>
          </p:cNvCxnSpPr>
          <p:nvPr/>
        </p:nvCxnSpPr>
        <p:spPr>
          <a:xfrm flipV="1">
            <a:off x="3633787" y="1622983"/>
            <a:ext cx="849850" cy="453459"/>
          </a:xfrm>
          <a:prstGeom prst="bentConnector3">
            <a:avLst/>
          </a:prstGeom>
          <a:ln w="254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3633787" y="2064707"/>
            <a:ext cx="849850" cy="204440"/>
          </a:xfrm>
          <a:prstGeom prst="bentConnector3">
            <a:avLst/>
          </a:prstGeom>
          <a:ln w="254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>
            <a:off x="5826359" y="1490320"/>
            <a:ext cx="777899" cy="14859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ight Arrow 93"/>
          <p:cNvSpPr/>
          <p:nvPr/>
        </p:nvSpPr>
        <p:spPr>
          <a:xfrm>
            <a:off x="5820998" y="2121796"/>
            <a:ext cx="777899" cy="14859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ight Arrow 94"/>
          <p:cNvSpPr/>
          <p:nvPr/>
        </p:nvSpPr>
        <p:spPr>
          <a:xfrm>
            <a:off x="3641382" y="779236"/>
            <a:ext cx="702126" cy="148596"/>
          </a:xfrm>
          <a:prstGeom prst="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400800" y="610609"/>
            <a:ext cx="1079870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99"/>
          <p:cNvSpPr/>
          <p:nvPr/>
        </p:nvSpPr>
        <p:spPr>
          <a:xfrm>
            <a:off x="3633325" y="2995320"/>
            <a:ext cx="702126" cy="148596"/>
          </a:xfrm>
          <a:prstGeom prst="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ight Arrow 100"/>
          <p:cNvSpPr/>
          <p:nvPr/>
        </p:nvSpPr>
        <p:spPr>
          <a:xfrm>
            <a:off x="3633325" y="4192897"/>
            <a:ext cx="702126" cy="148596"/>
          </a:xfrm>
          <a:prstGeom prst="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ight Arrow 101"/>
          <p:cNvSpPr/>
          <p:nvPr/>
        </p:nvSpPr>
        <p:spPr>
          <a:xfrm>
            <a:off x="3633325" y="5269758"/>
            <a:ext cx="702126" cy="148596"/>
          </a:xfrm>
          <a:prstGeom prst="rightArrow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15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93" grpId="0" animBg="1"/>
      <p:bldP spid="94" grpId="0" animBg="1"/>
      <p:bldP spid="95" grpId="0" animBg="1"/>
      <p:bldP spid="100" grpId="0" animBg="1"/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68" y="586740"/>
            <a:ext cx="8425339" cy="7635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Clustering techniques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18" y="1643379"/>
            <a:ext cx="8501751" cy="438912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lecture, we shall cover the following clustering techniques only.</a:t>
            </a:r>
          </a:p>
          <a:p>
            <a:pPr lvl="2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Partitioning </a:t>
            </a:r>
          </a:p>
          <a:p>
            <a:pPr lvl="3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k-Means algorithm</a:t>
            </a:r>
          </a:p>
          <a:p>
            <a:pPr lvl="3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PAM (k-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Medoids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algorithm)</a:t>
            </a:r>
          </a:p>
          <a:p>
            <a:pPr lvl="3"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009DD9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Hierarchical</a:t>
            </a:r>
          </a:p>
          <a:p>
            <a:pPr lvl="3" algn="just">
              <a:buClr>
                <a:srgbClr val="009DD9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DIANA (divisive algorithm)</a:t>
            </a:r>
          </a:p>
          <a:p>
            <a:pPr lvl="3" algn="just">
              <a:buClr>
                <a:srgbClr val="009DD9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AGNES </a:t>
            </a:r>
          </a:p>
          <a:p>
            <a:pPr lvl="3" algn="just">
              <a:buClr>
                <a:srgbClr val="009DD9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ROCK</a:t>
            </a:r>
          </a:p>
          <a:p>
            <a:pPr lvl="3" algn="just">
              <a:buClr>
                <a:srgbClr val="009DD9"/>
              </a:buClr>
            </a:pPr>
            <a:endParaRPr lang="en-US" sz="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Clr>
                <a:srgbClr val="009DD9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Density – Based</a:t>
            </a:r>
          </a:p>
          <a:p>
            <a:pPr lvl="3" algn="just">
              <a:buClr>
                <a:srgbClr val="009DD9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DBSCAN</a:t>
            </a:r>
          </a:p>
          <a:p>
            <a:pPr marL="978408" lvl="3" indent="0"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7844" y="4586246"/>
            <a:ext cx="2809875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   (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Agglomerative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334911" y="4428407"/>
            <a:ext cx="185867" cy="55380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7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68" y="632460"/>
            <a:ext cx="8425339" cy="7635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k-Means Algorithm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18" y="1590039"/>
            <a:ext cx="8501751" cy="430022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k-Means clustering algorithm proposed by 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Hartigan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M. A. Wong [1979].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a set of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distinct objects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k-Means clustering algorithm partitions the objects into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number of clusters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such that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intracluster similarity is high but the intercluster similarity is low.</a:t>
            </a:r>
          </a:p>
          <a:p>
            <a:pPr algn="just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algorithm, user has to specify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number of clusters and consider the objects are defined with numeric attributes and thus using any one of the distance metric to demarcate the clusters.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4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68" y="632460"/>
            <a:ext cx="8425339" cy="7635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k-Means Algorithm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18" y="1466214"/>
            <a:ext cx="8501751" cy="43002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algorithm can be stated as follows.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it selects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number of objects at random from the set of n objects. These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objects are treated as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centroids or center of gravities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clusters.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each of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remaining objects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it is assigned to one of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closest centroid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Thus, it forms a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collection of objects assigned to each centroid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is called a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Next, the centroid of each cluster is then updated (by calculating the mean values of attributes of each object). </a:t>
            </a:r>
          </a:p>
          <a:p>
            <a:pPr algn="just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assignment and update procedure is until it reaches some stopping criteria (such as, number of iteration, centroids remain unchanged or no assignment, etc.)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3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18" y="127635"/>
            <a:ext cx="8425339" cy="7635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k-Means Algorithm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018" y="1066164"/>
            <a:ext cx="8501751" cy="5058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Algorithm 24.1: k-Means clustering</a:t>
            </a:r>
            <a:endParaRPr lang="en-US" sz="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Input: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 is a dataset containing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objects,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the number of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Output: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set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clusters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Randomly choose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objects from D as the initial cluster centroids.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each of the objects in 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1097280" lvl="2" indent="-457200">
              <a:buClr>
                <a:srgbClr val="0B5ED7"/>
              </a:buClr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Compute distance between the current objects and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cluster centroids </a:t>
            </a:r>
          </a:p>
          <a:p>
            <a:pPr marL="1097280" lvl="2" indent="-457200">
              <a:buClr>
                <a:srgbClr val="0B5ED7"/>
              </a:buClr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Assign the current object to that cluster to which it is closest.</a:t>
            </a:r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 the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cluster centers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of each cluster. These become the new cluster centroids.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Repeat step 2-3 until the convergence criterion is satisfied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Stop</a:t>
            </a:r>
          </a:p>
          <a:p>
            <a:pPr marL="457200" indent="-457200">
              <a:buClr>
                <a:srgbClr val="0B5ED7"/>
              </a:buClr>
              <a:buSzPct val="100000"/>
              <a:buAutoNum type="arabicPeriod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640080" lvl="2" indent="0">
              <a:buClr>
                <a:srgbClr val="0B5ED7"/>
              </a:buClr>
              <a:buSzPct val="100000"/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 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1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22" y="427680"/>
            <a:ext cx="8425339" cy="63848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k-Means Algorithm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018" y="1066164"/>
                <a:ext cx="8501751" cy="513461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</a:t>
                </a:r>
              </a:p>
              <a:p>
                <a:pPr marL="457200" indent="-457200" algn="just">
                  <a:buClr>
                    <a:srgbClr val="0B5ED7"/>
                  </a:buClr>
                  <a:buFont typeface="+mj-lt"/>
                  <a:buAutoNum type="arabicParenR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Objects are defined in terms of set of attributes.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,…..,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IN" sz="2000" i="1">
                        <a:solidFill>
                          <a:srgbClr val="0B5ED7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continuous data type.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Clr>
                    <a:srgbClr val="0B5ED7"/>
                  </a:buClr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Distance computation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 Any distance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B5ED7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B5ED7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or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cosine similarity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Clr>
                    <a:srgbClr val="0B5ED7"/>
                  </a:buClr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Minimum distance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the measure of closeness between an object and centroid.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Clr>
                    <a:srgbClr val="0B5ED7"/>
                  </a:buClr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Calculation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 It is the mean value of each attribute values of all objects.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buClr>
                    <a:srgbClr val="0B5ED7"/>
                  </a:buClr>
                  <a:buFont typeface="+mj-lt"/>
                  <a:buAutoNum type="arabicParenR"/>
                </a:pP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Convergence criteria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 Any one of the following are termination condition of the algorithm.</a:t>
                </a:r>
              </a:p>
              <a:p>
                <a:pPr marL="822960" lvl="1" indent="-457200" algn="just">
                  <a:buClr>
                    <a:srgbClr val="0B5ED7"/>
                  </a:buClr>
                  <a:buFont typeface="Arial" pitchFamily="34" charset="0"/>
                  <a:buChar char="•"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Number of maximum iteration permissible.</a:t>
                </a:r>
              </a:p>
              <a:p>
                <a:pPr marL="822960" lvl="1" indent="-457200" algn="just">
                  <a:buClr>
                    <a:srgbClr val="0B5ED7"/>
                  </a:buClr>
                  <a:buFont typeface="Arial" pitchFamily="34" charset="0"/>
                  <a:buChar char="•"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No change of centroid values in any cluster.</a:t>
                </a:r>
              </a:p>
              <a:p>
                <a:pPr marL="822960" lvl="1" indent="-457200" algn="just">
                  <a:buClr>
                    <a:srgbClr val="0B5ED7"/>
                  </a:buClr>
                  <a:buFont typeface="Arial" pitchFamily="34" charset="0"/>
                  <a:buChar char="•"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Zero (or no significant) movement(s) of object from one cluster to another.</a:t>
                </a:r>
              </a:p>
              <a:p>
                <a:pPr marL="822960" lvl="1" indent="-457200" algn="just">
                  <a:buClr>
                    <a:srgbClr val="0B5ED7"/>
                  </a:buClr>
                  <a:buFont typeface="Arial" pitchFamily="34" charset="0"/>
                  <a:buChar char="•"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Cluster quality reaches to a certain level of acceptance.</a:t>
                </a:r>
              </a:p>
              <a:p>
                <a:pPr marL="457200" indent="-457200">
                  <a:buClr>
                    <a:srgbClr val="0B5ED7"/>
                  </a:buClr>
                  <a:buFont typeface="+mj-lt"/>
                  <a:buAutoNum type="arabicParenR"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Clr>
                    <a:srgbClr val="0B5ED7"/>
                  </a:buClr>
                  <a:buSzPct val="100000"/>
                  <a:buAutoNum type="arabicPeriod"/>
                </a:pP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640080" lvl="2" indent="0">
                  <a:buClr>
                    <a:srgbClr val="0B5ED7"/>
                  </a:buClr>
                  <a:buSzPct val="100000"/>
                  <a:buNone/>
                </a:pPr>
                <a:r>
                  <a:rPr lang="en-US" sz="1500" dirty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800000"/>
                  </a:solidFill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018" y="1066164"/>
                <a:ext cx="8501751" cy="5134611"/>
              </a:xfrm>
              <a:blipFill>
                <a:blip r:embed="rId2"/>
                <a:stretch>
                  <a:fillRect l="-597" t="-743" r="-746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IDA - M2021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688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</TotalTime>
  <Words>1430</Words>
  <Application>Microsoft Macintosh PowerPoint</Application>
  <PresentationFormat>Custom</PresentationFormat>
  <Paragraphs>402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Garamond</vt:lpstr>
      <vt:lpstr>Gill Sans MT</vt:lpstr>
      <vt:lpstr>Times New Roman</vt:lpstr>
      <vt:lpstr>Wingdings 2</vt:lpstr>
      <vt:lpstr>Parcel</vt:lpstr>
      <vt:lpstr>Introduction to  Data Analytics</vt:lpstr>
      <vt:lpstr>Topics to be covered…</vt:lpstr>
      <vt:lpstr>Clustering techniques</vt:lpstr>
      <vt:lpstr>PowerPoint Presentation</vt:lpstr>
      <vt:lpstr>Clustering techniques</vt:lpstr>
      <vt:lpstr>k-Means Algorithm</vt:lpstr>
      <vt:lpstr>k-Means Algorithm</vt:lpstr>
      <vt:lpstr>k-Means Algorithm</vt:lpstr>
      <vt:lpstr>k-Means Algorithm</vt:lpstr>
      <vt:lpstr>Illustration of k-Means clustering algorithms</vt:lpstr>
      <vt:lpstr>Illustration of k-Means clustering algorithms</vt:lpstr>
      <vt:lpstr>Illustration of k-Means clustering algorithms</vt:lpstr>
      <vt:lpstr>Illustration of k-Means clustering algorithms</vt:lpstr>
      <vt:lpstr>Illustration of k-Means clustering algorithms</vt:lpstr>
      <vt:lpstr>Illustration of k-Means clustering algorithms</vt:lpstr>
      <vt:lpstr>PowerPoint Presentation</vt:lpstr>
    </vt:vector>
  </TitlesOfParts>
  <Manager/>
  <Company>IIITS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Sreeja SR</dc:creator>
  <cp:keywords/>
  <dc:description/>
  <cp:lastModifiedBy>Microsoft Office User</cp:lastModifiedBy>
  <cp:revision>980</cp:revision>
  <dcterms:created xsi:type="dcterms:W3CDTF">2016-07-28T11:27:44Z</dcterms:created>
  <dcterms:modified xsi:type="dcterms:W3CDTF">2021-11-10T06:32:11Z</dcterms:modified>
  <cp:category/>
</cp:coreProperties>
</file>