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6"/>
  </p:notesMasterIdLst>
  <p:handoutMasterIdLst>
    <p:handoutMasterId r:id="rId27"/>
  </p:handoutMasterIdLst>
  <p:sldIdLst>
    <p:sldId id="494" r:id="rId2"/>
    <p:sldId id="371" r:id="rId3"/>
    <p:sldId id="378" r:id="rId4"/>
    <p:sldId id="343" r:id="rId5"/>
    <p:sldId id="376" r:id="rId6"/>
    <p:sldId id="344" r:id="rId7"/>
    <p:sldId id="377" r:id="rId8"/>
    <p:sldId id="351" r:id="rId9"/>
    <p:sldId id="352" r:id="rId10"/>
    <p:sldId id="353" r:id="rId11"/>
    <p:sldId id="354" r:id="rId12"/>
    <p:sldId id="379" r:id="rId13"/>
    <p:sldId id="381" r:id="rId14"/>
    <p:sldId id="382" r:id="rId15"/>
    <p:sldId id="383" r:id="rId16"/>
    <p:sldId id="384" r:id="rId17"/>
    <p:sldId id="385" r:id="rId18"/>
    <p:sldId id="302" r:id="rId19"/>
    <p:sldId id="346" r:id="rId20"/>
    <p:sldId id="308" r:id="rId21"/>
    <p:sldId id="356" r:id="rId22"/>
    <p:sldId id="357" r:id="rId23"/>
    <p:sldId id="372" r:id="rId24"/>
    <p:sldId id="3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FFCCFF"/>
    <a:srgbClr val="2759E5"/>
    <a:srgbClr val="6C0000"/>
    <a:srgbClr val="FFFFFF"/>
    <a:srgbClr val="FF00FF"/>
    <a:srgbClr val="00FFFF"/>
    <a:srgbClr val="000066"/>
    <a:srgbClr val="66006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C9984-E2FF-4E48-A336-6F0763852E45}" v="3" dt="2021-02-03T04:57:52.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8"/>
  </p:normalViewPr>
  <p:slideViewPr>
    <p:cSldViewPr>
      <p:cViewPr varScale="1">
        <p:scale>
          <a:sx n="104" d="100"/>
          <a:sy n="104" d="100"/>
        </p:scale>
        <p:origin x="1880"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GN" userId="625313e3a1b95115" providerId="LiveId" clId="{2D7C9984-E2FF-4E48-A336-6F0763852E45}"/>
    <pc:docChg chg="undo custSel modSld modMainMaster">
      <pc:chgData name="GIRISH GN" userId="625313e3a1b95115" providerId="LiveId" clId="{2D7C9984-E2FF-4E48-A336-6F0763852E45}" dt="2021-02-03T05:36:38.836" v="75" actId="33524"/>
      <pc:docMkLst>
        <pc:docMk/>
      </pc:docMkLst>
      <pc:sldChg chg="modSp mod">
        <pc:chgData name="GIRISH GN" userId="625313e3a1b95115" providerId="LiveId" clId="{2D7C9984-E2FF-4E48-A336-6F0763852E45}" dt="2021-02-02T18:01:21.602" v="16" actId="403"/>
        <pc:sldMkLst>
          <pc:docMk/>
          <pc:sldMk cId="386651750" sldId="302"/>
        </pc:sldMkLst>
        <pc:spChg chg="mod">
          <ac:chgData name="GIRISH GN" userId="625313e3a1b95115" providerId="LiveId" clId="{2D7C9984-E2FF-4E48-A336-6F0763852E45}" dt="2021-02-02T18:01:21.602" v="16" actId="403"/>
          <ac:spMkLst>
            <pc:docMk/>
            <pc:sldMk cId="386651750" sldId="302"/>
            <ac:spMk id="3" creationId="{00000000-0000-0000-0000-000000000000}"/>
          </ac:spMkLst>
        </pc:spChg>
      </pc:sldChg>
      <pc:sldChg chg="modSp mod">
        <pc:chgData name="GIRISH GN" userId="625313e3a1b95115" providerId="LiveId" clId="{2D7C9984-E2FF-4E48-A336-6F0763852E45}" dt="2021-02-03T05:26:30.333" v="73" actId="14100"/>
        <pc:sldMkLst>
          <pc:docMk/>
          <pc:sldMk cId="2879578535" sldId="303"/>
        </pc:sldMkLst>
        <pc:spChg chg="mod">
          <ac:chgData name="GIRISH GN" userId="625313e3a1b95115" providerId="LiveId" clId="{2D7C9984-E2FF-4E48-A336-6F0763852E45}" dt="2021-02-03T05:25:16.888" v="67" actId="20577"/>
          <ac:spMkLst>
            <pc:docMk/>
            <pc:sldMk cId="2879578535" sldId="303"/>
            <ac:spMk id="4" creationId="{00000000-0000-0000-0000-000000000000}"/>
          </ac:spMkLst>
        </pc:spChg>
        <pc:spChg chg="mod">
          <ac:chgData name="GIRISH GN" userId="625313e3a1b95115" providerId="LiveId" clId="{2D7C9984-E2FF-4E48-A336-6F0763852E45}" dt="2021-02-03T05:26:26.778" v="72" actId="1076"/>
          <ac:spMkLst>
            <pc:docMk/>
            <pc:sldMk cId="2879578535" sldId="303"/>
            <ac:spMk id="7" creationId="{00000000-0000-0000-0000-000000000000}"/>
          </ac:spMkLst>
        </pc:spChg>
        <pc:graphicFrameChg chg="mod modGraphic">
          <ac:chgData name="GIRISH GN" userId="625313e3a1b95115" providerId="LiveId" clId="{2D7C9984-E2FF-4E48-A336-6F0763852E45}" dt="2021-02-03T05:26:30.333" v="73" actId="14100"/>
          <ac:graphicFrameMkLst>
            <pc:docMk/>
            <pc:sldMk cId="2879578535" sldId="303"/>
            <ac:graphicFrameMk id="6" creationId="{00000000-0000-0000-0000-000000000000}"/>
          </ac:graphicFrameMkLst>
        </pc:graphicFrameChg>
      </pc:sldChg>
      <pc:sldChg chg="modSp mod">
        <pc:chgData name="GIRISH GN" userId="625313e3a1b95115" providerId="LiveId" clId="{2D7C9984-E2FF-4E48-A336-6F0763852E45}" dt="2021-02-02T18:02:52.645" v="27" actId="14100"/>
        <pc:sldMkLst>
          <pc:docMk/>
          <pc:sldMk cId="1185727137" sldId="308"/>
        </pc:sldMkLst>
        <pc:spChg chg="mod">
          <ac:chgData name="GIRISH GN" userId="625313e3a1b95115" providerId="LiveId" clId="{2D7C9984-E2FF-4E48-A336-6F0763852E45}" dt="2021-02-02T18:02:52.645" v="27" actId="14100"/>
          <ac:spMkLst>
            <pc:docMk/>
            <pc:sldMk cId="1185727137" sldId="308"/>
            <ac:spMk id="2" creationId="{00000000-0000-0000-0000-000000000000}"/>
          </ac:spMkLst>
        </pc:spChg>
      </pc:sldChg>
      <pc:sldChg chg="modSp mod">
        <pc:chgData name="GIRISH GN" userId="625313e3a1b95115" providerId="LiveId" clId="{2D7C9984-E2FF-4E48-A336-6F0763852E45}" dt="2021-02-03T04:58:28.187" v="64" actId="1076"/>
        <pc:sldMkLst>
          <pc:docMk/>
          <pc:sldMk cId="3218472774" sldId="346"/>
        </pc:sldMkLst>
        <pc:spChg chg="mod">
          <ac:chgData name="GIRISH GN" userId="625313e3a1b95115" providerId="LiveId" clId="{2D7C9984-E2FF-4E48-A336-6F0763852E45}" dt="2021-02-02T18:01:32.287" v="18" actId="1076"/>
          <ac:spMkLst>
            <pc:docMk/>
            <pc:sldMk cId="3218472774" sldId="346"/>
            <ac:spMk id="2" creationId="{00000000-0000-0000-0000-000000000000}"/>
          </ac:spMkLst>
        </pc:spChg>
        <pc:spChg chg="mod">
          <ac:chgData name="GIRISH GN" userId="625313e3a1b95115" providerId="LiveId" clId="{2D7C9984-E2FF-4E48-A336-6F0763852E45}" dt="2021-02-02T18:02:18.257" v="22" actId="20577"/>
          <ac:spMkLst>
            <pc:docMk/>
            <pc:sldMk cId="3218472774" sldId="346"/>
            <ac:spMk id="3" creationId="{00000000-0000-0000-0000-000000000000}"/>
          </ac:spMkLst>
        </pc:spChg>
        <pc:spChg chg="mod">
          <ac:chgData name="GIRISH GN" userId="625313e3a1b95115" providerId="LiveId" clId="{2D7C9984-E2FF-4E48-A336-6F0763852E45}" dt="2021-02-03T04:58:22.095" v="63" actId="1076"/>
          <ac:spMkLst>
            <pc:docMk/>
            <pc:sldMk cId="3218472774" sldId="346"/>
            <ac:spMk id="5" creationId="{00000000-0000-0000-0000-000000000000}"/>
          </ac:spMkLst>
        </pc:spChg>
        <pc:spChg chg="mod">
          <ac:chgData name="GIRISH GN" userId="625313e3a1b95115" providerId="LiveId" clId="{2D7C9984-E2FF-4E48-A336-6F0763852E45}" dt="2021-02-03T04:58:28.187" v="64" actId="1076"/>
          <ac:spMkLst>
            <pc:docMk/>
            <pc:sldMk cId="3218472774" sldId="346"/>
            <ac:spMk id="15" creationId="{00000000-0000-0000-0000-000000000000}"/>
          </ac:spMkLst>
        </pc:spChg>
        <pc:picChg chg="mod">
          <ac:chgData name="GIRISH GN" userId="625313e3a1b95115" providerId="LiveId" clId="{2D7C9984-E2FF-4E48-A336-6F0763852E45}" dt="2021-02-02T18:02:45.066" v="26" actId="1076"/>
          <ac:picMkLst>
            <pc:docMk/>
            <pc:sldMk cId="3218472774" sldId="346"/>
            <ac:picMk id="25" creationId="{00000000-0000-0000-0000-000000000000}"/>
          </ac:picMkLst>
        </pc:picChg>
      </pc:sldChg>
      <pc:sldChg chg="setBg">
        <pc:chgData name="GIRISH GN" userId="625313e3a1b95115" providerId="LiveId" clId="{2D7C9984-E2FF-4E48-A336-6F0763852E45}" dt="2021-02-03T04:57:52.547" v="61"/>
        <pc:sldMkLst>
          <pc:docMk/>
          <pc:sldMk cId="88061099" sldId="354"/>
        </pc:sldMkLst>
      </pc:sldChg>
      <pc:sldChg chg="modSp mod">
        <pc:chgData name="GIRISH GN" userId="625313e3a1b95115" providerId="LiveId" clId="{2D7C9984-E2FF-4E48-A336-6F0763852E45}" dt="2021-02-02T18:03:01.295" v="28" actId="14100"/>
        <pc:sldMkLst>
          <pc:docMk/>
          <pc:sldMk cId="1548297934" sldId="356"/>
        </pc:sldMkLst>
        <pc:spChg chg="mod">
          <ac:chgData name="GIRISH GN" userId="625313e3a1b95115" providerId="LiveId" clId="{2D7C9984-E2FF-4E48-A336-6F0763852E45}" dt="2021-02-02T18:03:01.295" v="28" actId="14100"/>
          <ac:spMkLst>
            <pc:docMk/>
            <pc:sldMk cId="1548297934" sldId="356"/>
            <ac:spMk id="2" creationId="{00000000-0000-0000-0000-000000000000}"/>
          </ac:spMkLst>
        </pc:spChg>
      </pc:sldChg>
      <pc:sldChg chg="modSp mod">
        <pc:chgData name="GIRISH GN" userId="625313e3a1b95115" providerId="LiveId" clId="{2D7C9984-E2FF-4E48-A336-6F0763852E45}" dt="2021-02-02T18:03:39.574" v="32" actId="14100"/>
        <pc:sldMkLst>
          <pc:docMk/>
          <pc:sldMk cId="3441539353" sldId="360"/>
        </pc:sldMkLst>
        <pc:spChg chg="mod">
          <ac:chgData name="GIRISH GN" userId="625313e3a1b95115" providerId="LiveId" clId="{2D7C9984-E2FF-4E48-A336-6F0763852E45}" dt="2021-02-02T18:03:39.574" v="32" actId="14100"/>
          <ac:spMkLst>
            <pc:docMk/>
            <pc:sldMk cId="3441539353" sldId="360"/>
            <ac:spMk id="2" creationId="{00000000-0000-0000-0000-000000000000}"/>
          </ac:spMkLst>
        </pc:spChg>
      </pc:sldChg>
      <pc:sldChg chg="modSp mod">
        <pc:chgData name="GIRISH GN" userId="625313e3a1b95115" providerId="LiveId" clId="{2D7C9984-E2FF-4E48-A336-6F0763852E45}" dt="2021-02-03T04:38:07.039" v="59" actId="33524"/>
        <pc:sldMkLst>
          <pc:docMk/>
          <pc:sldMk cId="2220985018" sldId="383"/>
        </pc:sldMkLst>
        <pc:spChg chg="mod">
          <ac:chgData name="GIRISH GN" userId="625313e3a1b95115" providerId="LiveId" clId="{2D7C9984-E2FF-4E48-A336-6F0763852E45}" dt="2021-02-03T04:38:07.039" v="59" actId="33524"/>
          <ac:spMkLst>
            <pc:docMk/>
            <pc:sldMk cId="2220985018" sldId="383"/>
            <ac:spMk id="3" creationId="{00000000-0000-0000-0000-000000000000}"/>
          </ac:spMkLst>
        </pc:spChg>
      </pc:sldChg>
      <pc:sldChg chg="modSp mod">
        <pc:chgData name="GIRISH GN" userId="625313e3a1b95115" providerId="LiveId" clId="{2D7C9984-E2FF-4E48-A336-6F0763852E45}" dt="2021-02-02T17:52:03.578" v="1" actId="14100"/>
        <pc:sldMkLst>
          <pc:docMk/>
          <pc:sldMk cId="3299913288" sldId="384"/>
        </pc:sldMkLst>
        <pc:graphicFrameChg chg="modGraphic">
          <ac:chgData name="GIRISH GN" userId="625313e3a1b95115" providerId="LiveId" clId="{2D7C9984-E2FF-4E48-A336-6F0763852E45}" dt="2021-02-02T17:52:03.578" v="1" actId="14100"/>
          <ac:graphicFrameMkLst>
            <pc:docMk/>
            <pc:sldMk cId="3299913288" sldId="384"/>
            <ac:graphicFrameMk id="4" creationId="{00000000-0000-0000-0000-000000000000}"/>
          </ac:graphicFrameMkLst>
        </pc:graphicFrameChg>
      </pc:sldChg>
      <pc:sldChg chg="modSp mod">
        <pc:chgData name="GIRISH GN" userId="625313e3a1b95115" providerId="LiveId" clId="{2D7C9984-E2FF-4E48-A336-6F0763852E45}" dt="2021-02-02T17:53:06.536" v="5" actId="33524"/>
        <pc:sldMkLst>
          <pc:docMk/>
          <pc:sldMk cId="618409348" sldId="385"/>
        </pc:sldMkLst>
        <pc:spChg chg="mod">
          <ac:chgData name="GIRISH GN" userId="625313e3a1b95115" providerId="LiveId" clId="{2D7C9984-E2FF-4E48-A336-6F0763852E45}" dt="2021-02-02T17:51:55.540" v="0" actId="14100"/>
          <ac:spMkLst>
            <pc:docMk/>
            <pc:sldMk cId="618409348" sldId="385"/>
            <ac:spMk id="2" creationId="{00000000-0000-0000-0000-000000000000}"/>
          </ac:spMkLst>
        </pc:spChg>
        <pc:spChg chg="mod">
          <ac:chgData name="GIRISH GN" userId="625313e3a1b95115" providerId="LiveId" clId="{2D7C9984-E2FF-4E48-A336-6F0763852E45}" dt="2021-02-02T17:53:06.536" v="5" actId="33524"/>
          <ac:spMkLst>
            <pc:docMk/>
            <pc:sldMk cId="618409348" sldId="385"/>
            <ac:spMk id="3" creationId="{00000000-0000-0000-0000-000000000000}"/>
          </ac:spMkLst>
        </pc:spChg>
        <pc:graphicFrameChg chg="mod modGraphic">
          <ac:chgData name="GIRISH GN" userId="625313e3a1b95115" providerId="LiveId" clId="{2D7C9984-E2FF-4E48-A336-6F0763852E45}" dt="2021-02-02T17:52:14.820" v="3" actId="14100"/>
          <ac:graphicFrameMkLst>
            <pc:docMk/>
            <pc:sldMk cId="618409348" sldId="385"/>
            <ac:graphicFrameMk id="5" creationId="{00000000-0000-0000-0000-000000000000}"/>
          </ac:graphicFrameMkLst>
        </pc:graphicFrameChg>
      </pc:sldChg>
      <pc:sldChg chg="modSp mod">
        <pc:chgData name="GIRISH GN" userId="625313e3a1b95115" providerId="LiveId" clId="{2D7C9984-E2FF-4E48-A336-6F0763852E45}" dt="2021-02-02T18:03:08.815" v="29" actId="1076"/>
        <pc:sldMkLst>
          <pc:docMk/>
          <pc:sldMk cId="931846961" sldId="386"/>
        </pc:sldMkLst>
        <pc:spChg chg="mod">
          <ac:chgData name="GIRISH GN" userId="625313e3a1b95115" providerId="LiveId" clId="{2D7C9984-E2FF-4E48-A336-6F0763852E45}" dt="2021-02-02T18:03:08.815" v="29" actId="1076"/>
          <ac:spMkLst>
            <pc:docMk/>
            <pc:sldMk cId="931846961" sldId="386"/>
            <ac:spMk id="3" creationId="{00000000-0000-0000-0000-000000000000}"/>
          </ac:spMkLst>
        </pc:spChg>
      </pc:sldChg>
      <pc:sldChg chg="modSp mod">
        <pc:chgData name="GIRISH GN" userId="625313e3a1b95115" providerId="LiveId" clId="{2D7C9984-E2FF-4E48-A336-6F0763852E45}" dt="2021-02-02T18:03:16.496" v="30" actId="14100"/>
        <pc:sldMkLst>
          <pc:docMk/>
          <pc:sldMk cId="3426430818" sldId="388"/>
        </pc:sldMkLst>
        <pc:spChg chg="mod">
          <ac:chgData name="GIRISH GN" userId="625313e3a1b95115" providerId="LiveId" clId="{2D7C9984-E2FF-4E48-A336-6F0763852E45}" dt="2021-02-02T18:03:16.496" v="30" actId="14100"/>
          <ac:spMkLst>
            <pc:docMk/>
            <pc:sldMk cId="3426430818" sldId="388"/>
            <ac:spMk id="2" creationId="{00000000-0000-0000-0000-000000000000}"/>
          </ac:spMkLst>
        </pc:spChg>
      </pc:sldChg>
      <pc:sldChg chg="modSp mod">
        <pc:chgData name="GIRISH GN" userId="625313e3a1b95115" providerId="LiveId" clId="{2D7C9984-E2FF-4E48-A336-6F0763852E45}" dt="2021-02-02T18:03:45.709" v="33" actId="14100"/>
        <pc:sldMkLst>
          <pc:docMk/>
          <pc:sldMk cId="1641729611" sldId="392"/>
        </pc:sldMkLst>
        <pc:spChg chg="mod">
          <ac:chgData name="GIRISH GN" userId="625313e3a1b95115" providerId="LiveId" clId="{2D7C9984-E2FF-4E48-A336-6F0763852E45}" dt="2021-02-02T18:03:45.709" v="33" actId="14100"/>
          <ac:spMkLst>
            <pc:docMk/>
            <pc:sldMk cId="1641729611" sldId="392"/>
            <ac:spMk id="2" creationId="{00000000-0000-0000-0000-000000000000}"/>
          </ac:spMkLst>
        </pc:spChg>
      </pc:sldChg>
      <pc:sldChg chg="modSp mod">
        <pc:chgData name="GIRISH GN" userId="625313e3a1b95115" providerId="LiveId" clId="{2D7C9984-E2FF-4E48-A336-6F0763852E45}" dt="2021-02-02T18:03:55.997" v="36" actId="1076"/>
        <pc:sldMkLst>
          <pc:docMk/>
          <pc:sldMk cId="3931023917" sldId="393"/>
        </pc:sldMkLst>
        <pc:spChg chg="mod">
          <ac:chgData name="GIRISH GN" userId="625313e3a1b95115" providerId="LiveId" clId="{2D7C9984-E2FF-4E48-A336-6F0763852E45}" dt="2021-02-02T18:03:55.997" v="36" actId="1076"/>
          <ac:spMkLst>
            <pc:docMk/>
            <pc:sldMk cId="3931023917" sldId="393"/>
            <ac:spMk id="2" creationId="{00000000-0000-0000-0000-000000000000}"/>
          </ac:spMkLst>
        </pc:spChg>
      </pc:sldChg>
      <pc:sldChg chg="modSp mod">
        <pc:chgData name="GIRISH GN" userId="625313e3a1b95115" providerId="LiveId" clId="{2D7C9984-E2FF-4E48-A336-6F0763852E45}" dt="2021-02-02T18:03:27.940" v="31" actId="1076"/>
        <pc:sldMkLst>
          <pc:docMk/>
          <pc:sldMk cId="2291445338" sldId="415"/>
        </pc:sldMkLst>
        <pc:spChg chg="mod">
          <ac:chgData name="GIRISH GN" userId="625313e3a1b95115" providerId="LiveId" clId="{2D7C9984-E2FF-4E48-A336-6F0763852E45}" dt="2021-02-02T18:03:27.940" v="31" actId="1076"/>
          <ac:spMkLst>
            <pc:docMk/>
            <pc:sldMk cId="2291445338" sldId="415"/>
            <ac:spMk id="3" creationId="{00000000-0000-0000-0000-000000000000}"/>
          </ac:spMkLst>
        </pc:spChg>
      </pc:sldChg>
      <pc:sldChg chg="modSp mod">
        <pc:chgData name="GIRISH GN" userId="625313e3a1b95115" providerId="LiveId" clId="{2D7C9984-E2FF-4E48-A336-6F0763852E45}" dt="2021-02-03T05:36:38.836" v="75" actId="33524"/>
        <pc:sldMkLst>
          <pc:docMk/>
          <pc:sldMk cId="1510313855" sldId="416"/>
        </pc:sldMkLst>
        <pc:spChg chg="mod">
          <ac:chgData name="GIRISH GN" userId="625313e3a1b95115" providerId="LiveId" clId="{2D7C9984-E2FF-4E48-A336-6F0763852E45}" dt="2021-02-03T05:36:38.836" v="75" actId="33524"/>
          <ac:spMkLst>
            <pc:docMk/>
            <pc:sldMk cId="1510313855" sldId="416"/>
            <ac:spMk id="4" creationId="{00000000-0000-0000-0000-000000000000}"/>
          </ac:spMkLst>
        </pc:spChg>
      </pc:sldChg>
      <pc:sldChg chg="modSp mod">
        <pc:chgData name="GIRISH GN" userId="625313e3a1b95115" providerId="LiveId" clId="{2D7C9984-E2FF-4E48-A336-6F0763852E45}" dt="2021-02-03T05:36:19.854" v="74" actId="1076"/>
        <pc:sldMkLst>
          <pc:docMk/>
          <pc:sldMk cId="3858844481" sldId="419"/>
        </pc:sldMkLst>
        <pc:graphicFrameChg chg="mod">
          <ac:chgData name="GIRISH GN" userId="625313e3a1b95115" providerId="LiveId" clId="{2D7C9984-E2FF-4E48-A336-6F0763852E45}" dt="2021-02-03T05:36:19.854" v="74" actId="1076"/>
          <ac:graphicFrameMkLst>
            <pc:docMk/>
            <pc:sldMk cId="3858844481" sldId="419"/>
            <ac:graphicFrameMk id="9" creationId="{00000000-0000-0000-0000-000000000000}"/>
          </ac:graphicFrameMkLst>
        </pc:graphicFrameChg>
      </pc:sldChg>
      <pc:sldChg chg="modSp mod">
        <pc:chgData name="GIRISH GN" userId="625313e3a1b95115" providerId="LiveId" clId="{2D7C9984-E2FF-4E48-A336-6F0763852E45}" dt="2021-02-02T18:05:30.477" v="57" actId="27636"/>
        <pc:sldMkLst>
          <pc:docMk/>
          <pc:sldMk cId="1352563605" sldId="420"/>
        </pc:sldMkLst>
        <pc:spChg chg="mod">
          <ac:chgData name="GIRISH GN" userId="625313e3a1b95115" providerId="LiveId" clId="{2D7C9984-E2FF-4E48-A336-6F0763852E45}" dt="2021-02-02T18:05:30.477" v="57" actId="27636"/>
          <ac:spMkLst>
            <pc:docMk/>
            <pc:sldMk cId="1352563605" sldId="420"/>
            <ac:spMk id="5" creationId="{00000000-0000-0000-0000-000000000000}"/>
          </ac:spMkLst>
        </pc:spChg>
      </pc:sldChg>
      <pc:sldChg chg="modSp mod setBg">
        <pc:chgData name="GIRISH GN" userId="625313e3a1b95115" providerId="LiveId" clId="{2D7C9984-E2FF-4E48-A336-6F0763852E45}" dt="2021-02-03T04:57:52.547" v="61"/>
        <pc:sldMkLst>
          <pc:docMk/>
          <pc:sldMk cId="44746908" sldId="421"/>
        </pc:sldMkLst>
        <pc:spChg chg="mod">
          <ac:chgData name="GIRISH GN" userId="625313e3a1b95115" providerId="LiveId" clId="{2D7C9984-E2FF-4E48-A336-6F0763852E45}" dt="2021-02-02T18:05:36.296" v="58" actId="14100"/>
          <ac:spMkLst>
            <pc:docMk/>
            <pc:sldMk cId="44746908" sldId="421"/>
            <ac:spMk id="2" creationId="{00000000-0000-0000-0000-000000000000}"/>
          </ac:spMkLst>
        </pc:spChg>
        <pc:spChg chg="mod">
          <ac:chgData name="GIRISH GN" userId="625313e3a1b95115" providerId="LiveId" clId="{2D7C9984-E2FF-4E48-A336-6F0763852E45}" dt="2021-02-02T18:05:16.490" v="55" actId="20577"/>
          <ac:spMkLst>
            <pc:docMk/>
            <pc:sldMk cId="44746908" sldId="421"/>
            <ac:spMk id="3" creationId="{00000000-0000-0000-0000-000000000000}"/>
          </ac:spMkLst>
        </pc:spChg>
      </pc:sldChg>
      <pc:sldChg chg="modSp mod">
        <pc:chgData name="GIRISH GN" userId="625313e3a1b95115" providerId="LiveId" clId="{2D7C9984-E2FF-4E48-A336-6F0763852E45}" dt="2021-02-02T18:04:26.613" v="38" actId="1076"/>
        <pc:sldMkLst>
          <pc:docMk/>
          <pc:sldMk cId="2312123166" sldId="439"/>
        </pc:sldMkLst>
        <pc:spChg chg="mod">
          <ac:chgData name="GIRISH GN" userId="625313e3a1b95115" providerId="LiveId" clId="{2D7C9984-E2FF-4E48-A336-6F0763852E45}" dt="2021-02-02T18:04:26.613" v="38" actId="1076"/>
          <ac:spMkLst>
            <pc:docMk/>
            <pc:sldMk cId="2312123166" sldId="439"/>
            <ac:spMk id="3" creationId="{00000000-0000-0000-0000-000000000000}"/>
          </ac:spMkLst>
        </pc:spChg>
      </pc:sldChg>
      <pc:sldMasterChg chg="setBg modSldLayout">
        <pc:chgData name="GIRISH GN" userId="625313e3a1b95115" providerId="LiveId" clId="{2D7C9984-E2FF-4E48-A336-6F0763852E45}" dt="2021-02-03T04:57:52.547" v="61"/>
        <pc:sldMasterMkLst>
          <pc:docMk/>
          <pc:sldMasterMk cId="3029692343" sldId="2147483768"/>
        </pc:sldMasterMkLst>
        <pc:sldLayoutChg chg="setBg">
          <pc:chgData name="GIRISH GN" userId="625313e3a1b95115" providerId="LiveId" clId="{2D7C9984-E2FF-4E48-A336-6F0763852E45}" dt="2021-02-03T04:57:52.547" v="61"/>
          <pc:sldLayoutMkLst>
            <pc:docMk/>
            <pc:sldMasterMk cId="3029692343" sldId="2147483768"/>
            <pc:sldLayoutMk cId="2060255749" sldId="2147483769"/>
          </pc:sldLayoutMkLst>
        </pc:sldLayoutChg>
        <pc:sldLayoutChg chg="setBg">
          <pc:chgData name="GIRISH GN" userId="625313e3a1b95115" providerId="LiveId" clId="{2D7C9984-E2FF-4E48-A336-6F0763852E45}" dt="2021-02-03T04:57:52.547" v="61"/>
          <pc:sldLayoutMkLst>
            <pc:docMk/>
            <pc:sldMasterMk cId="3029692343" sldId="2147483768"/>
            <pc:sldLayoutMk cId="2335066356" sldId="2147483770"/>
          </pc:sldLayoutMkLst>
        </pc:sldLayoutChg>
        <pc:sldLayoutChg chg="setBg">
          <pc:chgData name="GIRISH GN" userId="625313e3a1b95115" providerId="LiveId" clId="{2D7C9984-E2FF-4E48-A336-6F0763852E45}" dt="2021-02-03T04:57:52.547" v="61"/>
          <pc:sldLayoutMkLst>
            <pc:docMk/>
            <pc:sldMasterMk cId="3029692343" sldId="2147483768"/>
            <pc:sldLayoutMk cId="1757053363" sldId="2147483771"/>
          </pc:sldLayoutMkLst>
        </pc:sldLayoutChg>
        <pc:sldLayoutChg chg="setBg">
          <pc:chgData name="GIRISH GN" userId="625313e3a1b95115" providerId="LiveId" clId="{2D7C9984-E2FF-4E48-A336-6F0763852E45}" dt="2021-02-03T04:57:52.547" v="61"/>
          <pc:sldLayoutMkLst>
            <pc:docMk/>
            <pc:sldMasterMk cId="3029692343" sldId="2147483768"/>
            <pc:sldLayoutMk cId="2037052770" sldId="2147483772"/>
          </pc:sldLayoutMkLst>
        </pc:sldLayoutChg>
        <pc:sldLayoutChg chg="setBg">
          <pc:chgData name="GIRISH GN" userId="625313e3a1b95115" providerId="LiveId" clId="{2D7C9984-E2FF-4E48-A336-6F0763852E45}" dt="2021-02-03T04:57:52.547" v="61"/>
          <pc:sldLayoutMkLst>
            <pc:docMk/>
            <pc:sldMasterMk cId="3029692343" sldId="2147483768"/>
            <pc:sldLayoutMk cId="2213454743" sldId="2147483773"/>
          </pc:sldLayoutMkLst>
        </pc:sldLayoutChg>
        <pc:sldLayoutChg chg="setBg">
          <pc:chgData name="GIRISH GN" userId="625313e3a1b95115" providerId="LiveId" clId="{2D7C9984-E2FF-4E48-A336-6F0763852E45}" dt="2021-02-03T04:57:52.547" v="61"/>
          <pc:sldLayoutMkLst>
            <pc:docMk/>
            <pc:sldMasterMk cId="3029692343" sldId="2147483768"/>
            <pc:sldLayoutMk cId="1991980713" sldId="2147483774"/>
          </pc:sldLayoutMkLst>
        </pc:sldLayoutChg>
        <pc:sldLayoutChg chg="setBg">
          <pc:chgData name="GIRISH GN" userId="625313e3a1b95115" providerId="LiveId" clId="{2D7C9984-E2FF-4E48-A336-6F0763852E45}" dt="2021-02-03T04:57:52.547" v="61"/>
          <pc:sldLayoutMkLst>
            <pc:docMk/>
            <pc:sldMasterMk cId="3029692343" sldId="2147483768"/>
            <pc:sldLayoutMk cId="2187183246" sldId="2147483775"/>
          </pc:sldLayoutMkLst>
        </pc:sldLayoutChg>
        <pc:sldLayoutChg chg="setBg">
          <pc:chgData name="GIRISH GN" userId="625313e3a1b95115" providerId="LiveId" clId="{2D7C9984-E2FF-4E48-A336-6F0763852E45}" dt="2021-02-03T04:57:52.547" v="61"/>
          <pc:sldLayoutMkLst>
            <pc:docMk/>
            <pc:sldMasterMk cId="3029692343" sldId="2147483768"/>
            <pc:sldLayoutMk cId="3043476569" sldId="2147483776"/>
          </pc:sldLayoutMkLst>
        </pc:sldLayoutChg>
        <pc:sldLayoutChg chg="setBg">
          <pc:chgData name="GIRISH GN" userId="625313e3a1b95115" providerId="LiveId" clId="{2D7C9984-E2FF-4E48-A336-6F0763852E45}" dt="2021-02-03T04:57:52.547" v="61"/>
          <pc:sldLayoutMkLst>
            <pc:docMk/>
            <pc:sldMasterMk cId="3029692343" sldId="2147483768"/>
            <pc:sldLayoutMk cId="1912232641" sldId="2147483777"/>
          </pc:sldLayoutMkLst>
        </pc:sldLayoutChg>
        <pc:sldLayoutChg chg="setBg">
          <pc:chgData name="GIRISH GN" userId="625313e3a1b95115" providerId="LiveId" clId="{2D7C9984-E2FF-4E48-A336-6F0763852E45}" dt="2021-02-03T04:57:52.547" v="61"/>
          <pc:sldLayoutMkLst>
            <pc:docMk/>
            <pc:sldMasterMk cId="3029692343" sldId="2147483768"/>
            <pc:sldLayoutMk cId="3158879914" sldId="2147483778"/>
          </pc:sldLayoutMkLst>
        </pc:sldLayoutChg>
        <pc:sldLayoutChg chg="setBg">
          <pc:chgData name="GIRISH GN" userId="625313e3a1b95115" providerId="LiveId" clId="{2D7C9984-E2FF-4E48-A336-6F0763852E45}" dt="2021-02-03T04:57:52.547" v="61"/>
          <pc:sldLayoutMkLst>
            <pc:docMk/>
            <pc:sldMasterMk cId="3029692343" sldId="2147483768"/>
            <pc:sldLayoutMk cId="1503484459" sldId="21474837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503A54-EF78-2C4B-A0C0-9128E6882F1C}" type="datetime1">
              <a:rPr lang="en-IN" smtClean="0"/>
              <a:t>14/11/21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Bio-Crypto System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4D4262-AD32-46E5-A36E-7A70BCEED22B}" type="slidenum">
              <a:rPr lang="en-IN" smtClean="0"/>
              <a:pPr/>
              <a:t>‹#›</a:t>
            </a:fld>
            <a:endParaRPr lang="en-IN"/>
          </a:p>
        </p:txBody>
      </p:sp>
    </p:spTree>
    <p:extLst>
      <p:ext uri="{BB962C8B-B14F-4D97-AF65-F5344CB8AC3E}">
        <p14:creationId xmlns:p14="http://schemas.microsoft.com/office/powerpoint/2010/main" val="21148716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18BB8-9AAE-B348-A9AE-1C0F721D8985}" type="datetime1">
              <a:rPr lang="en-IN" smtClean="0"/>
              <a:t>14/11/21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Bio-Crypto System</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5B8B4-63AD-4102-87AA-001503CF4B0C}" type="slidenum">
              <a:rPr lang="en-IN" smtClean="0"/>
              <a:pPr/>
              <a:t>‹#›</a:t>
            </a:fld>
            <a:endParaRPr lang="en-IN"/>
          </a:p>
        </p:txBody>
      </p:sp>
    </p:spTree>
    <p:extLst>
      <p:ext uri="{BB962C8B-B14F-4D97-AF65-F5344CB8AC3E}">
        <p14:creationId xmlns:p14="http://schemas.microsoft.com/office/powerpoint/2010/main" val="360886668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1" y="2386744"/>
            <a:ext cx="6939520" cy="1645920"/>
          </a:xfrm>
          <a:solidFill>
            <a:srgbClr val="FFFFFF"/>
          </a:solidFill>
          <a:ln w="38100">
            <a:solidFill>
              <a:srgbClr val="404040"/>
            </a:solidFill>
          </a:ln>
        </p:spPr>
        <p:txBody>
          <a:bodyPr lIns="274320" rIns="274320" anchor="ctr" anchorCtr="1">
            <a:normAutofit/>
          </a:bodyPr>
          <a:lstStyle>
            <a:lvl1pPr algn="ctr">
              <a:defRPr sz="341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856">
                <a:solidFill>
                  <a:schemeClr val="tx1">
                    <a:lumMod val="75000"/>
                    <a:lumOff val="25000"/>
                  </a:schemeClr>
                </a:solidFill>
              </a:defRPr>
            </a:lvl1pPr>
            <a:lvl2pPr marL="446593" indent="0" algn="ctr">
              <a:buNone/>
              <a:defRPr sz="1856"/>
            </a:lvl2pPr>
            <a:lvl3pPr marL="893186" indent="0" algn="ctr">
              <a:buNone/>
              <a:defRPr sz="1758"/>
            </a:lvl3pPr>
            <a:lvl4pPr marL="1339779" indent="0" algn="ctr">
              <a:buNone/>
              <a:defRPr sz="1563"/>
            </a:lvl4pPr>
            <a:lvl5pPr marL="1786372" indent="0" algn="ctr">
              <a:buNone/>
              <a:defRPr sz="1563"/>
            </a:lvl5pPr>
            <a:lvl6pPr marL="2232965" indent="0" algn="ctr">
              <a:buNone/>
              <a:defRPr sz="1563"/>
            </a:lvl6pPr>
            <a:lvl7pPr marL="2679558" indent="0" algn="ctr">
              <a:buNone/>
              <a:defRPr sz="1563"/>
            </a:lvl7pPr>
            <a:lvl8pPr marL="3126151" indent="0" algn="ctr">
              <a:buNone/>
              <a:defRPr sz="1563"/>
            </a:lvl8pPr>
            <a:lvl9pPr marL="3572744" indent="0" algn="ctr">
              <a:buNone/>
              <a:defRPr sz="15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06025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15887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7"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50348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23350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41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856">
                <a:solidFill>
                  <a:schemeClr val="tx1"/>
                </a:solidFill>
              </a:defRPr>
            </a:lvl1pPr>
            <a:lvl2pPr marL="446593" indent="0">
              <a:buNone/>
              <a:defRPr sz="1856">
                <a:solidFill>
                  <a:schemeClr val="tx1">
                    <a:tint val="75000"/>
                  </a:schemeClr>
                </a:solidFill>
              </a:defRPr>
            </a:lvl2pPr>
            <a:lvl3pPr marL="893186" indent="0">
              <a:buNone/>
              <a:defRPr sz="1758">
                <a:solidFill>
                  <a:schemeClr val="tx1">
                    <a:tint val="75000"/>
                  </a:schemeClr>
                </a:solidFill>
              </a:defRPr>
            </a:lvl3pPr>
            <a:lvl4pPr marL="1339779" indent="0">
              <a:buNone/>
              <a:defRPr sz="1563">
                <a:solidFill>
                  <a:schemeClr val="tx1">
                    <a:tint val="75000"/>
                  </a:schemeClr>
                </a:solidFill>
              </a:defRPr>
            </a:lvl4pPr>
            <a:lvl5pPr marL="1786372" indent="0">
              <a:buNone/>
              <a:defRPr sz="1563">
                <a:solidFill>
                  <a:schemeClr val="tx1">
                    <a:tint val="75000"/>
                  </a:schemeClr>
                </a:solidFill>
              </a:defRPr>
            </a:lvl5pPr>
            <a:lvl6pPr marL="2232965" indent="0">
              <a:buNone/>
              <a:defRPr sz="1563">
                <a:solidFill>
                  <a:schemeClr val="tx1">
                    <a:tint val="75000"/>
                  </a:schemeClr>
                </a:solidFill>
              </a:defRPr>
            </a:lvl6pPr>
            <a:lvl7pPr marL="2679558" indent="0">
              <a:buNone/>
              <a:defRPr sz="1563">
                <a:solidFill>
                  <a:schemeClr val="tx1">
                    <a:tint val="75000"/>
                  </a:schemeClr>
                </a:solidFill>
              </a:defRPr>
            </a:lvl7pPr>
            <a:lvl8pPr marL="3126151" indent="0">
              <a:buNone/>
              <a:defRPr sz="1563">
                <a:solidFill>
                  <a:schemeClr val="tx1">
                    <a:tint val="75000"/>
                  </a:schemeClr>
                </a:solidFill>
              </a:defRPr>
            </a:lvl8pPr>
            <a:lvl9pPr marL="3572744" indent="0">
              <a:buNone/>
              <a:defRPr sz="15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75705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40"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IDA - M2021</a:t>
            </a:r>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03705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6"/>
            <a:ext cx="3288024"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6"/>
            <a:ext cx="3290516"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1345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IDA - M2021</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991980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IDA - M2021</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18718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572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31"/>
            <a:ext cx="3290594" cy="1141497"/>
          </a:xfrm>
          <a:solidFill>
            <a:srgbClr val="FFFFFF"/>
          </a:solidFill>
          <a:ln>
            <a:solidFill>
              <a:srgbClr val="404040"/>
            </a:solidFill>
          </a:ln>
        </p:spPr>
        <p:txBody>
          <a:bodyPr anchor="ctr" anchorCtr="1">
            <a:normAutofit/>
          </a:bodyPr>
          <a:lstStyle>
            <a:lvl1pPr>
              <a:defRPr sz="205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856">
                <a:solidFill>
                  <a:schemeClr val="tx1"/>
                </a:solidFill>
              </a:defRPr>
            </a:lvl1pPr>
            <a:lvl2pPr>
              <a:defRPr sz="1563">
                <a:solidFill>
                  <a:schemeClr val="tx1"/>
                </a:solidFill>
              </a:defRPr>
            </a:lvl2pPr>
            <a:lvl3pPr>
              <a:defRPr sz="1563">
                <a:solidFill>
                  <a:schemeClr val="tx1"/>
                </a:solidFill>
              </a:defRPr>
            </a:lvl3pPr>
            <a:lvl4pPr>
              <a:defRPr sz="1563">
                <a:solidFill>
                  <a:schemeClr val="tx1"/>
                </a:solidFill>
              </a:defRPr>
            </a:lvl4pPr>
            <a:lvl5pPr>
              <a:defRPr sz="1563">
                <a:solidFill>
                  <a:schemeClr val="tx1"/>
                </a:solidFill>
              </a:defRPr>
            </a:lvl5pPr>
            <a:lvl6pPr>
              <a:defRPr sz="1563"/>
            </a:lvl6pPr>
            <a:lvl7pPr>
              <a:defRPr sz="1563"/>
            </a:lvl7pPr>
            <a:lvl8pPr>
              <a:defRPr sz="1563"/>
            </a:lvl8pPr>
            <a:lvl9pPr>
              <a:defRPr sz="1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6" y="3549918"/>
            <a:ext cx="2846070" cy="2194036"/>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IDA - M2021</a:t>
            </a:r>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04347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05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126">
                <a:solidFill>
                  <a:schemeClr val="tx1"/>
                </a:solidFill>
              </a:defRPr>
            </a:lvl1pPr>
            <a:lvl2pPr marL="446593" indent="0">
              <a:buNone/>
              <a:defRPr sz="2735"/>
            </a:lvl2pPr>
            <a:lvl3pPr marL="893186" indent="0">
              <a:buNone/>
              <a:defRPr sz="2344"/>
            </a:lvl3pPr>
            <a:lvl4pPr marL="1339779" indent="0">
              <a:buNone/>
              <a:defRPr sz="1954"/>
            </a:lvl4pPr>
            <a:lvl5pPr marL="1786372" indent="0">
              <a:buNone/>
              <a:defRPr sz="1954"/>
            </a:lvl5pPr>
            <a:lvl6pPr marL="2232965" indent="0">
              <a:buNone/>
              <a:defRPr sz="1954"/>
            </a:lvl6pPr>
            <a:lvl7pPr marL="2679558" indent="0">
              <a:buNone/>
              <a:defRPr sz="1954"/>
            </a:lvl7pPr>
            <a:lvl8pPr marL="3126151" indent="0">
              <a:buNone/>
              <a:defRPr sz="1954"/>
            </a:lvl8pPr>
            <a:lvl9pPr marL="3572744" indent="0">
              <a:buNone/>
              <a:defRPr sz="1954"/>
            </a:lvl9pPr>
          </a:lstStyle>
          <a:p>
            <a:r>
              <a:rPr lang="en-US"/>
              <a:t>Click icon to add picture</a:t>
            </a:r>
            <a:endParaRPr lang="en-US" dirty="0"/>
          </a:p>
        </p:txBody>
      </p:sp>
      <p:sp>
        <p:nvSpPr>
          <p:cNvPr id="4" name="Text Placeholder 3"/>
          <p:cNvSpPr>
            <a:spLocks noGrp="1"/>
          </p:cNvSpPr>
          <p:nvPr>
            <p:ph type="body" sz="half" idx="2"/>
          </p:nvPr>
        </p:nvSpPr>
        <p:spPr>
          <a:xfrm>
            <a:off x="862966" y="3549921"/>
            <a:ext cx="2846070" cy="2194037"/>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IDA - M2021</a:t>
            </a:r>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91223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6"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6" y="2638047"/>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4" y="6238816"/>
            <a:ext cx="2065310" cy="323968"/>
          </a:xfrm>
          <a:prstGeom prst="rect">
            <a:avLst/>
          </a:prstGeom>
        </p:spPr>
        <p:txBody>
          <a:bodyPr vert="horz" lIns="91440" tIns="45720" rIns="91440" bIns="45720" rtlCol="0" anchor="ctr"/>
          <a:lstStyle>
            <a:lvl1pPr algn="r">
              <a:defRPr sz="977">
                <a:solidFill>
                  <a:schemeClr val="tx1">
                    <a:alpha val="70000"/>
                  </a:schemeClr>
                </a:solidFill>
              </a:defRPr>
            </a:lvl1pPr>
          </a:lstStyle>
          <a:p>
            <a:r>
              <a:rPr lang="en-IN"/>
              <a:t>IIITS: IDA - M2021</a:t>
            </a:r>
          </a:p>
        </p:txBody>
      </p:sp>
      <p:sp>
        <p:nvSpPr>
          <p:cNvPr id="5" name="Footer Placeholder 4"/>
          <p:cNvSpPr>
            <a:spLocks noGrp="1"/>
          </p:cNvSpPr>
          <p:nvPr>
            <p:ph type="ftr" sz="quarter" idx="3"/>
          </p:nvPr>
        </p:nvSpPr>
        <p:spPr>
          <a:xfrm>
            <a:off x="1102240" y="6236208"/>
            <a:ext cx="4556664" cy="320040"/>
          </a:xfrm>
          <a:prstGeom prst="rect">
            <a:avLst/>
          </a:prstGeom>
        </p:spPr>
        <p:txBody>
          <a:bodyPr vert="horz" lIns="91440" tIns="45720" rIns="91440" bIns="45720" rtlCol="0" anchor="ctr"/>
          <a:lstStyle>
            <a:lvl1pPr algn="l">
              <a:defRPr sz="977">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074"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302969234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893186" rtl="0" eaLnBrk="1" latinLnBrk="0" hangingPunct="1">
        <a:lnSpc>
          <a:spcPct val="90000"/>
        </a:lnSpc>
        <a:spcBef>
          <a:spcPct val="0"/>
        </a:spcBef>
        <a:buNone/>
        <a:defRPr sz="2540" kern="1200" cap="all" spc="195" baseline="0">
          <a:solidFill>
            <a:schemeClr val="tx1">
              <a:lumMod val="85000"/>
              <a:lumOff val="15000"/>
            </a:schemeClr>
          </a:solidFill>
          <a:latin typeface="+mj-lt"/>
          <a:ea typeface="+mj-ea"/>
          <a:cs typeface="+mj-cs"/>
        </a:defRPr>
      </a:lvl1pPr>
    </p:titleStyle>
    <p:bodyStyle>
      <a:lvl1pPr marL="223296" indent="-223296" algn="l" defTabSz="893186" rtl="0" eaLnBrk="1" latinLnBrk="0" hangingPunct="1">
        <a:lnSpc>
          <a:spcPct val="100000"/>
        </a:lnSpc>
        <a:spcBef>
          <a:spcPts val="977"/>
        </a:spcBef>
        <a:buClr>
          <a:schemeClr val="accent2"/>
        </a:buClr>
        <a:buFont typeface="Arial" panose="020B0604020202020204" pitchFamily="34" charset="0"/>
        <a:buChar char="•"/>
        <a:defRPr sz="1758" kern="1200">
          <a:solidFill>
            <a:schemeClr val="tx1">
              <a:lumMod val="85000"/>
              <a:lumOff val="15000"/>
            </a:schemeClr>
          </a:solidFill>
          <a:latin typeface="+mn-lt"/>
          <a:ea typeface="+mn-ea"/>
          <a:cs typeface="+mn-cs"/>
        </a:defRPr>
      </a:lvl1pPr>
      <a:lvl2pPr marL="446593"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2pPr>
      <a:lvl3pPr marL="66988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3pPr>
      <a:lvl4pPr marL="893186"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4pPr>
      <a:lvl5pPr marL="111648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5pPr>
      <a:lvl6pPr marL="1283955"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6pPr>
      <a:lvl7pPr marL="1451427"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7pPr>
      <a:lvl8pPr marL="161889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8pPr>
      <a:lvl9pPr marL="178637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9pPr>
    </p:bodyStyle>
    <p:otherStyle>
      <a:defPPr>
        <a:defRPr lang="en-US"/>
      </a:defPPr>
      <a:lvl1pPr marL="0" algn="l" defTabSz="893186" rtl="0" eaLnBrk="1" latinLnBrk="0" hangingPunct="1">
        <a:defRPr sz="1758" kern="1200">
          <a:solidFill>
            <a:schemeClr val="tx1"/>
          </a:solidFill>
          <a:latin typeface="+mn-lt"/>
          <a:ea typeface="+mn-ea"/>
          <a:cs typeface="+mn-cs"/>
        </a:defRPr>
      </a:lvl1pPr>
      <a:lvl2pPr marL="446593" algn="l" defTabSz="893186" rtl="0" eaLnBrk="1" latinLnBrk="0" hangingPunct="1">
        <a:defRPr sz="1758" kern="1200">
          <a:solidFill>
            <a:schemeClr val="tx1"/>
          </a:solidFill>
          <a:latin typeface="+mn-lt"/>
          <a:ea typeface="+mn-ea"/>
          <a:cs typeface="+mn-cs"/>
        </a:defRPr>
      </a:lvl2pPr>
      <a:lvl3pPr marL="893186" algn="l" defTabSz="893186" rtl="0" eaLnBrk="1" latinLnBrk="0" hangingPunct="1">
        <a:defRPr sz="1758" kern="1200">
          <a:solidFill>
            <a:schemeClr val="tx1"/>
          </a:solidFill>
          <a:latin typeface="+mn-lt"/>
          <a:ea typeface="+mn-ea"/>
          <a:cs typeface="+mn-cs"/>
        </a:defRPr>
      </a:lvl3pPr>
      <a:lvl4pPr marL="1339779" algn="l" defTabSz="893186" rtl="0" eaLnBrk="1" latinLnBrk="0" hangingPunct="1">
        <a:defRPr sz="1758" kern="1200">
          <a:solidFill>
            <a:schemeClr val="tx1"/>
          </a:solidFill>
          <a:latin typeface="+mn-lt"/>
          <a:ea typeface="+mn-ea"/>
          <a:cs typeface="+mn-cs"/>
        </a:defRPr>
      </a:lvl4pPr>
      <a:lvl5pPr marL="1786372" algn="l" defTabSz="893186" rtl="0" eaLnBrk="1" latinLnBrk="0" hangingPunct="1">
        <a:defRPr sz="1758" kern="1200">
          <a:solidFill>
            <a:schemeClr val="tx1"/>
          </a:solidFill>
          <a:latin typeface="+mn-lt"/>
          <a:ea typeface="+mn-ea"/>
          <a:cs typeface="+mn-cs"/>
        </a:defRPr>
      </a:lvl5pPr>
      <a:lvl6pPr marL="2232965" algn="l" defTabSz="893186" rtl="0" eaLnBrk="1" latinLnBrk="0" hangingPunct="1">
        <a:defRPr sz="1758" kern="1200">
          <a:solidFill>
            <a:schemeClr val="tx1"/>
          </a:solidFill>
          <a:latin typeface="+mn-lt"/>
          <a:ea typeface="+mn-ea"/>
          <a:cs typeface="+mn-cs"/>
        </a:defRPr>
      </a:lvl6pPr>
      <a:lvl7pPr marL="2679558" algn="l" defTabSz="893186" rtl="0" eaLnBrk="1" latinLnBrk="0" hangingPunct="1">
        <a:defRPr sz="1758" kern="1200">
          <a:solidFill>
            <a:schemeClr val="tx1"/>
          </a:solidFill>
          <a:latin typeface="+mn-lt"/>
          <a:ea typeface="+mn-ea"/>
          <a:cs typeface="+mn-cs"/>
        </a:defRPr>
      </a:lvl7pPr>
      <a:lvl8pPr marL="3126151" algn="l" defTabSz="893186" rtl="0" eaLnBrk="1" latinLnBrk="0" hangingPunct="1">
        <a:defRPr sz="1758" kern="1200">
          <a:solidFill>
            <a:schemeClr val="tx1"/>
          </a:solidFill>
          <a:latin typeface="+mn-lt"/>
          <a:ea typeface="+mn-ea"/>
          <a:cs typeface="+mn-cs"/>
        </a:defRPr>
      </a:lvl8pPr>
      <a:lvl9pPr marL="3572744" algn="l" defTabSz="893186" rtl="0" eaLnBrk="1" latinLnBrk="0" hangingPunct="1">
        <a:defRPr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844" y="1711475"/>
            <a:ext cx="7415455" cy="1059010"/>
          </a:xfrm>
        </p:spPr>
        <p:txBody>
          <a:bodyPr>
            <a:normAutofit fontScale="90000"/>
          </a:bodyPr>
          <a:lstStyle/>
          <a:p>
            <a:r>
              <a:rPr lang="en-US" dirty="0">
                <a:solidFill>
                  <a:srgbClr val="6C0000"/>
                </a:solidFill>
                <a:latin typeface="Times New Roman" pitchFamily="18" charset="0"/>
                <a:cs typeface="Times New Roman" pitchFamily="18" charset="0"/>
              </a:rPr>
              <a:t>Introduction to </a:t>
            </a:r>
            <a:br>
              <a:rPr lang="en-US" dirty="0">
                <a:solidFill>
                  <a:srgbClr val="6C0000"/>
                </a:solidFill>
                <a:latin typeface="Times New Roman" pitchFamily="18" charset="0"/>
                <a:cs typeface="Times New Roman" pitchFamily="18" charset="0"/>
              </a:rPr>
            </a:br>
            <a:r>
              <a:rPr lang="en-US" dirty="0">
                <a:solidFill>
                  <a:srgbClr val="6C0000"/>
                </a:solidFill>
                <a:latin typeface="Times New Roman" pitchFamily="18" charset="0"/>
                <a:cs typeface="Times New Roman" pitchFamily="18" charset="0"/>
              </a:rPr>
              <a:t>Data Analytics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891586" y="4390817"/>
            <a:ext cx="7493973" cy="1672112"/>
          </a:xfrm>
        </p:spPr>
        <p:txBody>
          <a:bodyPr>
            <a:normAutofit/>
          </a:bodyPr>
          <a:lstStyle/>
          <a:p>
            <a:r>
              <a:rPr lang="en-US" sz="2290" b="1" dirty="0">
                <a:solidFill>
                  <a:schemeClr val="tx1"/>
                </a:solidFill>
              </a:rPr>
              <a:t>Dr. Sreeja S R</a:t>
            </a:r>
          </a:p>
          <a:p>
            <a:r>
              <a:rPr lang="en-US" sz="1909" i="1" dirty="0">
                <a:solidFill>
                  <a:schemeClr val="tx1"/>
                </a:solidFill>
              </a:rPr>
              <a:t>Assistant Professor</a:t>
            </a:r>
          </a:p>
          <a:p>
            <a:pPr defTabSz="428659" eaLnBrk="0" fontAlgn="base" hangingPunct="0">
              <a:spcBef>
                <a:spcPct val="0"/>
              </a:spcBef>
              <a:spcAft>
                <a:spcPct val="0"/>
              </a:spcAft>
              <a:buClrTx/>
              <a:tabLst>
                <a:tab pos="0" algn="l"/>
                <a:tab pos="872464" algn="l"/>
                <a:tab pos="1744928" algn="l"/>
                <a:tab pos="2617392" algn="l"/>
                <a:tab pos="3489856" algn="l"/>
                <a:tab pos="4362320" algn="l"/>
                <a:tab pos="5234785" algn="l"/>
                <a:tab pos="6107248" algn="l"/>
                <a:tab pos="6979712" algn="l"/>
                <a:tab pos="7852176" algn="l"/>
                <a:tab pos="8724640" algn="l"/>
                <a:tab pos="9597104" algn="l"/>
              </a:tabLst>
              <a:defRPr/>
            </a:pPr>
            <a:r>
              <a:rPr lang="en-US" altLang="en-US" sz="2290" b="1" dirty="0">
                <a:solidFill>
                  <a:srgbClr val="000000"/>
                </a:solidFill>
                <a:latin typeface="Garamond" panose="02020404030301010803" pitchFamily="18" charset="0"/>
                <a:ea typeface="Noto Sans CJK SC" charset="-122"/>
              </a:rPr>
              <a:t>Indian Institute of Information Technology </a:t>
            </a:r>
          </a:p>
          <a:p>
            <a:pPr defTabSz="428659" eaLnBrk="0" fontAlgn="base" hangingPunct="0">
              <a:spcBef>
                <a:spcPct val="0"/>
              </a:spcBef>
              <a:spcAft>
                <a:spcPct val="0"/>
              </a:spcAft>
              <a:buClrTx/>
              <a:tabLst>
                <a:tab pos="0" algn="l"/>
                <a:tab pos="872464" algn="l"/>
                <a:tab pos="1744928" algn="l"/>
                <a:tab pos="2617392" algn="l"/>
                <a:tab pos="3489856" algn="l"/>
                <a:tab pos="4362320" algn="l"/>
                <a:tab pos="5234785" algn="l"/>
                <a:tab pos="6107248" algn="l"/>
                <a:tab pos="6979712" algn="l"/>
                <a:tab pos="7852176" algn="l"/>
                <a:tab pos="8724640" algn="l"/>
                <a:tab pos="9597104" algn="l"/>
              </a:tabLst>
              <a:defRPr/>
            </a:pPr>
            <a:r>
              <a:rPr lang="en-US" altLang="en-US" sz="2290" b="1" dirty="0">
                <a:solidFill>
                  <a:srgbClr val="000000"/>
                </a:solidFill>
                <a:latin typeface="Garamond" panose="02020404030301010803" pitchFamily="18" charset="0"/>
                <a:ea typeface="Noto Sans CJK SC" charset="-122"/>
              </a:rPr>
              <a:t>IIIT Sri City </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70" y="157476"/>
            <a:ext cx="1476587" cy="144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403797AF-6A0F-C940-A7C0-49B60E974C69}"/>
              </a:ext>
            </a:extLst>
          </p:cNvPr>
          <p:cNvSpPr txBox="1">
            <a:spLocks/>
          </p:cNvSpPr>
          <p:nvPr/>
        </p:nvSpPr>
        <p:spPr>
          <a:xfrm>
            <a:off x="870143" y="3016796"/>
            <a:ext cx="7493973" cy="1672112"/>
          </a:xfrm>
          <a:prstGeom prst="rect">
            <a:avLst/>
          </a:prstGeom>
        </p:spPr>
        <p:txBody>
          <a:bodyPr vert="horz" lIns="0" rIns="1744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R="43623" algn="l" defTabSz="872464">
              <a:buClr>
                <a:srgbClr val="C96731"/>
              </a:buClr>
              <a:defRPr/>
            </a:pPr>
            <a:r>
              <a:rPr lang="en-US" sz="1954" b="1" i="1" dirty="0">
                <a:solidFill>
                  <a:srgbClr val="000000">
                    <a:lumMod val="65000"/>
                    <a:lumOff val="35000"/>
                  </a:srgbClr>
                </a:solidFill>
              </a:rPr>
              <a:t>Class # 27</a:t>
            </a:r>
          </a:p>
          <a:p>
            <a:pPr marR="43623" algn="l" defTabSz="872464">
              <a:buClr>
                <a:srgbClr val="C96731"/>
              </a:buClr>
            </a:pPr>
            <a:r>
              <a:rPr lang="en-US" sz="2344" b="1" dirty="0">
                <a:solidFill>
                  <a:srgbClr val="000000">
                    <a:lumMod val="65000"/>
                    <a:lumOff val="35000"/>
                  </a:srgbClr>
                </a:solidFill>
              </a:rPr>
              <a:t>ANOVA</a:t>
            </a:r>
          </a:p>
          <a:p>
            <a:pPr marR="43623" algn="l" defTabSz="872464">
              <a:buClr>
                <a:srgbClr val="C96731"/>
              </a:buClr>
            </a:pPr>
            <a:endParaRPr lang="en-US" sz="2672" b="1" dirty="0">
              <a:solidFill>
                <a:srgbClr val="000000">
                  <a:lumMod val="65000"/>
                  <a:lumOff val="35000"/>
                </a:srgbClr>
              </a:solidFill>
              <a:latin typeface="Gill Sans MT" panose="020B0502020104020203"/>
            </a:endParaRPr>
          </a:p>
        </p:txBody>
      </p:sp>
    </p:spTree>
    <p:extLst>
      <p:ext uri="{BB962C8B-B14F-4D97-AF65-F5344CB8AC3E}">
        <p14:creationId xmlns:p14="http://schemas.microsoft.com/office/powerpoint/2010/main" val="224096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fontScale="90000"/>
          </a:bodyPr>
          <a:lstStyle/>
          <a:p>
            <a:r>
              <a:rPr lang="en-US" sz="4000" dirty="0">
                <a:solidFill>
                  <a:srgbClr val="960000"/>
                </a:solidFill>
                <a:latin typeface="Times New Roman" pitchFamily="18" charset="0"/>
                <a:cs typeface="Times New Roman" pitchFamily="18" charset="0"/>
              </a:rPr>
              <a:t>Observations from the results</a:t>
            </a:r>
          </a:p>
        </p:txBody>
      </p:sp>
      <p:sp>
        <p:nvSpPr>
          <p:cNvPr id="3" name="Content Placeholder 2"/>
          <p:cNvSpPr>
            <a:spLocks noGrp="1"/>
          </p:cNvSpPr>
          <p:nvPr>
            <p:ph idx="1"/>
          </p:nvPr>
        </p:nvSpPr>
        <p:spPr>
          <a:xfrm>
            <a:off x="457216" y="1628800"/>
            <a:ext cx="8435280" cy="4464496"/>
          </a:xfrm>
        </p:spPr>
        <p:txBody>
          <a:bodyPr>
            <a:normAutofit/>
          </a:bodyPr>
          <a:lstStyle/>
          <a:p>
            <a:r>
              <a:rPr lang="en-IN" sz="2000" dirty="0">
                <a:latin typeface="Times New Roman" panose="02020603050405020304" pitchFamily="18" charset="0"/>
                <a:cs typeface="Times New Roman" panose="02020603050405020304" pitchFamily="18" charset="0"/>
              </a:rPr>
              <a:t>It is noticed that the mean score of students from </a:t>
            </a:r>
            <a:r>
              <a:rPr lang="en-IN" sz="2000" b="1" dirty="0">
                <a:latin typeface="Times New Roman" panose="02020603050405020304" pitchFamily="18" charset="0"/>
                <a:cs typeface="Times New Roman" panose="02020603050405020304" pitchFamily="18" charset="0"/>
              </a:rPr>
              <a:t>Group A </a:t>
            </a:r>
            <a:r>
              <a:rPr lang="en-IN" sz="2000" dirty="0">
                <a:latin typeface="Times New Roman" panose="02020603050405020304" pitchFamily="18" charset="0"/>
                <a:cs typeface="Times New Roman" panose="02020603050405020304" pitchFamily="18" charset="0"/>
              </a:rPr>
              <a:t>is definitely greater than the other two groups, so the treatment must be helpful. </a:t>
            </a:r>
          </a:p>
          <a:p>
            <a:pPr marL="0" indent="0">
              <a:buNone/>
            </a:pPr>
            <a:endParaRPr lang="en-IN" sz="1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Maybe it’s true, but there is also a slight chance that we happened to select the best students from class A, which resulted in better test scores (remember, the selection was done at random). </a:t>
            </a:r>
          </a:p>
          <a:p>
            <a:pPr lvl="8"/>
            <a:endParaRPr lang="en-IN" sz="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leads to a few questions:</a:t>
            </a:r>
          </a:p>
          <a:p>
            <a:pPr marL="0" indent="0">
              <a:buNone/>
            </a:pPr>
            <a:endParaRPr lang="en-IN" sz="1000" dirty="0">
              <a:latin typeface="Times New Roman" panose="02020603050405020304" pitchFamily="18" charset="0"/>
              <a:cs typeface="Times New Roman" panose="02020603050405020304" pitchFamily="18" charset="0"/>
            </a:endParaRPr>
          </a:p>
          <a:p>
            <a:pPr marL="822960" lvl="1" indent="-457200">
              <a:buClr>
                <a:schemeClr val="tx1"/>
              </a:buClr>
              <a:buFont typeface="+mj-lt"/>
              <a:buAutoNum type="arabicPeriod"/>
            </a:pPr>
            <a:r>
              <a:rPr lang="en-IN" sz="1800" dirty="0">
                <a:solidFill>
                  <a:schemeClr val="accent1">
                    <a:lumMod val="75000"/>
                  </a:schemeClr>
                </a:solidFill>
                <a:latin typeface="Times New Roman" panose="02020603050405020304" pitchFamily="18" charset="0"/>
                <a:cs typeface="Times New Roman" panose="02020603050405020304" pitchFamily="18" charset="0"/>
              </a:rPr>
              <a:t>How do we decide that these three groups performed differently because of the different situations and </a:t>
            </a:r>
            <a:r>
              <a:rPr lang="en-IN" sz="1800" dirty="0">
                <a:solidFill>
                  <a:srgbClr val="C00000"/>
                </a:solidFill>
                <a:latin typeface="Times New Roman" panose="02020603050405020304" pitchFamily="18" charset="0"/>
                <a:cs typeface="Times New Roman" panose="02020603050405020304" pitchFamily="18" charset="0"/>
              </a:rPr>
              <a:t>not merely by chance</a:t>
            </a:r>
            <a:r>
              <a:rPr lang="en-IN" sz="1800" dirty="0">
                <a:solidFill>
                  <a:schemeClr val="accent1">
                    <a:lumMod val="75000"/>
                  </a:schemeClr>
                </a:solidFill>
                <a:latin typeface="Times New Roman" panose="02020603050405020304" pitchFamily="18" charset="0"/>
                <a:cs typeface="Times New Roman" panose="02020603050405020304" pitchFamily="18" charset="0"/>
              </a:rPr>
              <a:t>?</a:t>
            </a:r>
          </a:p>
          <a:p>
            <a:pPr marL="2377440" lvl="7" indent="-457200">
              <a:buClr>
                <a:schemeClr val="tx1"/>
              </a:buClr>
              <a:buFont typeface="+mj-lt"/>
              <a:buAutoNum type="arabicPeriod"/>
            </a:pPr>
            <a:endParaRPr lang="en-IN" sz="1000" dirty="0">
              <a:solidFill>
                <a:schemeClr val="accent1">
                  <a:lumMod val="75000"/>
                </a:schemeClr>
              </a:solidFill>
              <a:latin typeface="Times New Roman" panose="02020603050405020304" pitchFamily="18" charset="0"/>
              <a:cs typeface="Times New Roman" panose="02020603050405020304" pitchFamily="18" charset="0"/>
            </a:endParaRPr>
          </a:p>
          <a:p>
            <a:pPr marL="822960" lvl="1" indent="-457200">
              <a:buClr>
                <a:schemeClr val="tx1"/>
              </a:buClr>
              <a:buFont typeface="+mj-lt"/>
              <a:buAutoNum type="arabicPeriod"/>
            </a:pPr>
            <a:r>
              <a:rPr lang="en-IN" sz="1800" dirty="0">
                <a:solidFill>
                  <a:schemeClr val="accent1">
                    <a:lumMod val="75000"/>
                  </a:schemeClr>
                </a:solidFill>
                <a:latin typeface="Times New Roman" panose="02020603050405020304" pitchFamily="18" charset="0"/>
                <a:cs typeface="Times New Roman" panose="02020603050405020304" pitchFamily="18" charset="0"/>
              </a:rPr>
              <a:t>In a statistical sense, how </a:t>
            </a:r>
            <a:r>
              <a:rPr lang="en-IN" sz="1800" dirty="0">
                <a:solidFill>
                  <a:srgbClr val="C00000"/>
                </a:solidFill>
                <a:latin typeface="Times New Roman" panose="02020603050405020304" pitchFamily="18" charset="0"/>
                <a:cs typeface="Times New Roman" panose="02020603050405020304" pitchFamily="18" charset="0"/>
              </a:rPr>
              <a:t>different are these three samples </a:t>
            </a:r>
            <a:r>
              <a:rPr lang="en-IN" sz="1800" dirty="0">
                <a:solidFill>
                  <a:schemeClr val="accent1">
                    <a:lumMod val="75000"/>
                  </a:schemeClr>
                </a:solidFill>
                <a:latin typeface="Times New Roman" panose="02020603050405020304" pitchFamily="18" charset="0"/>
                <a:cs typeface="Times New Roman" panose="02020603050405020304" pitchFamily="18" charset="0"/>
              </a:rPr>
              <a:t>from each other?</a:t>
            </a:r>
          </a:p>
          <a:p>
            <a:pPr marL="365760" lvl="1" indent="0">
              <a:buClr>
                <a:schemeClr val="tx1"/>
              </a:buClr>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5" name="Slide Number Placeholder 4">
            <a:extLst>
              <a:ext uri="{FF2B5EF4-FFF2-40B4-BE49-F238E27FC236}">
                <a16:creationId xmlns:a16="http://schemas.microsoft.com/office/drawing/2014/main" id="{3E48D3B0-BE08-E942-803A-2D37E485DD9A}"/>
              </a:ext>
            </a:extLst>
          </p:cNvPr>
          <p:cNvSpPr>
            <a:spLocks noGrp="1"/>
          </p:cNvSpPr>
          <p:nvPr>
            <p:ph type="sldNum" sz="quarter" idx="12"/>
          </p:nvPr>
        </p:nvSpPr>
        <p:spPr/>
        <p:txBody>
          <a:bodyPr/>
          <a:lstStyle/>
          <a:p>
            <a:fld id="{E2D238DB-7230-45D0-89A2-1890D4DEDBDF}" type="slidenum">
              <a:rPr lang="en-IN" smtClean="0"/>
              <a:pPr/>
              <a:t>10</a:t>
            </a:fld>
            <a:endParaRPr lang="en-IN" dirty="0"/>
          </a:p>
        </p:txBody>
      </p:sp>
    </p:spTree>
    <p:extLst>
      <p:ext uri="{BB962C8B-B14F-4D97-AF65-F5344CB8AC3E}">
        <p14:creationId xmlns:p14="http://schemas.microsoft.com/office/powerpoint/2010/main" val="77624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fontScale="90000"/>
          </a:bodyPr>
          <a:lstStyle/>
          <a:p>
            <a:r>
              <a:rPr lang="en-US" sz="4000" dirty="0">
                <a:solidFill>
                  <a:srgbClr val="960000"/>
                </a:solidFill>
                <a:latin typeface="Times New Roman" pitchFamily="18" charset="0"/>
                <a:cs typeface="Times New Roman" pitchFamily="18" charset="0"/>
              </a:rPr>
              <a:t>Analysis of Variance (ANOVA)</a:t>
            </a:r>
          </a:p>
        </p:txBody>
      </p:sp>
      <p:sp>
        <p:nvSpPr>
          <p:cNvPr id="3" name="Content Placeholder 2"/>
          <p:cNvSpPr>
            <a:spLocks noGrp="1"/>
          </p:cNvSpPr>
          <p:nvPr>
            <p:ph idx="1"/>
          </p:nvPr>
        </p:nvSpPr>
        <p:spPr>
          <a:xfrm>
            <a:off x="539552" y="4941168"/>
            <a:ext cx="8085584" cy="1080120"/>
          </a:xfrm>
        </p:spPr>
        <p:txBody>
          <a:bodyPr>
            <a:normAutofit/>
          </a:bodyPr>
          <a:lstStyle/>
          <a:p>
            <a:r>
              <a:rPr lang="en-US" sz="2000" dirty="0">
                <a:latin typeface="Times New Roman" panose="02020603050405020304" pitchFamily="18" charset="0"/>
                <a:cs typeface="Times New Roman" panose="02020603050405020304" pitchFamily="18" charset="0"/>
              </a:rPr>
              <a:t>This technique was invented by </a:t>
            </a:r>
            <a:r>
              <a:rPr lang="en-US" sz="2000" dirty="0">
                <a:solidFill>
                  <a:srgbClr val="0070C0"/>
                </a:solidFill>
                <a:latin typeface="Times New Roman" panose="02020603050405020304" pitchFamily="18" charset="0"/>
                <a:cs typeface="Times New Roman" panose="02020603050405020304" pitchFamily="18" charset="0"/>
              </a:rPr>
              <a:t>Sir Ronald Aylmer Fisher </a:t>
            </a:r>
            <a:r>
              <a:rPr lang="en-US" sz="2000" dirty="0">
                <a:latin typeface="Times New Roman" panose="02020603050405020304" pitchFamily="18" charset="0"/>
                <a:cs typeface="Times New Roman" panose="02020603050405020304" pitchFamily="18" charset="0"/>
              </a:rPr>
              <a:t>(1921), and is often referred to as Fisher’s ANOVA.</a:t>
            </a:r>
          </a:p>
          <a:p>
            <a:pPr lvl="3"/>
            <a:endParaRPr lang="en-IN"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grpSp>
        <p:nvGrpSpPr>
          <p:cNvPr id="8" name="Group 7"/>
          <p:cNvGrpSpPr/>
          <p:nvPr/>
        </p:nvGrpSpPr>
        <p:grpSpPr>
          <a:xfrm>
            <a:off x="885676" y="1772816"/>
            <a:ext cx="7249351" cy="2880320"/>
            <a:chOff x="1139073" y="3645024"/>
            <a:chExt cx="7249351" cy="1646474"/>
          </a:xfrm>
          <a:effectLst>
            <a:glow rad="228600">
              <a:schemeClr val="accent1">
                <a:satMod val="175000"/>
                <a:alpha val="40000"/>
              </a:schemeClr>
            </a:glow>
          </a:effectLst>
        </p:grpSpPr>
        <p:sp>
          <p:nvSpPr>
            <p:cNvPr id="7" name="Rectangle 6"/>
            <p:cNvSpPr/>
            <p:nvPr/>
          </p:nvSpPr>
          <p:spPr>
            <a:xfrm>
              <a:off x="1139073" y="4005064"/>
              <a:ext cx="7249351" cy="1286434"/>
            </a:xfrm>
            <a:prstGeom prst="rect">
              <a:avLst/>
            </a:prstGeom>
            <a:solidFill>
              <a:srgbClr val="FDFFC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solidFill>
                    <a:srgbClr val="0070C0"/>
                  </a:solidFill>
                  <a:latin typeface="Times New Roman" panose="02020603050405020304" pitchFamily="18" charset="0"/>
                  <a:cs typeface="Times New Roman" panose="02020603050405020304" pitchFamily="18" charset="0"/>
                </a:rPr>
                <a:t>Analysis of Variance (ANOVA) is derived from a partitioning of total variability into its component parts.</a:t>
              </a:r>
            </a:p>
            <a:p>
              <a:pPr marL="3028950" lvl="6" indent="-285750">
                <a:buFont typeface="Arial" pitchFamily="34" charset="0"/>
                <a:buChar char="•"/>
              </a:pPr>
              <a:endParaRPr lang="en-US" sz="10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solidFill>
                    <a:srgbClr val="002060"/>
                  </a:solidFill>
                  <a:latin typeface="Times New Roman" panose="02020603050405020304" pitchFamily="18" charset="0"/>
                  <a:cs typeface="Times New Roman" panose="02020603050405020304" pitchFamily="18" charset="0"/>
                </a:rPr>
                <a:t>ANOVA is a statistical technique that is used to check </a:t>
              </a:r>
              <a:r>
                <a:rPr lang="en-US" dirty="0">
                  <a:solidFill>
                    <a:srgbClr val="C00000"/>
                  </a:solidFill>
                  <a:latin typeface="Times New Roman" panose="02020603050405020304" pitchFamily="18" charset="0"/>
                  <a:cs typeface="Times New Roman" panose="02020603050405020304" pitchFamily="18" charset="0"/>
                </a:rPr>
                <a:t>if the means of two or more groups are significantly different from each other</a:t>
              </a:r>
              <a:r>
                <a:rPr lang="en-US" dirty="0">
                  <a:solidFill>
                    <a:srgbClr val="002060"/>
                  </a:solidFill>
                  <a:latin typeface="Times New Roman" panose="02020603050405020304" pitchFamily="18" charset="0"/>
                  <a:cs typeface="Times New Roman" panose="02020603050405020304" pitchFamily="18" charset="0"/>
                </a:rPr>
                <a:t>.</a:t>
              </a:r>
            </a:p>
            <a:p>
              <a:pPr lvl="2"/>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solidFill>
                    <a:srgbClr val="0070C0"/>
                  </a:solidFill>
                  <a:latin typeface="Times New Roman" panose="02020603050405020304" pitchFamily="18" charset="0"/>
                  <a:cs typeface="Times New Roman" panose="02020603050405020304" pitchFamily="18" charset="0"/>
                </a:rPr>
                <a:t>ANOVA checks the impact of </a:t>
              </a:r>
              <a:r>
                <a:rPr lang="en-US" dirty="0">
                  <a:solidFill>
                    <a:srgbClr val="002060"/>
                  </a:solidFill>
                  <a:latin typeface="Times New Roman" panose="02020603050405020304" pitchFamily="18" charset="0"/>
                  <a:cs typeface="Times New Roman" panose="02020603050405020304" pitchFamily="18" charset="0"/>
                </a:rPr>
                <a:t>one or more factors </a:t>
              </a:r>
              <a:r>
                <a:rPr lang="en-US" dirty="0">
                  <a:solidFill>
                    <a:srgbClr val="0070C0"/>
                  </a:solidFill>
                  <a:latin typeface="Times New Roman" panose="02020603050405020304" pitchFamily="18" charset="0"/>
                  <a:cs typeface="Times New Roman" panose="02020603050405020304" pitchFamily="18" charset="0"/>
                </a:rPr>
                <a:t>by comparing the means of different samples.</a:t>
              </a:r>
            </a:p>
            <a:p>
              <a:endParaRPr lang="en-IN"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39073" y="3645024"/>
              <a:ext cx="7249351" cy="290554"/>
            </a:xfrm>
            <a:prstGeom prst="rect">
              <a:avLst/>
            </a:prstGeom>
            <a:solidFill>
              <a:srgbClr val="FDFFC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b="1" dirty="0">
                  <a:solidFill>
                    <a:srgbClr val="960000"/>
                  </a:solidFill>
                  <a:latin typeface="Times New Roman" panose="02020603050405020304" pitchFamily="18" charset="0"/>
                  <a:cs typeface="Times New Roman" panose="02020603050405020304" pitchFamily="18" charset="0"/>
                </a:rPr>
                <a:t>Definition 16.1</a:t>
              </a:r>
              <a:endParaRPr lang="en-IN" b="1" dirty="0">
                <a:solidFill>
                  <a:srgbClr val="960000"/>
                </a:solidFill>
                <a:latin typeface="Times New Roman" panose="02020603050405020304" pitchFamily="18" charset="0"/>
                <a:cs typeface="Times New Roman" panose="02020603050405020304" pitchFamily="18" charset="0"/>
              </a:endParaRPr>
            </a:p>
          </p:txBody>
        </p:sp>
      </p:grpSp>
      <p:sp>
        <p:nvSpPr>
          <p:cNvPr id="6" name="Slide Number Placeholder 5">
            <a:extLst>
              <a:ext uri="{FF2B5EF4-FFF2-40B4-BE49-F238E27FC236}">
                <a16:creationId xmlns:a16="http://schemas.microsoft.com/office/drawing/2014/main" id="{3FA8CFFC-3FD5-EF41-A758-D7232A168741}"/>
              </a:ext>
            </a:extLst>
          </p:cNvPr>
          <p:cNvSpPr>
            <a:spLocks noGrp="1"/>
          </p:cNvSpPr>
          <p:nvPr>
            <p:ph type="sldNum" sz="quarter" idx="12"/>
          </p:nvPr>
        </p:nvSpPr>
        <p:spPr/>
        <p:txBody>
          <a:bodyPr/>
          <a:lstStyle/>
          <a:p>
            <a:fld id="{E2D238DB-7230-45D0-89A2-1890D4DEDBDF}" type="slidenum">
              <a:rPr lang="en-IN" smtClean="0"/>
              <a:pPr/>
              <a:t>11</a:t>
            </a:fld>
            <a:endParaRPr lang="en-IN" dirty="0"/>
          </a:p>
        </p:txBody>
      </p:sp>
    </p:spTree>
    <p:extLst>
      <p:ext uri="{BB962C8B-B14F-4D97-AF65-F5344CB8AC3E}">
        <p14:creationId xmlns:p14="http://schemas.microsoft.com/office/powerpoint/2010/main" val="8806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708920"/>
            <a:ext cx="8496944" cy="773440"/>
          </a:xfrm>
        </p:spPr>
        <p:txBody>
          <a:bodyPr>
            <a:noAutofit/>
          </a:bodyPr>
          <a:lstStyle/>
          <a:p>
            <a:pPr marL="0" indent="0" algn="ctr">
              <a:buNone/>
            </a:pPr>
            <a:r>
              <a:rPr lang="en-US" sz="5400" dirty="0">
                <a:solidFill>
                  <a:srgbClr val="0070C0"/>
                </a:solidFill>
                <a:latin typeface="Times New Roman" pitchFamily="18" charset="0"/>
                <a:cs typeface="Times New Roman" pitchFamily="18" charset="0"/>
              </a:rPr>
              <a:t>Why ANOVA?</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Tree>
    <p:extLst>
      <p:ext uri="{BB962C8B-B14F-4D97-AF65-F5344CB8AC3E}">
        <p14:creationId xmlns:p14="http://schemas.microsoft.com/office/powerpoint/2010/main" val="428488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708688"/>
          </a:xfrm>
        </p:spPr>
        <p:txBody>
          <a:bodyPr>
            <a:normAutofit fontScale="90000"/>
          </a:bodyPr>
          <a:lstStyle/>
          <a:p>
            <a:r>
              <a:rPr lang="en-IN" sz="4000" dirty="0">
                <a:solidFill>
                  <a:srgbClr val="960000"/>
                </a:solidFill>
                <a:latin typeface="Times New Roman" pitchFamily="18" charset="0"/>
                <a:cs typeface="Times New Roman" pitchFamily="18" charset="0"/>
              </a:rPr>
              <a:t>Statistical Inferences</a:t>
            </a:r>
          </a:p>
        </p:txBody>
      </p:sp>
      <p:sp>
        <p:nvSpPr>
          <p:cNvPr id="6" name="Date Placeholder 5"/>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7" name="Rectangle 6"/>
          <p:cNvSpPr/>
          <p:nvPr/>
        </p:nvSpPr>
        <p:spPr>
          <a:xfrm>
            <a:off x="467544" y="1847975"/>
            <a:ext cx="8424936" cy="2141740"/>
          </a:xfrm>
          <a:prstGeom prst="rect">
            <a:avLst/>
          </a:prstGeom>
        </p:spPr>
        <p:txBody>
          <a:bodyPr wrap="square">
            <a:spAutoFit/>
          </a:bodyPr>
          <a:lstStyle/>
          <a:p>
            <a:pPr marL="342900" indent="-342900" algn="just">
              <a:lnSpc>
                <a:spcPct val="107000"/>
              </a:lnSpc>
              <a:spcAft>
                <a:spcPts val="800"/>
              </a:spcAft>
              <a:buFont typeface="Arial" pitchFamily="34" charset="0"/>
              <a:buChar char="•"/>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ANOVA is a statistical technique</a:t>
            </a:r>
          </a:p>
          <a:p>
            <a:pPr marL="800100" lvl="1" indent="-342900" algn="just">
              <a:lnSpc>
                <a:spcPct val="107000"/>
              </a:lnSpc>
              <a:spcAft>
                <a:spcPts val="800"/>
              </a:spcAft>
              <a:buFont typeface="Arial" pitchFamily="34" charset="0"/>
              <a:buChar char="•"/>
            </a:pPr>
            <a:r>
              <a:rPr lang="en-US" sz="2000" dirty="0">
                <a:latin typeface="Times New Roman" panose="02020603050405020304" pitchFamily="18" charset="0"/>
                <a:cs typeface="Times New Roman" panose="02020603050405020304" pitchFamily="18" charset="0"/>
              </a:rPr>
              <a:t>It is similar in application to techniques such as t-test, z-test and </a:t>
            </a:r>
            <a:r>
              <a:rPr lang="el-GR" sz="2000" dirty="0">
                <a:latin typeface="Times New Roman" panose="02020603050405020304" pitchFamily="18" charset="0"/>
                <a:cs typeface="Times New Roman" panose="02020603050405020304" pitchFamily="18" charset="0"/>
              </a:rPr>
              <a:t>χ</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-test in that it is used to compare means and the relative variance between them. </a:t>
            </a:r>
            <a:endPar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Symbol" panose="05050102010706020507" pitchFamily="18" charset="2"/>
              <a:buChar char=""/>
            </a:pPr>
            <a:r>
              <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Why not use </a:t>
            </a:r>
            <a:r>
              <a:rPr lang="en-US" sz="2000" dirty="0">
                <a:latin typeface="Times New Roman" panose="02020603050405020304" pitchFamily="18" charset="0"/>
                <a:cs typeface="Times New Roman" panose="02020603050405020304" pitchFamily="18" charset="0"/>
              </a:rPr>
              <a:t>t-test, z-test and </a:t>
            </a:r>
            <a:r>
              <a:rPr lang="el-GR" sz="2000" dirty="0">
                <a:latin typeface="Times New Roman" panose="02020603050405020304" pitchFamily="18" charset="0"/>
                <a:cs typeface="Times New Roman" panose="02020603050405020304" pitchFamily="18" charset="0"/>
              </a:rPr>
              <a:t>χ</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-test </a:t>
            </a:r>
            <a:r>
              <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p>
          <a:p>
            <a:pPr marL="1714500" lvl="3" indent="-342900" algn="just">
              <a:lnSpc>
                <a:spcPct val="107000"/>
              </a:lnSpc>
              <a:buFont typeface="Symbol" panose="05050102010706020507" pitchFamily="18" charset="2"/>
              <a:buChar char=""/>
            </a:pPr>
            <a:endParaRPr lang="en-IN" sz="1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Why analysis of variance for comparing means?</a:t>
            </a:r>
            <a:endPar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148" name="Picture 4" descr="Image result for important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6417" y="3116804"/>
            <a:ext cx="2112395" cy="21123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6DC60FD-4039-9440-A294-726BE45B26B6}"/>
              </a:ext>
            </a:extLst>
          </p:cNvPr>
          <p:cNvSpPr>
            <a:spLocks noGrp="1"/>
          </p:cNvSpPr>
          <p:nvPr>
            <p:ph type="sldNum" sz="quarter" idx="12"/>
          </p:nvPr>
        </p:nvSpPr>
        <p:spPr/>
        <p:txBody>
          <a:bodyPr/>
          <a:lstStyle/>
          <a:p>
            <a:fld id="{E2D238DB-7230-45D0-89A2-1890D4DEDBDF}" type="slidenum">
              <a:rPr lang="en-IN" smtClean="0"/>
              <a:pPr/>
              <a:t>13</a:t>
            </a:fld>
            <a:endParaRPr lang="en-IN" dirty="0"/>
          </a:p>
        </p:txBody>
      </p:sp>
    </p:spTree>
    <p:extLst>
      <p:ext uri="{BB962C8B-B14F-4D97-AF65-F5344CB8AC3E}">
        <p14:creationId xmlns:p14="http://schemas.microsoft.com/office/powerpoint/2010/main" val="184372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708688"/>
          </a:xfrm>
        </p:spPr>
        <p:txBody>
          <a:bodyPr>
            <a:normAutofit fontScale="90000"/>
          </a:bodyPr>
          <a:lstStyle/>
          <a:p>
            <a:r>
              <a:rPr lang="en-US" sz="4000" dirty="0">
                <a:solidFill>
                  <a:srgbClr val="960000"/>
                </a:solidFill>
                <a:latin typeface="Times New Roman" pitchFamily="18" charset="0"/>
                <a:cs typeface="Times New Roman" pitchFamily="18" charset="0"/>
              </a:rPr>
              <a:t>Using t-test</a:t>
            </a:r>
            <a:endParaRPr lang="en-IN" sz="4000" dirty="0">
              <a:solidFill>
                <a:srgbClr val="96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3" name="TextBox 2"/>
          <p:cNvSpPr txBox="1"/>
          <p:nvPr/>
        </p:nvSpPr>
        <p:spPr>
          <a:xfrm>
            <a:off x="611560" y="1988872"/>
            <a:ext cx="7992872" cy="2554545"/>
          </a:xfrm>
          <a:prstGeom prst="rect">
            <a:avLst/>
          </a:prstGeom>
          <a:noFill/>
        </p:spPr>
        <p:txBody>
          <a:bodyPr wrap="square" rtlCol="0">
            <a:spAutoFit/>
          </a:bodyPr>
          <a:lstStyle/>
          <a:p>
            <a:r>
              <a:rPr lang="en-US" sz="2000" dirty="0">
                <a:solidFill>
                  <a:prstClr val="black"/>
                </a:solidFill>
                <a:latin typeface="Times New Roman" panose="02020603050405020304" pitchFamily="18" charset="0"/>
                <a:cs typeface="Times New Roman" panose="02020603050405020304" pitchFamily="18" charset="0"/>
              </a:rPr>
              <a:t>t-test is used to:</a:t>
            </a:r>
          </a:p>
          <a:p>
            <a:endParaRPr lang="en-US" sz="2000" dirty="0">
              <a:solidFill>
                <a:prstClr val="black"/>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To infer </a:t>
            </a:r>
            <a:r>
              <a:rPr lang="en-US" sz="2000" dirty="0">
                <a:solidFill>
                  <a:srgbClr val="C00000"/>
                </a:solidFill>
                <a:latin typeface="Times New Roman" panose="02020603050405020304" pitchFamily="18" charset="0"/>
                <a:cs typeface="Times New Roman" panose="02020603050405020304" pitchFamily="18" charset="0"/>
              </a:rPr>
              <a:t>mean of </a:t>
            </a:r>
            <a:r>
              <a:rPr lang="en-US" sz="2000" dirty="0">
                <a:solidFill>
                  <a:prstClr val="black"/>
                </a:solidFill>
                <a:latin typeface="Times New Roman" panose="02020603050405020304" pitchFamily="18" charset="0"/>
                <a:cs typeface="Times New Roman" panose="02020603050405020304" pitchFamily="18" charset="0"/>
              </a:rPr>
              <a:t>a</a:t>
            </a:r>
            <a:r>
              <a:rPr lang="en-US" sz="2000" dirty="0">
                <a:solidFill>
                  <a:srgbClr val="C00000"/>
                </a:solidFill>
                <a:latin typeface="Times New Roman" panose="02020603050405020304" pitchFamily="18" charset="0"/>
                <a:cs typeface="Times New Roman" panose="02020603050405020304" pitchFamily="18" charset="0"/>
              </a:rPr>
              <a:t> single population</a:t>
            </a:r>
          </a:p>
          <a:p>
            <a:pPr marL="914400" lvl="1"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T-test can be used to compare two populations  </a:t>
            </a:r>
          </a:p>
          <a:p>
            <a:pPr marL="914400" lvl="1" indent="-457200">
              <a:buFont typeface="Arial" panose="020B0604020202020204" pitchFamily="34" charset="0"/>
              <a:buChar char="•"/>
            </a:pPr>
            <a:endParaRPr lang="en-IN" sz="2000" dirty="0">
              <a:solidFill>
                <a:prstClr val="black"/>
              </a:solidFill>
              <a:latin typeface="Times New Roman" panose="02020603050405020304" pitchFamily="18" charset="0"/>
              <a:cs typeface="Times New Roman" panose="02020603050405020304" pitchFamily="18" charset="0"/>
            </a:endParaRPr>
          </a:p>
          <a:p>
            <a:endParaRPr lang="en-US" sz="2000" dirty="0">
              <a:solidFill>
                <a:prstClr val="black"/>
              </a:solidFill>
              <a:latin typeface="Times New Roman" panose="02020603050405020304" pitchFamily="18" charset="0"/>
              <a:cs typeface="Times New Roman" panose="02020603050405020304" pitchFamily="18" charset="0"/>
            </a:endParaRPr>
          </a:p>
          <a:p>
            <a:r>
              <a:rPr lang="en-US" sz="2000" i="1" dirty="0">
                <a:solidFill>
                  <a:prstClr val="black"/>
                </a:solidFill>
                <a:latin typeface="Times New Roman" panose="02020603050405020304" pitchFamily="18" charset="0"/>
                <a:cs typeface="Times New Roman" panose="02020603050405020304" pitchFamily="18" charset="0"/>
              </a:rPr>
              <a:t>However, t-test is not useful  </a:t>
            </a:r>
            <a:r>
              <a:rPr lang="en-US" sz="2000" i="1" dirty="0">
                <a:solidFill>
                  <a:srgbClr val="C00000"/>
                </a:solidFill>
                <a:latin typeface="Times New Roman" panose="02020603050405020304" pitchFamily="18" charset="0"/>
                <a:cs typeface="Times New Roman" panose="02020603050405020304" pitchFamily="18" charset="0"/>
              </a:rPr>
              <a:t>to compare mean of more than two populations</a:t>
            </a:r>
            <a:endParaRPr lang="en-IN" sz="2000" i="1" dirty="0">
              <a:solidFill>
                <a:srgbClr val="C00000"/>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08DE2A-7CD4-1F4E-9D79-DCCA65B37946}"/>
              </a:ext>
            </a:extLst>
          </p:cNvPr>
          <p:cNvSpPr>
            <a:spLocks noGrp="1"/>
          </p:cNvSpPr>
          <p:nvPr>
            <p:ph type="sldNum" sz="quarter" idx="12"/>
          </p:nvPr>
        </p:nvSpPr>
        <p:spPr/>
        <p:txBody>
          <a:bodyPr/>
          <a:lstStyle/>
          <a:p>
            <a:fld id="{E2D238DB-7230-45D0-89A2-1890D4DEDBDF}" type="slidenum">
              <a:rPr lang="en-IN" smtClean="0"/>
              <a:pPr/>
              <a:t>14</a:t>
            </a:fld>
            <a:endParaRPr lang="en-IN" dirty="0"/>
          </a:p>
        </p:txBody>
      </p:sp>
    </p:spTree>
    <p:extLst>
      <p:ext uri="{BB962C8B-B14F-4D97-AF65-F5344CB8AC3E}">
        <p14:creationId xmlns:p14="http://schemas.microsoft.com/office/powerpoint/2010/main" val="270452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260648"/>
            <a:ext cx="8229600" cy="1152128"/>
          </a:xfrm>
        </p:spPr>
        <p:txBody>
          <a:bodyPr>
            <a:normAutofit fontScale="90000"/>
          </a:bodyPr>
          <a:lstStyle/>
          <a:p>
            <a:r>
              <a:rPr lang="en-IN" sz="4000" dirty="0">
                <a:solidFill>
                  <a:srgbClr val="960000"/>
                </a:solidFill>
                <a:latin typeface="Times New Roman" pitchFamily="18" charset="0"/>
                <a:cs typeface="Times New Roman" pitchFamily="18" charset="0"/>
              </a:rPr>
              <a:t>Extending the two population procedure</a:t>
            </a:r>
          </a:p>
        </p:txBody>
      </p:sp>
      <mc:AlternateContent xmlns:mc="http://schemas.openxmlformats.org/markup-compatibility/2006">
        <mc:Choice xmlns:a14="http://schemas.microsoft.com/office/drawing/2010/main" Requires="a14">
          <p:sp>
            <p:nvSpPr>
              <p:cNvPr id="3" name="TextBox 2"/>
              <p:cNvSpPr txBox="1"/>
              <p:nvPr/>
            </p:nvSpPr>
            <p:spPr>
              <a:xfrm>
                <a:off x="251520" y="1543628"/>
                <a:ext cx="8435296" cy="353943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Construct pairwise comparison on all means.</a:t>
                </a:r>
                <a:endParaRPr lang="en-IN" sz="2000" dirty="0">
                  <a:solidFill>
                    <a:prstClr val="black"/>
                  </a:solidFill>
                  <a:latin typeface="Times New Roman" panose="02020603050405020304" pitchFamily="18" charset="0"/>
                  <a:cs typeface="Times New Roman" panose="02020603050405020304" pitchFamily="18" charset="0"/>
                </a:endParaRPr>
              </a:p>
              <a:p>
                <a:r>
                  <a:rPr lang="en-US" sz="2000" dirty="0">
                    <a:solidFill>
                      <a:prstClr val="black"/>
                    </a:solidFill>
                    <a:latin typeface="Times New Roman" panose="02020603050405020304" pitchFamily="18" charset="0"/>
                    <a:cs typeface="Times New Roman" panose="02020603050405020304" pitchFamily="18" charset="0"/>
                  </a:rPr>
                  <a:t>For 5 populations </a:t>
                </a:r>
                <a14:m>
                  <m:oMath xmlns:m="http://schemas.openxmlformats.org/officeDocument/2006/math">
                    <m:r>
                      <a:rPr lang="en-US"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prstClr val="black"/>
                    </a:solidFill>
                    <a:latin typeface="Times New Roman" panose="02020603050405020304" pitchFamily="18" charset="0"/>
                    <a:cs typeface="Times New Roman" panose="02020603050405020304" pitchFamily="18" charset="0"/>
                  </a:rPr>
                  <a:t>10 possible pairs. </a:t>
                </a:r>
                <a:r>
                  <a:rPr lang="en-IN" dirty="0"/>
                  <a:t>When all pairwise comparisons are made for </a:t>
                </a:r>
                <a:r>
                  <a:rPr lang="en-IN" i="1" dirty="0"/>
                  <a:t>n </a:t>
                </a:r>
                <a:r>
                  <a:rPr lang="en-IN" dirty="0"/>
                  <a:t>groups, the total number of possible combinations is </a:t>
                </a:r>
                <a:r>
                  <a:rPr lang="en-IN" i="1" dirty="0"/>
                  <a:t>n</a:t>
                </a:r>
                <a:r>
                  <a:rPr lang="en-IN" dirty="0"/>
                  <a:t>*(</a:t>
                </a:r>
                <a:r>
                  <a:rPr lang="en-IN" i="1" dirty="0"/>
                  <a:t>n </a:t>
                </a:r>
                <a:r>
                  <a:rPr lang="en-IN" dirty="0"/>
                  <a:t>-1)/2.</a:t>
                </a:r>
                <a:endParaRPr lang="en-IN" sz="2000" dirty="0">
                  <a:solidFill>
                    <a:prstClr val="black"/>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Considering </a:t>
                </a:r>
                <a14:m>
                  <m:oMath xmlns:m="http://schemas.openxmlformats.org/officeDocument/2006/math">
                    <m:r>
                      <a:rPr lang="en-US" sz="2000" i="1" dirty="0" smtClean="0">
                        <a:solidFill>
                          <a:prstClr val="black"/>
                        </a:solidFill>
                        <a:latin typeface="Cambria Math" panose="02040503050406030204" pitchFamily="18" charset="0"/>
                        <a:cs typeface="Times New Roman" panose="02020603050405020304" pitchFamily="18" charset="0"/>
                      </a:rPr>
                      <m:t>𝛼</m:t>
                    </m:r>
                    <m:r>
                      <a:rPr lang="en-US" sz="2000" i="1" dirty="0" smtClean="0">
                        <a:solidFill>
                          <a:prstClr val="black"/>
                        </a:solidFill>
                        <a:latin typeface="Cambria Math" panose="02040503050406030204" pitchFamily="18" charset="0"/>
                        <a:cs typeface="Times New Roman" panose="02020603050405020304" pitchFamily="18" charset="0"/>
                      </a:rPr>
                      <m:t> = 0.05</m:t>
                    </m:r>
                  </m:oMath>
                </a14:m>
                <a:r>
                  <a:rPr lang="en-US" sz="2000" dirty="0">
                    <a:solidFill>
                      <a:prstClr val="black"/>
                    </a:solidFill>
                    <a:latin typeface="Times New Roman" panose="02020603050405020304" pitchFamily="18" charset="0"/>
                    <a:cs typeface="Times New Roman" panose="02020603050405020304" pitchFamily="18" charset="0"/>
                  </a:rPr>
                  <a:t>, probability of correctly failing to reject the null hypothesis for all 10 tests is </a:t>
                </a:r>
                <a14:m>
                  <m:oMath xmlns:m="http://schemas.openxmlformats.org/officeDocument/2006/math">
                    <m:r>
                      <a:rPr lang="en-US" sz="2000" i="1" dirty="0" smtClean="0">
                        <a:solidFill>
                          <a:prstClr val="black"/>
                        </a:solidFill>
                        <a:latin typeface="Cambria Math" panose="02040503050406030204" pitchFamily="18" charset="0"/>
                        <a:cs typeface="Times New Roman" panose="02020603050405020304" pitchFamily="18" charset="0"/>
                      </a:rPr>
                      <m:t>(0.95)</m:t>
                    </m:r>
                    <m:r>
                      <a:rPr lang="en-US" sz="2000" i="1" baseline="30000" dirty="0">
                        <a:solidFill>
                          <a:prstClr val="black"/>
                        </a:solidFill>
                        <a:latin typeface="Cambria Math" panose="02040503050406030204" pitchFamily="18" charset="0"/>
                        <a:cs typeface="Times New Roman" panose="02020603050405020304" pitchFamily="18" charset="0"/>
                      </a:rPr>
                      <m:t>10 </m:t>
                    </m:r>
                  </m:oMath>
                </a14:m>
                <a:r>
                  <a:rPr lang="en-US" sz="2000" dirty="0">
                    <a:solidFill>
                      <a:prstClr val="black"/>
                    </a:solidFill>
                    <a:latin typeface="Times New Roman" panose="02020603050405020304" pitchFamily="18" charset="0"/>
                    <a:cs typeface="Times New Roman" panose="02020603050405020304" pitchFamily="18" charset="0"/>
                  </a:rPr>
                  <a:t>, assuming that the tests are independent</a:t>
                </a:r>
                <a:r>
                  <a:rPr lang="en-US" sz="2000" baseline="30000" dirty="0">
                    <a:solidFill>
                      <a:prstClr val="black"/>
                    </a:solidFill>
                    <a:latin typeface="Times New Roman" panose="02020603050405020304" pitchFamily="18" charset="0"/>
                    <a:cs typeface="Times New Roman" panose="02020603050405020304" pitchFamily="18" charset="0"/>
                  </a:rPr>
                  <a:t>   </a:t>
                </a:r>
                <a:endParaRPr lang="en-IN" sz="2000" dirty="0">
                  <a:solidFill>
                    <a:prstClr val="black"/>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Thus, the true value of α for this set of comparison is 0.4, instead of .05</a:t>
                </a:r>
                <a:endParaRPr lang="en-IN" sz="2000" dirty="0">
                  <a:solidFill>
                    <a:prstClr val="black"/>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inflates the Type 1 error. </a:t>
                </a:r>
              </a:p>
              <a:p>
                <a:pPr marL="285750" indent="-285750">
                  <a:buFont typeface="Arial" panose="020B0604020202020204" pitchFamily="34" charset="0"/>
                  <a:buChar char="•"/>
                </a:pPr>
                <a:r>
                  <a:rPr lang="en-IN" dirty="0"/>
                  <a:t>The probability that a Type 1 error occurs if </a:t>
                </a:r>
                <a:r>
                  <a:rPr lang="en-IN" i="1" dirty="0"/>
                  <a:t>k </a:t>
                </a:r>
                <a:r>
                  <a:rPr lang="en-IN" dirty="0"/>
                  <a:t>comparisons are made is 1-(1- </a:t>
                </a:r>
                <a14:m>
                  <m:oMath xmlns:m="http://schemas.openxmlformats.org/officeDocument/2006/math">
                    <m:r>
                      <a:rPr lang="en-US" i="1" dirty="0">
                        <a:solidFill>
                          <a:prstClr val="black"/>
                        </a:solidFill>
                        <a:latin typeface="Cambria Math" panose="02040503050406030204" pitchFamily="18" charset="0"/>
                        <a:cs typeface="Times New Roman" panose="02020603050405020304" pitchFamily="18" charset="0"/>
                      </a:rPr>
                      <m:t>𝛼</m:t>
                    </m:r>
                  </m:oMath>
                </a14:m>
                <a:r>
                  <a:rPr lang="en-IN" dirty="0"/>
                  <a:t>)</a:t>
                </a:r>
                <a:r>
                  <a:rPr lang="en-IN" baseline="30000" dirty="0"/>
                  <a:t>k</a:t>
                </a:r>
                <a:r>
                  <a:rPr lang="en-IN" dirty="0"/>
                  <a:t>;  if 10 comparisons are made, the Type 1 error rate increases to 40%.</a:t>
                </a:r>
                <a:endParaRPr lang="en-US" sz="2000" dirty="0">
                  <a:solidFill>
                    <a:srgbClr val="FF0000"/>
                  </a:solidFill>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51520" y="1543628"/>
                <a:ext cx="8435296" cy="3539430"/>
              </a:xfrm>
              <a:prstGeom prst="rect">
                <a:avLst/>
              </a:prstGeom>
              <a:blipFill>
                <a:blip r:embed="rId2"/>
                <a:stretch>
                  <a:fillRect l="-752" r="-1053" b="-17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5A7C963-EF06-2E41-B54C-C36A24A227D2}"/>
              </a:ext>
            </a:extLst>
          </p:cNvPr>
          <p:cNvSpPr>
            <a:spLocks noGrp="1"/>
          </p:cNvSpPr>
          <p:nvPr>
            <p:ph type="sldNum" sz="quarter" idx="12"/>
          </p:nvPr>
        </p:nvSpPr>
        <p:spPr/>
        <p:txBody>
          <a:bodyPr/>
          <a:lstStyle/>
          <a:p>
            <a:fld id="{E2D238DB-7230-45D0-89A2-1890D4DEDBDF}" type="slidenum">
              <a:rPr lang="en-IN" smtClean="0"/>
              <a:pPr/>
              <a:t>15</a:t>
            </a:fld>
            <a:endParaRPr lang="en-IN" dirty="0"/>
          </a:p>
        </p:txBody>
      </p:sp>
      <p:sp>
        <p:nvSpPr>
          <p:cNvPr id="5" name="TextBox 4">
            <a:extLst>
              <a:ext uri="{FF2B5EF4-FFF2-40B4-BE49-F238E27FC236}">
                <a16:creationId xmlns:a16="http://schemas.microsoft.com/office/drawing/2014/main" id="{381E0054-3C96-473D-9158-573784ABBBC6}"/>
              </a:ext>
            </a:extLst>
          </p:cNvPr>
          <p:cNvSpPr txBox="1"/>
          <p:nvPr/>
        </p:nvSpPr>
        <p:spPr>
          <a:xfrm>
            <a:off x="0" y="5648201"/>
            <a:ext cx="8820472" cy="584775"/>
          </a:xfrm>
          <a:prstGeom prst="rect">
            <a:avLst/>
          </a:prstGeom>
          <a:noFill/>
        </p:spPr>
        <p:txBody>
          <a:bodyPr wrap="square" rtlCol="0">
            <a:spAutoFit/>
          </a:bodyPr>
          <a:lstStyle/>
          <a:p>
            <a:r>
              <a:rPr lang="en-IN" sz="1600" dirty="0"/>
              <a:t>Kao, Lillian S. et al., “Analysis of Variance: Is There a Difference in Means and What Does It Mean?”, Journal of Surgical Research, Volume 144, Issue 1, 158 – 170,2007</a:t>
            </a:r>
          </a:p>
        </p:txBody>
      </p:sp>
      <p:sp>
        <p:nvSpPr>
          <p:cNvPr id="6" name="Date Placeholder 5">
            <a:extLst>
              <a:ext uri="{FF2B5EF4-FFF2-40B4-BE49-F238E27FC236}">
                <a16:creationId xmlns:a16="http://schemas.microsoft.com/office/drawing/2014/main" id="{FC38FB43-E453-4F43-8EAF-30A729373A9D}"/>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22098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996720"/>
          </a:xfrm>
        </p:spPr>
        <p:txBody>
          <a:bodyPr>
            <a:normAutofit fontScale="90000"/>
          </a:bodyPr>
          <a:lstStyle/>
          <a:p>
            <a:r>
              <a:rPr lang="en-IN" sz="4000" dirty="0">
                <a:solidFill>
                  <a:srgbClr val="960000"/>
                </a:solidFill>
                <a:latin typeface="Times New Roman" pitchFamily="18" charset="0"/>
                <a:cs typeface="Times New Roman" pitchFamily="18" charset="0"/>
              </a:rPr>
              <a:t>Extending the two population procedure</a:t>
            </a:r>
          </a:p>
        </p:txBody>
      </p:sp>
      <p:sp>
        <p:nvSpPr>
          <p:cNvPr id="6" name="Date Placeholder 5"/>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3" name="TextBox 2"/>
          <p:cNvSpPr txBox="1"/>
          <p:nvPr/>
        </p:nvSpPr>
        <p:spPr>
          <a:xfrm>
            <a:off x="755576" y="1844824"/>
            <a:ext cx="7931224" cy="434587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Statistical Inference I</a:t>
            </a:r>
          </a:p>
          <a:p>
            <a:pPr marL="541338" lvl="1" indent="-185738"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car magazine wishes to compare the average petrol consumption of THREE models for car and has available SIX vehicles of each model.</a:t>
            </a: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THREE populations</a:t>
            </a:r>
          </a:p>
          <a:p>
            <a:pPr marL="541338" lvl="1" indent="-185738"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samples each of size six from each population</a:t>
            </a:r>
          </a:p>
          <a:p>
            <a:pPr marL="342900" indent="-342900" algn="just">
              <a:lnSpc>
                <a:spcPct val="150000"/>
              </a:lnSpc>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44888930"/>
              </p:ext>
            </p:extLst>
          </p:nvPr>
        </p:nvGraphicFramePr>
        <p:xfrm>
          <a:off x="2843808" y="3140968"/>
          <a:ext cx="2808312" cy="1656186"/>
        </p:xfrm>
        <a:graphic>
          <a:graphicData uri="http://schemas.openxmlformats.org/drawingml/2006/table">
            <a:tbl>
              <a:tblPr firstRow="1" firstCol="1" bandRow="1">
                <a:tableStyleId>{5C22544A-7EE6-4342-B048-85BDC9FD1C3A}</a:tableStyleId>
              </a:tblPr>
              <a:tblGrid>
                <a:gridCol w="911883">
                  <a:extLst>
                    <a:ext uri="{9D8B030D-6E8A-4147-A177-3AD203B41FA5}">
                      <a16:colId xmlns:a16="http://schemas.microsoft.com/office/drawing/2014/main" val="20000"/>
                    </a:ext>
                  </a:extLst>
                </a:gridCol>
                <a:gridCol w="968488">
                  <a:extLst>
                    <a:ext uri="{9D8B030D-6E8A-4147-A177-3AD203B41FA5}">
                      <a16:colId xmlns:a16="http://schemas.microsoft.com/office/drawing/2014/main" val="20001"/>
                    </a:ext>
                  </a:extLst>
                </a:gridCol>
                <a:gridCol w="927941">
                  <a:extLst>
                    <a:ext uri="{9D8B030D-6E8A-4147-A177-3AD203B41FA5}">
                      <a16:colId xmlns:a16="http://schemas.microsoft.com/office/drawing/2014/main" val="20002"/>
                    </a:ext>
                  </a:extLst>
                </a:gridCol>
              </a:tblGrid>
              <a:tr h="236598">
                <a:tc>
                  <a:txBody>
                    <a:bodyPr/>
                    <a:lstStyle/>
                    <a:p>
                      <a:pPr>
                        <a:lnSpc>
                          <a:spcPct val="115000"/>
                        </a:lnSpc>
                        <a:spcAft>
                          <a:spcPts val="0"/>
                        </a:spcAft>
                      </a:pPr>
                      <a:r>
                        <a:rPr lang="en-IN" sz="1100" dirty="0">
                          <a:effectLst/>
                        </a:rPr>
                        <a:t>Model 1</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Model 2</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Model 3</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0"/>
                  </a:ext>
                </a:extLst>
              </a:tr>
              <a:tr h="236598">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1"/>
                  </a:ext>
                </a:extLst>
              </a:tr>
              <a:tr h="236598">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2"/>
                  </a:ext>
                </a:extLst>
              </a:tr>
              <a:tr h="236598">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3"/>
                  </a:ext>
                </a:extLst>
              </a:tr>
              <a:tr h="236598">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4"/>
                  </a:ext>
                </a:extLst>
              </a:tr>
              <a:tr h="236598">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5"/>
                  </a:ext>
                </a:extLst>
              </a:tr>
              <a:tr h="236598">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6"/>
                  </a:ext>
                </a:extLst>
              </a:tr>
            </a:tbl>
          </a:graphicData>
        </a:graphic>
      </p:graphicFrame>
      <p:sp>
        <p:nvSpPr>
          <p:cNvPr id="5" name="Slide Number Placeholder 4">
            <a:extLst>
              <a:ext uri="{FF2B5EF4-FFF2-40B4-BE49-F238E27FC236}">
                <a16:creationId xmlns:a16="http://schemas.microsoft.com/office/drawing/2014/main" id="{0022FE20-66B8-B340-8AEE-D491E212001A}"/>
              </a:ext>
            </a:extLst>
          </p:cNvPr>
          <p:cNvSpPr>
            <a:spLocks noGrp="1"/>
          </p:cNvSpPr>
          <p:nvPr>
            <p:ph type="sldNum" sz="quarter" idx="12"/>
          </p:nvPr>
        </p:nvSpPr>
        <p:spPr/>
        <p:txBody>
          <a:bodyPr/>
          <a:lstStyle/>
          <a:p>
            <a:fld id="{E2D238DB-7230-45D0-89A2-1890D4DEDBDF}" type="slidenum">
              <a:rPr lang="en-IN" smtClean="0"/>
              <a:pPr/>
              <a:t>16</a:t>
            </a:fld>
            <a:endParaRPr lang="en-IN" dirty="0"/>
          </a:p>
        </p:txBody>
      </p:sp>
    </p:spTree>
    <p:extLst>
      <p:ext uri="{BB962C8B-B14F-4D97-AF65-F5344CB8AC3E}">
        <p14:creationId xmlns:p14="http://schemas.microsoft.com/office/powerpoint/2010/main" val="329991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458083"/>
            <a:ext cx="8229600" cy="954693"/>
          </a:xfrm>
        </p:spPr>
        <p:txBody>
          <a:bodyPr>
            <a:normAutofit fontScale="90000"/>
          </a:bodyPr>
          <a:lstStyle/>
          <a:p>
            <a:r>
              <a:rPr lang="en-IN" sz="4000" dirty="0">
                <a:solidFill>
                  <a:srgbClr val="960000"/>
                </a:solidFill>
                <a:latin typeface="Times New Roman" pitchFamily="18" charset="0"/>
                <a:cs typeface="Times New Roman" pitchFamily="18" charset="0"/>
              </a:rPr>
              <a:t>Extending the two population procedure</a:t>
            </a:r>
          </a:p>
        </p:txBody>
      </p:sp>
      <p:sp>
        <p:nvSpPr>
          <p:cNvPr id="6" name="Date Placeholder 5"/>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3" name="TextBox 2"/>
          <p:cNvSpPr txBox="1"/>
          <p:nvPr/>
        </p:nvSpPr>
        <p:spPr>
          <a:xfrm>
            <a:off x="755576" y="1844824"/>
            <a:ext cx="7931224" cy="45550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Statistical Inference II</a:t>
            </a:r>
          </a:p>
          <a:p>
            <a:pPr marL="541338" lvl="1" indent="-185738"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teacher is interested in a comparison of the average percentage marks  obtained in the examinations of five different subjects and has available the marks of eight students who all completed each examination.</a:t>
            </a: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What is the number of populations?</a:t>
            </a:r>
          </a:p>
          <a:p>
            <a:pPr marL="541338" lvl="1" indent="-185738" algn="jus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How many samples? What are their sizes?? Are each sample independent to each other?</a:t>
            </a:r>
          </a:p>
        </p:txBody>
      </p:sp>
      <p:graphicFrame>
        <p:nvGraphicFramePr>
          <p:cNvPr id="5" name="Table 4"/>
          <p:cNvGraphicFramePr>
            <a:graphicFrameLocks noGrp="1"/>
          </p:cNvGraphicFramePr>
          <p:nvPr>
            <p:extLst>
              <p:ext uri="{D42A27DB-BD31-4B8C-83A1-F6EECF244321}">
                <p14:modId xmlns:p14="http://schemas.microsoft.com/office/powerpoint/2010/main" val="1748538702"/>
              </p:ext>
            </p:extLst>
          </p:nvPr>
        </p:nvGraphicFramePr>
        <p:xfrm>
          <a:off x="2411760" y="3789040"/>
          <a:ext cx="4176464" cy="1440159"/>
        </p:xfrm>
        <a:graphic>
          <a:graphicData uri="http://schemas.openxmlformats.org/drawingml/2006/table">
            <a:tbl>
              <a:tblPr firstRow="1" firstCol="1" bandRow="1">
                <a:tableStyleId>{5C22544A-7EE6-4342-B048-85BDC9FD1C3A}</a:tableStyleId>
              </a:tblPr>
              <a:tblGrid>
                <a:gridCol w="781396">
                  <a:extLst>
                    <a:ext uri="{9D8B030D-6E8A-4147-A177-3AD203B41FA5}">
                      <a16:colId xmlns:a16="http://schemas.microsoft.com/office/drawing/2014/main" val="20000"/>
                    </a:ext>
                  </a:extLst>
                </a:gridCol>
                <a:gridCol w="830068">
                  <a:extLst>
                    <a:ext uri="{9D8B030D-6E8A-4147-A177-3AD203B41FA5}">
                      <a16:colId xmlns:a16="http://schemas.microsoft.com/office/drawing/2014/main" val="20001"/>
                    </a:ext>
                  </a:extLst>
                </a:gridCol>
                <a:gridCol w="855000">
                  <a:extLst>
                    <a:ext uri="{9D8B030D-6E8A-4147-A177-3AD203B41FA5}">
                      <a16:colId xmlns:a16="http://schemas.microsoft.com/office/drawing/2014/main" val="20002"/>
                    </a:ext>
                  </a:extLst>
                </a:gridCol>
                <a:gridCol w="855000">
                  <a:extLst>
                    <a:ext uri="{9D8B030D-6E8A-4147-A177-3AD203B41FA5}">
                      <a16:colId xmlns:a16="http://schemas.microsoft.com/office/drawing/2014/main" val="20003"/>
                    </a:ext>
                  </a:extLst>
                </a:gridCol>
                <a:gridCol w="855000">
                  <a:extLst>
                    <a:ext uri="{9D8B030D-6E8A-4147-A177-3AD203B41FA5}">
                      <a16:colId xmlns:a16="http://schemas.microsoft.com/office/drawing/2014/main" val="20004"/>
                    </a:ext>
                  </a:extLst>
                </a:gridCol>
              </a:tblGrid>
              <a:tr h="205737">
                <a:tc>
                  <a:txBody>
                    <a:bodyPr/>
                    <a:lstStyle/>
                    <a:p>
                      <a:pPr>
                        <a:lnSpc>
                          <a:spcPct val="115000"/>
                        </a:lnSpc>
                        <a:spcAft>
                          <a:spcPts val="0"/>
                        </a:spcAft>
                      </a:pPr>
                      <a:r>
                        <a:rPr lang="en-IN" sz="1100" dirty="0">
                          <a:effectLst/>
                        </a:rPr>
                        <a:t>Subject 1</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Subject  2</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Subject  3</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Subject  4</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Subject  5</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0"/>
                  </a:ext>
                </a:extLst>
              </a:tr>
              <a:tr h="205737">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1"/>
                  </a:ext>
                </a:extLst>
              </a:tr>
              <a:tr h="205737">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2"/>
                  </a:ext>
                </a:extLst>
              </a:tr>
              <a:tr h="205737">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3"/>
                  </a:ext>
                </a:extLst>
              </a:tr>
              <a:tr h="205737">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4"/>
                  </a:ext>
                </a:extLst>
              </a:tr>
              <a:tr h="205737">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5"/>
                  </a:ext>
                </a:extLst>
              </a:tr>
              <a:tr h="205737">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6"/>
                  </a:ext>
                </a:extLst>
              </a:tr>
            </a:tbl>
          </a:graphicData>
        </a:graphic>
      </p:graphicFrame>
      <p:sp>
        <p:nvSpPr>
          <p:cNvPr id="4" name="Slide Number Placeholder 3">
            <a:extLst>
              <a:ext uri="{FF2B5EF4-FFF2-40B4-BE49-F238E27FC236}">
                <a16:creationId xmlns:a16="http://schemas.microsoft.com/office/drawing/2014/main" id="{C0EC2963-245C-3E4B-9021-7E5746A08787}"/>
              </a:ext>
            </a:extLst>
          </p:cNvPr>
          <p:cNvSpPr>
            <a:spLocks noGrp="1"/>
          </p:cNvSpPr>
          <p:nvPr>
            <p:ph type="sldNum" sz="quarter" idx="12"/>
          </p:nvPr>
        </p:nvSpPr>
        <p:spPr/>
        <p:txBody>
          <a:bodyPr/>
          <a:lstStyle/>
          <a:p>
            <a:fld id="{E2D238DB-7230-45D0-89A2-1890D4DEDBDF}" type="slidenum">
              <a:rPr lang="en-IN" smtClean="0"/>
              <a:pPr/>
              <a:t>17</a:t>
            </a:fld>
            <a:endParaRPr lang="en-IN" dirty="0"/>
          </a:p>
        </p:txBody>
      </p:sp>
    </p:spTree>
    <p:extLst>
      <p:ext uri="{BB962C8B-B14F-4D97-AF65-F5344CB8AC3E}">
        <p14:creationId xmlns:p14="http://schemas.microsoft.com/office/powerpoint/2010/main" val="61840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636680"/>
          </a:xfrm>
        </p:spPr>
        <p:txBody>
          <a:bodyPr>
            <a:noAutofit/>
          </a:bodyPr>
          <a:lstStyle/>
          <a:p>
            <a:r>
              <a:rPr lang="en-US" sz="4000" dirty="0">
                <a:solidFill>
                  <a:srgbClr val="960000"/>
                </a:solidFill>
                <a:latin typeface="Times New Roman" pitchFamily="18" charset="0"/>
                <a:cs typeface="Times New Roman" pitchFamily="18" charset="0"/>
              </a:rPr>
              <a:t>Example 2 : Why ANOVA?</a:t>
            </a:r>
            <a:endParaRPr lang="en-IN" sz="4000" dirty="0">
              <a:solidFill>
                <a:srgbClr val="96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488302" y="1610314"/>
            <a:ext cx="8147248" cy="4626998"/>
          </a:xfrm>
        </p:spPr>
        <p:txBody>
          <a:bodyPr>
            <a:normAutofit fontScale="25000" lnSpcReduction="20000"/>
          </a:bodyPr>
          <a:lstStyle/>
          <a:p>
            <a:pPr marL="0" indent="0">
              <a:buNone/>
            </a:pPr>
            <a:r>
              <a:rPr lang="en-IN" sz="8000" dirty="0">
                <a:latin typeface="Times New Roman" panose="02020603050405020304" pitchFamily="18" charset="0"/>
                <a:cs typeface="Times New Roman" panose="02020603050405020304" pitchFamily="18" charset="0"/>
              </a:rPr>
              <a:t>Consider the two sets of contrived data as shown below:</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US" sz="6400" b="1" dirty="0">
                <a:solidFill>
                  <a:srgbClr val="0070C0"/>
                </a:solidFill>
                <a:latin typeface="Times New Roman" panose="02020603050405020304" pitchFamily="18" charset="0"/>
                <a:cs typeface="Times New Roman" panose="02020603050405020304" pitchFamily="18" charset="0"/>
              </a:rPr>
              <a:t>Observations:</a:t>
            </a:r>
            <a:endParaRPr lang="en-IN" sz="6400" b="1" dirty="0">
              <a:solidFill>
                <a:srgbClr val="0070C0"/>
              </a:solidFill>
              <a:latin typeface="Times New Roman" panose="02020603050405020304" pitchFamily="18" charset="0"/>
              <a:cs typeface="Times New Roman" panose="02020603050405020304" pitchFamily="18" charset="0"/>
            </a:endParaRPr>
          </a:p>
          <a:p>
            <a:pPr lvl="0"/>
            <a:r>
              <a:rPr lang="en-US" sz="6400" dirty="0">
                <a:solidFill>
                  <a:srgbClr val="0070C0"/>
                </a:solidFill>
                <a:latin typeface="Times New Roman" panose="02020603050405020304" pitchFamily="18" charset="0"/>
                <a:cs typeface="Times New Roman" panose="02020603050405020304" pitchFamily="18" charset="0"/>
              </a:rPr>
              <a:t>Looking only at the means, we can see that they are identical for the three populations in both the sets.</a:t>
            </a:r>
            <a:endParaRPr lang="en-IN" sz="6400" dirty="0">
              <a:solidFill>
                <a:srgbClr val="0070C0"/>
              </a:solidFill>
              <a:latin typeface="Times New Roman" panose="02020603050405020304" pitchFamily="18" charset="0"/>
              <a:cs typeface="Times New Roman" panose="02020603050405020304" pitchFamily="18" charset="0"/>
            </a:endParaRPr>
          </a:p>
          <a:p>
            <a:pPr lvl="0"/>
            <a:r>
              <a:rPr lang="en-US" sz="6400" dirty="0">
                <a:solidFill>
                  <a:srgbClr val="0070C0"/>
                </a:solidFill>
                <a:latin typeface="Times New Roman" panose="02020603050405020304" pitchFamily="18" charset="0"/>
                <a:cs typeface="Times New Roman" panose="02020603050405020304" pitchFamily="18" charset="0"/>
              </a:rPr>
              <a:t>Using the </a:t>
            </a:r>
            <a:r>
              <a:rPr lang="en-US" sz="6400" dirty="0">
                <a:solidFill>
                  <a:srgbClr val="C00000"/>
                </a:solidFill>
                <a:latin typeface="Times New Roman" panose="02020603050405020304" pitchFamily="18" charset="0"/>
                <a:cs typeface="Times New Roman" panose="02020603050405020304" pitchFamily="18" charset="0"/>
              </a:rPr>
              <a:t>means alone</a:t>
            </a:r>
            <a:r>
              <a:rPr lang="en-US" sz="6400" dirty="0">
                <a:solidFill>
                  <a:srgbClr val="0070C0"/>
                </a:solidFill>
                <a:latin typeface="Times New Roman" panose="02020603050405020304" pitchFamily="18" charset="0"/>
                <a:cs typeface="Times New Roman" panose="02020603050405020304" pitchFamily="18" charset="0"/>
              </a:rPr>
              <a:t>, we would state that </a:t>
            </a:r>
            <a:r>
              <a:rPr lang="en-US" sz="6400" dirty="0">
                <a:solidFill>
                  <a:srgbClr val="C00000"/>
                </a:solidFill>
                <a:latin typeface="Times New Roman" panose="02020603050405020304" pitchFamily="18" charset="0"/>
                <a:cs typeface="Times New Roman" panose="02020603050405020304" pitchFamily="18" charset="0"/>
              </a:rPr>
              <a:t>there is no difference between the two sets</a:t>
            </a:r>
            <a:r>
              <a:rPr lang="en-US" sz="6400" dirty="0">
                <a:solidFill>
                  <a:srgbClr val="0070C0"/>
                </a:solidFill>
                <a:latin typeface="Times New Roman" panose="02020603050405020304" pitchFamily="18" charset="0"/>
                <a:cs typeface="Times New Roman" panose="02020603050405020304" pitchFamily="18" charset="0"/>
              </a:rPr>
              <a:t>.</a:t>
            </a:r>
            <a:endParaRPr lang="en-IN" sz="6400" dirty="0">
              <a:solidFill>
                <a:srgbClr val="0070C0"/>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73869485"/>
              </p:ext>
            </p:extLst>
          </p:nvPr>
        </p:nvGraphicFramePr>
        <p:xfrm>
          <a:off x="1331657" y="2060848"/>
          <a:ext cx="6620767" cy="2647850"/>
        </p:xfrm>
        <a:graphic>
          <a:graphicData uri="http://schemas.openxmlformats.org/drawingml/2006/table">
            <a:tbl>
              <a:tblPr>
                <a:tableStyleId>{5C22544A-7EE6-4342-B048-85BDC9FD1C3A}</a:tableStyleId>
              </a:tblPr>
              <a:tblGrid>
                <a:gridCol w="1032669">
                  <a:extLst>
                    <a:ext uri="{9D8B030D-6E8A-4147-A177-3AD203B41FA5}">
                      <a16:colId xmlns:a16="http://schemas.microsoft.com/office/drawing/2014/main" val="20000"/>
                    </a:ext>
                  </a:extLst>
                </a:gridCol>
                <a:gridCol w="1142204">
                  <a:extLst>
                    <a:ext uri="{9D8B030D-6E8A-4147-A177-3AD203B41FA5}">
                      <a16:colId xmlns:a16="http://schemas.microsoft.com/office/drawing/2014/main" val="20001"/>
                    </a:ext>
                  </a:extLst>
                </a:gridCol>
                <a:gridCol w="1141596">
                  <a:extLst>
                    <a:ext uri="{9D8B030D-6E8A-4147-A177-3AD203B41FA5}">
                      <a16:colId xmlns:a16="http://schemas.microsoft.com/office/drawing/2014/main" val="20002"/>
                    </a:ext>
                  </a:extLst>
                </a:gridCol>
                <a:gridCol w="1202448">
                  <a:extLst>
                    <a:ext uri="{9D8B030D-6E8A-4147-A177-3AD203B41FA5}">
                      <a16:colId xmlns:a16="http://schemas.microsoft.com/office/drawing/2014/main" val="20003"/>
                    </a:ext>
                  </a:extLst>
                </a:gridCol>
                <a:gridCol w="1069181">
                  <a:extLst>
                    <a:ext uri="{9D8B030D-6E8A-4147-A177-3AD203B41FA5}">
                      <a16:colId xmlns:a16="http://schemas.microsoft.com/office/drawing/2014/main" val="20004"/>
                    </a:ext>
                  </a:extLst>
                </a:gridCol>
                <a:gridCol w="1032669">
                  <a:extLst>
                    <a:ext uri="{9D8B030D-6E8A-4147-A177-3AD203B41FA5}">
                      <a16:colId xmlns:a16="http://schemas.microsoft.com/office/drawing/2014/main" val="20005"/>
                    </a:ext>
                  </a:extLst>
                </a:gridCol>
              </a:tblGrid>
              <a:tr h="340353">
                <a:tc gridSpan="3">
                  <a:txBody>
                    <a:bodyPr/>
                    <a:lstStyle/>
                    <a:p>
                      <a:pPr marL="36830" algn="ctr">
                        <a:lnSpc>
                          <a:spcPct val="106000"/>
                        </a:lnSpc>
                        <a:spcAft>
                          <a:spcPts val="0"/>
                        </a:spcAft>
                      </a:pPr>
                      <a:r>
                        <a:rPr lang="en-IN" sz="1800" dirty="0">
                          <a:effectLst/>
                        </a:rPr>
                        <a:t>Set 1 (Benz)</a:t>
                      </a:r>
                      <a:endParaRPr lang="en-IN" sz="1100" dirty="0">
                        <a:effectLst/>
                        <a:latin typeface="Calibri"/>
                        <a:ea typeface="Calibri"/>
                        <a:cs typeface="Times New Roman"/>
                      </a:endParaRPr>
                    </a:p>
                  </a:txBody>
                  <a:tcPr marL="9525" marR="9525" marT="9525" marB="0" anchor="ctr">
                    <a:solidFill>
                      <a:schemeClr val="bg2">
                        <a:lumMod val="90000"/>
                      </a:schemeClr>
                    </a:solidFill>
                  </a:tcPr>
                </a:tc>
                <a:tc hMerge="1">
                  <a:txBody>
                    <a:bodyPr/>
                    <a:lstStyle/>
                    <a:p>
                      <a:endParaRPr lang="en-IN"/>
                    </a:p>
                  </a:txBody>
                  <a:tcPr/>
                </a:tc>
                <a:tc hMerge="1">
                  <a:txBody>
                    <a:bodyPr/>
                    <a:lstStyle/>
                    <a:p>
                      <a:endParaRPr lang="en-IN"/>
                    </a:p>
                  </a:txBody>
                  <a:tcPr/>
                </a:tc>
                <a:tc gridSpan="3">
                  <a:txBody>
                    <a:bodyPr/>
                    <a:lstStyle/>
                    <a:p>
                      <a:pPr marL="73025" algn="ctr">
                        <a:lnSpc>
                          <a:spcPct val="106000"/>
                        </a:lnSpc>
                        <a:spcAft>
                          <a:spcPts val="0"/>
                        </a:spcAft>
                      </a:pPr>
                      <a:r>
                        <a:rPr lang="en-IN" sz="1800" dirty="0">
                          <a:effectLst/>
                        </a:rPr>
                        <a:t>Set 2 (Toyota)</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51735">
                <a:tc>
                  <a:txBody>
                    <a:bodyPr/>
                    <a:lstStyle/>
                    <a:p>
                      <a:pPr marL="45720" algn="ctr">
                        <a:lnSpc>
                          <a:spcPct val="115000"/>
                        </a:lnSpc>
                        <a:spcAft>
                          <a:spcPts val="0"/>
                        </a:spcAft>
                      </a:pPr>
                      <a:r>
                        <a:rPr lang="en-US" sz="1400" kern="1200" dirty="0">
                          <a:effectLst/>
                        </a:rPr>
                        <a:t>Sample</a:t>
                      </a:r>
                      <a:r>
                        <a:rPr lang="en-US" sz="1400" kern="1200" spc="35" dirty="0">
                          <a:effectLst/>
                        </a:rPr>
                        <a:t> </a:t>
                      </a:r>
                      <a:r>
                        <a:rPr lang="en-US" sz="1400" kern="1200" dirty="0">
                          <a:effectLst/>
                        </a:rPr>
                        <a:t>1</a:t>
                      </a:r>
                      <a:endParaRPr lang="en-IN" sz="14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73025" algn="ctr">
                        <a:lnSpc>
                          <a:spcPct val="115000"/>
                        </a:lnSpc>
                        <a:spcAft>
                          <a:spcPts val="0"/>
                        </a:spcAft>
                      </a:pPr>
                      <a:r>
                        <a:rPr lang="en-US" sz="1500" kern="1200" dirty="0">
                          <a:effectLst/>
                        </a:rPr>
                        <a:t>Sample 2</a:t>
                      </a:r>
                    </a:p>
                  </a:txBody>
                  <a:tcPr marL="9525" marR="9525" marT="9525" marB="0" anchor="ctr">
                    <a:solidFill>
                      <a:schemeClr val="bg2">
                        <a:lumMod val="90000"/>
                      </a:schemeClr>
                    </a:solidFill>
                  </a:tcPr>
                </a:tc>
                <a:tc>
                  <a:txBody>
                    <a:bodyPr/>
                    <a:lstStyle/>
                    <a:p>
                      <a:pPr marL="36830" algn="ctr">
                        <a:lnSpc>
                          <a:spcPct val="115000"/>
                        </a:lnSpc>
                        <a:spcAft>
                          <a:spcPts val="0"/>
                        </a:spcAft>
                      </a:pPr>
                      <a:r>
                        <a:rPr lang="en-US" sz="1500" kern="1200" dirty="0">
                          <a:effectLst/>
                        </a:rPr>
                        <a:t>Sample 3</a:t>
                      </a:r>
                    </a:p>
                  </a:txBody>
                  <a:tcPr marL="9525" marR="9525" marT="9525" marB="0" anchor="ctr">
                    <a:solidFill>
                      <a:schemeClr val="bg2">
                        <a:lumMod val="90000"/>
                      </a:schemeClr>
                    </a:solidFill>
                  </a:tcPr>
                </a:tc>
                <a:tc>
                  <a:txBody>
                    <a:bodyPr/>
                    <a:lstStyle/>
                    <a:p>
                      <a:pPr marL="45720" algn="ctr">
                        <a:lnSpc>
                          <a:spcPct val="115000"/>
                        </a:lnSpc>
                        <a:spcAft>
                          <a:spcPts val="0"/>
                        </a:spcAft>
                      </a:pPr>
                      <a:r>
                        <a:rPr lang="en-US" sz="1400" kern="1200" dirty="0">
                          <a:effectLst/>
                        </a:rPr>
                        <a:t>Sample</a:t>
                      </a:r>
                      <a:r>
                        <a:rPr lang="en-US" sz="1400" kern="1200" spc="35" dirty="0">
                          <a:effectLst/>
                        </a:rPr>
                        <a:t> </a:t>
                      </a:r>
                      <a:r>
                        <a:rPr lang="en-US" sz="1400" kern="1200" dirty="0">
                          <a:effectLst/>
                        </a:rPr>
                        <a:t>1</a:t>
                      </a:r>
                      <a:endParaRPr lang="en-IN" sz="14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73025" algn="ctr">
                        <a:lnSpc>
                          <a:spcPct val="115000"/>
                        </a:lnSpc>
                        <a:spcAft>
                          <a:spcPts val="0"/>
                        </a:spcAft>
                      </a:pPr>
                      <a:r>
                        <a:rPr lang="en-US" sz="1400" kern="1200" dirty="0">
                          <a:effectLst/>
                        </a:rPr>
                        <a:t>Sample 2</a:t>
                      </a:r>
                    </a:p>
                  </a:txBody>
                  <a:tcPr marL="9525" marR="9525" marT="9525" marB="0" anchor="ctr">
                    <a:solidFill>
                      <a:schemeClr val="accent6">
                        <a:lumMod val="20000"/>
                        <a:lumOff val="80000"/>
                      </a:schemeClr>
                    </a:solidFill>
                  </a:tcPr>
                </a:tc>
                <a:tc>
                  <a:txBody>
                    <a:bodyPr/>
                    <a:lstStyle/>
                    <a:p>
                      <a:pPr marL="36830" algn="ctr">
                        <a:lnSpc>
                          <a:spcPct val="115000"/>
                        </a:lnSpc>
                        <a:spcAft>
                          <a:spcPts val="0"/>
                        </a:spcAft>
                      </a:pPr>
                      <a:r>
                        <a:rPr lang="en-US" sz="1400" kern="1200" dirty="0">
                          <a:effectLst/>
                        </a:rPr>
                        <a:t>Sample 3</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0001"/>
                  </a:ext>
                </a:extLst>
              </a:tr>
              <a:tr h="324773">
                <a:tc>
                  <a:txBody>
                    <a:bodyPr/>
                    <a:lstStyle/>
                    <a:p>
                      <a:pPr marL="191770" marR="201295" algn="ctr">
                        <a:lnSpc>
                          <a:spcPct val="115000"/>
                        </a:lnSpc>
                        <a:spcBef>
                          <a:spcPts val="490"/>
                        </a:spcBef>
                        <a:spcAft>
                          <a:spcPts val="0"/>
                        </a:spcAft>
                      </a:pPr>
                      <a:r>
                        <a:rPr lang="en-US" sz="1500" kern="1200" dirty="0">
                          <a:effectLst/>
                        </a:rPr>
                        <a:t>5.7</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37490" marR="210185" algn="ctr">
                        <a:lnSpc>
                          <a:spcPct val="115000"/>
                        </a:lnSpc>
                        <a:spcBef>
                          <a:spcPts val="490"/>
                        </a:spcBef>
                        <a:spcAft>
                          <a:spcPts val="0"/>
                        </a:spcAft>
                      </a:pPr>
                      <a:r>
                        <a:rPr lang="en-US" sz="1500" kern="1200">
                          <a:effectLst/>
                        </a:rPr>
                        <a:t>9.4</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Bef>
                          <a:spcPts val="490"/>
                        </a:spcBef>
                        <a:spcAft>
                          <a:spcPts val="0"/>
                        </a:spcAft>
                      </a:pPr>
                      <a:r>
                        <a:rPr lang="en-US" sz="1500" kern="1200" dirty="0">
                          <a:effectLst/>
                        </a:rPr>
                        <a:t>14.2</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Bef>
                          <a:spcPts val="490"/>
                        </a:spcBef>
                        <a:spcAft>
                          <a:spcPts val="0"/>
                        </a:spcAft>
                      </a:pPr>
                      <a:r>
                        <a:rPr lang="en-US" sz="1500" kern="1200">
                          <a:effectLst/>
                        </a:rPr>
                        <a:t>3.0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37490" marR="173990" algn="ctr">
                        <a:lnSpc>
                          <a:spcPct val="115000"/>
                        </a:lnSpc>
                        <a:spcBef>
                          <a:spcPts val="490"/>
                        </a:spcBef>
                        <a:spcAft>
                          <a:spcPts val="0"/>
                        </a:spcAft>
                      </a:pPr>
                      <a:r>
                        <a:rPr lang="en-US" sz="1500" kern="1200" dirty="0">
                          <a:effectLst/>
                        </a:rPr>
                        <a:t>5.0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Bef>
                          <a:spcPts val="490"/>
                        </a:spcBef>
                        <a:spcAft>
                          <a:spcPts val="0"/>
                        </a:spcAft>
                      </a:pPr>
                      <a:r>
                        <a:rPr lang="en-US" sz="1500" kern="1200">
                          <a:effectLst/>
                        </a:rPr>
                        <a:t>11.0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2"/>
                  </a:ext>
                </a:extLst>
              </a:tr>
              <a:tr h="278035">
                <a:tc>
                  <a:txBody>
                    <a:bodyPr/>
                    <a:lstStyle/>
                    <a:p>
                      <a:pPr marL="191770" marR="201295" algn="ctr">
                        <a:lnSpc>
                          <a:spcPct val="115000"/>
                        </a:lnSpc>
                        <a:spcAft>
                          <a:spcPts val="0"/>
                        </a:spcAft>
                      </a:pPr>
                      <a:r>
                        <a:rPr lang="en-US" sz="1500" kern="1200" dirty="0">
                          <a:effectLst/>
                        </a:rPr>
                        <a:t>5.9</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37490" marR="210185" algn="ctr">
                        <a:lnSpc>
                          <a:spcPct val="115000"/>
                        </a:lnSpc>
                        <a:spcAft>
                          <a:spcPts val="0"/>
                        </a:spcAft>
                      </a:pPr>
                      <a:r>
                        <a:rPr lang="en-US" sz="1500" kern="1200">
                          <a:effectLst/>
                        </a:rPr>
                        <a:t>9.8</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14.4</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4.0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37490" marR="173990" algn="ctr">
                        <a:lnSpc>
                          <a:spcPct val="115000"/>
                        </a:lnSpc>
                        <a:spcAft>
                          <a:spcPts val="0"/>
                        </a:spcAft>
                      </a:pPr>
                      <a:r>
                        <a:rPr lang="en-US" sz="1500" kern="1200" dirty="0">
                          <a:effectLst/>
                        </a:rPr>
                        <a:t>7.0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13.0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3"/>
                  </a:ext>
                </a:extLst>
              </a:tr>
              <a:tr h="278035">
                <a:tc>
                  <a:txBody>
                    <a:bodyPr/>
                    <a:lstStyle/>
                    <a:p>
                      <a:pPr marL="191770" marR="201295" algn="ctr">
                        <a:lnSpc>
                          <a:spcPct val="115000"/>
                        </a:lnSpc>
                        <a:spcAft>
                          <a:spcPts val="0"/>
                        </a:spcAft>
                      </a:pPr>
                      <a:r>
                        <a:rPr lang="en-US" sz="1500" kern="1200" dirty="0">
                          <a:effectLst/>
                        </a:rPr>
                        <a:t>6.0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a:effectLst/>
                        </a:rPr>
                        <a:t>10.0</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6.0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10.0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16.0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4"/>
                  </a:ext>
                </a:extLst>
              </a:tr>
              <a:tr h="278035">
                <a:tc>
                  <a:txBody>
                    <a:bodyPr/>
                    <a:lstStyle/>
                    <a:p>
                      <a:pPr marL="191770" marR="201295" algn="ctr">
                        <a:lnSpc>
                          <a:spcPct val="115000"/>
                        </a:lnSpc>
                        <a:spcAft>
                          <a:spcPts val="0"/>
                        </a:spcAft>
                      </a:pPr>
                      <a:r>
                        <a:rPr lang="en-US" sz="1500" kern="1200" dirty="0">
                          <a:effectLst/>
                        </a:rPr>
                        <a:t>6.1</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a:effectLst/>
                        </a:rPr>
                        <a:t>10.2</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15.6</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8.0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13.0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17.0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5"/>
                  </a:ext>
                </a:extLst>
              </a:tr>
              <a:tr h="278035">
                <a:tc>
                  <a:txBody>
                    <a:bodyPr/>
                    <a:lstStyle/>
                    <a:p>
                      <a:pPr marL="191770" marR="201295" algn="ctr">
                        <a:lnSpc>
                          <a:spcPct val="115000"/>
                        </a:lnSpc>
                        <a:spcAft>
                          <a:spcPts val="0"/>
                        </a:spcAft>
                      </a:pPr>
                      <a:r>
                        <a:rPr lang="en-US" sz="1500" kern="1200" dirty="0">
                          <a:effectLst/>
                        </a:rPr>
                        <a:t>6.3</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dirty="0">
                          <a:effectLst/>
                        </a:rPr>
                        <a:t>10.6</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15.8</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9.0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15.0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18.0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6"/>
                  </a:ext>
                </a:extLst>
              </a:tr>
              <a:tr h="418849">
                <a:tc>
                  <a:txBody>
                    <a:bodyPr/>
                    <a:lstStyle/>
                    <a:p>
                      <a:pPr marL="118745" algn="ctr">
                        <a:lnSpc>
                          <a:spcPct val="115000"/>
                        </a:lnSpc>
                        <a:spcAft>
                          <a:spcPts val="0"/>
                        </a:spcAft>
                      </a:pPr>
                      <a:r>
                        <a:rPr lang="en-US" sz="1500" kern="1200" spc="-295">
                          <a:effectLst/>
                        </a:rPr>
                        <a:t>y</a:t>
                      </a:r>
                      <a:r>
                        <a:rPr lang="en-US" sz="1500" kern="1200">
                          <a:effectLst/>
                        </a:rPr>
                        <a:t>¯</a:t>
                      </a:r>
                      <a:r>
                        <a:rPr lang="en-US" sz="1500" kern="1200" spc="25">
                          <a:effectLst/>
                        </a:rPr>
                        <a:t> </a:t>
                      </a:r>
                      <a:r>
                        <a:rPr lang="en-US" sz="1500" kern="1200">
                          <a:effectLst/>
                        </a:rPr>
                        <a:t>=</a:t>
                      </a:r>
                      <a:r>
                        <a:rPr lang="en-US" sz="1500" kern="1200" spc="-75">
                          <a:effectLst/>
                        </a:rPr>
                        <a:t> </a:t>
                      </a:r>
                      <a:r>
                        <a:rPr lang="en-US" sz="1500" kern="1200">
                          <a:effectLst/>
                        </a:rPr>
                        <a:t>6.0</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10.0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82550"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9710"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6.0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10.0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
        <p:nvSpPr>
          <p:cNvPr id="5" name="Slide Number Placeholder 4">
            <a:extLst>
              <a:ext uri="{FF2B5EF4-FFF2-40B4-BE49-F238E27FC236}">
                <a16:creationId xmlns:a16="http://schemas.microsoft.com/office/drawing/2014/main" id="{A6C8D789-EEEC-174E-9171-32BCB914F260}"/>
              </a:ext>
            </a:extLst>
          </p:cNvPr>
          <p:cNvSpPr>
            <a:spLocks noGrp="1"/>
          </p:cNvSpPr>
          <p:nvPr>
            <p:ph type="sldNum" sz="quarter" idx="12"/>
          </p:nvPr>
        </p:nvSpPr>
        <p:spPr/>
        <p:txBody>
          <a:bodyPr/>
          <a:lstStyle/>
          <a:p>
            <a:fld id="{E2D238DB-7230-45D0-89A2-1890D4DEDBDF}" type="slidenum">
              <a:rPr lang="en-IN" smtClean="0"/>
              <a:pPr/>
              <a:t>18</a:t>
            </a:fld>
            <a:endParaRPr lang="en-IN"/>
          </a:p>
        </p:txBody>
      </p:sp>
    </p:spTree>
    <p:extLst>
      <p:ext uri="{BB962C8B-B14F-4D97-AF65-F5344CB8AC3E}">
        <p14:creationId xmlns:p14="http://schemas.microsoft.com/office/powerpoint/2010/main" val="38665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41344"/>
          </a:xfrm>
        </p:spPr>
        <p:txBody>
          <a:bodyPr>
            <a:noAutofit/>
          </a:bodyPr>
          <a:lstStyle/>
          <a:p>
            <a:r>
              <a:rPr lang="en-IN" sz="4000" dirty="0">
                <a:solidFill>
                  <a:srgbClr val="960000"/>
                </a:solidFill>
                <a:latin typeface="Times New Roman" pitchFamily="18" charset="0"/>
                <a:cs typeface="Times New Roman" pitchFamily="18" charset="0"/>
              </a:rPr>
              <a:t>Box plots of the two experiments</a:t>
            </a:r>
          </a:p>
        </p:txBody>
      </p:sp>
      <p:sp>
        <p:nvSpPr>
          <p:cNvPr id="5" name="Date Placeholder 4"/>
          <p:cNvSpPr>
            <a:spLocks noGrp="1"/>
          </p:cNvSpPr>
          <p:nvPr>
            <p:ph type="dt" sz="half" idx="10"/>
          </p:nvPr>
        </p:nvSpPr>
        <p:spPr>
          <a:xfrm>
            <a:off x="6077619" y="6534032"/>
            <a:ext cx="2065310" cy="323968"/>
          </a:xfrm>
        </p:spPr>
        <p:txBody>
          <a:bodyPr/>
          <a:lstStyle/>
          <a:p>
            <a:r>
              <a:rPr lang="en-IN">
                <a:solidFill>
                  <a:srgbClr val="04617B">
                    <a:shade val="90000"/>
                  </a:srgbClr>
                </a:solidFill>
              </a:rPr>
              <a:t>IIITS: IDA - M2021</a:t>
            </a:r>
            <a:endParaRPr lang="en-IN" dirty="0">
              <a:solidFill>
                <a:srgbClr val="04617B">
                  <a:shade val="90000"/>
                </a:srgbClr>
              </a:solidFill>
            </a:endParaRPr>
          </a:p>
        </p:txBody>
      </p:sp>
      <p:pic>
        <p:nvPicPr>
          <p:cNvPr id="25" name="Picture 24"/>
          <p:cNvPicPr/>
          <p:nvPr/>
        </p:nvPicPr>
        <p:blipFill rotWithShape="1">
          <a:blip r:embed="rId2">
            <a:lum bright="-20000" contrast="40000"/>
            <a:extLst>
              <a:ext uri="{28A0092B-C50C-407E-A947-70E740481C1C}">
                <a14:useLocalDpi xmlns:a14="http://schemas.microsoft.com/office/drawing/2010/main" val="0"/>
              </a:ext>
            </a:extLst>
          </a:blip>
          <a:srcRect l="30000" b="3443"/>
          <a:stretch/>
        </p:blipFill>
        <p:spPr bwMode="auto">
          <a:xfrm>
            <a:off x="5328057" y="1401051"/>
            <a:ext cx="3564434" cy="2747695"/>
          </a:xfrm>
          <a:prstGeom prst="rect">
            <a:avLst/>
          </a:prstGeom>
          <a:noFill/>
          <a:ln>
            <a:noFill/>
          </a:ln>
        </p:spPr>
      </p:pic>
      <p:sp>
        <p:nvSpPr>
          <p:cNvPr id="3" name="Rectangle 2"/>
          <p:cNvSpPr/>
          <p:nvPr/>
        </p:nvSpPr>
        <p:spPr>
          <a:xfrm>
            <a:off x="323527" y="1401400"/>
            <a:ext cx="4932511" cy="2928366"/>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Observation from Box plots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It appears that there is stronger evidence of differences among means in Set 1 than among means in Set 2. </a:t>
            </a:r>
          </a:p>
          <a:p>
            <a:pPr marL="342900" lvl="0" indent="-342900" algn="just">
              <a:lnSpc>
                <a:spcPct val="107000"/>
              </a:lnSpc>
              <a:spcAft>
                <a:spcPts val="0"/>
              </a:spcAft>
              <a:buFont typeface="Symbol" panose="05050102010706020507" pitchFamily="18" charset="2"/>
              <a:buChar char=""/>
            </a:pPr>
            <a:endParaRPr lang="en-IN" sz="1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The observations </a:t>
            </a:r>
            <a:r>
              <a:rPr lang="en-US" sz="1600" i="1" dirty="0">
                <a:latin typeface="Times New Roman" panose="02020603050405020304" pitchFamily="18" charset="0"/>
                <a:ea typeface="Calibri" panose="020F0502020204030204" pitchFamily="34" charset="0"/>
                <a:cs typeface="Times New Roman" panose="02020603050405020304" pitchFamily="18" charset="0"/>
              </a:rPr>
              <a:t>within </a:t>
            </a:r>
            <a:r>
              <a:rPr lang="en-US" sz="1600" dirty="0">
                <a:latin typeface="Times New Roman" panose="02020603050405020304" pitchFamily="18" charset="0"/>
                <a:ea typeface="Calibri" panose="020F0502020204030204" pitchFamily="34" charset="0"/>
                <a:cs typeface="Times New Roman" panose="02020603050405020304" pitchFamily="18" charset="0"/>
              </a:rPr>
              <a:t>the samples are more closely bunched in Set 1 than they are in Set 2.</a:t>
            </a:r>
          </a:p>
          <a:p>
            <a:pPr marL="342900" lvl="0" indent="-342900" algn="just">
              <a:lnSpc>
                <a:spcPct val="107000"/>
              </a:lnSpc>
              <a:spcAft>
                <a:spcPts val="0"/>
              </a:spcAft>
              <a:buFont typeface="Symbol" panose="05050102010706020507" pitchFamily="18" charset="2"/>
              <a:buChar char=""/>
            </a:pPr>
            <a:endParaRPr lang="en-IN" sz="1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We know that </a:t>
            </a:r>
            <a:r>
              <a:rPr lang="en-US" sz="1600" dirty="0">
                <a:solidFill>
                  <a:srgbClr val="960000"/>
                </a:solidFill>
                <a:latin typeface="Times New Roman" panose="02020603050405020304" pitchFamily="18" charset="0"/>
                <a:ea typeface="Calibri" panose="020F0502020204030204" pitchFamily="34" charset="0"/>
                <a:cs typeface="Times New Roman" panose="02020603050405020304" pitchFamily="18" charset="0"/>
              </a:rPr>
              <a:t>sample means from populations with smaller variances </a:t>
            </a:r>
            <a:r>
              <a:rPr lang="en-US" sz="1600" dirty="0">
                <a:latin typeface="Times New Roman" panose="02020603050405020304" pitchFamily="18" charset="0"/>
                <a:ea typeface="Calibri" panose="020F0502020204030204" pitchFamily="34" charset="0"/>
                <a:cs typeface="Times New Roman" panose="02020603050405020304" pitchFamily="18" charset="0"/>
              </a:rPr>
              <a:t>will also be less variable.  </a:t>
            </a:r>
          </a:p>
          <a:p>
            <a:pPr lvl="0" algn="just">
              <a:lnSpc>
                <a:spcPct val="107000"/>
              </a:lnSpc>
              <a:spcAft>
                <a:spcPts val="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(Central Limit Theorem</a:t>
            </a:r>
            <a:r>
              <a:rPr lang="en-US"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323527" y="4294370"/>
            <a:ext cx="8580650" cy="2265941"/>
          </a:xfrm>
          <a:prstGeom prst="rect">
            <a:avLst/>
          </a:prstGeom>
        </p:spPr>
        <p:txBody>
          <a:bodyPr wrap="square">
            <a:spAutoFit/>
          </a:bodyPr>
          <a:lstStyle/>
          <a:p>
            <a:pPr marL="342900" indent="-342900" algn="just">
              <a:lnSpc>
                <a:spcPct val="107000"/>
              </a:lnSpc>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Thus, although the variances among the means for the two sets are identical, the variance among the observations within the individual samples is smaller for Set 1 </a:t>
            </a:r>
            <a:r>
              <a:rPr lang="en-US" sz="1600" dirty="0">
                <a:latin typeface="Times New Roman" panose="02020603050405020304" pitchFamily="18" charset="0"/>
                <a:ea typeface="Calibri" panose="020F0502020204030204" pitchFamily="34" charset="0"/>
                <a:cs typeface="Times New Roman" panose="02020603050405020304" pitchFamily="18" charset="0"/>
              </a:rPr>
              <a:t>and is the reason for the apparently stronger evidence of different means.</a:t>
            </a:r>
          </a:p>
          <a:p>
            <a:pPr marL="342900" indent="-342900" algn="just">
              <a:lnSpc>
                <a:spcPct val="107000"/>
              </a:lnSpc>
              <a:buFont typeface="Symbol" panose="05050102010706020507" pitchFamily="18" charset="2"/>
              <a:buChar char=""/>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This observation is the basis for using the analysis of variance for making inferences about differences among means.</a:t>
            </a:r>
          </a:p>
          <a:p>
            <a:pPr marL="800100" lvl="1" indent="-342900" algn="just">
              <a:lnSpc>
                <a:spcPct val="107000"/>
              </a:lnSpc>
              <a:buFont typeface="Symbol" panose="05050102010706020507" pitchFamily="18" charset="2"/>
              <a:buChar char=""/>
            </a:pPr>
            <a:endParaRPr lang="en-IN" sz="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The analysis of variance is based on the</a:t>
            </a:r>
            <a:r>
              <a:rPr lang="en-US"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comparison of the variance among the means of the populations</a:t>
            </a:r>
            <a:r>
              <a:rPr lang="en-US"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to the variance among sample observations within the </a:t>
            </a:r>
            <a:r>
              <a:rPr lang="en-US" sz="1600" b="1" i="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individual populations</a:t>
            </a:r>
            <a:r>
              <a:rPr lang="en-US"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solidFill>
                <a:srgbClr val="0070C0"/>
              </a:solidFill>
            </a:endParaRPr>
          </a:p>
        </p:txBody>
      </p:sp>
      <p:sp>
        <p:nvSpPr>
          <p:cNvPr id="4" name="Slide Number Placeholder 3">
            <a:extLst>
              <a:ext uri="{FF2B5EF4-FFF2-40B4-BE49-F238E27FC236}">
                <a16:creationId xmlns:a16="http://schemas.microsoft.com/office/drawing/2014/main" id="{877D799A-5AD9-2240-AD6C-D208E2BFB06F}"/>
              </a:ext>
            </a:extLst>
          </p:cNvPr>
          <p:cNvSpPr>
            <a:spLocks noGrp="1"/>
          </p:cNvSpPr>
          <p:nvPr>
            <p:ph type="sldNum" sz="quarter" idx="12"/>
          </p:nvPr>
        </p:nvSpPr>
        <p:spPr/>
        <p:txBody>
          <a:bodyPr/>
          <a:lstStyle/>
          <a:p>
            <a:fld id="{E2D238DB-7230-45D0-89A2-1890D4DEDBDF}" type="slidenum">
              <a:rPr lang="en-IN" smtClean="0"/>
              <a:pPr/>
              <a:t>19</a:t>
            </a:fld>
            <a:endParaRPr lang="en-IN" dirty="0"/>
          </a:p>
        </p:txBody>
      </p:sp>
    </p:spTree>
    <p:extLst>
      <p:ext uri="{BB962C8B-B14F-4D97-AF65-F5344CB8AC3E}">
        <p14:creationId xmlns:p14="http://schemas.microsoft.com/office/powerpoint/2010/main" val="321847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073300"/>
          </a:xfrm>
        </p:spPr>
        <p:txBody>
          <a:bodyPr>
            <a:normAutofit fontScale="90000"/>
          </a:bodyPr>
          <a:lstStyle/>
          <a:p>
            <a:r>
              <a:rPr lang="en-US" sz="4000" dirty="0">
                <a:solidFill>
                  <a:srgbClr val="A50021"/>
                </a:solidFill>
                <a:latin typeface="Times New Roman" pitchFamily="18" charset="0"/>
                <a:cs typeface="Times New Roman" pitchFamily="18" charset="0"/>
              </a:rPr>
              <a:t>This presentation includes…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17" y="1935480"/>
                <a:ext cx="8304237" cy="4389120"/>
              </a:xfrm>
            </p:spPr>
            <p:txBody>
              <a:bodyPr>
                <a:noAutofit/>
              </a:bodyPr>
              <a:lstStyle/>
              <a:p>
                <a:r>
                  <a:rPr lang="en-US" sz="2000" dirty="0">
                    <a:latin typeface="Times New Roman" pitchFamily="18" charset="0"/>
                    <a:cs typeface="Times New Roman" pitchFamily="18" charset="0"/>
                  </a:rPr>
                  <a:t>What is “Analysis of variance”?</a:t>
                </a:r>
              </a:p>
              <a:p>
                <a:pPr lvl="3"/>
                <a:endParaRPr lang="en-US" sz="1400" dirty="0">
                  <a:latin typeface="Times New Roman" pitchFamily="18" charset="0"/>
                  <a:cs typeface="Times New Roman" pitchFamily="18" charset="0"/>
                </a:endParaRPr>
              </a:p>
              <a:p>
                <a:r>
                  <a:rPr lang="en-US" sz="2000" dirty="0">
                    <a:latin typeface="Times New Roman" pitchFamily="18" charset="0"/>
                    <a:cs typeface="Times New Roman" pitchFamily="18" charset="0"/>
                  </a:rPr>
                  <a:t>Why ANOVA?	</a:t>
                </a:r>
              </a:p>
              <a:p>
                <a:pPr lvl="4"/>
                <a:endParaRPr lang="en-US" sz="1400" dirty="0">
                  <a:latin typeface="Times New Roman" pitchFamily="18" charset="0"/>
                  <a:cs typeface="Times New Roman" pitchFamily="18" charset="0"/>
                </a:endParaRPr>
              </a:p>
              <a:p>
                <a:r>
                  <a:rPr lang="en-US" sz="2000" dirty="0">
                    <a:solidFill>
                      <a:srgbClr val="002060"/>
                    </a:solidFill>
                    <a:latin typeface="Times New Roman" pitchFamily="18" charset="0"/>
                    <a:cs typeface="Times New Roman" pitchFamily="18" charset="0"/>
                  </a:rPr>
                  <a:t>How ANOVA?</a:t>
                </a:r>
              </a:p>
              <a:p>
                <a:pPr lvl="8"/>
                <a:endParaRPr lang="en-US" sz="800" dirty="0">
                  <a:solidFill>
                    <a:srgbClr val="002060"/>
                  </a:solidFill>
                  <a:latin typeface="Times New Roman" pitchFamily="18" charset="0"/>
                  <a:cs typeface="Times New Roman" pitchFamily="18" charset="0"/>
                </a:endParaRPr>
              </a:p>
              <a:p>
                <a:pPr lvl="1"/>
                <a14:m>
                  <m:oMath xmlns:m="http://schemas.openxmlformats.org/officeDocument/2006/math">
                    <m:r>
                      <a:rPr lang="en-US" sz="2000" b="0" i="1" dirty="0" smtClean="0">
                        <a:solidFill>
                          <a:schemeClr val="tx1"/>
                        </a:solidFill>
                        <a:latin typeface="Cambria Math"/>
                        <a:cs typeface="Times New Roman" pitchFamily="18" charset="0"/>
                      </a:rPr>
                      <m:t>𝑂𝑛𝑒</m:t>
                    </m:r>
                    <m:r>
                      <a:rPr lang="en-US" sz="2000" b="0" i="1" dirty="0" smtClean="0">
                        <a:solidFill>
                          <a:schemeClr val="tx1"/>
                        </a:solidFill>
                        <a:latin typeface="Cambria Math"/>
                        <a:cs typeface="Times New Roman" pitchFamily="18" charset="0"/>
                      </a:rPr>
                      <m:t>−</m:t>
                    </m:r>
                    <m:r>
                      <a:rPr lang="en-US" sz="2000" b="0" i="1" dirty="0" smtClean="0">
                        <a:solidFill>
                          <a:schemeClr val="tx1"/>
                        </a:solidFill>
                        <a:latin typeface="Cambria Math"/>
                        <a:cs typeface="Times New Roman" pitchFamily="18" charset="0"/>
                      </a:rPr>
                      <m:t>𝑤𝑎𝑦</m:t>
                    </m:r>
                    <m:r>
                      <a:rPr lang="en-US" sz="2000" b="0" i="1" dirty="0" smtClean="0">
                        <a:solidFill>
                          <a:schemeClr val="tx1"/>
                        </a:solidFill>
                        <a:latin typeface="Cambria Math"/>
                        <a:cs typeface="Times New Roman" pitchFamily="18" charset="0"/>
                      </a:rPr>
                      <m:t> </m:t>
                    </m:r>
                    <m:r>
                      <a:rPr lang="en-US" sz="2000" b="0" i="1" dirty="0" smtClean="0">
                        <a:solidFill>
                          <a:schemeClr val="tx1"/>
                        </a:solidFill>
                        <a:latin typeface="Cambria Math"/>
                        <a:cs typeface="Times New Roman" pitchFamily="18" charset="0"/>
                      </a:rPr>
                      <m:t>𝐴𝑁𝑂𝑉𝐴</m:t>
                    </m:r>
                  </m:oMath>
                </a14:m>
                <a:endParaRPr lang="en-US" sz="2000" b="0" dirty="0">
                  <a:solidFill>
                    <a:schemeClr val="tx1"/>
                  </a:solidFill>
                  <a:latin typeface="Times New Roman" pitchFamily="18" charset="0"/>
                  <a:cs typeface="Times New Roman" pitchFamily="18" charset="0"/>
                </a:endParaRPr>
              </a:p>
              <a:p>
                <a:pPr lvl="7"/>
                <a:endParaRPr lang="en-US" sz="1200" b="0" dirty="0">
                  <a:solidFill>
                    <a:schemeClr val="tx1"/>
                  </a:solidFill>
                  <a:latin typeface="Times New Roman" pitchFamily="18" charset="0"/>
                  <a:cs typeface="Times New Roman" pitchFamily="18" charset="0"/>
                </a:endParaRPr>
              </a:p>
              <a:p>
                <a:pPr lvl="1"/>
                <a:r>
                  <a:rPr lang="en-US" sz="2000" i="1" dirty="0">
                    <a:latin typeface="Cambria Math" pitchFamily="18" charset="0"/>
                    <a:ea typeface="Cambria Math" pitchFamily="18" charset="0"/>
                    <a:cs typeface="Times New Roman" pitchFamily="18" charset="0"/>
                  </a:rPr>
                  <a:t>Two</a:t>
                </a:r>
                <a14:m>
                  <m:oMath xmlns:m="http://schemas.openxmlformats.org/officeDocument/2006/math">
                    <m:r>
                      <a:rPr lang="en-US" sz="2000" i="1" dirty="0">
                        <a:latin typeface="Cambria Math"/>
                        <a:cs typeface="Times New Roman" pitchFamily="18" charset="0"/>
                      </a:rPr>
                      <m:t>−</m:t>
                    </m:r>
                    <m:r>
                      <a:rPr lang="en-US" sz="2000" i="1" dirty="0">
                        <a:latin typeface="Cambria Math"/>
                        <a:cs typeface="Times New Roman" pitchFamily="18" charset="0"/>
                      </a:rPr>
                      <m:t>𝑤𝑎𝑦</m:t>
                    </m:r>
                    <m:r>
                      <a:rPr lang="en-US" sz="2000" i="1" dirty="0">
                        <a:latin typeface="Cambria Math"/>
                        <a:cs typeface="Times New Roman" pitchFamily="18" charset="0"/>
                      </a:rPr>
                      <m:t> </m:t>
                    </m:r>
                    <m:r>
                      <a:rPr lang="en-US" sz="2000" i="1" dirty="0">
                        <a:latin typeface="Cambria Math"/>
                        <a:cs typeface="Times New Roman" pitchFamily="18" charset="0"/>
                      </a:rPr>
                      <m:t>𝐴𝑁𝑂𝑉𝐴</m:t>
                    </m:r>
                  </m:oMath>
                </a14:m>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17" y="1935480"/>
                <a:ext cx="8304237" cy="4389120"/>
              </a:xfrm>
              <a:blipFill rotWithShape="1">
                <a:blip r:embed="rId2"/>
                <a:stretch>
                  <a:fillRect l="-441" t="-69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Tree>
    <p:extLst>
      <p:ext uri="{BB962C8B-B14F-4D97-AF65-F5344CB8AC3E}">
        <p14:creationId xmlns:p14="http://schemas.microsoft.com/office/powerpoint/2010/main" val="1445791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1602"/>
            <a:ext cx="8229600" cy="1055766"/>
          </a:xfrm>
        </p:spPr>
        <p:txBody>
          <a:bodyPr>
            <a:noAutofit/>
          </a:bodyPr>
          <a:lstStyle/>
          <a:p>
            <a:r>
              <a:rPr lang="en-IN" sz="4000" dirty="0">
                <a:solidFill>
                  <a:srgbClr val="960000"/>
                </a:solidFill>
                <a:latin typeface="Times New Roman" pitchFamily="18" charset="0"/>
                <a:cs typeface="Times New Roman" pitchFamily="18" charset="0"/>
              </a:rPr>
              <a:t>Between Group Variability</a:t>
            </a:r>
          </a:p>
        </p:txBody>
      </p:sp>
      <p:sp>
        <p:nvSpPr>
          <p:cNvPr id="6" name="Date Placeholder 5"/>
          <p:cNvSpPr>
            <a:spLocks noGrp="1"/>
          </p:cNvSpPr>
          <p:nvPr>
            <p:ph type="dt" sz="half" idx="10"/>
          </p:nvPr>
        </p:nvSpPr>
        <p:spPr/>
        <p:txBody>
          <a:bodyPr/>
          <a:lstStyle/>
          <a:p>
            <a:r>
              <a:rPr lang="en-IN"/>
              <a:t>IIITS: IDA - M2021</a:t>
            </a:r>
          </a:p>
        </p:txBody>
      </p:sp>
      <p:pic>
        <p:nvPicPr>
          <p:cNvPr id="8" name="Picture 7" descr="https://s3-ap-south-1.amazonaws.com/av-blog-media/wp-content/uploads/2017/12/image0131.png"/>
          <p:cNvPicPr/>
          <p:nvPr/>
        </p:nvPicPr>
        <p:blipFill>
          <a:blip r:embed="rId2">
            <a:extLst>
              <a:ext uri="{28A0092B-C50C-407E-A947-70E740481C1C}">
                <a14:useLocalDpi xmlns:a14="http://schemas.microsoft.com/office/drawing/2010/main" val="0"/>
              </a:ext>
            </a:extLst>
          </a:blip>
          <a:srcRect/>
          <a:stretch>
            <a:fillRect/>
          </a:stretch>
        </p:blipFill>
        <p:spPr bwMode="auto">
          <a:xfrm>
            <a:off x="5844631" y="2492896"/>
            <a:ext cx="3191881" cy="2272327"/>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mc:AlternateContent xmlns:mc="http://schemas.openxmlformats.org/markup-compatibility/2006" xmlns:a14="http://schemas.microsoft.com/office/drawing/2010/main">
        <mc:Choice Requires="a14">
          <p:sp>
            <p:nvSpPr>
              <p:cNvPr id="9" name="Rectangle 8"/>
              <p:cNvSpPr/>
              <p:nvPr/>
            </p:nvSpPr>
            <p:spPr>
              <a:xfrm>
                <a:off x="457200" y="1793528"/>
                <a:ext cx="5266928" cy="4862870"/>
              </a:xfrm>
              <a:prstGeom prst="rect">
                <a:avLst/>
              </a:prstGeom>
            </p:spPr>
            <p:txBody>
              <a:bodyPr wrap="square">
                <a:spAutoFit/>
              </a:bodyPr>
              <a:lstStyle/>
              <a:p>
                <a:pPr marL="285750" indent="-285750" algn="just">
                  <a:spcAft>
                    <a:spcPts val="1575"/>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Consider the distributions of the below two samples. </a:t>
                </a:r>
              </a:p>
              <a:p>
                <a:pPr marL="285750" indent="-285750" algn="just">
                  <a:spcAft>
                    <a:spcPts val="1575"/>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As these samples overlap, their individual means won’t differ by a great margin.</a:t>
                </a:r>
              </a:p>
              <a:p>
                <a:pPr marL="285750" indent="-285750" algn="just">
                  <a:spcAft>
                    <a:spcPts val="1575"/>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Hence, the difference between their individual means and grand mean won’t be significant enough.</a:t>
                </a:r>
              </a:p>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Mean is a simple or arithmetic average of a range of values. There are two kinds of means that we use in ANOVA calculations, which are separate sample means </a:t>
                </a:r>
                <a14:m>
                  <m:oMath xmlns:m="http://schemas.openxmlformats.org/officeDocument/2006/math">
                    <m:r>
                      <a:rPr lang="en-US">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m:rPr>
                        <m:sty m:val="p"/>
                      </m:rPr>
                      <a:rPr lang="en-US" b="0" i="0" smtClean="0">
                        <a:latin typeface="Cambria Math"/>
                        <a:cs typeface="Times New Roman" panose="02020603050405020304" pitchFamily="18" charset="0"/>
                      </a:rPr>
                      <m:t>and</m:t>
                    </m:r>
                    <m:r>
                      <a:rPr lang="en-US" i="1" smtClean="0">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b="0" i="1" smtClean="0">
                            <a:latin typeface="Cambria Math"/>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and the grand mean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𝜇</m:t>
                    </m:r>
                  </m:oMath>
                </a14:m>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grand mean is the mean of sample means or the mean of all observations combined, irrespective of the sample.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575"/>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57200" y="1793528"/>
                <a:ext cx="5266928" cy="4862870"/>
              </a:xfrm>
              <a:prstGeom prst="rect">
                <a:avLst/>
              </a:prstGeom>
              <a:blipFill rotWithShape="1">
                <a:blip r:embed="rId3"/>
                <a:stretch>
                  <a:fillRect l="-694" t="-627" r="-926"/>
                </a:stretch>
              </a:blipFill>
            </p:spPr>
            <p:txBody>
              <a:bodyPr/>
              <a:lstStyle/>
              <a:p>
                <a:r>
                  <a:rPr lang="en-IN">
                    <a:noFill/>
                  </a:rPr>
                  <a:t> </a:t>
                </a:r>
              </a:p>
            </p:txBody>
          </p:sp>
        </mc:Fallback>
      </mc:AlternateContent>
      <p:sp>
        <p:nvSpPr>
          <p:cNvPr id="3" name="Rectangle 2"/>
          <p:cNvSpPr/>
          <p:nvPr/>
        </p:nvSpPr>
        <p:spPr>
          <a:xfrm>
            <a:off x="539552" y="1419303"/>
            <a:ext cx="4467954" cy="369332"/>
          </a:xfrm>
          <a:prstGeom prst="rect">
            <a:avLst/>
          </a:prstGeom>
        </p:spPr>
        <p:txBody>
          <a:bodyPr wrap="none">
            <a:spAutoFit/>
          </a:bodyPr>
          <a:lstStyle/>
          <a:p>
            <a:r>
              <a:rPr lang="en-IN" dirty="0">
                <a:solidFill>
                  <a:srgbClr val="6C0000"/>
                </a:solidFill>
                <a:latin typeface="Times New Roman" pitchFamily="18" charset="0"/>
                <a:cs typeface="Times New Roman" pitchFamily="18" charset="0"/>
              </a:rPr>
              <a:t>Variance among the means of the populations</a:t>
            </a:r>
            <a:endParaRPr lang="en-IN" dirty="0"/>
          </a:p>
        </p:txBody>
      </p:sp>
    </p:spTree>
    <p:extLst>
      <p:ext uri="{BB962C8B-B14F-4D97-AF65-F5344CB8AC3E}">
        <p14:creationId xmlns:p14="http://schemas.microsoft.com/office/powerpoint/2010/main" val="1185727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295216"/>
            <a:ext cx="8229600" cy="1045552"/>
          </a:xfrm>
        </p:spPr>
        <p:txBody>
          <a:bodyPr>
            <a:noAutofit/>
          </a:bodyPr>
          <a:lstStyle/>
          <a:p>
            <a:r>
              <a:rPr lang="en-IN" sz="4000" dirty="0">
                <a:solidFill>
                  <a:srgbClr val="960000"/>
                </a:solidFill>
                <a:latin typeface="Times New Roman" pitchFamily="18" charset="0"/>
                <a:cs typeface="Times New Roman" pitchFamily="18" charset="0"/>
              </a:rPr>
              <a:t>Between Group Variability</a:t>
            </a:r>
            <a:endParaRPr lang="en-IN" sz="4000" dirty="0">
              <a:solidFill>
                <a:srgbClr val="6C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IN"/>
              <a:t>IIITS: IDA - M2021</a:t>
            </a:r>
          </a:p>
        </p:txBody>
      </p:sp>
      <p:pic>
        <p:nvPicPr>
          <p:cNvPr id="7" name="Picture 6" descr="https://s3-ap-south-1.amazonaws.com/av-blog-media/wp-content/uploads/2017/12/image0151.png"/>
          <p:cNvPicPr/>
          <p:nvPr/>
        </p:nvPicPr>
        <p:blipFill>
          <a:blip r:embed="rId2">
            <a:extLst>
              <a:ext uri="{28A0092B-C50C-407E-A947-70E740481C1C}">
                <a14:useLocalDpi xmlns:a14="http://schemas.microsoft.com/office/drawing/2010/main" val="0"/>
              </a:ext>
            </a:extLst>
          </a:blip>
          <a:srcRect/>
          <a:stretch>
            <a:fillRect/>
          </a:stretch>
        </p:blipFill>
        <p:spPr bwMode="auto">
          <a:xfrm>
            <a:off x="5488632" y="1730776"/>
            <a:ext cx="3475856" cy="1770232"/>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3" name="Rectangle 2"/>
          <p:cNvSpPr/>
          <p:nvPr/>
        </p:nvSpPr>
        <p:spPr>
          <a:xfrm>
            <a:off x="457200" y="1710867"/>
            <a:ext cx="4978896" cy="1574149"/>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Now consider these two sample distributions. As the samples differ from each other by a big margin, their individual means would also differ. The difference between the individual means and grand mean would therefore also be significant.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307510" y="3507586"/>
            <a:ext cx="8604448" cy="2441694"/>
          </a:xfrm>
          <a:prstGeom prst="rect">
            <a:avLst/>
          </a:prstGeom>
        </p:spPr>
        <p:txBody>
          <a:bodyPr wrap="square">
            <a:spAutoFit/>
          </a:bodyPr>
          <a:lstStyle/>
          <a:p>
            <a:pPr marL="342900" lvl="0" indent="-342900">
              <a:spcAft>
                <a:spcPts val="1575"/>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Such variability between the distributions called</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70C0"/>
                </a:solidFill>
                <a:latin typeface="Times New Roman" panose="02020603050405020304" pitchFamily="18" charset="0"/>
                <a:cs typeface="Times New Roman" panose="02020603050405020304" pitchFamily="18" charset="0"/>
              </a:rPr>
              <a:t>Between-group variability or  variance among the means of the populations.</a:t>
            </a:r>
            <a:endParaRPr lang="en-IN" i="1" dirty="0">
              <a:solidFill>
                <a:srgbClr val="0070C0"/>
              </a:solidFill>
              <a:latin typeface="Times New Roman" panose="02020603050405020304" pitchFamily="18" charset="0"/>
              <a:cs typeface="Times New Roman" panose="02020603050405020304" pitchFamily="18" charset="0"/>
            </a:endParaRPr>
          </a:p>
          <a:p>
            <a:pPr marL="342900" lvl="0" indent="-342900">
              <a:spcAft>
                <a:spcPts val="1575"/>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Each sample is looked at and the difference between its mean and grand mean is calculated to calculate the variability.</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1575"/>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If the </a:t>
            </a: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distributions overlap or are close</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the grand mean </a:t>
            </a: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will be similar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to the individual means, whereas if the </a:t>
            </a: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distributions are far apart</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difference between means and grand mean </a:t>
            </a: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would be large</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29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64" y="404664"/>
            <a:ext cx="8229600" cy="636680"/>
          </a:xfrm>
        </p:spPr>
        <p:txBody>
          <a:bodyPr>
            <a:noAutofit/>
          </a:bodyPr>
          <a:lstStyle/>
          <a:p>
            <a:r>
              <a:rPr lang="en-IN" sz="4000" dirty="0">
                <a:solidFill>
                  <a:srgbClr val="960000"/>
                </a:solidFill>
                <a:latin typeface="Times New Roman" pitchFamily="18" charset="0"/>
                <a:cs typeface="Times New Roman" pitchFamily="18" charset="0"/>
              </a:rPr>
              <a:t>Within Group Variability</a:t>
            </a:r>
          </a:p>
        </p:txBody>
      </p:sp>
      <p:sp>
        <p:nvSpPr>
          <p:cNvPr id="6" name="Date Placeholder 5"/>
          <p:cNvSpPr>
            <a:spLocks noGrp="1"/>
          </p:cNvSpPr>
          <p:nvPr>
            <p:ph type="dt" sz="half" idx="10"/>
          </p:nvPr>
        </p:nvSpPr>
        <p:spPr/>
        <p:txBody>
          <a:bodyPr/>
          <a:lstStyle/>
          <a:p>
            <a:r>
              <a:rPr lang="en-IN"/>
              <a:t>IIITS: IDA - M2021</a:t>
            </a:r>
          </a:p>
        </p:txBody>
      </p:sp>
      <p:sp>
        <p:nvSpPr>
          <p:cNvPr id="5" name="Rectangle 4"/>
          <p:cNvSpPr/>
          <p:nvPr/>
        </p:nvSpPr>
        <p:spPr>
          <a:xfrm>
            <a:off x="299864" y="1628816"/>
            <a:ext cx="2865040" cy="2308324"/>
          </a:xfrm>
          <a:prstGeom prst="rect">
            <a:avLst/>
          </a:prstGeom>
        </p:spPr>
        <p:txBody>
          <a:bodyPr wrap="square">
            <a:spAutoFit/>
          </a:bodyPr>
          <a:lstStyle/>
          <a:p>
            <a:pPr algn="just">
              <a:spcAft>
                <a:spcPts val="1575"/>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Consider the given distributions of three samples. As the spread (variability) of each sample is increased, their distributions overlap and they become part of a big population.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descr="https://s3-ap-south-1.amazonaws.com/av-blog-media/wp-content/uploads/2017/12/image031.png"/>
          <p:cNvPicPr/>
          <p:nvPr/>
        </p:nvPicPr>
        <p:blipFill>
          <a:blip r:embed="rId2">
            <a:extLst>
              <a:ext uri="{28A0092B-C50C-407E-A947-70E740481C1C}">
                <a14:useLocalDpi xmlns:a14="http://schemas.microsoft.com/office/drawing/2010/main" val="0"/>
              </a:ext>
            </a:extLst>
          </a:blip>
          <a:srcRect/>
          <a:stretch>
            <a:fillRect/>
          </a:stretch>
        </p:blipFill>
        <p:spPr bwMode="auto">
          <a:xfrm>
            <a:off x="3357279" y="1637668"/>
            <a:ext cx="5679217" cy="1867535"/>
          </a:xfrm>
          <a:prstGeom prst="rect">
            <a:avLst/>
          </a:prstGeom>
          <a:noFill/>
          <a:ln>
            <a:noFill/>
          </a:ln>
        </p:spPr>
      </p:pic>
      <p:sp>
        <p:nvSpPr>
          <p:cNvPr id="9" name="Rectangle 8"/>
          <p:cNvSpPr/>
          <p:nvPr/>
        </p:nvSpPr>
        <p:spPr>
          <a:xfrm>
            <a:off x="5868144" y="3789040"/>
            <a:ext cx="3168352" cy="2463238"/>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Now consider another distribution of the same three samples but with less variability. Although the means of samples are similar to the samples in the given image, they seem to belong to different populations.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https://s3-ap-south-1.amazonaws.com/av-blog-media/wp-content/uploads/2017/12/image033.png"/>
          <p:cNvPicPr/>
          <p:nvPr/>
        </p:nvPicPr>
        <p:blipFill>
          <a:blip r:embed="rId3">
            <a:extLst>
              <a:ext uri="{28A0092B-C50C-407E-A947-70E740481C1C}">
                <a14:useLocalDpi xmlns:a14="http://schemas.microsoft.com/office/drawing/2010/main" val="0"/>
              </a:ext>
            </a:extLst>
          </a:blip>
          <a:srcRect/>
          <a:stretch>
            <a:fillRect/>
          </a:stretch>
        </p:blipFill>
        <p:spPr bwMode="auto">
          <a:xfrm>
            <a:off x="35496" y="4101527"/>
            <a:ext cx="5832648" cy="2090420"/>
          </a:xfrm>
          <a:prstGeom prst="rect">
            <a:avLst/>
          </a:prstGeom>
          <a:noFill/>
          <a:ln>
            <a:noFill/>
          </a:ln>
        </p:spPr>
      </p:pic>
      <p:sp>
        <p:nvSpPr>
          <p:cNvPr id="3" name="Rectangle 2"/>
          <p:cNvSpPr/>
          <p:nvPr/>
        </p:nvSpPr>
        <p:spPr>
          <a:xfrm>
            <a:off x="310713" y="1245713"/>
            <a:ext cx="3692101" cy="369332"/>
          </a:xfrm>
          <a:prstGeom prst="rect">
            <a:avLst/>
          </a:prstGeom>
        </p:spPr>
        <p:txBody>
          <a:bodyPr wrap="none">
            <a:spAutoFit/>
          </a:bodyPr>
          <a:lstStyle/>
          <a:p>
            <a:r>
              <a:rPr lang="en-IN" dirty="0">
                <a:solidFill>
                  <a:srgbClr val="6C0000"/>
                </a:solidFill>
                <a:latin typeface="Times New Roman" pitchFamily="18" charset="0"/>
                <a:cs typeface="Times New Roman" pitchFamily="18" charset="0"/>
              </a:rPr>
              <a:t>Variance among sample observations</a:t>
            </a:r>
            <a:endParaRPr lang="en-IN" dirty="0"/>
          </a:p>
        </p:txBody>
      </p:sp>
    </p:spTree>
    <p:extLst>
      <p:ext uri="{BB962C8B-B14F-4D97-AF65-F5344CB8AC3E}">
        <p14:creationId xmlns:p14="http://schemas.microsoft.com/office/powerpoint/2010/main" val="240480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49" y="124461"/>
            <a:ext cx="8229600" cy="1143000"/>
          </a:xfrm>
        </p:spPr>
        <p:txBody>
          <a:bodyPr>
            <a:normAutofit/>
          </a:bodyPr>
          <a:lstStyle/>
          <a:p>
            <a:r>
              <a:rPr lang="en-US" sz="4000" dirty="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
        <p:nvSpPr>
          <p:cNvPr id="12" name="Content Placeholder 4"/>
          <p:cNvSpPr txBox="1">
            <a:spLocks/>
          </p:cNvSpPr>
          <p:nvPr/>
        </p:nvSpPr>
        <p:spPr>
          <a:xfrm>
            <a:off x="205883" y="2928512"/>
            <a:ext cx="8308875" cy="2227148"/>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a:solidFill>
                  <a:prstClr val="black"/>
                </a:solidFill>
              </a:rPr>
              <a:t>The detail material related to this lecture can be found in</a:t>
            </a:r>
          </a:p>
          <a:p>
            <a:pPr>
              <a:buClr>
                <a:srgbClr val="0BD0D9"/>
              </a:buClr>
            </a:pPr>
            <a:endParaRPr lang="en-US" dirty="0">
              <a:solidFill>
                <a:prstClr val="black"/>
              </a:solidFill>
            </a:endParaRPr>
          </a:p>
          <a:p>
            <a:pPr marL="393192" lvl="1" indent="0">
              <a:buClr>
                <a:srgbClr val="0BD0D9"/>
              </a:buClr>
              <a:buFont typeface="Wingdings 2"/>
              <a:buNone/>
            </a:pPr>
            <a:r>
              <a:rPr lang="en-IN" dirty="0">
                <a:solidFill>
                  <a:srgbClr val="073C8B"/>
                </a:solidFill>
              </a:rPr>
              <a:t>Design and Analysis of Experiments (8</a:t>
            </a:r>
            <a:r>
              <a:rPr lang="en-IN" baseline="30000" dirty="0">
                <a:solidFill>
                  <a:srgbClr val="073C8B"/>
                </a:solidFill>
              </a:rPr>
              <a:t>th</a:t>
            </a:r>
            <a:r>
              <a:rPr lang="en-IN" dirty="0">
                <a:solidFill>
                  <a:srgbClr val="073C8B"/>
                </a:solidFill>
              </a:rPr>
              <a:t> Edition), Douglas C. Montgomery, John Wiley &amp; Sons, 2013.</a:t>
            </a:r>
            <a:endParaRPr lang="en-US" dirty="0">
              <a:solidFill>
                <a:srgbClr val="073C8B"/>
              </a:solidFill>
            </a:endParaRP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292772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8" y="2420888"/>
            <a:ext cx="8229600" cy="936104"/>
          </a:xfrm>
        </p:spPr>
        <p:txBody>
          <a:bodyPr>
            <a:normAutofit fontScale="92500" lnSpcReduction="10000"/>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Tree>
    <p:extLst>
      <p:ext uri="{BB962C8B-B14F-4D97-AF65-F5344CB8AC3E}">
        <p14:creationId xmlns:p14="http://schemas.microsoft.com/office/powerpoint/2010/main" val="81866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708920"/>
            <a:ext cx="8496944" cy="773440"/>
          </a:xfrm>
        </p:spPr>
        <p:txBody>
          <a:bodyPr>
            <a:noAutofit/>
          </a:bodyPr>
          <a:lstStyle/>
          <a:p>
            <a:pPr marL="0" indent="0">
              <a:buNone/>
            </a:pPr>
            <a:r>
              <a:rPr lang="en-US" sz="5400" dirty="0">
                <a:solidFill>
                  <a:srgbClr val="0070C0"/>
                </a:solidFill>
                <a:latin typeface="Times New Roman" pitchFamily="18" charset="0"/>
                <a:cs typeface="Times New Roman" pitchFamily="18" charset="0"/>
              </a:rPr>
              <a:t>What is Analysis of Variance?</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56001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fontScale="90000"/>
          </a:bodyPr>
          <a:lstStyle/>
          <a:p>
            <a:r>
              <a:rPr lang="en-US" sz="4000" dirty="0">
                <a:solidFill>
                  <a:srgbClr val="A50021"/>
                </a:solidFill>
                <a:latin typeface="Times New Roman" pitchFamily="18" charset="0"/>
                <a:cs typeface="Times New Roman" pitchFamily="18" charset="0"/>
              </a:rPr>
              <a:t>What is analysis of variation?</a:t>
            </a:r>
            <a:endParaRPr lang="en-IN" sz="4000" dirty="0">
              <a:solidFill>
                <a:srgbClr val="6C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286000" lvl="8" indent="0">
              <a:buNone/>
            </a:pPr>
            <a:endParaRPr lang="en-US" dirty="0">
              <a:solidFill>
                <a:srgbClr val="002060"/>
              </a:solidFill>
              <a:latin typeface="Times New Roman" pitchFamily="18" charset="0"/>
              <a:cs typeface="Times New Roman" pitchFamily="18" charset="0"/>
            </a:endParaRPr>
          </a:p>
          <a:p>
            <a:endParaRPr lang="en-US" dirty="0">
              <a:solidFill>
                <a:srgbClr val="002060"/>
              </a:solidFill>
              <a:latin typeface="Times New Roman" pitchFamily="18" charset="0"/>
              <a:cs typeface="Times New Roman" pitchFamily="18" charset="0"/>
            </a:endParaRPr>
          </a:p>
          <a:p>
            <a:pPr lvl="8"/>
            <a:endParaRPr lang="en-US" sz="1000" dirty="0">
              <a:solidFill>
                <a:srgbClr val="00206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916832"/>
            <a:ext cx="2628900"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44" y="4365104"/>
            <a:ext cx="80470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6" name="Picture 144">
            <a:extLst>
              <a:ext uri="{FF2B5EF4-FFF2-40B4-BE49-F238E27FC236}">
                <a16:creationId xmlns:a16="http://schemas.microsoft.com/office/drawing/2014/main" id="{997176A5-C82C-C84D-80BF-894EF8C09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352800"/>
            <a:ext cx="1397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17" name="Picture 145">
            <a:extLst>
              <a:ext uri="{FF2B5EF4-FFF2-40B4-BE49-F238E27FC236}">
                <a16:creationId xmlns:a16="http://schemas.microsoft.com/office/drawing/2014/main" id="{760DBD27-7C2E-974F-AC98-06803020C4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5943600"/>
            <a:ext cx="1524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2C8FBB3D-AE2C-BD43-BA83-3AA6DDCA0C53}"/>
              </a:ext>
            </a:extLst>
          </p:cNvPr>
          <p:cNvSpPr>
            <a:spLocks noGrp="1"/>
          </p:cNvSpPr>
          <p:nvPr>
            <p:ph type="sldNum" sz="quarter" idx="12"/>
          </p:nvPr>
        </p:nvSpPr>
        <p:spPr/>
        <p:txBody>
          <a:bodyPr/>
          <a:lstStyle/>
          <a:p>
            <a:fld id="{E2D238DB-7230-45D0-89A2-1890D4DEDBDF}" type="slidenum">
              <a:rPr lang="en-IN" smtClean="0"/>
              <a:pPr/>
              <a:t>4</a:t>
            </a:fld>
            <a:endParaRPr lang="en-IN" dirty="0"/>
          </a:p>
        </p:txBody>
      </p:sp>
    </p:spTree>
    <p:extLst>
      <p:ext uri="{BB962C8B-B14F-4D97-AF65-F5344CB8AC3E}">
        <p14:creationId xmlns:p14="http://schemas.microsoft.com/office/powerpoint/2010/main" val="214227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852580"/>
          </a:xfrm>
        </p:spPr>
        <p:txBody>
          <a:bodyPr>
            <a:noAutofit/>
          </a:bodyPr>
          <a:lstStyle/>
          <a:p>
            <a:pPr algn="l"/>
            <a:r>
              <a:rPr lang="en-US" sz="2400" dirty="0">
                <a:solidFill>
                  <a:srgbClr val="960000"/>
                </a:solidFill>
                <a:latin typeface="Times New Roman" pitchFamily="18" charset="0"/>
                <a:cs typeface="Times New Roman" pitchFamily="18" charset="0"/>
              </a:rPr>
              <a:t>Example : Single vs. Multiple population</a:t>
            </a:r>
            <a:endParaRPr lang="en-IN" sz="2400" dirty="0">
              <a:solidFill>
                <a:srgbClr val="96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286000" lvl="8" indent="0">
              <a:buNone/>
            </a:pPr>
            <a:endParaRPr lang="en-US" dirty="0">
              <a:solidFill>
                <a:srgbClr val="002060"/>
              </a:solidFill>
              <a:latin typeface="Times New Roman" pitchFamily="18" charset="0"/>
              <a:cs typeface="Times New Roman" pitchFamily="18" charset="0"/>
            </a:endParaRPr>
          </a:p>
          <a:p>
            <a:endParaRPr lang="en-US" dirty="0">
              <a:solidFill>
                <a:srgbClr val="002060"/>
              </a:solidFill>
              <a:latin typeface="Times New Roman" pitchFamily="18" charset="0"/>
              <a:cs typeface="Times New Roman" pitchFamily="18" charset="0"/>
            </a:endParaRPr>
          </a:p>
          <a:p>
            <a:pPr lvl="8"/>
            <a:endParaRPr lang="en-US" sz="1000" dirty="0">
              <a:solidFill>
                <a:srgbClr val="00206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pic>
        <p:nvPicPr>
          <p:cNvPr id="4098" name="Picture 2" descr="Image result for A basket of ap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77106"/>
            <a:ext cx="4242496" cy="204214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A basket of apples, mangoes and onion"/>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395" y="1486234"/>
            <a:ext cx="3672408" cy="315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a:extLst>
              <a:ext uri="{FF2B5EF4-FFF2-40B4-BE49-F238E27FC236}">
                <a16:creationId xmlns:a16="http://schemas.microsoft.com/office/drawing/2014/main" id="{592FF7AB-3E8C-094A-987E-42E733D8E12A}"/>
              </a:ext>
            </a:extLst>
          </p:cNvPr>
          <p:cNvSpPr>
            <a:spLocks noGrp="1"/>
          </p:cNvSpPr>
          <p:nvPr>
            <p:ph type="sldNum" sz="quarter" idx="12"/>
          </p:nvPr>
        </p:nvSpPr>
        <p:spPr/>
        <p:txBody>
          <a:bodyPr/>
          <a:lstStyle/>
          <a:p>
            <a:fld id="{E2D238DB-7230-45D0-89A2-1890D4DEDBDF}" type="slidenum">
              <a:rPr lang="en-IN" smtClean="0"/>
              <a:pPr/>
              <a:t>5</a:t>
            </a:fld>
            <a:endParaRPr lang="en-IN" dirty="0"/>
          </a:p>
        </p:txBody>
      </p:sp>
    </p:spTree>
    <p:extLst>
      <p:ext uri="{BB962C8B-B14F-4D97-AF65-F5344CB8AC3E}">
        <p14:creationId xmlns:p14="http://schemas.microsoft.com/office/powerpoint/2010/main" val="306749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pPr algn="l"/>
            <a:r>
              <a:rPr lang="en-US" sz="4000" dirty="0">
                <a:solidFill>
                  <a:srgbClr val="960000"/>
                </a:solidFill>
                <a:latin typeface="Times New Roman" pitchFamily="18" charset="0"/>
                <a:cs typeface="Times New Roman" pitchFamily="18" charset="0"/>
              </a:rPr>
              <a:t>What is the issue?</a:t>
            </a:r>
            <a:endParaRPr lang="en-IN" sz="4000" dirty="0">
              <a:solidFill>
                <a:srgbClr val="96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Are the statistical inference valid?</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5" name="Rectangle 4"/>
          <p:cNvSpPr/>
          <p:nvPr/>
        </p:nvSpPr>
        <p:spPr>
          <a:xfrm>
            <a:off x="2687355" y="2852936"/>
            <a:ext cx="804525" cy="1323439"/>
          </a:xfrm>
          <a:prstGeom prst="rect">
            <a:avLst/>
          </a:prstGeom>
        </p:spPr>
        <p:txBody>
          <a:bodyPr wrap="square">
            <a:spAutoFit/>
          </a:bodyPr>
          <a:lstStyle/>
          <a:p>
            <a:r>
              <a:rPr lang="en-IN" sz="8000" dirty="0">
                <a:solidFill>
                  <a:srgbClr val="C00000"/>
                </a:solidFill>
              </a:rPr>
              <a:t>µ</a:t>
            </a:r>
          </a:p>
        </p:txBody>
      </p:sp>
      <p:sp>
        <p:nvSpPr>
          <p:cNvPr id="8" name="Rectangle 7"/>
          <p:cNvSpPr/>
          <p:nvPr/>
        </p:nvSpPr>
        <p:spPr>
          <a:xfrm>
            <a:off x="4644008" y="2996952"/>
            <a:ext cx="804525" cy="1323439"/>
          </a:xfrm>
          <a:prstGeom prst="rect">
            <a:avLst/>
          </a:prstGeom>
        </p:spPr>
        <p:txBody>
          <a:bodyPr wrap="square">
            <a:spAutoFit/>
          </a:bodyPr>
          <a:lstStyle/>
          <a:p>
            <a:r>
              <a:rPr lang="el-GR" sz="8000" dirty="0">
                <a:solidFill>
                  <a:srgbClr val="C00000"/>
                </a:solidFill>
              </a:rPr>
              <a:t>σ</a:t>
            </a:r>
            <a:endParaRPr lang="en-IN" sz="8000" dirty="0">
              <a:solidFill>
                <a:srgbClr val="C00000"/>
              </a:solidFill>
            </a:endParaRPr>
          </a:p>
        </p:txBody>
      </p:sp>
      <p:sp>
        <p:nvSpPr>
          <p:cNvPr id="6" name="Slide Number Placeholder 5">
            <a:extLst>
              <a:ext uri="{FF2B5EF4-FFF2-40B4-BE49-F238E27FC236}">
                <a16:creationId xmlns:a16="http://schemas.microsoft.com/office/drawing/2014/main" id="{6B645C77-17C0-6140-B8FC-5C19C3F8B2DE}"/>
              </a:ext>
            </a:extLst>
          </p:cNvPr>
          <p:cNvSpPr>
            <a:spLocks noGrp="1"/>
          </p:cNvSpPr>
          <p:nvPr>
            <p:ph type="sldNum" sz="quarter" idx="12"/>
          </p:nvPr>
        </p:nvSpPr>
        <p:spPr/>
        <p:txBody>
          <a:bodyPr/>
          <a:lstStyle/>
          <a:p>
            <a:fld id="{E2D238DB-7230-45D0-89A2-1890D4DEDBDF}" type="slidenum">
              <a:rPr lang="en-IN" smtClean="0"/>
              <a:pPr/>
              <a:t>6</a:t>
            </a:fld>
            <a:endParaRPr lang="en-IN" dirty="0"/>
          </a:p>
        </p:txBody>
      </p:sp>
    </p:spTree>
    <p:extLst>
      <p:ext uri="{BB962C8B-B14F-4D97-AF65-F5344CB8AC3E}">
        <p14:creationId xmlns:p14="http://schemas.microsoft.com/office/powerpoint/2010/main" val="154821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fontScale="90000"/>
          </a:bodyPr>
          <a:lstStyle/>
          <a:p>
            <a:pPr algn="l"/>
            <a:r>
              <a:rPr lang="en-US" sz="4000" dirty="0">
                <a:solidFill>
                  <a:srgbClr val="960000"/>
                </a:solidFill>
                <a:latin typeface="Times New Roman" pitchFamily="18" charset="0"/>
                <a:cs typeface="Times New Roman" pitchFamily="18" charset="0"/>
              </a:rPr>
              <a:t>Example 1: The issue in Statistical Testing</a:t>
            </a:r>
            <a:endParaRPr lang="en-IN" sz="4000" dirty="0">
              <a:solidFill>
                <a:srgbClr val="960000"/>
              </a:solidFill>
              <a:latin typeface="Times New Roman" pitchFamily="18" charset="0"/>
              <a:cs typeface="Times New Roman" pitchFamily="18" charset="0"/>
            </a:endParaRPr>
          </a:p>
        </p:txBody>
      </p:sp>
      <p:sp>
        <p:nvSpPr>
          <p:cNvPr id="3" name="Content Placeholder 2"/>
          <p:cNvSpPr>
            <a:spLocks noGrp="1"/>
          </p:cNvSpPr>
          <p:nvPr>
            <p:ph idx="1"/>
          </p:nvPr>
        </p:nvSpPr>
        <p:spPr>
          <a:xfrm>
            <a:off x="755576" y="2132856"/>
            <a:ext cx="6984776" cy="4085064"/>
          </a:xfrm>
        </p:spPr>
        <p:txBody>
          <a:bodyPr>
            <a:normAutofit lnSpcReduction="10000"/>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What if it affected the results of the students in a negative way? </a:t>
            </a:r>
          </a:p>
          <a:p>
            <a:pPr marL="0" indent="0">
              <a:buNone/>
            </a:pPr>
            <a:r>
              <a:rPr lang="en-US" sz="2100" dirty="0">
                <a:latin typeface="Times New Roman" panose="02020603050405020304" pitchFamily="18" charset="0"/>
                <a:cs typeface="Times New Roman" panose="02020603050405020304" pitchFamily="18" charset="0"/>
              </a:rPr>
              <a:t>or </a:t>
            </a:r>
          </a:p>
          <a:p>
            <a:r>
              <a:rPr lang="en-US" sz="2100" dirty="0">
                <a:latin typeface="Times New Roman" panose="02020603050405020304" pitchFamily="18" charset="0"/>
                <a:cs typeface="Times New Roman" panose="02020603050405020304" pitchFamily="18" charset="0"/>
              </a:rPr>
              <a:t>What kind of music would be a good choice for this? </a:t>
            </a:r>
          </a:p>
          <a:p>
            <a:pPr lvl="5"/>
            <a:endParaRPr lang="en-US" sz="1300" dirty="0">
              <a:latin typeface="Times New Roman" panose="02020603050405020304" pitchFamily="18" charset="0"/>
              <a:cs typeface="Times New Roman" panose="02020603050405020304" pitchFamily="18" charset="0"/>
            </a:endParaRPr>
          </a:p>
          <a:p>
            <a:pPr lvl="5"/>
            <a:endParaRPr lang="en-US" sz="1300" dirty="0">
              <a:latin typeface="Times New Roman" panose="02020603050405020304" pitchFamily="18" charset="0"/>
              <a:cs typeface="Times New Roman" panose="02020603050405020304" pitchFamily="18" charset="0"/>
            </a:endParaRPr>
          </a:p>
          <a:p>
            <a:pPr lvl="5"/>
            <a:endParaRPr lang="en-IN" sz="1300" dirty="0">
              <a:latin typeface="Times New Roman" panose="02020603050405020304" pitchFamily="18" charset="0"/>
              <a:cs typeface="Times New Roman" panose="02020603050405020304" pitchFamily="18" charset="0"/>
            </a:endParaRPr>
          </a:p>
          <a:p>
            <a:pPr marL="0" indent="0" algn="ctr">
              <a:buNone/>
            </a:pPr>
            <a:r>
              <a:rPr lang="en-US" sz="2100" dirty="0">
                <a:solidFill>
                  <a:srgbClr val="0070C0"/>
                </a:solidFill>
                <a:latin typeface="Times New Roman" panose="02020603050405020304" pitchFamily="18" charset="0"/>
                <a:cs typeface="Times New Roman" panose="02020603050405020304" pitchFamily="18" charset="0"/>
              </a:rPr>
              <a:t>We should have some proof that it actually works or not.</a:t>
            </a:r>
            <a:endParaRPr lang="en-IN" sz="2100" dirty="0">
              <a:solidFill>
                <a:srgbClr val="0070C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7" name="Rectangle 6"/>
          <p:cNvSpPr/>
          <p:nvPr/>
        </p:nvSpPr>
        <p:spPr>
          <a:xfrm>
            <a:off x="971600" y="1966506"/>
            <a:ext cx="7249351" cy="731263"/>
          </a:xfrm>
          <a:prstGeom prst="rect">
            <a:avLst/>
          </a:prstGeom>
          <a:solidFill>
            <a:srgbClr val="FDFFC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70C0"/>
                </a:solidFill>
                <a:latin typeface="Times New Roman" panose="02020603050405020304" pitchFamily="18" charset="0"/>
                <a:cs typeface="Times New Roman" panose="02020603050405020304" pitchFamily="18" charset="0"/>
              </a:rPr>
              <a:t>A recent study claims that using music in a class enhances the concentration and consequently helps students absorb more information.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7122A48-677B-254E-BBA6-550B6024A682}"/>
              </a:ext>
            </a:extLst>
          </p:cNvPr>
          <p:cNvSpPr>
            <a:spLocks noGrp="1"/>
          </p:cNvSpPr>
          <p:nvPr>
            <p:ph type="sldNum" sz="quarter" idx="12"/>
          </p:nvPr>
        </p:nvSpPr>
        <p:spPr/>
        <p:txBody>
          <a:bodyPr/>
          <a:lstStyle/>
          <a:p>
            <a:fld id="{E2D238DB-7230-45D0-89A2-1890D4DEDBDF}" type="slidenum">
              <a:rPr lang="en-IN" smtClean="0"/>
              <a:pPr/>
              <a:t>7</a:t>
            </a:fld>
            <a:endParaRPr lang="en-IN" dirty="0"/>
          </a:p>
        </p:txBody>
      </p:sp>
    </p:spTree>
    <p:extLst>
      <p:ext uri="{BB962C8B-B14F-4D97-AF65-F5344CB8AC3E}">
        <p14:creationId xmlns:p14="http://schemas.microsoft.com/office/powerpoint/2010/main" val="201525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a:solidFill>
                  <a:srgbClr val="960000"/>
                </a:solidFill>
                <a:latin typeface="Times New Roman" pitchFamily="18" charset="0"/>
                <a:cs typeface="Times New Roman" pitchFamily="18" charset="0"/>
              </a:rPr>
              <a:t>Design of Experiment</a:t>
            </a:r>
          </a:p>
        </p:txBody>
      </p:sp>
      <p:sp>
        <p:nvSpPr>
          <p:cNvPr id="3" name="Content Placeholder 2"/>
          <p:cNvSpPr>
            <a:spLocks noGrp="1"/>
          </p:cNvSpPr>
          <p:nvPr>
            <p:ph idx="1"/>
          </p:nvPr>
        </p:nvSpPr>
        <p:spPr>
          <a:xfrm>
            <a:off x="457216" y="1628800"/>
            <a:ext cx="8435280" cy="4464496"/>
          </a:xfrm>
        </p:spPr>
        <p:txBody>
          <a:bodyPr>
            <a:normAutofit fontScale="85000" lnSpcReduction="10000"/>
          </a:bodyPr>
          <a:lstStyle/>
          <a:p>
            <a:pPr>
              <a:buSzPct val="150000"/>
              <a:buFont typeface="Arial" pitchFamily="34" charset="0"/>
              <a:buChar char="•"/>
            </a:pPr>
            <a:r>
              <a:rPr lang="en-IN" sz="2100" dirty="0">
                <a:latin typeface="Times New Roman" panose="02020603050405020304" pitchFamily="18" charset="0"/>
                <a:cs typeface="Times New Roman" panose="02020603050405020304" pitchFamily="18" charset="0"/>
              </a:rPr>
              <a:t>The teacher decided to implement it on a smaller group of randomly selected students from </a:t>
            </a:r>
            <a:r>
              <a:rPr lang="en-IN" sz="2100" dirty="0">
                <a:solidFill>
                  <a:srgbClr val="0070C0"/>
                </a:solidFill>
                <a:latin typeface="Times New Roman" panose="02020603050405020304" pitchFamily="18" charset="0"/>
                <a:cs typeface="Times New Roman" panose="02020603050405020304" pitchFamily="18" charset="0"/>
              </a:rPr>
              <a:t>three different </a:t>
            </a:r>
            <a:r>
              <a:rPr lang="en-IN" sz="2100" dirty="0">
                <a:latin typeface="Times New Roman" panose="02020603050405020304" pitchFamily="18" charset="0"/>
                <a:cs typeface="Times New Roman" panose="02020603050405020304" pitchFamily="18" charset="0"/>
              </a:rPr>
              <a:t>classes.</a:t>
            </a:r>
          </a:p>
          <a:p>
            <a:pPr marL="365760" lvl="1" indent="0">
              <a:buNone/>
            </a:pPr>
            <a:endParaRPr lang="en-IN" sz="2100" dirty="0">
              <a:latin typeface="Times New Roman" panose="02020603050405020304" pitchFamily="18" charset="0"/>
              <a:cs typeface="Times New Roman" panose="02020603050405020304" pitchFamily="18" charset="0"/>
            </a:endParaRPr>
          </a:p>
          <a:p>
            <a:pPr marL="365760" lvl="1" indent="0">
              <a:buNone/>
            </a:pPr>
            <a:r>
              <a:rPr lang="en-IN" sz="2100" dirty="0">
                <a:latin typeface="Times New Roman" panose="02020603050405020304" pitchFamily="18" charset="0"/>
                <a:cs typeface="Times New Roman" panose="02020603050405020304" pitchFamily="18" charset="0"/>
              </a:rPr>
              <a:t>Three different groups of </a:t>
            </a:r>
            <a:r>
              <a:rPr lang="en-IN" sz="2100" dirty="0">
                <a:solidFill>
                  <a:srgbClr val="0070C0"/>
                </a:solidFill>
                <a:latin typeface="Times New Roman" panose="02020603050405020304" pitchFamily="18" charset="0"/>
                <a:cs typeface="Times New Roman" panose="02020603050405020304" pitchFamily="18" charset="0"/>
              </a:rPr>
              <a:t>ten randomly selected students </a:t>
            </a:r>
            <a:r>
              <a:rPr lang="en-IN" sz="2100" dirty="0">
                <a:latin typeface="Times New Roman" panose="02020603050405020304" pitchFamily="18" charset="0"/>
                <a:cs typeface="Times New Roman" panose="02020603050405020304" pitchFamily="18" charset="0"/>
              </a:rPr>
              <a:t>from three different classrooms were taken.</a:t>
            </a:r>
          </a:p>
          <a:p>
            <a:pPr marL="365760" lvl="1" indent="0">
              <a:buNone/>
            </a:pPr>
            <a:endParaRPr lang="en-IN" sz="2100" dirty="0">
              <a:latin typeface="Times New Roman" panose="02020603050405020304" pitchFamily="18" charset="0"/>
              <a:cs typeface="Times New Roman" panose="02020603050405020304" pitchFamily="18" charset="0"/>
            </a:endParaRPr>
          </a:p>
          <a:p>
            <a:pPr marL="365760" lvl="1" indent="0">
              <a:buNone/>
            </a:pPr>
            <a:r>
              <a:rPr lang="en-IN" sz="2100" dirty="0">
                <a:latin typeface="Times New Roman" panose="02020603050405020304" pitchFamily="18" charset="0"/>
                <a:cs typeface="Times New Roman" panose="02020603050405020304" pitchFamily="18" charset="0"/>
              </a:rPr>
              <a:t>Each classroom was provided with </a:t>
            </a:r>
            <a:r>
              <a:rPr lang="en-IN" sz="2100" dirty="0">
                <a:solidFill>
                  <a:srgbClr val="0070C0"/>
                </a:solidFill>
                <a:latin typeface="Times New Roman" panose="02020603050405020304" pitchFamily="18" charset="0"/>
                <a:cs typeface="Times New Roman" panose="02020603050405020304" pitchFamily="18" charset="0"/>
              </a:rPr>
              <a:t>three different environments </a:t>
            </a:r>
            <a:r>
              <a:rPr lang="en-IN" sz="2100" dirty="0">
                <a:latin typeface="Times New Roman" panose="02020603050405020304" pitchFamily="18" charset="0"/>
                <a:cs typeface="Times New Roman" panose="02020603050405020304" pitchFamily="18" charset="0"/>
              </a:rPr>
              <a:t>for students to study. </a:t>
            </a:r>
          </a:p>
          <a:p>
            <a:pPr marL="925830" lvl="2" indent="-285750"/>
            <a:r>
              <a:rPr lang="en-IN" sz="2100" dirty="0">
                <a:solidFill>
                  <a:srgbClr val="C00000"/>
                </a:solidFill>
                <a:latin typeface="Times New Roman" panose="02020603050405020304" pitchFamily="18" charset="0"/>
                <a:cs typeface="Times New Roman" panose="02020603050405020304" pitchFamily="18" charset="0"/>
              </a:rPr>
              <a:t>Classroom A had </a:t>
            </a:r>
            <a:r>
              <a:rPr lang="en-IN" sz="2100" b="1" dirty="0">
                <a:solidFill>
                  <a:srgbClr val="C00000"/>
                </a:solidFill>
                <a:latin typeface="Times New Roman" panose="02020603050405020304" pitchFamily="18" charset="0"/>
                <a:cs typeface="Times New Roman" panose="02020603050405020304" pitchFamily="18" charset="0"/>
              </a:rPr>
              <a:t>constant music </a:t>
            </a:r>
            <a:r>
              <a:rPr lang="en-IN" sz="2100" dirty="0">
                <a:solidFill>
                  <a:srgbClr val="C00000"/>
                </a:solidFill>
                <a:latin typeface="Times New Roman" panose="02020603050405020304" pitchFamily="18" charset="0"/>
                <a:cs typeface="Times New Roman" panose="02020603050405020304" pitchFamily="18" charset="0"/>
              </a:rPr>
              <a:t>being played in the background</a:t>
            </a:r>
          </a:p>
          <a:p>
            <a:pPr marL="925830" lvl="2" indent="-285750"/>
            <a:r>
              <a:rPr lang="en-IN" sz="2100" dirty="0">
                <a:solidFill>
                  <a:srgbClr val="7030A0"/>
                </a:solidFill>
                <a:latin typeface="Times New Roman" panose="02020603050405020304" pitchFamily="18" charset="0"/>
                <a:cs typeface="Times New Roman" panose="02020603050405020304" pitchFamily="18" charset="0"/>
              </a:rPr>
              <a:t>Classroom B had </a:t>
            </a:r>
            <a:r>
              <a:rPr lang="en-IN" sz="2100" b="1" dirty="0">
                <a:solidFill>
                  <a:srgbClr val="7030A0"/>
                </a:solidFill>
                <a:latin typeface="Times New Roman" panose="02020603050405020304" pitchFamily="18" charset="0"/>
                <a:cs typeface="Times New Roman" panose="02020603050405020304" pitchFamily="18" charset="0"/>
              </a:rPr>
              <a:t>variable music </a:t>
            </a:r>
            <a:r>
              <a:rPr lang="en-IN" sz="2100" dirty="0">
                <a:solidFill>
                  <a:srgbClr val="7030A0"/>
                </a:solidFill>
                <a:latin typeface="Times New Roman" panose="02020603050405020304" pitchFamily="18" charset="0"/>
                <a:cs typeface="Times New Roman" panose="02020603050405020304" pitchFamily="18" charset="0"/>
              </a:rPr>
              <a:t>being played in the background </a:t>
            </a:r>
          </a:p>
          <a:p>
            <a:pPr marL="925830" lvl="2" indent="-285750"/>
            <a:r>
              <a:rPr lang="en-IN" sz="2100" dirty="0">
                <a:solidFill>
                  <a:srgbClr val="0070C0"/>
                </a:solidFill>
                <a:latin typeface="Times New Roman" panose="02020603050405020304" pitchFamily="18" charset="0"/>
                <a:cs typeface="Times New Roman" panose="02020603050405020304" pitchFamily="18" charset="0"/>
              </a:rPr>
              <a:t>Classroom C was a regular class </a:t>
            </a:r>
            <a:r>
              <a:rPr lang="en-IN" sz="2100" b="1" dirty="0">
                <a:solidFill>
                  <a:srgbClr val="0070C0"/>
                </a:solidFill>
                <a:latin typeface="Times New Roman" panose="02020603050405020304" pitchFamily="18" charset="0"/>
                <a:cs typeface="Times New Roman" panose="02020603050405020304" pitchFamily="18" charset="0"/>
              </a:rPr>
              <a:t>with no music playing</a:t>
            </a:r>
            <a:r>
              <a:rPr lang="en-IN" sz="2100" dirty="0">
                <a:solidFill>
                  <a:srgbClr val="0070C0"/>
                </a:solidFill>
                <a:latin typeface="Times New Roman" panose="02020603050405020304" pitchFamily="18" charset="0"/>
                <a:cs typeface="Times New Roman" panose="02020603050405020304" pitchFamily="18" charset="0"/>
              </a:rPr>
              <a:t> </a:t>
            </a:r>
          </a:p>
          <a:p>
            <a:pPr marL="640080" lvl="2" indent="0">
              <a:buNone/>
            </a:pPr>
            <a:endParaRPr lang="en-IN" sz="2100" dirty="0">
              <a:latin typeface="Times New Roman" panose="02020603050405020304" pitchFamily="18" charset="0"/>
              <a:cs typeface="Times New Roman" panose="02020603050405020304" pitchFamily="18" charset="0"/>
            </a:endParaRPr>
          </a:p>
          <a:p>
            <a:pPr marL="266700" lvl="1" indent="-266700"/>
            <a:r>
              <a:rPr lang="en-IN" sz="2100" dirty="0">
                <a:latin typeface="Times New Roman" panose="02020603050405020304" pitchFamily="18" charset="0"/>
                <a:cs typeface="Times New Roman" panose="02020603050405020304" pitchFamily="18" charset="0"/>
              </a:rPr>
              <a:t>A test was conducted after one month for all the three groups and their test scores were collected. </a:t>
            </a:r>
          </a:p>
          <a:p>
            <a:pPr marL="365760" lvl="1"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5" name="Slide Number Placeholder 4">
            <a:extLst>
              <a:ext uri="{FF2B5EF4-FFF2-40B4-BE49-F238E27FC236}">
                <a16:creationId xmlns:a16="http://schemas.microsoft.com/office/drawing/2014/main" id="{13437EC8-2E99-1447-89CB-31EFF926CF93}"/>
              </a:ext>
            </a:extLst>
          </p:cNvPr>
          <p:cNvSpPr>
            <a:spLocks noGrp="1"/>
          </p:cNvSpPr>
          <p:nvPr>
            <p:ph type="sldNum" sz="quarter" idx="12"/>
          </p:nvPr>
        </p:nvSpPr>
        <p:spPr/>
        <p:txBody>
          <a:bodyPr/>
          <a:lstStyle/>
          <a:p>
            <a:fld id="{E2D238DB-7230-45D0-89A2-1890D4DEDBDF}" type="slidenum">
              <a:rPr lang="en-IN" smtClean="0"/>
              <a:pPr/>
              <a:t>8</a:t>
            </a:fld>
            <a:endParaRPr lang="en-IN" dirty="0"/>
          </a:p>
        </p:txBody>
      </p:sp>
    </p:spTree>
    <p:extLst>
      <p:ext uri="{BB962C8B-B14F-4D97-AF65-F5344CB8AC3E}">
        <p14:creationId xmlns:p14="http://schemas.microsoft.com/office/powerpoint/2010/main" val="39209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pPr algn="l"/>
            <a:r>
              <a:rPr lang="en-US" sz="4000" dirty="0">
                <a:solidFill>
                  <a:srgbClr val="960000"/>
                </a:solidFill>
                <a:latin typeface="Times New Roman" pitchFamily="18" charset="0"/>
                <a:cs typeface="Times New Roman" pitchFamily="18" charset="0"/>
              </a:rPr>
              <a:t>Test Result</a:t>
            </a:r>
            <a:endParaRPr lang="en-IN" sz="4000" dirty="0">
              <a:solidFill>
                <a:srgbClr val="96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45261016"/>
              </p:ext>
            </p:extLst>
          </p:nvPr>
        </p:nvGraphicFramePr>
        <p:xfrm>
          <a:off x="539552" y="1916832"/>
          <a:ext cx="8352928" cy="2649442"/>
        </p:xfrm>
        <a:graphic>
          <a:graphicData uri="http://schemas.openxmlformats.org/drawingml/2006/table">
            <a:tbl>
              <a:tblPr firstRow="1" bandRow="1">
                <a:tableStyleId>{74C1A8A3-306A-4EB7-A6B1-4F7E0EB9C5D6}</a:tableStyleId>
              </a:tblPr>
              <a:tblGrid>
                <a:gridCol w="1954560">
                  <a:extLst>
                    <a:ext uri="{9D8B030D-6E8A-4147-A177-3AD203B41FA5}">
                      <a16:colId xmlns:a16="http://schemas.microsoft.com/office/drawing/2014/main" val="2425759704"/>
                    </a:ext>
                  </a:extLst>
                </a:gridCol>
                <a:gridCol w="504056">
                  <a:extLst>
                    <a:ext uri="{9D8B030D-6E8A-4147-A177-3AD203B41FA5}">
                      <a16:colId xmlns:a16="http://schemas.microsoft.com/office/drawing/2014/main" val="1387050760"/>
                    </a:ext>
                  </a:extLst>
                </a:gridCol>
                <a:gridCol w="504056">
                  <a:extLst>
                    <a:ext uri="{9D8B030D-6E8A-4147-A177-3AD203B41FA5}">
                      <a16:colId xmlns:a16="http://schemas.microsoft.com/office/drawing/2014/main" val="536482897"/>
                    </a:ext>
                  </a:extLst>
                </a:gridCol>
                <a:gridCol w="576064">
                  <a:extLst>
                    <a:ext uri="{9D8B030D-6E8A-4147-A177-3AD203B41FA5}">
                      <a16:colId xmlns:a16="http://schemas.microsoft.com/office/drawing/2014/main" val="317603403"/>
                    </a:ext>
                  </a:extLst>
                </a:gridCol>
                <a:gridCol w="576064">
                  <a:extLst>
                    <a:ext uri="{9D8B030D-6E8A-4147-A177-3AD203B41FA5}">
                      <a16:colId xmlns:a16="http://schemas.microsoft.com/office/drawing/2014/main" val="2415763504"/>
                    </a:ext>
                  </a:extLst>
                </a:gridCol>
                <a:gridCol w="576064">
                  <a:extLst>
                    <a:ext uri="{9D8B030D-6E8A-4147-A177-3AD203B41FA5}">
                      <a16:colId xmlns:a16="http://schemas.microsoft.com/office/drawing/2014/main" val="2859968983"/>
                    </a:ext>
                  </a:extLst>
                </a:gridCol>
                <a:gridCol w="576064">
                  <a:extLst>
                    <a:ext uri="{9D8B030D-6E8A-4147-A177-3AD203B41FA5}">
                      <a16:colId xmlns:a16="http://schemas.microsoft.com/office/drawing/2014/main" val="1693860031"/>
                    </a:ext>
                  </a:extLst>
                </a:gridCol>
                <a:gridCol w="576064">
                  <a:extLst>
                    <a:ext uri="{9D8B030D-6E8A-4147-A177-3AD203B41FA5}">
                      <a16:colId xmlns:a16="http://schemas.microsoft.com/office/drawing/2014/main" val="544881912"/>
                    </a:ext>
                  </a:extLst>
                </a:gridCol>
                <a:gridCol w="648072">
                  <a:extLst>
                    <a:ext uri="{9D8B030D-6E8A-4147-A177-3AD203B41FA5}">
                      <a16:colId xmlns:a16="http://schemas.microsoft.com/office/drawing/2014/main" val="1320071177"/>
                    </a:ext>
                  </a:extLst>
                </a:gridCol>
                <a:gridCol w="576064">
                  <a:extLst>
                    <a:ext uri="{9D8B030D-6E8A-4147-A177-3AD203B41FA5}">
                      <a16:colId xmlns:a16="http://schemas.microsoft.com/office/drawing/2014/main" val="13840050"/>
                    </a:ext>
                  </a:extLst>
                </a:gridCol>
                <a:gridCol w="432048">
                  <a:extLst>
                    <a:ext uri="{9D8B030D-6E8A-4147-A177-3AD203B41FA5}">
                      <a16:colId xmlns:a16="http://schemas.microsoft.com/office/drawing/2014/main" val="3959671981"/>
                    </a:ext>
                  </a:extLst>
                </a:gridCol>
                <a:gridCol w="853752">
                  <a:extLst>
                    <a:ext uri="{9D8B030D-6E8A-4147-A177-3AD203B41FA5}">
                      <a16:colId xmlns:a16="http://schemas.microsoft.com/office/drawing/2014/main" val="1247752231"/>
                    </a:ext>
                  </a:extLst>
                </a:gridCol>
              </a:tblGrid>
              <a:tr h="370840">
                <a:tc>
                  <a:txBody>
                    <a:bodyPr/>
                    <a:lstStyle/>
                    <a:p>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10">
                  <a:txBody>
                    <a:bodyPr/>
                    <a:lstStyle/>
                    <a:p>
                      <a:pPr algn="ctr"/>
                      <a:r>
                        <a:rPr lang="en-US" dirty="0">
                          <a:solidFill>
                            <a:schemeClr val="tx1"/>
                          </a:solidFill>
                          <a:latin typeface="+mj-lt"/>
                          <a:cs typeface="Times New Roman" panose="02020603050405020304" pitchFamily="18" charset="0"/>
                        </a:rPr>
                        <a:t>Test scores</a:t>
                      </a:r>
                      <a:r>
                        <a:rPr lang="en-US" baseline="0" dirty="0">
                          <a:solidFill>
                            <a:schemeClr val="tx1"/>
                          </a:solidFill>
                          <a:latin typeface="+mj-lt"/>
                          <a:cs typeface="Times New Roman" panose="02020603050405020304" pitchFamily="18" charset="0"/>
                        </a:rPr>
                        <a:t> of students (out of 10)</a:t>
                      </a:r>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r>
                        <a:rPr lang="en-US" dirty="0">
                          <a:solidFill>
                            <a:schemeClr val="tx1"/>
                          </a:solidFill>
                          <a:latin typeface="+mj-lt"/>
                          <a:cs typeface="Times New Roman" panose="02020603050405020304" pitchFamily="18" charset="0"/>
                        </a:rPr>
                        <a:t>Mean</a:t>
                      </a:r>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76013050"/>
                  </a:ext>
                </a:extLst>
              </a:tr>
              <a:tr h="370840">
                <a:tc>
                  <a:txBody>
                    <a:bodyPr/>
                    <a:lstStyle/>
                    <a:p>
                      <a:r>
                        <a:rPr lang="en-US" dirty="0">
                          <a:solidFill>
                            <a:schemeClr val="tx1"/>
                          </a:solidFill>
                          <a:latin typeface="+mj-lt"/>
                          <a:cs typeface="Times New Roman" panose="02020603050405020304" pitchFamily="18" charset="0"/>
                        </a:rPr>
                        <a:t>Class A (constant music)</a:t>
                      </a:r>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7</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9</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8</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8</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10</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7</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a:solidFill>
                            <a:schemeClr val="tx1"/>
                          </a:solidFill>
                          <a:latin typeface="+mj-lt"/>
                          <a:cs typeface="Times New Roman" panose="02020603050405020304" pitchFamily="18" charset="0"/>
                        </a:rPr>
                        <a:t>4</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b="1" dirty="0">
                          <a:solidFill>
                            <a:schemeClr val="tx1"/>
                          </a:solidFill>
                          <a:latin typeface="+mj-lt"/>
                          <a:cs typeface="Times New Roman" panose="02020603050405020304" pitchFamily="18" charset="0"/>
                        </a:rPr>
                        <a:t>7</a:t>
                      </a:r>
                      <a:endParaRPr lang="en-IN" b="1"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275395369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j-lt"/>
                          <a:cs typeface="Times New Roman" panose="02020603050405020304" pitchFamily="18" charset="0"/>
                        </a:rPr>
                        <a:t>Class B (variable music)</a:t>
                      </a:r>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4</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2</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7</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4</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1</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b="1" dirty="0">
                          <a:solidFill>
                            <a:schemeClr val="tx1"/>
                          </a:solidFill>
                          <a:latin typeface="+mj-lt"/>
                          <a:cs typeface="Times New Roman" panose="02020603050405020304" pitchFamily="18" charset="0"/>
                        </a:rPr>
                        <a:t>4</a:t>
                      </a:r>
                      <a:endParaRPr lang="en-IN" b="1"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49130881"/>
                  </a:ext>
                </a:extLst>
              </a:tr>
              <a:tr h="6532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j-lt"/>
                          <a:cs typeface="Times New Roman" panose="02020603050405020304" pitchFamily="18" charset="0"/>
                        </a:rPr>
                        <a:t>Class C (no music)</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1</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4</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7</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1" dirty="0">
                          <a:solidFill>
                            <a:schemeClr val="tx1"/>
                          </a:solidFill>
                          <a:latin typeface="+mj-lt"/>
                          <a:cs typeface="Times New Roman" panose="02020603050405020304" pitchFamily="18" charset="0"/>
                        </a:rPr>
                        <a:t>4.3</a:t>
                      </a:r>
                      <a:endParaRPr lang="en-IN" b="1"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93957557"/>
                  </a:ext>
                </a:extLst>
              </a:tr>
              <a:tr h="370840">
                <a:tc gridSpan="8">
                  <a:txBody>
                    <a:bodyPr/>
                    <a:lstStyle/>
                    <a:p>
                      <a:pPr algn="ct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j-lt"/>
                          <a:cs typeface="Times New Roman" panose="02020603050405020304" pitchFamily="18" charset="0"/>
                        </a:rPr>
                        <a:t>Grand Mean -&gt;</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IN" dirty="0"/>
                    </a:p>
                  </a:txBody>
                  <a:tcPr/>
                </a:tc>
                <a:tc hMerge="1">
                  <a:txBody>
                    <a:bodyPr/>
                    <a:lstStyle/>
                    <a:p>
                      <a:endParaRPr lang="en-IN" dirty="0"/>
                    </a:p>
                  </a:txBody>
                  <a:tcPr/>
                </a:tc>
                <a:tc>
                  <a:txBody>
                    <a:bodyPr/>
                    <a:lstStyle/>
                    <a:p>
                      <a:pPr algn="ctr"/>
                      <a:r>
                        <a:rPr lang="en-US" b="1" dirty="0">
                          <a:solidFill>
                            <a:schemeClr val="tx1"/>
                          </a:solidFill>
                          <a:latin typeface="+mj-lt"/>
                          <a:cs typeface="Times New Roman" panose="02020603050405020304" pitchFamily="18" charset="0"/>
                        </a:rPr>
                        <a:t>5.1</a:t>
                      </a:r>
                      <a:endParaRPr lang="en-IN" b="1"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588360"/>
                  </a:ext>
                </a:extLst>
              </a:tr>
            </a:tbl>
          </a:graphicData>
        </a:graphic>
      </p:graphicFrame>
      <p:sp>
        <p:nvSpPr>
          <p:cNvPr id="3" name="Slide Number Placeholder 2">
            <a:extLst>
              <a:ext uri="{FF2B5EF4-FFF2-40B4-BE49-F238E27FC236}">
                <a16:creationId xmlns:a16="http://schemas.microsoft.com/office/drawing/2014/main" id="{AD28FF92-7712-9340-A3D1-875D5A2D0DA8}"/>
              </a:ext>
            </a:extLst>
          </p:cNvPr>
          <p:cNvSpPr>
            <a:spLocks noGrp="1"/>
          </p:cNvSpPr>
          <p:nvPr>
            <p:ph type="sldNum" sz="quarter" idx="12"/>
          </p:nvPr>
        </p:nvSpPr>
        <p:spPr/>
        <p:txBody>
          <a:bodyPr/>
          <a:lstStyle/>
          <a:p>
            <a:fld id="{E2D238DB-7230-45D0-89A2-1890D4DEDBDF}" type="slidenum">
              <a:rPr lang="en-IN" smtClean="0"/>
              <a:pPr/>
              <a:t>9</a:t>
            </a:fld>
            <a:endParaRPr lang="en-IN" dirty="0"/>
          </a:p>
        </p:txBody>
      </p:sp>
    </p:spTree>
    <p:extLst>
      <p:ext uri="{BB962C8B-B14F-4D97-AF65-F5344CB8AC3E}">
        <p14:creationId xmlns:p14="http://schemas.microsoft.com/office/powerpoint/2010/main" val="2830205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4586</TotalTime>
  <Words>1742</Words>
  <Application>Microsoft Macintosh PowerPoint</Application>
  <PresentationFormat>On-screen Show (4:3)</PresentationFormat>
  <Paragraphs>355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Cambria Math</vt:lpstr>
      <vt:lpstr>Corbel</vt:lpstr>
      <vt:lpstr>Garamond</vt:lpstr>
      <vt:lpstr>Gill Sans MT</vt:lpstr>
      <vt:lpstr>Symbol</vt:lpstr>
      <vt:lpstr>Times New Roman</vt:lpstr>
      <vt:lpstr>Wingdings 2</vt:lpstr>
      <vt:lpstr>Parcel</vt:lpstr>
      <vt:lpstr>Introduction to  Data Analytics</vt:lpstr>
      <vt:lpstr>This presentation includes…</vt:lpstr>
      <vt:lpstr>PowerPoint Presentation</vt:lpstr>
      <vt:lpstr>What is analysis of variation?</vt:lpstr>
      <vt:lpstr>Example : Single vs. Multiple population</vt:lpstr>
      <vt:lpstr>What is the issue?</vt:lpstr>
      <vt:lpstr>Example 1: The issue in Statistical Testing</vt:lpstr>
      <vt:lpstr>Design of Experiment</vt:lpstr>
      <vt:lpstr>Test Result</vt:lpstr>
      <vt:lpstr>Observations from the results</vt:lpstr>
      <vt:lpstr>Analysis of Variance (ANOVA)</vt:lpstr>
      <vt:lpstr>PowerPoint Presentation</vt:lpstr>
      <vt:lpstr>Statistical Inferences</vt:lpstr>
      <vt:lpstr>Using t-test</vt:lpstr>
      <vt:lpstr>Extending the two population procedure</vt:lpstr>
      <vt:lpstr>Extending the two population procedure</vt:lpstr>
      <vt:lpstr>Extending the two population procedure</vt:lpstr>
      <vt:lpstr>Example 2 : Why ANOVA?</vt:lpstr>
      <vt:lpstr>Box plots of the two experiments</vt:lpstr>
      <vt:lpstr>Between Group Variability</vt:lpstr>
      <vt:lpstr>Between Group Variability</vt:lpstr>
      <vt:lpstr>Within Group Variability</vt:lpstr>
      <vt:lpstr>Reference</vt:lpstr>
      <vt:lpstr>PowerPoint Presentation</vt:lpstr>
    </vt:vector>
  </TitlesOfParts>
  <Manager/>
  <Company>IIIT Sri City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dc:title>
  <dc:subject/>
  <dc:creator>Dr Sreeja S R</dc:creator>
  <cp:keywords/>
  <dc:description/>
  <cp:lastModifiedBy>Microsoft Office User</cp:lastModifiedBy>
  <cp:revision>530</cp:revision>
  <dcterms:created xsi:type="dcterms:W3CDTF">2013-10-22T02:42:56Z</dcterms:created>
  <dcterms:modified xsi:type="dcterms:W3CDTF">2021-11-14T13:55:18Z</dcterms:modified>
  <cp:category/>
</cp:coreProperties>
</file>