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8"/>
  </p:notesMasterIdLst>
  <p:handoutMasterIdLst>
    <p:handoutMasterId r:id="rId59"/>
  </p:handoutMasterIdLst>
  <p:sldIdLst>
    <p:sldId id="494" r:id="rId2"/>
    <p:sldId id="386" r:id="rId3"/>
    <p:sldId id="303" r:id="rId4"/>
    <p:sldId id="388" r:id="rId5"/>
    <p:sldId id="389" r:id="rId6"/>
    <p:sldId id="387" r:id="rId7"/>
    <p:sldId id="415" r:id="rId8"/>
    <p:sldId id="390" r:id="rId9"/>
    <p:sldId id="391" r:id="rId10"/>
    <p:sldId id="358" r:id="rId11"/>
    <p:sldId id="359" r:id="rId12"/>
    <p:sldId id="360" r:id="rId13"/>
    <p:sldId id="392" r:id="rId14"/>
    <p:sldId id="393" r:id="rId15"/>
    <p:sldId id="394" r:id="rId16"/>
    <p:sldId id="395" r:id="rId17"/>
    <p:sldId id="396" r:id="rId18"/>
    <p:sldId id="397" r:id="rId19"/>
    <p:sldId id="398" r:id="rId20"/>
    <p:sldId id="399" r:id="rId21"/>
    <p:sldId id="400" r:id="rId22"/>
    <p:sldId id="413" r:id="rId23"/>
    <p:sldId id="401" r:id="rId24"/>
    <p:sldId id="402" r:id="rId25"/>
    <p:sldId id="403" r:id="rId26"/>
    <p:sldId id="404" r:id="rId27"/>
    <p:sldId id="405" r:id="rId28"/>
    <p:sldId id="414" r:id="rId29"/>
    <p:sldId id="406" r:id="rId30"/>
    <p:sldId id="407" r:id="rId31"/>
    <p:sldId id="408" r:id="rId32"/>
    <p:sldId id="409" r:id="rId33"/>
    <p:sldId id="410" r:id="rId34"/>
    <p:sldId id="450" r:id="rId35"/>
    <p:sldId id="411" r:id="rId36"/>
    <p:sldId id="412" r:id="rId37"/>
    <p:sldId id="439" r:id="rId38"/>
    <p:sldId id="416" r:id="rId39"/>
    <p:sldId id="417" r:id="rId40"/>
    <p:sldId id="418" r:id="rId41"/>
    <p:sldId id="419" r:id="rId42"/>
    <p:sldId id="420" r:id="rId43"/>
    <p:sldId id="421" r:id="rId44"/>
    <p:sldId id="422" r:id="rId45"/>
    <p:sldId id="423" r:id="rId46"/>
    <p:sldId id="424" r:id="rId47"/>
    <p:sldId id="425" r:id="rId48"/>
    <p:sldId id="426" r:id="rId49"/>
    <p:sldId id="427" r:id="rId50"/>
    <p:sldId id="428" r:id="rId51"/>
    <p:sldId id="429" r:id="rId52"/>
    <p:sldId id="430" r:id="rId53"/>
    <p:sldId id="431" r:id="rId54"/>
    <p:sldId id="432" r:id="rId55"/>
    <p:sldId id="372" r:id="rId56"/>
    <p:sldId id="37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FFCCFF"/>
    <a:srgbClr val="2759E5"/>
    <a:srgbClr val="6C0000"/>
    <a:srgbClr val="FFFFFF"/>
    <a:srgbClr val="FF00FF"/>
    <a:srgbClr val="00FFFF"/>
    <a:srgbClr val="000066"/>
    <a:srgbClr val="660066"/>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7C9984-E2FF-4E48-A336-6F0763852E45}" v="93" dt="2021-02-11T06:10:02.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19"/>
    <p:restoredTop sz="94618"/>
  </p:normalViewPr>
  <p:slideViewPr>
    <p:cSldViewPr>
      <p:cViewPr varScale="1">
        <p:scale>
          <a:sx n="104" d="100"/>
          <a:sy n="104" d="100"/>
        </p:scale>
        <p:origin x="704" y="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03A474-49FE-914D-BFE6-25F7A76E59F0}" type="datetime1">
              <a:rPr lang="en-IN" smtClean="0"/>
              <a:t>17/11/21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Bio-Crypto System</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4D4262-AD32-46E5-A36E-7A70BCEED22B}" type="slidenum">
              <a:rPr lang="en-IN" smtClean="0"/>
              <a:pPr/>
              <a:t>‹#›</a:t>
            </a:fld>
            <a:endParaRPr lang="en-IN"/>
          </a:p>
        </p:txBody>
      </p:sp>
    </p:spTree>
    <p:extLst>
      <p:ext uri="{BB962C8B-B14F-4D97-AF65-F5344CB8AC3E}">
        <p14:creationId xmlns:p14="http://schemas.microsoft.com/office/powerpoint/2010/main" val="21148716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03C36-44E4-D543-80A9-215B541C2C15}" type="datetime1">
              <a:rPr lang="en-IN" smtClean="0"/>
              <a:t>17/11/21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Bio-Crypto System</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65B8B4-63AD-4102-87AA-001503CF4B0C}" type="slidenum">
              <a:rPr lang="en-IN" smtClean="0"/>
              <a:pPr/>
              <a:t>‹#›</a:t>
            </a:fld>
            <a:endParaRPr lang="en-IN"/>
          </a:p>
        </p:txBody>
      </p:sp>
    </p:spTree>
    <p:extLst>
      <p:ext uri="{BB962C8B-B14F-4D97-AF65-F5344CB8AC3E}">
        <p14:creationId xmlns:p14="http://schemas.microsoft.com/office/powerpoint/2010/main" val="3608866684"/>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2241" y="2386744"/>
            <a:ext cx="6939520" cy="1645920"/>
          </a:xfrm>
          <a:solidFill>
            <a:srgbClr val="FFFFFF"/>
          </a:solidFill>
          <a:ln w="38100">
            <a:solidFill>
              <a:srgbClr val="404040"/>
            </a:solidFill>
          </a:ln>
        </p:spPr>
        <p:txBody>
          <a:bodyPr lIns="274320" rIns="274320" anchor="ctr" anchorCtr="1">
            <a:normAutofit/>
          </a:bodyPr>
          <a:lstStyle>
            <a:lvl1pPr algn="ctr">
              <a:defRPr sz="3419">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856">
                <a:solidFill>
                  <a:schemeClr val="tx1">
                    <a:lumMod val="75000"/>
                    <a:lumOff val="25000"/>
                  </a:schemeClr>
                </a:solidFill>
              </a:defRPr>
            </a:lvl1pPr>
            <a:lvl2pPr marL="446593" indent="0" algn="ctr">
              <a:buNone/>
              <a:defRPr sz="1856"/>
            </a:lvl2pPr>
            <a:lvl3pPr marL="893186" indent="0" algn="ctr">
              <a:buNone/>
              <a:defRPr sz="1758"/>
            </a:lvl3pPr>
            <a:lvl4pPr marL="1339779" indent="0" algn="ctr">
              <a:buNone/>
              <a:defRPr sz="1563"/>
            </a:lvl4pPr>
            <a:lvl5pPr marL="1786372" indent="0" algn="ctr">
              <a:buNone/>
              <a:defRPr sz="1563"/>
            </a:lvl5pPr>
            <a:lvl6pPr marL="2232965" indent="0" algn="ctr">
              <a:buNone/>
              <a:defRPr sz="1563"/>
            </a:lvl6pPr>
            <a:lvl7pPr marL="2679558" indent="0" algn="ctr">
              <a:buNone/>
              <a:defRPr sz="1563"/>
            </a:lvl7pPr>
            <a:lvl8pPr marL="3126151" indent="0" algn="ctr">
              <a:buNone/>
              <a:defRPr sz="1563"/>
            </a:lvl8pPr>
            <a:lvl9pPr marL="3572744" indent="0" algn="ctr">
              <a:buNone/>
              <a:defRPr sz="1563"/>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r>
              <a:rPr lang="en-IN"/>
              <a:t>IIITS: IDA - M2021</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06025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IDA - M2021</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15887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7" y="937260"/>
            <a:ext cx="4716174"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IDA - M2021</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50348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IIITS: IDA - M2021</a:t>
            </a:r>
            <a:endParaRPr lang="en-IN" dirty="0"/>
          </a:p>
        </p:txBody>
      </p:sp>
      <p:sp>
        <p:nvSpPr>
          <p:cNvPr id="8" name="Footer Placeholder 7"/>
          <p:cNvSpPr>
            <a:spLocks noGrp="1"/>
          </p:cNvSpPr>
          <p:nvPr>
            <p:ph type="ftr" sz="quarter" idx="11"/>
          </p:nvPr>
        </p:nvSpPr>
        <p:spPr/>
        <p:txBody>
          <a:bodyPr/>
          <a:lstStyle/>
          <a:p>
            <a:pPr algn="ct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dirty="0"/>
          </a:p>
        </p:txBody>
      </p:sp>
    </p:spTree>
    <p:extLst>
      <p:ext uri="{BB962C8B-B14F-4D97-AF65-F5344CB8AC3E}">
        <p14:creationId xmlns:p14="http://schemas.microsoft.com/office/powerpoint/2010/main" val="23350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2386744"/>
            <a:ext cx="6940296" cy="1645920"/>
          </a:xfrm>
          <a:solidFill>
            <a:srgbClr val="FFFFFF"/>
          </a:solidFill>
          <a:ln w="38100">
            <a:solidFill>
              <a:srgbClr val="404040"/>
            </a:solidFill>
          </a:ln>
        </p:spPr>
        <p:txBody>
          <a:bodyPr lIns="274320" rIns="274320" anchor="ctr" anchorCtr="1">
            <a:normAutofit/>
          </a:bodyPr>
          <a:lstStyle>
            <a:lvl1pPr>
              <a:defRPr sz="3419">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856">
                <a:solidFill>
                  <a:schemeClr val="tx1"/>
                </a:solidFill>
              </a:defRPr>
            </a:lvl1pPr>
            <a:lvl2pPr marL="446593" indent="0">
              <a:buNone/>
              <a:defRPr sz="1856">
                <a:solidFill>
                  <a:schemeClr val="tx1">
                    <a:tint val="75000"/>
                  </a:schemeClr>
                </a:solidFill>
              </a:defRPr>
            </a:lvl2pPr>
            <a:lvl3pPr marL="893186" indent="0">
              <a:buNone/>
              <a:defRPr sz="1758">
                <a:solidFill>
                  <a:schemeClr val="tx1">
                    <a:tint val="75000"/>
                  </a:schemeClr>
                </a:solidFill>
              </a:defRPr>
            </a:lvl3pPr>
            <a:lvl4pPr marL="1339779" indent="0">
              <a:buNone/>
              <a:defRPr sz="1563">
                <a:solidFill>
                  <a:schemeClr val="tx1">
                    <a:tint val="75000"/>
                  </a:schemeClr>
                </a:solidFill>
              </a:defRPr>
            </a:lvl4pPr>
            <a:lvl5pPr marL="1786372" indent="0">
              <a:buNone/>
              <a:defRPr sz="1563">
                <a:solidFill>
                  <a:schemeClr val="tx1">
                    <a:tint val="75000"/>
                  </a:schemeClr>
                </a:solidFill>
              </a:defRPr>
            </a:lvl5pPr>
            <a:lvl6pPr marL="2232965" indent="0">
              <a:buNone/>
              <a:defRPr sz="1563">
                <a:solidFill>
                  <a:schemeClr val="tx1">
                    <a:tint val="75000"/>
                  </a:schemeClr>
                </a:solidFill>
              </a:defRPr>
            </a:lvl6pPr>
            <a:lvl7pPr marL="2679558" indent="0">
              <a:buNone/>
              <a:defRPr sz="1563">
                <a:solidFill>
                  <a:schemeClr val="tx1">
                    <a:tint val="75000"/>
                  </a:schemeClr>
                </a:solidFill>
              </a:defRPr>
            </a:lvl7pPr>
            <a:lvl8pPr marL="3126151" indent="0">
              <a:buNone/>
              <a:defRPr sz="1563">
                <a:solidFill>
                  <a:schemeClr val="tx1">
                    <a:tint val="75000"/>
                  </a:schemeClr>
                </a:solidFill>
              </a:defRPr>
            </a:lvl8pPr>
            <a:lvl9pPr marL="3572744" indent="0">
              <a:buNone/>
              <a:defRPr sz="1563">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IDA - M2021</a:t>
            </a:r>
            <a:endParaRPr lang="en-IN" dirty="0"/>
          </a:p>
        </p:txBody>
      </p:sp>
      <p:sp>
        <p:nvSpPr>
          <p:cNvPr id="8" name="Footer Placeholder 7"/>
          <p:cNvSpPr>
            <a:spLocks noGrp="1"/>
          </p:cNvSpPr>
          <p:nvPr>
            <p:ph type="ftr" sz="quarter" idx="11"/>
          </p:nvPr>
        </p:nvSpPr>
        <p:spPr/>
        <p:txBody>
          <a:bodyPr/>
          <a:lstStyle/>
          <a:p>
            <a:pPr algn="ct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75705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40" y="2638044"/>
            <a:ext cx="3288023"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r>
              <a:rPr lang="en-IN"/>
              <a:t>IIITS: IDA - M2021</a:t>
            </a:r>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03705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6"/>
            <a:ext cx="3288024" cy="704087"/>
          </a:xfrm>
        </p:spPr>
        <p:txBody>
          <a:bodyPr anchor="b" anchorCtr="1">
            <a:normAutofit/>
          </a:bodyPr>
          <a:lstStyle>
            <a:lvl1pPr marL="0" indent="0" algn="ctr">
              <a:buNone/>
              <a:defRPr sz="1856" b="0" cap="all" spc="98" baseline="0">
                <a:solidFill>
                  <a:schemeClr val="tx2"/>
                </a:solidFill>
              </a:defRPr>
            </a:lvl1pPr>
            <a:lvl2pPr marL="446593" indent="0">
              <a:buNone/>
              <a:defRPr sz="1856" b="1"/>
            </a:lvl2pPr>
            <a:lvl3pPr marL="893186" indent="0">
              <a:buNone/>
              <a:defRPr sz="1758" b="1"/>
            </a:lvl3pPr>
            <a:lvl4pPr marL="1339779" indent="0">
              <a:buNone/>
              <a:defRPr sz="1563" b="1"/>
            </a:lvl4pPr>
            <a:lvl5pPr marL="1786372" indent="0">
              <a:buNone/>
              <a:defRPr sz="1563" b="1"/>
            </a:lvl5pPr>
            <a:lvl6pPr marL="2232965" indent="0">
              <a:buNone/>
              <a:defRPr sz="1563" b="1"/>
            </a:lvl6pPr>
            <a:lvl7pPr marL="2679558" indent="0">
              <a:buNone/>
              <a:defRPr sz="1563" b="1"/>
            </a:lvl7pPr>
            <a:lvl8pPr marL="3126151" indent="0">
              <a:buNone/>
              <a:defRPr sz="1563" b="1"/>
            </a:lvl8pPr>
            <a:lvl9pPr marL="3572744" indent="0">
              <a:buNone/>
              <a:defRPr sz="1563" b="1"/>
            </a:lvl9pPr>
          </a:lstStyle>
          <a:p>
            <a:pPr lvl="0"/>
            <a:r>
              <a:rPr lang="en-US"/>
              <a:t>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6"/>
            <a:ext cx="3290516" cy="704087"/>
          </a:xfrm>
        </p:spPr>
        <p:txBody>
          <a:bodyPr anchor="b" anchorCtr="1">
            <a:normAutofit/>
          </a:bodyPr>
          <a:lstStyle>
            <a:lvl1pPr marL="0" indent="0" algn="ctr">
              <a:buNone/>
              <a:defRPr sz="1856" b="0" cap="all" spc="98" baseline="0">
                <a:solidFill>
                  <a:schemeClr val="tx2"/>
                </a:solidFill>
              </a:defRPr>
            </a:lvl1pPr>
            <a:lvl2pPr marL="446593" indent="0">
              <a:buNone/>
              <a:defRPr sz="1856" b="1"/>
            </a:lvl2pPr>
            <a:lvl3pPr marL="893186" indent="0">
              <a:buNone/>
              <a:defRPr sz="1758" b="1"/>
            </a:lvl3pPr>
            <a:lvl4pPr marL="1339779" indent="0">
              <a:buNone/>
              <a:defRPr sz="1563" b="1"/>
            </a:lvl4pPr>
            <a:lvl5pPr marL="1786372" indent="0">
              <a:buNone/>
              <a:defRPr sz="1563" b="1"/>
            </a:lvl5pPr>
            <a:lvl6pPr marL="2232965" indent="0">
              <a:buNone/>
              <a:defRPr sz="1563" b="1"/>
            </a:lvl6pPr>
            <a:lvl7pPr marL="2679558" indent="0">
              <a:buNone/>
              <a:defRPr sz="1563" b="1"/>
            </a:lvl7pPr>
            <a:lvl8pPr marL="3126151" indent="0">
              <a:buNone/>
              <a:defRPr sz="1563" b="1"/>
            </a:lvl8pPr>
            <a:lvl9pPr marL="3572744" indent="0">
              <a:buNone/>
              <a:defRPr sz="1563" b="1"/>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IDA - M2021</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1345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IIITS: IDA - M2021</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991980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IIITS: IDA - M2021</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18718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4572000" y="0"/>
            <a:ext cx="457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703" y="2243831"/>
            <a:ext cx="3290594" cy="1141497"/>
          </a:xfrm>
          <a:solidFill>
            <a:srgbClr val="FFFFFF"/>
          </a:solidFill>
          <a:ln>
            <a:solidFill>
              <a:srgbClr val="404040"/>
            </a:solidFill>
          </a:ln>
        </p:spPr>
        <p:txBody>
          <a:bodyPr anchor="ctr" anchorCtr="1">
            <a:normAutofit/>
          </a:bodyPr>
          <a:lstStyle>
            <a:lvl1pPr>
              <a:defRPr sz="2051">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856">
                <a:solidFill>
                  <a:schemeClr val="tx1"/>
                </a:solidFill>
              </a:defRPr>
            </a:lvl1pPr>
            <a:lvl2pPr>
              <a:defRPr sz="1563">
                <a:solidFill>
                  <a:schemeClr val="tx1"/>
                </a:solidFill>
              </a:defRPr>
            </a:lvl2pPr>
            <a:lvl3pPr>
              <a:defRPr sz="1563">
                <a:solidFill>
                  <a:schemeClr val="tx1"/>
                </a:solidFill>
              </a:defRPr>
            </a:lvl3pPr>
            <a:lvl4pPr>
              <a:defRPr sz="1563">
                <a:solidFill>
                  <a:schemeClr val="tx1"/>
                </a:solidFill>
              </a:defRPr>
            </a:lvl4pPr>
            <a:lvl5pPr>
              <a:defRPr sz="1563">
                <a:solidFill>
                  <a:schemeClr val="tx1"/>
                </a:solidFill>
              </a:defRPr>
            </a:lvl5pPr>
            <a:lvl6pPr>
              <a:defRPr sz="1563"/>
            </a:lvl6pPr>
            <a:lvl7pPr>
              <a:defRPr sz="1563"/>
            </a:lvl7pPr>
            <a:lvl8pPr>
              <a:defRPr sz="1563"/>
            </a:lvl8pPr>
            <a:lvl9pPr>
              <a:defRPr sz="156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6" y="3549918"/>
            <a:ext cx="2846070" cy="2194036"/>
          </a:xfrm>
        </p:spPr>
        <p:txBody>
          <a:bodyPr anchor="t" anchorCtr="1">
            <a:normAutofit/>
          </a:bodyPr>
          <a:lstStyle>
            <a:lvl1pPr marL="0" indent="0" algn="ctr">
              <a:buNone/>
              <a:defRPr sz="1465">
                <a:solidFill>
                  <a:schemeClr val="tx1">
                    <a:lumMod val="85000"/>
                    <a:lumOff val="15000"/>
                  </a:schemeClr>
                </a:solidFill>
              </a:defRPr>
            </a:lvl1pPr>
            <a:lvl2pPr marL="446593" indent="0">
              <a:buNone/>
              <a:defRPr sz="1368"/>
            </a:lvl2pPr>
            <a:lvl3pPr marL="893186" indent="0">
              <a:buNone/>
              <a:defRPr sz="1172"/>
            </a:lvl3pPr>
            <a:lvl4pPr marL="1339779" indent="0">
              <a:buNone/>
              <a:defRPr sz="977"/>
            </a:lvl4pPr>
            <a:lvl5pPr marL="1786372" indent="0">
              <a:buNone/>
              <a:defRPr sz="977"/>
            </a:lvl5pPr>
            <a:lvl6pPr marL="2232965" indent="0">
              <a:buNone/>
              <a:defRPr sz="977"/>
            </a:lvl6pPr>
            <a:lvl7pPr marL="2679558" indent="0">
              <a:buNone/>
              <a:defRPr sz="977"/>
            </a:lvl7pPr>
            <a:lvl8pPr marL="3126151" indent="0">
              <a:buNone/>
              <a:defRPr sz="977"/>
            </a:lvl8pPr>
            <a:lvl9pPr marL="3572744" indent="0">
              <a:buNone/>
              <a:defRPr sz="977"/>
            </a:lvl9pPr>
          </a:lstStyle>
          <a:p>
            <a:pPr lvl="0"/>
            <a:r>
              <a:rPr lang="en-US"/>
              <a:t>Edit Master text styles</a:t>
            </a:r>
          </a:p>
        </p:txBody>
      </p:sp>
      <p:sp>
        <p:nvSpPr>
          <p:cNvPr id="9" name="Date Placeholder 8"/>
          <p:cNvSpPr>
            <a:spLocks noGrp="1"/>
          </p:cNvSpPr>
          <p:nvPr>
            <p:ph type="dt" sz="half" idx="10"/>
          </p:nvPr>
        </p:nvSpPr>
        <p:spPr/>
        <p:txBody>
          <a:bodyPr/>
          <a:lstStyle/>
          <a:p>
            <a:r>
              <a:rPr lang="en-IN"/>
              <a:t>IIITS: IDA - M2021</a:t>
            </a:r>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04347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0" y="2243828"/>
            <a:ext cx="3291840" cy="1143000"/>
          </a:xfrm>
          <a:solidFill>
            <a:srgbClr val="FFFFFF"/>
          </a:solidFill>
          <a:ln>
            <a:solidFill>
              <a:srgbClr val="262626"/>
            </a:solidFill>
          </a:ln>
        </p:spPr>
        <p:txBody>
          <a:bodyPr anchor="ctr" anchorCtr="1">
            <a:noAutofit/>
          </a:bodyPr>
          <a:lstStyle>
            <a:lvl1pPr>
              <a:defRPr sz="2051">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6858000"/>
          </a:xfrm>
          <a:solidFill>
            <a:schemeClr val="bg1"/>
          </a:solidFill>
        </p:spPr>
        <p:txBody>
          <a:bodyPr anchor="t"/>
          <a:lstStyle>
            <a:lvl1pPr marL="0" indent="0">
              <a:buNone/>
              <a:defRPr sz="3126">
                <a:solidFill>
                  <a:schemeClr val="tx1"/>
                </a:solidFill>
              </a:defRPr>
            </a:lvl1pPr>
            <a:lvl2pPr marL="446593" indent="0">
              <a:buNone/>
              <a:defRPr sz="2735"/>
            </a:lvl2pPr>
            <a:lvl3pPr marL="893186" indent="0">
              <a:buNone/>
              <a:defRPr sz="2344"/>
            </a:lvl3pPr>
            <a:lvl4pPr marL="1339779" indent="0">
              <a:buNone/>
              <a:defRPr sz="1954"/>
            </a:lvl4pPr>
            <a:lvl5pPr marL="1786372" indent="0">
              <a:buNone/>
              <a:defRPr sz="1954"/>
            </a:lvl5pPr>
            <a:lvl6pPr marL="2232965" indent="0">
              <a:buNone/>
              <a:defRPr sz="1954"/>
            </a:lvl6pPr>
            <a:lvl7pPr marL="2679558" indent="0">
              <a:buNone/>
              <a:defRPr sz="1954"/>
            </a:lvl7pPr>
            <a:lvl8pPr marL="3126151" indent="0">
              <a:buNone/>
              <a:defRPr sz="1954"/>
            </a:lvl8pPr>
            <a:lvl9pPr marL="3572744" indent="0">
              <a:buNone/>
              <a:defRPr sz="1954"/>
            </a:lvl9pPr>
          </a:lstStyle>
          <a:p>
            <a:r>
              <a:rPr lang="en-US"/>
              <a:t>Click icon to add picture</a:t>
            </a:r>
            <a:endParaRPr lang="en-US" dirty="0"/>
          </a:p>
        </p:txBody>
      </p:sp>
      <p:sp>
        <p:nvSpPr>
          <p:cNvPr id="4" name="Text Placeholder 3"/>
          <p:cNvSpPr>
            <a:spLocks noGrp="1"/>
          </p:cNvSpPr>
          <p:nvPr>
            <p:ph type="body" sz="half" idx="2"/>
          </p:nvPr>
        </p:nvSpPr>
        <p:spPr>
          <a:xfrm>
            <a:off x="862966" y="3549921"/>
            <a:ext cx="2846070" cy="2194037"/>
          </a:xfrm>
        </p:spPr>
        <p:txBody>
          <a:bodyPr anchor="t" anchorCtr="1">
            <a:normAutofit/>
          </a:bodyPr>
          <a:lstStyle>
            <a:lvl1pPr marL="0" indent="0" algn="ctr">
              <a:buNone/>
              <a:defRPr sz="1465">
                <a:solidFill>
                  <a:schemeClr val="tx1">
                    <a:lumMod val="85000"/>
                    <a:lumOff val="15000"/>
                  </a:schemeClr>
                </a:solidFill>
              </a:defRPr>
            </a:lvl1pPr>
            <a:lvl2pPr marL="446593" indent="0">
              <a:buNone/>
              <a:defRPr sz="1368"/>
            </a:lvl2pPr>
            <a:lvl3pPr marL="893186" indent="0">
              <a:buNone/>
              <a:defRPr sz="1172"/>
            </a:lvl3pPr>
            <a:lvl4pPr marL="1339779" indent="0">
              <a:buNone/>
              <a:defRPr sz="977"/>
            </a:lvl4pPr>
            <a:lvl5pPr marL="1786372" indent="0">
              <a:buNone/>
              <a:defRPr sz="977"/>
            </a:lvl5pPr>
            <a:lvl6pPr marL="2232965" indent="0">
              <a:buNone/>
              <a:defRPr sz="977"/>
            </a:lvl6pPr>
            <a:lvl7pPr marL="2679558" indent="0">
              <a:buNone/>
              <a:defRPr sz="977"/>
            </a:lvl7pPr>
            <a:lvl8pPr marL="3126151" indent="0">
              <a:buNone/>
              <a:defRPr sz="977"/>
            </a:lvl8pPr>
            <a:lvl9pPr marL="3572744" indent="0">
              <a:buNone/>
              <a:defRPr sz="977"/>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IN"/>
              <a:t>IIITS: IDA - M2021</a:t>
            </a:r>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91223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046" y="964692"/>
            <a:ext cx="5937755"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6" y="2638047"/>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4" y="6238816"/>
            <a:ext cx="2065310" cy="323968"/>
          </a:xfrm>
          <a:prstGeom prst="rect">
            <a:avLst/>
          </a:prstGeom>
        </p:spPr>
        <p:txBody>
          <a:bodyPr vert="horz" lIns="91440" tIns="45720" rIns="91440" bIns="45720" rtlCol="0" anchor="ctr"/>
          <a:lstStyle>
            <a:lvl1pPr algn="r">
              <a:defRPr sz="977">
                <a:solidFill>
                  <a:schemeClr val="tx1">
                    <a:alpha val="70000"/>
                  </a:schemeClr>
                </a:solidFill>
              </a:defRPr>
            </a:lvl1pPr>
          </a:lstStyle>
          <a:p>
            <a:r>
              <a:rPr lang="en-IN"/>
              <a:t>IIITS: IDA - M2021</a:t>
            </a:r>
          </a:p>
        </p:txBody>
      </p:sp>
      <p:sp>
        <p:nvSpPr>
          <p:cNvPr id="5" name="Footer Placeholder 4"/>
          <p:cNvSpPr>
            <a:spLocks noGrp="1"/>
          </p:cNvSpPr>
          <p:nvPr>
            <p:ph type="ftr" sz="quarter" idx="3"/>
          </p:nvPr>
        </p:nvSpPr>
        <p:spPr>
          <a:xfrm>
            <a:off x="1102240" y="6236208"/>
            <a:ext cx="4556664" cy="320040"/>
          </a:xfrm>
          <a:prstGeom prst="rect">
            <a:avLst/>
          </a:prstGeom>
        </p:spPr>
        <p:txBody>
          <a:bodyPr vert="horz" lIns="91440" tIns="45720" rIns="91440" bIns="45720" rtlCol="0" anchor="ctr"/>
          <a:lstStyle>
            <a:lvl1pPr algn="l">
              <a:defRPr sz="977">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074" spc="0" baseline="0">
                <a:solidFill>
                  <a:srgbClr val="FFFFFF"/>
                </a:solidFill>
              </a:defRPr>
            </a:lvl1pPr>
          </a:lstStyle>
          <a:p>
            <a:fld id="{E2D238DB-7230-45D0-89A2-1890D4DEDBDF}" type="slidenum">
              <a:rPr lang="en-IN" smtClean="0"/>
              <a:pPr/>
              <a:t>‹#›</a:t>
            </a:fld>
            <a:endParaRPr lang="en-IN"/>
          </a:p>
        </p:txBody>
      </p:sp>
    </p:spTree>
    <p:extLst>
      <p:ext uri="{BB962C8B-B14F-4D97-AF65-F5344CB8AC3E}">
        <p14:creationId xmlns:p14="http://schemas.microsoft.com/office/powerpoint/2010/main" val="302969234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p:txStyles>
    <p:titleStyle>
      <a:lvl1pPr algn="ctr" defTabSz="893186" rtl="0" eaLnBrk="1" latinLnBrk="0" hangingPunct="1">
        <a:lnSpc>
          <a:spcPct val="90000"/>
        </a:lnSpc>
        <a:spcBef>
          <a:spcPct val="0"/>
        </a:spcBef>
        <a:buNone/>
        <a:defRPr sz="2540" kern="1200" cap="all" spc="195" baseline="0">
          <a:solidFill>
            <a:schemeClr val="tx1">
              <a:lumMod val="85000"/>
              <a:lumOff val="15000"/>
            </a:schemeClr>
          </a:solidFill>
          <a:latin typeface="+mj-lt"/>
          <a:ea typeface="+mj-ea"/>
          <a:cs typeface="+mj-cs"/>
        </a:defRPr>
      </a:lvl1pPr>
    </p:titleStyle>
    <p:bodyStyle>
      <a:lvl1pPr marL="223296" indent="-223296" algn="l" defTabSz="893186" rtl="0" eaLnBrk="1" latinLnBrk="0" hangingPunct="1">
        <a:lnSpc>
          <a:spcPct val="100000"/>
        </a:lnSpc>
        <a:spcBef>
          <a:spcPts val="977"/>
        </a:spcBef>
        <a:buClr>
          <a:schemeClr val="accent2"/>
        </a:buClr>
        <a:buFont typeface="Arial" panose="020B0604020202020204" pitchFamily="34" charset="0"/>
        <a:buChar char="•"/>
        <a:defRPr sz="1758" kern="1200">
          <a:solidFill>
            <a:schemeClr val="tx1">
              <a:lumMod val="85000"/>
              <a:lumOff val="15000"/>
            </a:schemeClr>
          </a:solidFill>
          <a:latin typeface="+mn-lt"/>
          <a:ea typeface="+mn-ea"/>
          <a:cs typeface="+mn-cs"/>
        </a:defRPr>
      </a:lvl1pPr>
      <a:lvl2pPr marL="446593"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2pPr>
      <a:lvl3pPr marL="669889"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3pPr>
      <a:lvl4pPr marL="893186"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4pPr>
      <a:lvl5pPr marL="1116482"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5pPr>
      <a:lvl6pPr marL="1283955"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solidFill>
          <a:latin typeface="+mn-lt"/>
          <a:ea typeface="+mn-ea"/>
          <a:cs typeface="+mn-cs"/>
        </a:defRPr>
      </a:lvl6pPr>
      <a:lvl7pPr marL="1451427"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solidFill>
          <a:latin typeface="+mn-lt"/>
          <a:ea typeface="+mn-ea"/>
          <a:cs typeface="+mn-cs"/>
        </a:defRPr>
      </a:lvl7pPr>
      <a:lvl8pPr marL="1618899"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baseline="0">
          <a:solidFill>
            <a:schemeClr val="tx1"/>
          </a:solidFill>
          <a:latin typeface="+mn-lt"/>
          <a:ea typeface="+mn-ea"/>
          <a:cs typeface="+mn-cs"/>
        </a:defRPr>
      </a:lvl8pPr>
      <a:lvl9pPr marL="1786372"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baseline="0">
          <a:solidFill>
            <a:schemeClr val="tx1"/>
          </a:solidFill>
          <a:latin typeface="+mn-lt"/>
          <a:ea typeface="+mn-ea"/>
          <a:cs typeface="+mn-cs"/>
        </a:defRPr>
      </a:lvl9pPr>
    </p:bodyStyle>
    <p:otherStyle>
      <a:defPPr>
        <a:defRPr lang="en-US"/>
      </a:defPPr>
      <a:lvl1pPr marL="0" algn="l" defTabSz="893186" rtl="0" eaLnBrk="1" latinLnBrk="0" hangingPunct="1">
        <a:defRPr sz="1758" kern="1200">
          <a:solidFill>
            <a:schemeClr val="tx1"/>
          </a:solidFill>
          <a:latin typeface="+mn-lt"/>
          <a:ea typeface="+mn-ea"/>
          <a:cs typeface="+mn-cs"/>
        </a:defRPr>
      </a:lvl1pPr>
      <a:lvl2pPr marL="446593" algn="l" defTabSz="893186" rtl="0" eaLnBrk="1" latinLnBrk="0" hangingPunct="1">
        <a:defRPr sz="1758" kern="1200">
          <a:solidFill>
            <a:schemeClr val="tx1"/>
          </a:solidFill>
          <a:latin typeface="+mn-lt"/>
          <a:ea typeface="+mn-ea"/>
          <a:cs typeface="+mn-cs"/>
        </a:defRPr>
      </a:lvl2pPr>
      <a:lvl3pPr marL="893186" algn="l" defTabSz="893186" rtl="0" eaLnBrk="1" latinLnBrk="0" hangingPunct="1">
        <a:defRPr sz="1758" kern="1200">
          <a:solidFill>
            <a:schemeClr val="tx1"/>
          </a:solidFill>
          <a:latin typeface="+mn-lt"/>
          <a:ea typeface="+mn-ea"/>
          <a:cs typeface="+mn-cs"/>
        </a:defRPr>
      </a:lvl3pPr>
      <a:lvl4pPr marL="1339779" algn="l" defTabSz="893186" rtl="0" eaLnBrk="1" latinLnBrk="0" hangingPunct="1">
        <a:defRPr sz="1758" kern="1200">
          <a:solidFill>
            <a:schemeClr val="tx1"/>
          </a:solidFill>
          <a:latin typeface="+mn-lt"/>
          <a:ea typeface="+mn-ea"/>
          <a:cs typeface="+mn-cs"/>
        </a:defRPr>
      </a:lvl4pPr>
      <a:lvl5pPr marL="1786372" algn="l" defTabSz="893186" rtl="0" eaLnBrk="1" latinLnBrk="0" hangingPunct="1">
        <a:defRPr sz="1758" kern="1200">
          <a:solidFill>
            <a:schemeClr val="tx1"/>
          </a:solidFill>
          <a:latin typeface="+mn-lt"/>
          <a:ea typeface="+mn-ea"/>
          <a:cs typeface="+mn-cs"/>
        </a:defRPr>
      </a:lvl5pPr>
      <a:lvl6pPr marL="2232965" algn="l" defTabSz="893186" rtl="0" eaLnBrk="1" latinLnBrk="0" hangingPunct="1">
        <a:defRPr sz="1758" kern="1200">
          <a:solidFill>
            <a:schemeClr val="tx1"/>
          </a:solidFill>
          <a:latin typeface="+mn-lt"/>
          <a:ea typeface="+mn-ea"/>
          <a:cs typeface="+mn-cs"/>
        </a:defRPr>
      </a:lvl6pPr>
      <a:lvl7pPr marL="2679558" algn="l" defTabSz="893186" rtl="0" eaLnBrk="1" latinLnBrk="0" hangingPunct="1">
        <a:defRPr sz="1758" kern="1200">
          <a:solidFill>
            <a:schemeClr val="tx1"/>
          </a:solidFill>
          <a:latin typeface="+mn-lt"/>
          <a:ea typeface="+mn-ea"/>
          <a:cs typeface="+mn-cs"/>
        </a:defRPr>
      </a:lvl7pPr>
      <a:lvl8pPr marL="3126151" algn="l" defTabSz="893186" rtl="0" eaLnBrk="1" latinLnBrk="0" hangingPunct="1">
        <a:defRPr sz="1758" kern="1200">
          <a:solidFill>
            <a:schemeClr val="tx1"/>
          </a:solidFill>
          <a:latin typeface="+mn-lt"/>
          <a:ea typeface="+mn-ea"/>
          <a:cs typeface="+mn-cs"/>
        </a:defRPr>
      </a:lvl8pPr>
      <a:lvl9pPr marL="3572744" algn="l" defTabSz="893186" rtl="0" eaLnBrk="1" latinLnBrk="0" hangingPunct="1">
        <a:defRPr sz="17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0844" y="1711475"/>
            <a:ext cx="7415455" cy="1059010"/>
          </a:xfrm>
        </p:spPr>
        <p:txBody>
          <a:bodyPr>
            <a:normAutofit fontScale="90000"/>
          </a:bodyPr>
          <a:lstStyle/>
          <a:p>
            <a:r>
              <a:rPr lang="en-US" dirty="0">
                <a:solidFill>
                  <a:srgbClr val="6C0000"/>
                </a:solidFill>
                <a:latin typeface="Times New Roman" pitchFamily="18" charset="0"/>
                <a:cs typeface="Times New Roman" pitchFamily="18" charset="0"/>
              </a:rPr>
              <a:t>Introduction to </a:t>
            </a:r>
            <a:br>
              <a:rPr lang="en-US" dirty="0">
                <a:solidFill>
                  <a:srgbClr val="6C0000"/>
                </a:solidFill>
                <a:latin typeface="Times New Roman" pitchFamily="18" charset="0"/>
                <a:cs typeface="Times New Roman" pitchFamily="18" charset="0"/>
              </a:rPr>
            </a:br>
            <a:r>
              <a:rPr lang="en-US" dirty="0">
                <a:solidFill>
                  <a:srgbClr val="6C0000"/>
                </a:solidFill>
                <a:latin typeface="Times New Roman" pitchFamily="18" charset="0"/>
                <a:cs typeface="Times New Roman" pitchFamily="18" charset="0"/>
              </a:rPr>
              <a:t>Data Analytics</a:t>
            </a:r>
            <a:endParaRPr lang="en-IN"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891586" y="4390817"/>
            <a:ext cx="7493973" cy="1672112"/>
          </a:xfrm>
        </p:spPr>
        <p:txBody>
          <a:bodyPr>
            <a:normAutofit/>
          </a:bodyPr>
          <a:lstStyle/>
          <a:p>
            <a:r>
              <a:rPr lang="en-US" sz="2290" b="1" dirty="0">
                <a:solidFill>
                  <a:schemeClr val="tx1"/>
                </a:solidFill>
              </a:rPr>
              <a:t>Dr. Sreeja S R</a:t>
            </a:r>
          </a:p>
          <a:p>
            <a:r>
              <a:rPr lang="en-US" sz="1909" i="1" dirty="0">
                <a:solidFill>
                  <a:schemeClr val="tx1"/>
                </a:solidFill>
              </a:rPr>
              <a:t>Assistant Professor</a:t>
            </a:r>
          </a:p>
          <a:p>
            <a:pPr defTabSz="428659" eaLnBrk="0" fontAlgn="base" hangingPunct="0">
              <a:spcBef>
                <a:spcPct val="0"/>
              </a:spcBef>
              <a:spcAft>
                <a:spcPct val="0"/>
              </a:spcAft>
              <a:buClrTx/>
              <a:tabLst>
                <a:tab pos="0" algn="l"/>
                <a:tab pos="872464" algn="l"/>
                <a:tab pos="1744928" algn="l"/>
                <a:tab pos="2617392" algn="l"/>
                <a:tab pos="3489856" algn="l"/>
                <a:tab pos="4362320" algn="l"/>
                <a:tab pos="5234785" algn="l"/>
                <a:tab pos="6107248" algn="l"/>
                <a:tab pos="6979712" algn="l"/>
                <a:tab pos="7852176" algn="l"/>
                <a:tab pos="8724640" algn="l"/>
                <a:tab pos="9597104" algn="l"/>
              </a:tabLst>
              <a:defRPr/>
            </a:pPr>
            <a:r>
              <a:rPr lang="en-US" altLang="en-US" sz="2290" b="1" dirty="0">
                <a:solidFill>
                  <a:srgbClr val="000000"/>
                </a:solidFill>
                <a:latin typeface="Garamond" panose="02020404030301010803" pitchFamily="18" charset="0"/>
                <a:ea typeface="Noto Sans CJK SC" charset="-122"/>
              </a:rPr>
              <a:t>Indian Institute of Information Technology </a:t>
            </a:r>
          </a:p>
          <a:p>
            <a:pPr defTabSz="428659" eaLnBrk="0" fontAlgn="base" hangingPunct="0">
              <a:spcBef>
                <a:spcPct val="0"/>
              </a:spcBef>
              <a:spcAft>
                <a:spcPct val="0"/>
              </a:spcAft>
              <a:buClrTx/>
              <a:tabLst>
                <a:tab pos="0" algn="l"/>
                <a:tab pos="872464" algn="l"/>
                <a:tab pos="1744928" algn="l"/>
                <a:tab pos="2617392" algn="l"/>
                <a:tab pos="3489856" algn="l"/>
                <a:tab pos="4362320" algn="l"/>
                <a:tab pos="5234785" algn="l"/>
                <a:tab pos="6107248" algn="l"/>
                <a:tab pos="6979712" algn="l"/>
                <a:tab pos="7852176" algn="l"/>
                <a:tab pos="8724640" algn="l"/>
                <a:tab pos="9597104" algn="l"/>
              </a:tabLst>
              <a:defRPr/>
            </a:pPr>
            <a:r>
              <a:rPr lang="en-US" altLang="en-US" sz="2290" b="1" dirty="0">
                <a:solidFill>
                  <a:srgbClr val="000000"/>
                </a:solidFill>
                <a:latin typeface="Garamond" panose="02020404030301010803" pitchFamily="18" charset="0"/>
                <a:ea typeface="Noto Sans CJK SC" charset="-122"/>
              </a:rPr>
              <a:t>IIIT Sri City </a:t>
            </a:r>
          </a:p>
        </p:txBody>
      </p:sp>
      <p:pic>
        <p:nvPicPr>
          <p:cNvPr id="5" name="Picture 1">
            <a:extLst>
              <a:ext uri="{FF2B5EF4-FFF2-40B4-BE49-F238E27FC236}">
                <a16:creationId xmlns:a16="http://schemas.microsoft.com/office/drawing/2014/main" id="{04D23BAF-DB54-C046-9F10-D252415BD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70" y="157476"/>
            <a:ext cx="1476587" cy="1447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403797AF-6A0F-C940-A7C0-49B60E974C69}"/>
              </a:ext>
            </a:extLst>
          </p:cNvPr>
          <p:cNvSpPr txBox="1">
            <a:spLocks/>
          </p:cNvSpPr>
          <p:nvPr/>
        </p:nvSpPr>
        <p:spPr>
          <a:xfrm>
            <a:off x="870143" y="3016796"/>
            <a:ext cx="7493973" cy="1672112"/>
          </a:xfrm>
          <a:prstGeom prst="rect">
            <a:avLst/>
          </a:prstGeom>
        </p:spPr>
        <p:txBody>
          <a:bodyPr vert="horz" lIns="0" rIns="1744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R="43623" algn="l" defTabSz="872464">
              <a:buClr>
                <a:srgbClr val="C96731"/>
              </a:buClr>
              <a:defRPr/>
            </a:pPr>
            <a:r>
              <a:rPr lang="en-US" sz="1954" b="1" i="1" dirty="0">
                <a:solidFill>
                  <a:srgbClr val="000000">
                    <a:lumMod val="65000"/>
                    <a:lumOff val="35000"/>
                  </a:srgbClr>
                </a:solidFill>
              </a:rPr>
              <a:t>Class # 28</a:t>
            </a:r>
          </a:p>
          <a:p>
            <a:pPr marR="43623" algn="l" defTabSz="872464">
              <a:buClr>
                <a:srgbClr val="C96731"/>
              </a:buClr>
            </a:pPr>
            <a:r>
              <a:rPr lang="en-US" sz="2344" b="1" dirty="0">
                <a:solidFill>
                  <a:srgbClr val="000000">
                    <a:lumMod val="65000"/>
                    <a:lumOff val="35000"/>
                  </a:srgbClr>
                </a:solidFill>
              </a:rPr>
              <a:t>ANOVA</a:t>
            </a:r>
          </a:p>
          <a:p>
            <a:pPr marR="43623" algn="l" defTabSz="872464">
              <a:buClr>
                <a:srgbClr val="C96731"/>
              </a:buClr>
            </a:pPr>
            <a:endParaRPr lang="en-US" sz="2672" b="1" dirty="0">
              <a:solidFill>
                <a:srgbClr val="000000">
                  <a:lumMod val="65000"/>
                  <a:lumOff val="35000"/>
                </a:srgbClr>
              </a:solidFill>
              <a:latin typeface="Gill Sans MT" panose="020B0502020104020203"/>
            </a:endParaRPr>
          </a:p>
        </p:txBody>
      </p:sp>
      <p:sp>
        <p:nvSpPr>
          <p:cNvPr id="4" name="Date Placeholder 3">
            <a:extLst>
              <a:ext uri="{FF2B5EF4-FFF2-40B4-BE49-F238E27FC236}">
                <a16:creationId xmlns:a16="http://schemas.microsoft.com/office/drawing/2014/main" id="{38B62A81-DAAF-C44D-98EF-2BB99BC1FDEF}"/>
              </a:ext>
            </a:extLst>
          </p:cNvPr>
          <p:cNvSpPr>
            <a:spLocks noGrp="1"/>
          </p:cNvSpPr>
          <p:nvPr>
            <p:ph type="dt" sz="half" idx="10"/>
          </p:nvPr>
        </p:nvSpPr>
        <p:spPr/>
        <p:txBody>
          <a:bodyPr/>
          <a:lstStyle/>
          <a:p>
            <a:r>
              <a:rPr lang="en-IN"/>
              <a:t>IIITS: IDA - M2021</a:t>
            </a:r>
          </a:p>
        </p:txBody>
      </p:sp>
    </p:spTree>
    <p:extLst>
      <p:ext uri="{BB962C8B-B14F-4D97-AF65-F5344CB8AC3E}">
        <p14:creationId xmlns:p14="http://schemas.microsoft.com/office/powerpoint/2010/main" val="2240961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48"/>
            <a:ext cx="8229600" cy="506902"/>
          </a:xfrm>
        </p:spPr>
        <p:txBody>
          <a:bodyPr>
            <a:noAutofit/>
          </a:bodyPr>
          <a:lstStyle/>
          <a:p>
            <a:r>
              <a:rPr lang="en-US" sz="4000" dirty="0">
                <a:solidFill>
                  <a:srgbClr val="960000"/>
                </a:solidFill>
                <a:latin typeface="Times New Roman" pitchFamily="18" charset="0"/>
                <a:cs typeface="Times New Roman" pitchFamily="18" charset="0"/>
              </a:rPr>
              <a:t>One-way ANOVA</a:t>
            </a:r>
            <a:endParaRPr lang="en-IN" sz="4000" dirty="0">
              <a:solidFill>
                <a:srgbClr val="960000"/>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r>
              <a:rPr lang="en-IN"/>
              <a:t>IIITS: IDA - M2021</a:t>
            </a:r>
          </a:p>
        </p:txBody>
      </p:sp>
      <mc:AlternateContent xmlns:mc="http://schemas.openxmlformats.org/markup-compatibility/2006" xmlns:a14="http://schemas.microsoft.com/office/drawing/2010/main">
        <mc:Choice Requires="a14">
          <p:sp>
            <p:nvSpPr>
              <p:cNvPr id="6" name="Rectangle 5"/>
              <p:cNvSpPr/>
              <p:nvPr/>
            </p:nvSpPr>
            <p:spPr>
              <a:xfrm>
                <a:off x="48347" y="3861827"/>
                <a:ext cx="8532440" cy="2489271"/>
              </a:xfrm>
              <a:prstGeom prst="rect">
                <a:avLst/>
              </a:prstGeom>
            </p:spPr>
            <p:txBody>
              <a:bodyPr wrap="square">
                <a:spAutoFit/>
              </a:bodyPr>
              <a:lstStyle/>
              <a:p>
                <a:pPr lvl="0" algn="just">
                  <a:lnSpc>
                    <a:spcPct val="107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An entry in the table (e.g., </a:t>
                </a:r>
                <a14:m>
                  <m:oMath xmlns:m="http://schemas.openxmlformats.org/officeDocument/2006/math">
                    <m:r>
                      <m:rPr>
                        <m:lit/>
                      </m:rPr>
                      <a:rPr lang="en-US" sz="2000" b="0" i="0" dirty="0" smtClean="0">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b="0" i="1" dirty="0" smtClean="0">
                            <a:latin typeface="Cambria Math" panose="02040503050406030204" pitchFamily="18" charset="0"/>
                            <a:ea typeface="Calibri" panose="020F0502020204030204" pitchFamily="34" charset="0"/>
                            <a:cs typeface="Times New Roman" panose="02020603050405020304" pitchFamily="18" charset="0"/>
                          </a:rPr>
                        </m:ctrlPr>
                      </m:sSubPr>
                      <m:e>
                        <m:r>
                          <a:rPr lang="en-IN" sz="2000" i="1" dirty="0" smtClean="0">
                            <a:latin typeface="Cambria Math" panose="02040503050406030204" pitchFamily="18" charset="0"/>
                            <a:ea typeface="Calibri" panose="020F0502020204030204" pitchFamily="34" charset="0"/>
                            <a:cs typeface="Times New Roman" panose="02020603050405020304" pitchFamily="18" charset="0"/>
                          </a:rPr>
                          <m:t>𝑦</m:t>
                        </m:r>
                      </m:e>
                      <m:sub>
                        <m:r>
                          <a:rPr lang="en-US" sz="2000" b="0" i="1" dirty="0" smtClean="0">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en-IN" sz="2000" dirty="0">
                    <a:latin typeface="Times New Roman" panose="02020603050405020304" pitchFamily="18" charset="0"/>
                    <a:ea typeface="Calibri" panose="020F0502020204030204" pitchFamily="34" charset="0"/>
                    <a:cs typeface="Times New Roman" panose="02020603050405020304" pitchFamily="18" charset="0"/>
                  </a:rPr>
                  <a:t>) represents the </a:t>
                </a:r>
                <a14:m>
                  <m:oMath xmlns:m="http://schemas.openxmlformats.org/officeDocument/2006/math">
                    <m:sSup>
                      <m:sSupPr>
                        <m:ctrlPr>
                          <a:rPr lang="en-US" sz="2000" b="0" i="1" dirty="0" smtClean="0">
                            <a:latin typeface="Cambria Math" panose="02040503050406030204" pitchFamily="18" charset="0"/>
                            <a:ea typeface="Calibri" panose="020F0502020204030204" pitchFamily="34" charset="0"/>
                            <a:cs typeface="Times New Roman" panose="02020603050405020304" pitchFamily="18" charset="0"/>
                          </a:rPr>
                        </m:ctrlPr>
                      </m:sSupPr>
                      <m:e>
                        <m:r>
                          <a:rPr lang="en-IN" sz="2000" i="1" dirty="0" smtClean="0">
                            <a:latin typeface="Cambria Math" panose="02040503050406030204" pitchFamily="18" charset="0"/>
                            <a:ea typeface="Calibri" panose="020F0502020204030204" pitchFamily="34" charset="0"/>
                            <a:cs typeface="Times New Roman" panose="02020603050405020304" pitchFamily="18" charset="0"/>
                          </a:rPr>
                          <m:t>𝑗</m:t>
                        </m:r>
                      </m:e>
                      <m:sup>
                        <m:r>
                          <a:rPr lang="en-IN" sz="2000" i="1" dirty="0" smtClean="0">
                            <a:latin typeface="Cambria Math" panose="02040503050406030204" pitchFamily="18" charset="0"/>
                            <a:ea typeface="Calibri" panose="020F0502020204030204" pitchFamily="34" charset="0"/>
                            <a:cs typeface="Times New Roman" panose="02020603050405020304" pitchFamily="18" charset="0"/>
                          </a:rPr>
                          <m:t>𝑡h</m:t>
                        </m:r>
                      </m:sup>
                    </m:sSup>
                  </m:oMath>
                </a14:m>
                <a:r>
                  <a:rPr lang="en-IN" sz="2000" dirty="0">
                    <a:latin typeface="Times New Roman" panose="02020603050405020304" pitchFamily="18" charset="0"/>
                    <a:ea typeface="Calibri" panose="020F0502020204030204" pitchFamily="34" charset="0"/>
                    <a:cs typeface="Times New Roman" panose="02020603050405020304" pitchFamily="18" charset="0"/>
                  </a:rPr>
                  <a:t> observation taken under the factor at level </a:t>
                </a:r>
                <a14:m>
                  <m:oMath xmlns:m="http://schemas.openxmlformats.org/officeDocument/2006/math">
                    <m:r>
                      <a:rPr lang="en-IN" sz="2000" i="1" dirty="0" smtClean="0">
                        <a:latin typeface="Cambria Math" panose="02040503050406030204" pitchFamily="18" charset="0"/>
                        <a:ea typeface="Calibri" panose="020F0502020204030204" pitchFamily="34" charset="0"/>
                        <a:cs typeface="Times New Roman" panose="02020603050405020304" pitchFamily="18" charset="0"/>
                      </a:rPr>
                      <m:t>𝑖</m:t>
                    </m:r>
                  </m:oMath>
                </a14:m>
                <a:r>
                  <a:rPr lang="en-IN" sz="2000" dirty="0">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07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There will be, in general, </a:t>
                </a:r>
                <a14:m>
                  <m:oMath xmlns:m="http://schemas.openxmlformats.org/officeDocument/2006/math">
                    <m:r>
                      <a:rPr lang="en-IN" sz="2000" i="1" dirty="0" smtClean="0">
                        <a:latin typeface="Cambria Math" panose="02040503050406030204" pitchFamily="18" charset="0"/>
                        <a:ea typeface="Calibri" panose="020F0502020204030204" pitchFamily="34" charset="0"/>
                        <a:cs typeface="Times New Roman" panose="02020603050405020304" pitchFamily="18" charset="0"/>
                      </a:rPr>
                      <m:t>𝑛</m:t>
                    </m:r>
                    <m:r>
                      <a:rPr lang="en-IN" sz="2000" i="1" dirty="0" smtClean="0">
                        <a:latin typeface="Cambria Math" panose="02040503050406030204" pitchFamily="18" charset="0"/>
                        <a:ea typeface="Calibri" panose="020F0502020204030204" pitchFamily="34" charset="0"/>
                        <a:cs typeface="Times New Roman" panose="02020603050405020304" pitchFamily="18" charset="0"/>
                      </a:rPr>
                      <m:t> </m:t>
                    </m:r>
                  </m:oMath>
                </a14:m>
                <a:r>
                  <a:rPr lang="en-IN" sz="2000" dirty="0">
                    <a:latin typeface="Times New Roman" panose="02020603050405020304" pitchFamily="18" charset="0"/>
                    <a:ea typeface="Calibri" panose="020F0502020204030204" pitchFamily="34" charset="0"/>
                    <a:cs typeface="Times New Roman" panose="02020603050405020304" pitchFamily="18" charset="0"/>
                  </a:rPr>
                  <a:t>observations under the</a:t>
                </a:r>
                <a14:m>
                  <m:oMath xmlns:m="http://schemas.openxmlformats.org/officeDocument/2006/math">
                    <m:sSup>
                      <m:sSupPr>
                        <m:ctrlPr>
                          <a:rPr lang="en-US" sz="2000" i="1" dirty="0">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dirty="0" smtClean="0">
                            <a:latin typeface="Cambria Math" panose="02040503050406030204" pitchFamily="18" charset="0"/>
                            <a:ea typeface="Calibri" panose="020F0502020204030204" pitchFamily="34" charset="0"/>
                            <a:cs typeface="Times New Roman" panose="02020603050405020304" pitchFamily="18" charset="0"/>
                          </a:rPr>
                          <m:t> </m:t>
                        </m:r>
                        <m:r>
                          <a:rPr lang="en-IN" sz="2000" i="1" dirty="0">
                            <a:latin typeface="Cambria Math" panose="02040503050406030204" pitchFamily="18" charset="0"/>
                            <a:ea typeface="Calibri" panose="020F0502020204030204" pitchFamily="34" charset="0"/>
                            <a:cs typeface="Times New Roman" panose="02020603050405020304" pitchFamily="18" charset="0"/>
                          </a:rPr>
                          <m:t>𝑖</m:t>
                        </m:r>
                      </m:e>
                      <m:sup>
                        <m:r>
                          <a:rPr lang="en-IN" sz="2000" i="1" dirty="0">
                            <a:latin typeface="Cambria Math" panose="02040503050406030204" pitchFamily="18" charset="0"/>
                            <a:ea typeface="Calibri" panose="020F0502020204030204" pitchFamily="34" charset="0"/>
                            <a:cs typeface="Times New Roman" panose="02020603050405020304" pitchFamily="18" charset="0"/>
                          </a:rPr>
                          <m:t>𝑡h</m:t>
                        </m:r>
                      </m:sup>
                    </m:sSup>
                    <m:r>
                      <a:rPr lang="en-US" sz="2000" b="0" i="0" dirty="0" smtClean="0">
                        <a:latin typeface="Cambria Math"/>
                        <a:ea typeface="Calibri" panose="020F0502020204030204" pitchFamily="34" charset="0"/>
                        <a:cs typeface="Times New Roman" panose="02020603050405020304" pitchFamily="18" charset="0"/>
                      </a:rPr>
                      <m:t> </m:t>
                    </m:r>
                    <m:r>
                      <m:rPr>
                        <m:sty m:val="p"/>
                      </m:rPr>
                      <a:rPr lang="en-US" sz="2000" b="0" i="0" dirty="0" smtClean="0">
                        <a:latin typeface="Cambria Math"/>
                        <a:ea typeface="Calibri" panose="020F0502020204030204" pitchFamily="34" charset="0"/>
                        <a:cs typeface="Times New Roman" panose="02020603050405020304" pitchFamily="18" charset="0"/>
                      </a:rPr>
                      <m:t>level</m:t>
                    </m:r>
                  </m:oMath>
                </a14:m>
                <a:r>
                  <a:rPr lang="en-IN" sz="2000" dirty="0">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07000"/>
                  </a:lnSpc>
                  <a:spcAft>
                    <a:spcPts val="0"/>
                  </a:spcAft>
                  <a:buFont typeface="Symbol" panose="05050102010706020507" pitchFamily="18" charset="2"/>
                  <a:buChar char=""/>
                </a:pPr>
                <a14:m>
                  <m:oMath xmlns:m="http://schemas.openxmlformats.org/officeDocument/2006/math">
                    <m:sSub>
                      <m:sSubPr>
                        <m:ctrlPr>
                          <a:rPr lang="en-IN" sz="2000" i="1" dirty="0" smtClean="0">
                            <a:latin typeface="Cambria Math" panose="02040503050406030204" pitchFamily="18" charset="0"/>
                            <a:ea typeface="Calibri" panose="020F0502020204030204" pitchFamily="34" charset="0"/>
                            <a:cs typeface="Times New Roman" panose="02020603050405020304" pitchFamily="18" charset="0"/>
                          </a:rPr>
                        </m:ctrlPr>
                      </m:sSubPr>
                      <m:e>
                        <m:r>
                          <a:rPr lang="en-IN" sz="2000" i="1" dirty="0" smtClean="0">
                            <a:latin typeface="Cambria Math" panose="02040503050406030204" pitchFamily="18" charset="0"/>
                            <a:ea typeface="Calibri" panose="020F0502020204030204" pitchFamily="34" charset="0"/>
                            <a:cs typeface="Times New Roman" panose="02020603050405020304" pitchFamily="18" charset="0"/>
                          </a:rPr>
                          <m:t>𝑦</m:t>
                        </m:r>
                      </m:e>
                      <m:sub>
                        <m:r>
                          <a:rPr lang="en-IN" sz="2000" i="1" dirty="0" smtClean="0">
                            <a:latin typeface="Cambria Math" panose="02040503050406030204" pitchFamily="18" charset="0"/>
                            <a:ea typeface="Calibri" panose="020F0502020204030204" pitchFamily="34" charset="0"/>
                            <a:cs typeface="Times New Roman" panose="02020603050405020304" pitchFamily="18" charset="0"/>
                          </a:rPr>
                          <m:t>𝑖</m:t>
                        </m:r>
                        <m:r>
                          <a:rPr lang="en-US" sz="2000" b="0" i="1" dirty="0" smtClean="0">
                            <a:latin typeface="Cambria Math" panose="02040503050406030204" pitchFamily="18" charset="0"/>
                            <a:ea typeface="Calibri" panose="020F0502020204030204" pitchFamily="34" charset="0"/>
                            <a:cs typeface="Times New Roman" panose="02020603050405020304" pitchFamily="18" charset="0"/>
                          </a:rPr>
                          <m:t>.</m:t>
                        </m:r>
                      </m:sub>
                    </m:sSub>
                  </m:oMath>
                </a14:m>
                <a:r>
                  <a:rPr lang="en-IN" sz="2000" dirty="0">
                    <a:latin typeface="Times New Roman" panose="02020603050405020304" pitchFamily="18" charset="0"/>
                    <a:ea typeface="Calibri" panose="020F0502020204030204" pitchFamily="34" charset="0"/>
                    <a:cs typeface="Times New Roman" panose="02020603050405020304" pitchFamily="18" charset="0"/>
                  </a:rPr>
                  <a:t> represents the total of the observations under the </a:t>
                </a:r>
                <a14:m>
                  <m:oMath xmlns:m="http://schemas.openxmlformats.org/officeDocument/2006/math">
                    <m:sSup>
                      <m:sSupPr>
                        <m:ctrlPr>
                          <a:rPr lang="en-US" sz="2000" b="0" i="1" dirty="0" smtClean="0">
                            <a:latin typeface="Cambria Math" panose="02040503050406030204" pitchFamily="18" charset="0"/>
                            <a:ea typeface="Calibri" panose="020F0502020204030204" pitchFamily="34" charset="0"/>
                            <a:cs typeface="Times New Roman" panose="02020603050405020304" pitchFamily="18" charset="0"/>
                          </a:rPr>
                        </m:ctrlPr>
                      </m:sSupPr>
                      <m:e>
                        <m:r>
                          <a:rPr lang="en-IN" sz="2000" i="1" dirty="0" smtClean="0">
                            <a:latin typeface="Cambria Math" panose="02040503050406030204" pitchFamily="18" charset="0"/>
                            <a:ea typeface="Calibri" panose="020F0502020204030204" pitchFamily="34" charset="0"/>
                            <a:cs typeface="Times New Roman" panose="02020603050405020304" pitchFamily="18" charset="0"/>
                          </a:rPr>
                          <m:t>𝑖</m:t>
                        </m:r>
                      </m:e>
                      <m:sup>
                        <m:r>
                          <a:rPr lang="en-IN" sz="2000" i="1" dirty="0" smtClean="0">
                            <a:latin typeface="Cambria Math" panose="02040503050406030204" pitchFamily="18" charset="0"/>
                            <a:ea typeface="Calibri" panose="020F0502020204030204" pitchFamily="34" charset="0"/>
                            <a:cs typeface="Times New Roman" panose="02020603050405020304" pitchFamily="18" charset="0"/>
                          </a:rPr>
                          <m:t>𝑡h</m:t>
                        </m:r>
                      </m:sup>
                    </m:sSup>
                  </m:oMath>
                </a14:m>
                <a:r>
                  <a:rPr lang="en-IN" sz="2000" dirty="0">
                    <a:latin typeface="Times New Roman" panose="02020603050405020304" pitchFamily="18" charset="0"/>
                    <a:ea typeface="Calibri" panose="020F0502020204030204" pitchFamily="34" charset="0"/>
                    <a:cs typeface="Times New Roman" panose="02020603050405020304" pitchFamily="18" charset="0"/>
                  </a:rPr>
                  <a:t> level. </a:t>
                </a:r>
              </a:p>
              <a:p>
                <a:pPr marL="342900" indent="-342900" algn="just">
                  <a:lnSpc>
                    <a:spcPct val="107000"/>
                  </a:lnSpc>
                  <a:buFont typeface="Symbol" panose="05050102010706020507" pitchFamily="18" charset="2"/>
                  <a:buChar char=""/>
                </a:pPr>
                <a14:m>
                  <m:oMath xmlns:m="http://schemas.openxmlformats.org/officeDocument/2006/math">
                    <m:acc>
                      <m:accPr>
                        <m:chr m:val="̅"/>
                        <m:ctrlPr>
                          <a:rPr lang="en-IN" sz="2000" i="1" smtClean="0">
                            <a:latin typeface="Cambria Math" panose="02040503050406030204" pitchFamily="18" charset="0"/>
                            <a:cs typeface="Times New Roman" panose="02020603050405020304" pitchFamily="18" charset="0"/>
                          </a:rPr>
                        </m:ctrlPr>
                      </m:accPr>
                      <m:e>
                        <m:sSub>
                          <m:sSubPr>
                            <m:ctrlPr>
                              <a:rPr lang="en-IN"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𝑦</m:t>
                            </m:r>
                          </m:e>
                          <m:sub>
                            <m:r>
                              <a:rPr lang="en-US" sz="2000" i="1">
                                <a:latin typeface="Cambria Math" panose="02040503050406030204" pitchFamily="18" charset="0"/>
                                <a:cs typeface="Times New Roman" panose="02020603050405020304" pitchFamily="18" charset="0"/>
                              </a:rPr>
                              <m:t>𝑖</m:t>
                            </m:r>
                            <m:r>
                              <a:rPr lang="en-US" sz="2000" i="1">
                                <a:latin typeface="Cambria Math" panose="02040503050406030204" pitchFamily="18" charset="0"/>
                                <a:cs typeface="Times New Roman" panose="02020603050405020304" pitchFamily="18" charset="0"/>
                              </a:rPr>
                              <m:t>.</m:t>
                            </m:r>
                          </m:sub>
                        </m:sSub>
                      </m:e>
                    </m:acc>
                  </m:oMath>
                </a14:m>
                <a:r>
                  <a:rPr lang="en-IN" sz="2000" dirty="0">
                    <a:latin typeface="Times New Roman" panose="02020603050405020304" pitchFamily="18" charset="0"/>
                    <a:ea typeface="Calibri" panose="020F0502020204030204" pitchFamily="34" charset="0"/>
                    <a:cs typeface="Times New Roman" panose="02020603050405020304" pitchFamily="18" charset="0"/>
                  </a:rPr>
                  <a:t> represent the average of the observation under the </a:t>
                </a:r>
                <a14:m>
                  <m:oMath xmlns:m="http://schemas.openxmlformats.org/officeDocument/2006/math">
                    <m:sSup>
                      <m:sSupPr>
                        <m:ctrlPr>
                          <a:rPr lang="en-US" sz="2000" i="1" dirty="0">
                            <a:latin typeface="Cambria Math" panose="02040503050406030204" pitchFamily="18" charset="0"/>
                            <a:ea typeface="Calibri" panose="020F0502020204030204" pitchFamily="34" charset="0"/>
                            <a:cs typeface="Times New Roman" panose="02020603050405020304" pitchFamily="18" charset="0"/>
                          </a:rPr>
                        </m:ctrlPr>
                      </m:sSupPr>
                      <m:e>
                        <m:r>
                          <a:rPr lang="en-IN" sz="2000" i="1" dirty="0">
                            <a:latin typeface="Cambria Math" panose="02040503050406030204" pitchFamily="18" charset="0"/>
                            <a:ea typeface="Calibri" panose="020F0502020204030204" pitchFamily="34" charset="0"/>
                            <a:cs typeface="Times New Roman" panose="02020603050405020304" pitchFamily="18" charset="0"/>
                          </a:rPr>
                          <m:t>𝑖</m:t>
                        </m:r>
                      </m:e>
                      <m:sup>
                        <m:r>
                          <a:rPr lang="en-IN" sz="2000" i="1" dirty="0">
                            <a:latin typeface="Cambria Math" panose="02040503050406030204" pitchFamily="18" charset="0"/>
                            <a:ea typeface="Calibri" panose="020F0502020204030204" pitchFamily="34" charset="0"/>
                            <a:cs typeface="Times New Roman" panose="02020603050405020304" pitchFamily="18" charset="0"/>
                          </a:rPr>
                          <m:t>𝑡h</m:t>
                        </m:r>
                      </m:sup>
                    </m:sSup>
                  </m:oMath>
                </a14:m>
                <a:r>
                  <a:rPr lang="en-IN" sz="2000" dirty="0">
                    <a:latin typeface="Times New Roman" panose="02020603050405020304" pitchFamily="18" charset="0"/>
                    <a:ea typeface="Calibri" panose="020F0502020204030204" pitchFamily="34" charset="0"/>
                    <a:cs typeface="Times New Roman" panose="02020603050405020304" pitchFamily="18" charset="0"/>
                  </a:rPr>
                  <a:t> level. </a:t>
                </a:r>
              </a:p>
              <a:p>
                <a:pPr marL="342900" lvl="0" indent="-342900" algn="just">
                  <a:lnSpc>
                    <a:spcPct val="107000"/>
                  </a:lnSpc>
                  <a:spcAft>
                    <a:spcPts val="0"/>
                  </a:spcAft>
                  <a:buFont typeface="Symbol" panose="05050102010706020507" pitchFamily="18" charset="2"/>
                  <a:buChar char=""/>
                </a:pPr>
                <a14:m>
                  <m:oMath xmlns:m="http://schemas.openxmlformats.org/officeDocument/2006/math">
                    <m:sSub>
                      <m:sSubPr>
                        <m:ctrlPr>
                          <a:rPr lang="en-IN" sz="2000" i="1" dirty="0">
                            <a:latin typeface="Cambria Math" panose="02040503050406030204" pitchFamily="18" charset="0"/>
                            <a:ea typeface="Calibri" panose="020F0502020204030204" pitchFamily="34" charset="0"/>
                            <a:cs typeface="Times New Roman" panose="02020603050405020304" pitchFamily="18" charset="0"/>
                          </a:rPr>
                        </m:ctrlPr>
                      </m:sSubPr>
                      <m:e>
                        <m:r>
                          <a:rPr lang="en-IN" sz="2000" i="1" dirty="0">
                            <a:latin typeface="Cambria Math" panose="02040503050406030204" pitchFamily="18" charset="0"/>
                            <a:ea typeface="Calibri" panose="020F0502020204030204" pitchFamily="34" charset="0"/>
                            <a:cs typeface="Times New Roman" panose="02020603050405020304" pitchFamily="18" charset="0"/>
                          </a:rPr>
                          <m:t>𝑦</m:t>
                        </m:r>
                      </m:e>
                      <m:sub>
                        <m:r>
                          <a:rPr lang="en-IN" sz="2000" b="0" i="1" dirty="0" smtClean="0">
                            <a:latin typeface="Cambria Math" panose="02040503050406030204" pitchFamily="18" charset="0"/>
                            <a:ea typeface="Calibri" panose="020F0502020204030204" pitchFamily="34" charset="0"/>
                            <a:cs typeface="Times New Roman" panose="02020603050405020304" pitchFamily="18" charset="0"/>
                          </a:rPr>
                          <m:t>𝑔</m:t>
                        </m:r>
                      </m:sub>
                    </m:sSub>
                  </m:oMath>
                </a14:m>
                <a:r>
                  <a:rPr lang="en-IN" sz="2000" dirty="0">
                    <a:latin typeface="Times New Roman" panose="02020603050405020304" pitchFamily="18" charset="0"/>
                    <a:ea typeface="Calibri" panose="020F0502020204030204" pitchFamily="34" charset="0"/>
                    <a:cs typeface="Times New Roman" panose="02020603050405020304" pitchFamily="18" charset="0"/>
                  </a:rPr>
                  <a:t> represent the grand total of all the observation under the </a:t>
                </a:r>
                <a14:m>
                  <m:oMath xmlns:m="http://schemas.openxmlformats.org/officeDocument/2006/math">
                    <m:r>
                      <a:rPr lang="en-US" sz="2000" b="0" i="1" dirty="0" smtClean="0">
                        <a:latin typeface="Cambria Math"/>
                        <a:ea typeface="Calibri" panose="020F0502020204030204" pitchFamily="34" charset="0"/>
                        <a:cs typeface="Times New Roman" panose="02020603050405020304" pitchFamily="18" charset="0"/>
                      </a:rPr>
                      <m:t>𝑓𝑎𝑐𝑡𝑜𝑟</m:t>
                    </m:r>
                  </m:oMath>
                </a14:m>
                <a:r>
                  <a:rPr lang="en-IN" sz="2000"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lnSpc>
                    <a:spcPct val="107000"/>
                  </a:lnSpc>
                  <a:buFont typeface="Symbol" panose="05050102010706020507" pitchFamily="18" charset="2"/>
                  <a:buChar char=""/>
                </a:pPr>
                <a14:m>
                  <m:oMath xmlns:m="http://schemas.openxmlformats.org/officeDocument/2006/math">
                    <m:acc>
                      <m:accPr>
                        <m:chr m:val="̅"/>
                        <m:ctrlPr>
                          <a:rPr lang="en-IN" sz="2000" i="1">
                            <a:latin typeface="Cambria Math" panose="02040503050406030204" pitchFamily="18" charset="0"/>
                            <a:cs typeface="Times New Roman" panose="02020603050405020304" pitchFamily="18" charset="0"/>
                          </a:rPr>
                        </m:ctrlPr>
                      </m:accPr>
                      <m:e>
                        <m:sSub>
                          <m:sSubPr>
                            <m:ctrlPr>
                              <a:rPr lang="en-IN" sz="2000" i="1" smtClean="0">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𝑦</m:t>
                            </m:r>
                          </m:e>
                          <m:sub>
                            <m:r>
                              <a:rPr lang="en-IN" sz="2000" b="0" i="1" smtClean="0">
                                <a:latin typeface="Cambria Math" panose="02040503050406030204" pitchFamily="18" charset="0"/>
                                <a:cs typeface="Times New Roman" panose="02020603050405020304" pitchFamily="18" charset="0"/>
                              </a:rPr>
                              <m:t>𝑔</m:t>
                            </m:r>
                          </m:sub>
                        </m:sSub>
                      </m:e>
                    </m:acc>
                  </m:oMath>
                </a14:m>
                <a:r>
                  <a:rPr lang="en-IN" sz="2000" dirty="0">
                    <a:latin typeface="Times New Roman" panose="02020603050405020304" pitchFamily="18" charset="0"/>
                    <a:ea typeface="Calibri" panose="020F0502020204030204" pitchFamily="34" charset="0"/>
                    <a:cs typeface="Times New Roman" panose="02020603050405020304" pitchFamily="18" charset="0"/>
                  </a:rPr>
                  <a:t> represent the average grand total of all the observation under the factor. </a:t>
                </a:r>
              </a:p>
            </p:txBody>
          </p:sp>
        </mc:Choice>
        <mc:Fallback xmlns="">
          <p:sp>
            <p:nvSpPr>
              <p:cNvPr id="6" name="Rectangle 5"/>
              <p:cNvSpPr>
                <a:spLocks noRot="1" noChangeAspect="1" noMove="1" noResize="1" noEditPoints="1" noAdjustHandles="1" noChangeArrowheads="1" noChangeShapeType="1" noTextEdit="1"/>
              </p:cNvSpPr>
              <p:nvPr/>
            </p:nvSpPr>
            <p:spPr>
              <a:xfrm>
                <a:off x="48347" y="3861827"/>
                <a:ext cx="8532440" cy="2489271"/>
              </a:xfrm>
              <a:prstGeom prst="rect">
                <a:avLst/>
              </a:prstGeom>
              <a:blipFill>
                <a:blip r:embed="rId2"/>
                <a:stretch>
                  <a:fillRect l="-786" t="-735" r="-714" b="-24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620249751"/>
                  </p:ext>
                </p:extLst>
              </p:nvPr>
            </p:nvGraphicFramePr>
            <p:xfrm>
              <a:off x="539552" y="764704"/>
              <a:ext cx="8066322" cy="3168130"/>
            </p:xfrm>
            <a:graphic>
              <a:graphicData uri="http://schemas.openxmlformats.org/drawingml/2006/table">
                <a:tbl>
                  <a:tblPr firstRow="1" bandRow="1">
                    <a:tableStyleId>{5C22544A-7EE6-4342-B048-85BDC9FD1C3A}</a:tableStyleId>
                  </a:tblPr>
                  <a:tblGrid>
                    <a:gridCol w="974433">
                      <a:extLst>
                        <a:ext uri="{9D8B030D-6E8A-4147-A177-3AD203B41FA5}">
                          <a16:colId xmlns:a16="http://schemas.microsoft.com/office/drawing/2014/main" val="603818800"/>
                        </a:ext>
                      </a:extLst>
                    </a:gridCol>
                    <a:gridCol w="1074682">
                      <a:extLst>
                        <a:ext uri="{9D8B030D-6E8A-4147-A177-3AD203B41FA5}">
                          <a16:colId xmlns:a16="http://schemas.microsoft.com/office/drawing/2014/main" val="146167052"/>
                        </a:ext>
                      </a:extLst>
                    </a:gridCol>
                    <a:gridCol w="1092263">
                      <a:extLst>
                        <a:ext uri="{9D8B030D-6E8A-4147-A177-3AD203B41FA5}">
                          <a16:colId xmlns:a16="http://schemas.microsoft.com/office/drawing/2014/main" val="3217635545"/>
                        </a:ext>
                      </a:extLst>
                    </a:gridCol>
                    <a:gridCol w="1653356">
                      <a:extLst>
                        <a:ext uri="{9D8B030D-6E8A-4147-A177-3AD203B41FA5}">
                          <a16:colId xmlns:a16="http://schemas.microsoft.com/office/drawing/2014/main" val="2481133061"/>
                        </a:ext>
                      </a:extLst>
                    </a:gridCol>
                    <a:gridCol w="826679">
                      <a:extLst>
                        <a:ext uri="{9D8B030D-6E8A-4147-A177-3AD203B41FA5}">
                          <a16:colId xmlns:a16="http://schemas.microsoft.com/office/drawing/2014/main" val="3646698106"/>
                        </a:ext>
                      </a:extLst>
                    </a:gridCol>
                    <a:gridCol w="1157350">
                      <a:extLst>
                        <a:ext uri="{9D8B030D-6E8A-4147-A177-3AD203B41FA5}">
                          <a16:colId xmlns:a16="http://schemas.microsoft.com/office/drawing/2014/main" val="1978893899"/>
                        </a:ext>
                      </a:extLst>
                    </a:gridCol>
                    <a:gridCol w="1287559">
                      <a:extLst>
                        <a:ext uri="{9D8B030D-6E8A-4147-A177-3AD203B41FA5}">
                          <a16:colId xmlns:a16="http://schemas.microsoft.com/office/drawing/2014/main" val="2822332697"/>
                        </a:ext>
                      </a:extLst>
                    </a:gridCol>
                  </a:tblGrid>
                  <a:tr h="466661">
                    <a:tc>
                      <a:txBody>
                        <a:bodyPr/>
                        <a:lstStyle/>
                        <a:p>
                          <a:pPr algn="ctr"/>
                          <a:r>
                            <a:rPr lang="en-US" sz="1600" baseline="0" dirty="0"/>
                            <a:t> Level (Group)</a:t>
                          </a:r>
                          <a:endParaRPr lang="en-IN" sz="1600" dirty="0"/>
                        </a:p>
                      </a:txBody>
                      <a:tcPr/>
                    </a:tc>
                    <a:tc gridSpan="4">
                      <a:txBody>
                        <a:bodyPr/>
                        <a:lstStyle/>
                        <a:p>
                          <a:pPr algn="ctr"/>
                          <a:r>
                            <a:rPr lang="en-US" sz="1600" dirty="0"/>
                            <a:t>Observations (One Factor)</a:t>
                          </a:r>
                          <a:endParaRPr lang="en-IN" sz="16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pPr algn="ctr"/>
                          <a:r>
                            <a:rPr lang="en-US" sz="1600" dirty="0"/>
                            <a:t>Total</a:t>
                          </a:r>
                          <a:endParaRPr lang="en-IN" sz="1600" dirty="0"/>
                        </a:p>
                      </a:txBody>
                      <a:tcPr/>
                    </a:tc>
                    <a:tc>
                      <a:txBody>
                        <a:bodyPr/>
                        <a:lstStyle/>
                        <a:p>
                          <a:pPr algn="ctr"/>
                          <a:r>
                            <a:rPr lang="en-US" sz="1600" dirty="0"/>
                            <a:t>Average</a:t>
                          </a:r>
                          <a:endParaRPr lang="en-IN" sz="1600" dirty="0"/>
                        </a:p>
                      </a:txBody>
                      <a:tcPr/>
                    </a:tc>
                    <a:extLst>
                      <a:ext uri="{0D108BD9-81ED-4DB2-BD59-A6C34878D82A}">
                        <a16:rowId xmlns:a16="http://schemas.microsoft.com/office/drawing/2014/main" val="1494158944"/>
                      </a:ext>
                    </a:extLst>
                  </a:tr>
                  <a:tr h="466661">
                    <a:tc>
                      <a:txBody>
                        <a:bodyPr/>
                        <a:lstStyle/>
                        <a:p>
                          <a:pPr algn="ctr"/>
                          <a:r>
                            <a:rPr lang="en-US" sz="1400" b="1" dirty="0">
                              <a:latin typeface="Abadi" panose="020B0604020202020204" pitchFamily="34" charset="0"/>
                            </a:rPr>
                            <a:t>1</a:t>
                          </a:r>
                          <a:endParaRPr lang="en-IN" sz="1400" b="1" dirty="0">
                            <a:latin typeface="Abadi" panose="020B0604020202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panose="02040503050406030204" pitchFamily="18" charset="0"/>
                                      </a:rPr>
                                      <m:t>𝟏𝟏</m:t>
                                    </m:r>
                                  </m:sub>
                                </m:sSub>
                              </m:oMath>
                            </m:oMathPara>
                          </a14:m>
                          <a:endParaRPr lang="en-IN" sz="1400" b="1" dirty="0">
                            <a:latin typeface="Abadi" panose="020B0604020202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panose="02040503050406030204" pitchFamily="18" charset="0"/>
                                      </a:rPr>
                                      <m:t>𝟏𝟐</m:t>
                                    </m:r>
                                  </m:sub>
                                </m:sSub>
                              </m:oMath>
                            </m:oMathPara>
                          </a14:m>
                          <a:endParaRPr lang="en-IN" sz="1400" b="1" dirty="0">
                            <a:latin typeface="Abadi" panose="020B0604020202020204" pitchFamily="34" charset="0"/>
                          </a:endParaRPr>
                        </a:p>
                      </a:txBody>
                      <a:tcPr/>
                    </a:tc>
                    <a:tc>
                      <a:txBody>
                        <a:bodyPr/>
                        <a:lstStyle/>
                        <a:p>
                          <a:pPr algn="ctr"/>
                          <a:r>
                            <a:rPr lang="en-US" sz="1400" b="1" dirty="0">
                              <a:latin typeface="Abadi" panose="020B0604020202020204" pitchFamily="34" charset="0"/>
                            </a:rPr>
                            <a:t>………</a:t>
                          </a:r>
                          <a:endParaRPr lang="en-IN" sz="1400" b="1" dirty="0">
                            <a:latin typeface="Abadi" panose="020B060402020202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panose="02040503050406030204" pitchFamily="18" charset="0"/>
                                      </a:rPr>
                                      <m:t>𝟏</m:t>
                                    </m:r>
                                    <m:r>
                                      <a:rPr lang="en-US" sz="1400" b="1" i="1" smtClean="0">
                                        <a:latin typeface="Cambria Math" panose="02040503050406030204" pitchFamily="18" charset="0"/>
                                      </a:rPr>
                                      <m:t>𝒏</m:t>
                                    </m:r>
                                  </m:sub>
                                </m:sSub>
                              </m:oMath>
                            </m:oMathPara>
                          </a14:m>
                          <a:endParaRPr lang="en-IN" sz="1400" b="1" dirty="0">
                            <a:latin typeface="Abadi" panose="020B060402020202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panose="02040503050406030204" pitchFamily="18" charset="0"/>
                                      </a:rPr>
                                      <m:t>𝟏</m:t>
                                    </m:r>
                                    <m:r>
                                      <a:rPr lang="en-US" sz="1400" b="1" i="1" smtClean="0">
                                        <a:latin typeface="Cambria Math" panose="02040503050406030204" pitchFamily="18" charset="0"/>
                                      </a:rPr>
                                      <m:t>.</m:t>
                                    </m:r>
                                  </m:sub>
                                </m:sSub>
                              </m:oMath>
                            </m:oMathPara>
                          </a14:m>
                          <a:endParaRPr lang="en-IN" sz="1400" b="1" dirty="0">
                            <a:latin typeface="Abadi" panose="020B060402020202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IN" sz="1400" b="1" i="1" smtClean="0">
                                        <a:latin typeface="Cambria Math" panose="02040503050406030204" pitchFamily="18" charset="0"/>
                                        <a:cs typeface="Times New Roman" panose="02020603050405020304" pitchFamily="18" charset="0"/>
                                      </a:rPr>
                                    </m:ctrlPr>
                                  </m:accPr>
                                  <m:e>
                                    <m:sSub>
                                      <m:sSubPr>
                                        <m:ctrlPr>
                                          <a:rPr lang="en-IN" sz="1400" b="1" i="1">
                                            <a:latin typeface="Cambria Math" panose="02040503050406030204" pitchFamily="18" charset="0"/>
                                            <a:cs typeface="Times New Roman" panose="02020603050405020304" pitchFamily="18" charset="0"/>
                                          </a:rPr>
                                        </m:ctrlPr>
                                      </m:sSubPr>
                                      <m:e>
                                        <m:r>
                                          <a:rPr lang="en-US" sz="1400" b="1" i="1">
                                            <a:latin typeface="Cambria Math" panose="02040503050406030204" pitchFamily="18" charset="0"/>
                                            <a:cs typeface="Times New Roman" panose="02020603050405020304" pitchFamily="18" charset="0"/>
                                          </a:rPr>
                                          <m:t>𝒚</m:t>
                                        </m:r>
                                      </m:e>
                                      <m:sub>
                                        <m:r>
                                          <a:rPr lang="en-US" sz="1400" b="1" i="1" smtClean="0">
                                            <a:latin typeface="Cambria Math" panose="02040503050406030204" pitchFamily="18" charset="0"/>
                                            <a:cs typeface="Times New Roman" panose="02020603050405020304" pitchFamily="18" charset="0"/>
                                          </a:rPr>
                                          <m:t>𝟏</m:t>
                                        </m:r>
                                        <m:r>
                                          <a:rPr lang="en-US" sz="1400" b="1" i="1">
                                            <a:latin typeface="Cambria Math" panose="02040503050406030204" pitchFamily="18" charset="0"/>
                                            <a:cs typeface="Times New Roman" panose="02020603050405020304" pitchFamily="18" charset="0"/>
                                          </a:rPr>
                                          <m:t>.</m:t>
                                        </m:r>
                                      </m:sub>
                                    </m:sSub>
                                  </m:e>
                                </m:acc>
                              </m:oMath>
                            </m:oMathPara>
                          </a14:m>
                          <a:endParaRPr lang="en-IN" sz="1400" b="1" dirty="0">
                            <a:latin typeface="Abadi" panose="020B0604020202020204" pitchFamily="34" charset="0"/>
                          </a:endParaRPr>
                        </a:p>
                      </a:txBody>
                      <a:tcPr/>
                    </a:tc>
                    <a:extLst>
                      <a:ext uri="{0D108BD9-81ED-4DB2-BD59-A6C34878D82A}">
                        <a16:rowId xmlns:a16="http://schemas.microsoft.com/office/drawing/2014/main" val="4030430031"/>
                      </a:ext>
                    </a:extLst>
                  </a:tr>
                  <a:tr h="1189027">
                    <a:tc>
                      <a:txBody>
                        <a:bodyPr/>
                        <a:lstStyle/>
                        <a:p>
                          <a:pPr algn="ctr"/>
                          <a:r>
                            <a:rPr lang="en-US" sz="1400" b="1" dirty="0">
                              <a:latin typeface="Abadi" panose="020B0604020202020204" pitchFamily="34" charset="0"/>
                            </a:rPr>
                            <a:t>2</a:t>
                          </a:r>
                        </a:p>
                        <a:p>
                          <a:pPr marL="0" algn="ctr"/>
                          <a:r>
                            <a:rPr lang="en-US" sz="1400" b="1" dirty="0">
                              <a:latin typeface="Abadi" panose="020B0604020202020204" pitchFamily="34" charset="0"/>
                            </a:rPr>
                            <a:t>.</a:t>
                          </a:r>
                        </a:p>
                        <a:p>
                          <a:pPr marL="0" algn="ctr"/>
                          <a:r>
                            <a:rPr lang="en-US" sz="1400" b="1" dirty="0">
                              <a:latin typeface="Abadi" panose="020B0604020202020204" pitchFamily="34" charset="0"/>
                            </a:rPr>
                            <a:t>.</a:t>
                          </a:r>
                        </a:p>
                        <a:p>
                          <a:pPr marL="0" algn="ctr"/>
                          <a:r>
                            <a:rPr lang="en-US" sz="1400" b="1" dirty="0">
                              <a:latin typeface="Abadi" panose="020B0604020202020204" pitchFamily="34" charset="0"/>
                            </a:rPr>
                            <a:t>.</a:t>
                          </a:r>
                          <a:endParaRPr lang="en-IN" sz="1400" b="1" dirty="0">
                            <a:latin typeface="Abadi" panose="020B0604020202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panose="02040503050406030204" pitchFamily="18" charset="0"/>
                                      </a:rPr>
                                      <m:t>𝟐𝟏</m:t>
                                    </m:r>
                                  </m:sub>
                                </m:sSub>
                              </m:oMath>
                            </m:oMathPara>
                          </a14:m>
                          <a:endParaRPr lang="en-IN" sz="1400" b="1" dirty="0">
                            <a:latin typeface="Abadi" panose="020B0604020202020204" pitchFamily="34" charset="0"/>
                          </a:endParaRPr>
                        </a:p>
                        <a:p>
                          <a:pPr algn="ctr"/>
                          <a:r>
                            <a:rPr lang="en-US" sz="1400" b="1" dirty="0">
                              <a:latin typeface="Abadi" panose="020B0604020202020204" pitchFamily="34" charset="0"/>
                            </a:rPr>
                            <a:t>.</a:t>
                          </a:r>
                        </a:p>
                        <a:p>
                          <a:pPr algn="ctr"/>
                          <a:r>
                            <a:rPr lang="en-US" sz="1400" b="1" dirty="0">
                              <a:latin typeface="Abadi" panose="020B0604020202020204" pitchFamily="34" charset="0"/>
                            </a:rPr>
                            <a:t>.</a:t>
                          </a:r>
                        </a:p>
                        <a:p>
                          <a:pPr algn="ctr"/>
                          <a:r>
                            <a:rPr lang="en-US" sz="1400" b="1" dirty="0">
                              <a:latin typeface="Abadi" panose="020B0604020202020204" pitchFamily="34" charset="0"/>
                            </a:rPr>
                            <a:t>.</a:t>
                          </a:r>
                          <a:endParaRPr lang="en-IN" sz="1400" b="1" dirty="0">
                            <a:latin typeface="Abadi" panose="020B0604020202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panose="02040503050406030204" pitchFamily="18" charset="0"/>
                                      </a:rPr>
                                      <m:t>𝟐𝟐</m:t>
                                    </m:r>
                                  </m:sub>
                                </m:sSub>
                              </m:oMath>
                            </m:oMathPara>
                          </a14:m>
                          <a:endParaRPr lang="en-IN" sz="1400" b="1" dirty="0">
                            <a:latin typeface="Abadi" panose="020B0604020202020204" pitchFamily="34" charset="0"/>
                          </a:endParaRPr>
                        </a:p>
                        <a:p>
                          <a:pPr algn="ctr"/>
                          <a:r>
                            <a:rPr lang="en-US" sz="1400" b="1" dirty="0">
                              <a:latin typeface="Abadi" panose="020B0604020202020204" pitchFamily="34" charset="0"/>
                            </a:rPr>
                            <a:t>.</a:t>
                          </a:r>
                        </a:p>
                        <a:p>
                          <a:pPr algn="ctr"/>
                          <a:r>
                            <a:rPr lang="en-US" sz="1400" b="1" dirty="0">
                              <a:latin typeface="Abadi" panose="020B0604020202020204" pitchFamily="34" charset="0"/>
                            </a:rPr>
                            <a:t>.</a:t>
                          </a:r>
                        </a:p>
                        <a:p>
                          <a:pPr algn="ctr"/>
                          <a:r>
                            <a:rPr lang="en-US" sz="1400" b="1" dirty="0">
                              <a:latin typeface="Abadi" panose="020B0604020202020204" pitchFamily="34" charset="0"/>
                            </a:rPr>
                            <a:t>.</a:t>
                          </a:r>
                          <a:endParaRPr lang="en-IN" sz="1400" b="1" dirty="0">
                            <a:latin typeface="Abadi" panose="020B0604020202020204" pitchFamily="34" charset="0"/>
                          </a:endParaRPr>
                        </a:p>
                      </a:txBody>
                      <a:tcPr/>
                    </a:tc>
                    <a:tc>
                      <a:txBody>
                        <a:bodyPr/>
                        <a:lstStyle/>
                        <a:p>
                          <a:pPr algn="ctr"/>
                          <a:r>
                            <a:rPr lang="en-IN" sz="1400" b="1" dirty="0">
                              <a:latin typeface="Abadi" panose="020B0604020202020204" pitchFamily="34"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badi" panose="020B0604020202020204" pitchFamily="34" charset="0"/>
                            </a:rPr>
                            <a:t>………</a:t>
                          </a:r>
                          <a:endParaRPr lang="en-IN" sz="1400" b="1" dirty="0">
                            <a:latin typeface="Abadi"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badi" panose="020B0604020202020204" pitchFamily="34" charset="0"/>
                            </a:rPr>
                            <a:t>………</a:t>
                          </a:r>
                          <a:endParaRPr lang="en-IN" sz="1400" b="1" dirty="0">
                            <a:latin typeface="Abadi"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badi" panose="020B0604020202020204" pitchFamily="34" charset="0"/>
                            </a:rPr>
                            <a:t>………</a:t>
                          </a:r>
                          <a:endParaRPr lang="en-IN" sz="1400" b="1" dirty="0">
                            <a:latin typeface="Abadi" panose="020B0604020202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panose="02040503050406030204" pitchFamily="18" charset="0"/>
                                      </a:rPr>
                                      <m:t>𝟐</m:t>
                                    </m:r>
                                    <m:r>
                                      <a:rPr lang="en-US" sz="1400" b="1" i="1" smtClean="0">
                                        <a:latin typeface="Cambria Math" panose="02040503050406030204" pitchFamily="18" charset="0"/>
                                      </a:rPr>
                                      <m:t>𝒏</m:t>
                                    </m:r>
                                  </m:sub>
                                </m:sSub>
                              </m:oMath>
                            </m:oMathPara>
                          </a14:m>
                          <a:endParaRPr lang="en-IN" sz="1400" b="1" dirty="0">
                            <a:latin typeface="Abadi" panose="020B0604020202020204" pitchFamily="34" charset="0"/>
                          </a:endParaRPr>
                        </a:p>
                        <a:p>
                          <a:pPr algn="ctr"/>
                          <a:r>
                            <a:rPr lang="en-US" sz="1400" b="1" dirty="0">
                              <a:latin typeface="Abadi" panose="020B0604020202020204" pitchFamily="34" charset="0"/>
                            </a:rPr>
                            <a:t>.</a:t>
                          </a:r>
                        </a:p>
                        <a:p>
                          <a:pPr algn="ctr"/>
                          <a:r>
                            <a:rPr lang="en-US" sz="1400" b="1" dirty="0">
                              <a:latin typeface="Abadi" panose="020B0604020202020204" pitchFamily="34" charset="0"/>
                            </a:rPr>
                            <a:t>.</a:t>
                          </a:r>
                        </a:p>
                        <a:p>
                          <a:pPr algn="ctr"/>
                          <a:r>
                            <a:rPr lang="en-US" sz="1400" b="1" dirty="0">
                              <a:latin typeface="Abadi" panose="020B0604020202020204" pitchFamily="34" charset="0"/>
                            </a:rPr>
                            <a:t>.</a:t>
                          </a:r>
                          <a:endParaRPr lang="en-IN" sz="1400" b="1" dirty="0">
                            <a:latin typeface="Abadi" panose="020B0604020202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panose="02040503050406030204" pitchFamily="18" charset="0"/>
                                      </a:rPr>
                                      <m:t>𝟐</m:t>
                                    </m:r>
                                    <m:r>
                                      <a:rPr lang="en-US" sz="1400" b="1" i="1" smtClean="0">
                                        <a:latin typeface="Cambria Math" panose="02040503050406030204" pitchFamily="18" charset="0"/>
                                      </a:rPr>
                                      <m:t>.</m:t>
                                    </m:r>
                                  </m:sub>
                                </m:sSub>
                              </m:oMath>
                            </m:oMathPara>
                          </a14:m>
                          <a:endParaRPr lang="en-IN" sz="1400" b="1" dirty="0">
                            <a:latin typeface="Abadi" panose="020B0604020202020204" pitchFamily="34" charset="0"/>
                          </a:endParaRPr>
                        </a:p>
                        <a:p>
                          <a:pPr algn="ctr"/>
                          <a:r>
                            <a:rPr lang="en-US" sz="1400" b="1" dirty="0">
                              <a:latin typeface="Abadi" panose="020B0604020202020204" pitchFamily="34" charset="0"/>
                            </a:rPr>
                            <a:t>.</a:t>
                          </a:r>
                        </a:p>
                        <a:p>
                          <a:pPr algn="ctr"/>
                          <a:r>
                            <a:rPr lang="en-US" sz="1400" b="1" dirty="0">
                              <a:latin typeface="Abadi" panose="020B0604020202020204" pitchFamily="34" charset="0"/>
                            </a:rPr>
                            <a:t>.</a:t>
                          </a:r>
                        </a:p>
                        <a:p>
                          <a:pPr algn="ctr"/>
                          <a:r>
                            <a:rPr lang="en-US" sz="1400" b="1" dirty="0">
                              <a:latin typeface="Abadi" panose="020B0604020202020204" pitchFamily="34" charset="0"/>
                            </a:rPr>
                            <a:t>.</a:t>
                          </a:r>
                          <a:endParaRPr lang="en-IN" sz="1400" b="1" dirty="0">
                            <a:latin typeface="Abadi"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IN" sz="1400" b="1" i="1" smtClean="0">
                                        <a:latin typeface="Cambria Math" panose="02040503050406030204" pitchFamily="18" charset="0"/>
                                        <a:cs typeface="Times New Roman" panose="02020603050405020304" pitchFamily="18" charset="0"/>
                                      </a:rPr>
                                    </m:ctrlPr>
                                  </m:accPr>
                                  <m:e>
                                    <m:sSub>
                                      <m:sSubPr>
                                        <m:ctrlPr>
                                          <a:rPr lang="en-IN" sz="1400" b="1" i="1">
                                            <a:latin typeface="Cambria Math" panose="02040503050406030204" pitchFamily="18" charset="0"/>
                                            <a:cs typeface="Times New Roman" panose="02020603050405020304" pitchFamily="18" charset="0"/>
                                          </a:rPr>
                                        </m:ctrlPr>
                                      </m:sSubPr>
                                      <m:e>
                                        <m:r>
                                          <a:rPr lang="en-US" sz="1400" b="1" i="1">
                                            <a:latin typeface="Cambria Math" panose="02040503050406030204" pitchFamily="18" charset="0"/>
                                            <a:cs typeface="Times New Roman" panose="02020603050405020304" pitchFamily="18" charset="0"/>
                                          </a:rPr>
                                          <m:t>𝒚</m:t>
                                        </m:r>
                                      </m:e>
                                      <m:sub>
                                        <m:r>
                                          <a:rPr lang="en-US" sz="1400" b="1" i="1" smtClean="0">
                                            <a:latin typeface="Cambria Math" panose="02040503050406030204" pitchFamily="18" charset="0"/>
                                            <a:cs typeface="Times New Roman" panose="02020603050405020304" pitchFamily="18" charset="0"/>
                                          </a:rPr>
                                          <m:t>𝟏</m:t>
                                        </m:r>
                                        <m:r>
                                          <a:rPr lang="en-US" sz="1400" b="1" i="1">
                                            <a:latin typeface="Cambria Math" panose="02040503050406030204" pitchFamily="18" charset="0"/>
                                            <a:cs typeface="Times New Roman" panose="02020603050405020304" pitchFamily="18" charset="0"/>
                                          </a:rPr>
                                          <m:t>.</m:t>
                                        </m:r>
                                      </m:sub>
                                    </m:sSub>
                                  </m:e>
                                </m:acc>
                              </m:oMath>
                            </m:oMathPara>
                          </a14:m>
                          <a:endParaRPr lang="en-IN" sz="1400" b="1" dirty="0">
                            <a:latin typeface="Abadi"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badi" panose="020B0604020202020204" pitchFamily="34" charset="0"/>
                            </a:rPr>
                            <a:t>………</a:t>
                          </a:r>
                          <a:endParaRPr lang="en-IN" sz="1400" b="1" dirty="0">
                            <a:latin typeface="Abadi"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badi" panose="020B0604020202020204" pitchFamily="34" charset="0"/>
                            </a:rPr>
                            <a:t>………</a:t>
                          </a:r>
                          <a:endParaRPr lang="en-IN" sz="1400" b="1" dirty="0">
                            <a:latin typeface="Abadi"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badi" panose="020B0604020202020204" pitchFamily="34" charset="0"/>
                            </a:rPr>
                            <a:t>………</a:t>
                          </a:r>
                          <a:endParaRPr lang="en-IN" sz="1400" b="1" dirty="0">
                            <a:latin typeface="Abadi" panose="020B0604020202020204" pitchFamily="34" charset="0"/>
                          </a:endParaRPr>
                        </a:p>
                      </a:txBody>
                      <a:tcPr/>
                    </a:tc>
                    <a:extLst>
                      <a:ext uri="{0D108BD9-81ED-4DB2-BD59-A6C34878D82A}">
                        <a16:rowId xmlns:a16="http://schemas.microsoft.com/office/drawing/2014/main" val="3427578380"/>
                      </a:ext>
                    </a:extLst>
                  </a:tr>
                  <a:tr h="466661">
                    <a:tc>
                      <a:txBody>
                        <a:bodyPr/>
                        <a:lstStyle/>
                        <a:p>
                          <a:pPr algn="ctr"/>
                          <a:r>
                            <a:rPr lang="en-US" sz="1400" b="1" i="1" dirty="0">
                              <a:latin typeface="Abadi" panose="020B0604020202020204" pitchFamily="34" charset="0"/>
                            </a:rPr>
                            <a:t>k</a:t>
                          </a:r>
                          <a:endParaRPr lang="en-IN" sz="1400" b="1" i="1" dirty="0">
                            <a:latin typeface="Abadi" panose="020B0604020202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a:rPr>
                                      <m:t>𝒌</m:t>
                                    </m:r>
                                    <m:r>
                                      <a:rPr lang="en-US" sz="1400" b="1" i="1" smtClean="0">
                                        <a:latin typeface="Cambria Math" panose="02040503050406030204" pitchFamily="18" charset="0"/>
                                      </a:rPr>
                                      <m:t>𝟏</m:t>
                                    </m:r>
                                  </m:sub>
                                </m:sSub>
                              </m:oMath>
                            </m:oMathPara>
                          </a14:m>
                          <a:endParaRPr lang="en-IN" sz="1400" b="1" dirty="0">
                            <a:latin typeface="Abadi" panose="020B060402020202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a:rPr>
                                      <m:t>𝒌</m:t>
                                    </m:r>
                                    <m:r>
                                      <a:rPr lang="en-US" sz="1400" b="1" i="1" smtClean="0">
                                        <a:latin typeface="Cambria Math" panose="02040503050406030204" pitchFamily="18" charset="0"/>
                                      </a:rPr>
                                      <m:t>𝟐</m:t>
                                    </m:r>
                                  </m:sub>
                                </m:sSub>
                              </m:oMath>
                            </m:oMathPara>
                          </a14:m>
                          <a:endParaRPr lang="en-IN" sz="1400" b="1" dirty="0">
                            <a:latin typeface="Abadi" panose="020B0604020202020204" pitchFamily="34" charset="0"/>
                          </a:endParaRPr>
                        </a:p>
                      </a:txBody>
                      <a:tcPr/>
                    </a:tc>
                    <a:tc>
                      <a:txBody>
                        <a:bodyPr/>
                        <a:lstStyle/>
                        <a:p>
                          <a:endParaRPr lang="en-IN" sz="1400" b="1" dirty="0">
                            <a:latin typeface="Abadi" panose="020B060402020202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a:rPr>
                                      <m:t>𝒌</m:t>
                                    </m:r>
                                    <m:r>
                                      <a:rPr lang="en-US" sz="1400" b="1" i="1" smtClean="0">
                                        <a:latin typeface="Cambria Math" panose="02040503050406030204" pitchFamily="18" charset="0"/>
                                      </a:rPr>
                                      <m:t>𝒏</m:t>
                                    </m:r>
                                  </m:sub>
                                </m:sSub>
                              </m:oMath>
                            </m:oMathPara>
                          </a14:m>
                          <a:endParaRPr lang="en-IN" sz="1400" b="1" dirty="0">
                            <a:latin typeface="Abadi" panose="020B060402020202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US" sz="1400" b="1" i="1" smtClean="0">
                                        <a:latin typeface="Cambria Math"/>
                                      </a:rPr>
                                      <m:t>𝒌</m:t>
                                    </m:r>
                                    <m:r>
                                      <a:rPr lang="en-US" sz="1400" b="1" i="1" smtClean="0">
                                        <a:latin typeface="Cambria Math" panose="02040503050406030204" pitchFamily="18" charset="0"/>
                                      </a:rPr>
                                      <m:t>.</m:t>
                                    </m:r>
                                  </m:sub>
                                </m:sSub>
                              </m:oMath>
                            </m:oMathPara>
                          </a14:m>
                          <a:endParaRPr lang="en-IN" sz="1400" b="1" dirty="0">
                            <a:latin typeface="Abadi"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IN" sz="1400" b="1" i="1" smtClean="0">
                                        <a:latin typeface="Cambria Math" panose="02040503050406030204" pitchFamily="18" charset="0"/>
                                        <a:cs typeface="Times New Roman" panose="02020603050405020304" pitchFamily="18" charset="0"/>
                                      </a:rPr>
                                    </m:ctrlPr>
                                  </m:accPr>
                                  <m:e>
                                    <m:sSub>
                                      <m:sSubPr>
                                        <m:ctrlPr>
                                          <a:rPr lang="en-IN" sz="1400" b="1" i="1">
                                            <a:latin typeface="Cambria Math" panose="02040503050406030204" pitchFamily="18" charset="0"/>
                                            <a:cs typeface="Times New Roman" panose="02020603050405020304" pitchFamily="18" charset="0"/>
                                          </a:rPr>
                                        </m:ctrlPr>
                                      </m:sSubPr>
                                      <m:e>
                                        <m:r>
                                          <a:rPr lang="en-US" sz="1400" b="1" i="1">
                                            <a:latin typeface="Cambria Math" panose="02040503050406030204" pitchFamily="18" charset="0"/>
                                            <a:cs typeface="Times New Roman" panose="02020603050405020304" pitchFamily="18" charset="0"/>
                                          </a:rPr>
                                          <m:t>𝒚</m:t>
                                        </m:r>
                                      </m:e>
                                      <m:sub>
                                        <m:r>
                                          <a:rPr lang="en-US" sz="1400" b="1" i="1" smtClean="0">
                                            <a:latin typeface="Cambria Math"/>
                                            <a:cs typeface="Times New Roman" panose="02020603050405020304" pitchFamily="18" charset="0"/>
                                          </a:rPr>
                                          <m:t>𝒌</m:t>
                                        </m:r>
                                        <m:r>
                                          <a:rPr lang="en-US" sz="1400" b="1" i="1">
                                            <a:latin typeface="Cambria Math" panose="02040503050406030204" pitchFamily="18" charset="0"/>
                                            <a:cs typeface="Times New Roman" panose="02020603050405020304" pitchFamily="18" charset="0"/>
                                          </a:rPr>
                                          <m:t>.</m:t>
                                        </m:r>
                                      </m:sub>
                                    </m:sSub>
                                  </m:e>
                                </m:acc>
                              </m:oMath>
                            </m:oMathPara>
                          </a14:m>
                          <a:endParaRPr lang="en-IN" sz="1400" b="1" dirty="0">
                            <a:latin typeface="Abadi" panose="020B0604020202020204" pitchFamily="34" charset="0"/>
                          </a:endParaRPr>
                        </a:p>
                      </a:txBody>
                      <a:tcPr/>
                    </a:tc>
                    <a:extLst>
                      <a:ext uri="{0D108BD9-81ED-4DB2-BD59-A6C34878D82A}">
                        <a16:rowId xmlns:a16="http://schemas.microsoft.com/office/drawing/2014/main" val="1676174143"/>
                      </a:ext>
                    </a:extLst>
                  </a:tr>
                  <a:tr h="466661">
                    <a:tc>
                      <a:txBody>
                        <a:bodyPr/>
                        <a:lstStyle/>
                        <a:p>
                          <a:endParaRPr lang="en-IN" sz="1400" b="1" dirty="0">
                            <a:latin typeface="Abadi" panose="020B0604020202020204" pitchFamily="34" charset="0"/>
                          </a:endParaRPr>
                        </a:p>
                      </a:txBody>
                      <a:tcPr/>
                    </a:tc>
                    <a:tc>
                      <a:txBody>
                        <a:bodyPr/>
                        <a:lstStyle/>
                        <a:p>
                          <a:endParaRPr lang="en-IN" sz="1400" b="1" dirty="0">
                            <a:latin typeface="Abadi" panose="020B0604020202020204" pitchFamily="34" charset="0"/>
                          </a:endParaRPr>
                        </a:p>
                      </a:txBody>
                      <a:tcPr/>
                    </a:tc>
                    <a:tc>
                      <a:txBody>
                        <a:bodyPr/>
                        <a:lstStyle/>
                        <a:p>
                          <a:endParaRPr lang="en-IN" sz="1400" b="1">
                            <a:latin typeface="Abadi" panose="020B0604020202020204" pitchFamily="34" charset="0"/>
                          </a:endParaRPr>
                        </a:p>
                      </a:txBody>
                      <a:tcPr/>
                    </a:tc>
                    <a:tc>
                      <a:txBody>
                        <a:bodyPr/>
                        <a:lstStyle/>
                        <a:p>
                          <a:endParaRPr lang="en-IN" sz="1400" b="1">
                            <a:latin typeface="Abadi" panose="020B0604020202020204" pitchFamily="34" charset="0"/>
                          </a:endParaRPr>
                        </a:p>
                      </a:txBody>
                      <a:tcPr/>
                    </a:tc>
                    <a:tc>
                      <a:txBody>
                        <a:bodyPr/>
                        <a:lstStyle/>
                        <a:p>
                          <a:endParaRPr lang="en-IN" sz="1400" b="1">
                            <a:latin typeface="Abadi" panose="020B060402020202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IN" sz="1400" b="1" i="1" smtClean="0">
                                        <a:latin typeface="Cambria Math" panose="02040503050406030204" pitchFamily="18" charset="0"/>
                                      </a:rPr>
                                    </m:ctrlPr>
                                  </m:sSubPr>
                                  <m:e>
                                    <m:r>
                                      <a:rPr lang="en-US" sz="1400" b="1" i="1" smtClean="0">
                                        <a:latin typeface="Cambria Math" panose="02040503050406030204" pitchFamily="18" charset="0"/>
                                      </a:rPr>
                                      <m:t>𝒚</m:t>
                                    </m:r>
                                  </m:e>
                                  <m:sub>
                                    <m:r>
                                      <a:rPr lang="en-IN" sz="1400" b="1" i="1" smtClean="0">
                                        <a:latin typeface="Cambria Math" panose="02040503050406030204" pitchFamily="18" charset="0"/>
                                      </a:rPr>
                                      <m:t>𝒈</m:t>
                                    </m:r>
                                  </m:sub>
                                </m:sSub>
                              </m:oMath>
                            </m:oMathPara>
                          </a14:m>
                          <a:endParaRPr lang="en-IN" sz="1400" b="1" dirty="0">
                            <a:latin typeface="Abadi"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IN" sz="1400" b="1" i="1" smtClean="0">
                                        <a:latin typeface="Cambria Math" panose="02040503050406030204" pitchFamily="18" charset="0"/>
                                        <a:cs typeface="Times New Roman" panose="02020603050405020304" pitchFamily="18" charset="0"/>
                                      </a:rPr>
                                    </m:ctrlPr>
                                  </m:accPr>
                                  <m:e>
                                    <m:sSub>
                                      <m:sSubPr>
                                        <m:ctrlPr>
                                          <a:rPr lang="en-IN" sz="1400" b="1" i="1" smtClean="0">
                                            <a:latin typeface="Cambria Math" panose="02040503050406030204" pitchFamily="18" charset="0"/>
                                            <a:cs typeface="Times New Roman" panose="02020603050405020304" pitchFamily="18" charset="0"/>
                                          </a:rPr>
                                        </m:ctrlPr>
                                      </m:sSubPr>
                                      <m:e>
                                        <m:r>
                                          <a:rPr lang="en-US" sz="1400" b="1" i="1">
                                            <a:latin typeface="Cambria Math" panose="02040503050406030204" pitchFamily="18" charset="0"/>
                                            <a:cs typeface="Times New Roman" panose="02020603050405020304" pitchFamily="18" charset="0"/>
                                          </a:rPr>
                                          <m:t>𝒚</m:t>
                                        </m:r>
                                      </m:e>
                                      <m:sub>
                                        <m:r>
                                          <a:rPr lang="en-IN" sz="1400" b="1" i="1" smtClean="0">
                                            <a:latin typeface="Cambria Math" panose="02040503050406030204" pitchFamily="18" charset="0"/>
                                            <a:cs typeface="Times New Roman" panose="02020603050405020304" pitchFamily="18" charset="0"/>
                                          </a:rPr>
                                          <m:t>𝒈</m:t>
                                        </m:r>
                                      </m:sub>
                                    </m:sSub>
                                  </m:e>
                                </m:acc>
                              </m:oMath>
                            </m:oMathPara>
                          </a14:m>
                          <a:endParaRPr lang="en-IN" sz="1400" b="1" dirty="0">
                            <a:latin typeface="Abadi" panose="020B0604020202020204" pitchFamily="34" charset="0"/>
                          </a:endParaRPr>
                        </a:p>
                      </a:txBody>
                      <a:tcPr/>
                    </a:tc>
                    <a:extLst>
                      <a:ext uri="{0D108BD9-81ED-4DB2-BD59-A6C34878D82A}">
                        <a16:rowId xmlns:a16="http://schemas.microsoft.com/office/drawing/2014/main" val="195179505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620249751"/>
                  </p:ext>
                </p:extLst>
              </p:nvPr>
            </p:nvGraphicFramePr>
            <p:xfrm>
              <a:off x="539552" y="764704"/>
              <a:ext cx="8066322" cy="3168130"/>
            </p:xfrm>
            <a:graphic>
              <a:graphicData uri="http://schemas.openxmlformats.org/drawingml/2006/table">
                <a:tbl>
                  <a:tblPr firstRow="1" bandRow="1">
                    <a:tableStyleId>{5C22544A-7EE6-4342-B048-85BDC9FD1C3A}</a:tableStyleId>
                  </a:tblPr>
                  <a:tblGrid>
                    <a:gridCol w="974433">
                      <a:extLst>
                        <a:ext uri="{9D8B030D-6E8A-4147-A177-3AD203B41FA5}">
                          <a16:colId xmlns:a16="http://schemas.microsoft.com/office/drawing/2014/main" val="603818800"/>
                        </a:ext>
                      </a:extLst>
                    </a:gridCol>
                    <a:gridCol w="1074682">
                      <a:extLst>
                        <a:ext uri="{9D8B030D-6E8A-4147-A177-3AD203B41FA5}">
                          <a16:colId xmlns:a16="http://schemas.microsoft.com/office/drawing/2014/main" val="146167052"/>
                        </a:ext>
                      </a:extLst>
                    </a:gridCol>
                    <a:gridCol w="1092263">
                      <a:extLst>
                        <a:ext uri="{9D8B030D-6E8A-4147-A177-3AD203B41FA5}">
                          <a16:colId xmlns:a16="http://schemas.microsoft.com/office/drawing/2014/main" val="3217635545"/>
                        </a:ext>
                      </a:extLst>
                    </a:gridCol>
                    <a:gridCol w="1653356">
                      <a:extLst>
                        <a:ext uri="{9D8B030D-6E8A-4147-A177-3AD203B41FA5}">
                          <a16:colId xmlns:a16="http://schemas.microsoft.com/office/drawing/2014/main" val="2481133061"/>
                        </a:ext>
                      </a:extLst>
                    </a:gridCol>
                    <a:gridCol w="826679">
                      <a:extLst>
                        <a:ext uri="{9D8B030D-6E8A-4147-A177-3AD203B41FA5}">
                          <a16:colId xmlns:a16="http://schemas.microsoft.com/office/drawing/2014/main" val="3646698106"/>
                        </a:ext>
                      </a:extLst>
                    </a:gridCol>
                    <a:gridCol w="1157350">
                      <a:extLst>
                        <a:ext uri="{9D8B030D-6E8A-4147-A177-3AD203B41FA5}">
                          <a16:colId xmlns:a16="http://schemas.microsoft.com/office/drawing/2014/main" val="1978893899"/>
                        </a:ext>
                      </a:extLst>
                    </a:gridCol>
                    <a:gridCol w="1287559">
                      <a:extLst>
                        <a:ext uri="{9D8B030D-6E8A-4147-A177-3AD203B41FA5}">
                          <a16:colId xmlns:a16="http://schemas.microsoft.com/office/drawing/2014/main" val="2822332697"/>
                        </a:ext>
                      </a:extLst>
                    </a:gridCol>
                  </a:tblGrid>
                  <a:tr h="579120">
                    <a:tc>
                      <a:txBody>
                        <a:bodyPr/>
                        <a:lstStyle/>
                        <a:p>
                          <a:pPr algn="ctr"/>
                          <a:r>
                            <a:rPr lang="en-US" sz="1600" baseline="0" dirty="0"/>
                            <a:t> Level (Group)</a:t>
                          </a:r>
                          <a:endParaRPr lang="en-IN" sz="1600" dirty="0"/>
                        </a:p>
                      </a:txBody>
                      <a:tcPr/>
                    </a:tc>
                    <a:tc gridSpan="4">
                      <a:txBody>
                        <a:bodyPr/>
                        <a:lstStyle/>
                        <a:p>
                          <a:pPr algn="ctr"/>
                          <a:r>
                            <a:rPr lang="en-US" sz="1600" dirty="0"/>
                            <a:t>Observations (One Factor)</a:t>
                          </a:r>
                          <a:endParaRPr lang="en-IN" sz="16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pPr algn="ctr"/>
                          <a:r>
                            <a:rPr lang="en-US" sz="1600" dirty="0"/>
                            <a:t>Total</a:t>
                          </a:r>
                          <a:endParaRPr lang="en-IN" sz="1600" dirty="0"/>
                        </a:p>
                      </a:txBody>
                      <a:tcPr/>
                    </a:tc>
                    <a:tc>
                      <a:txBody>
                        <a:bodyPr/>
                        <a:lstStyle/>
                        <a:p>
                          <a:pPr algn="ctr"/>
                          <a:r>
                            <a:rPr lang="en-US" sz="1600" dirty="0"/>
                            <a:t>Average</a:t>
                          </a:r>
                          <a:endParaRPr lang="en-IN" sz="1600" dirty="0"/>
                        </a:p>
                      </a:txBody>
                      <a:tcPr/>
                    </a:tc>
                    <a:extLst>
                      <a:ext uri="{0D108BD9-81ED-4DB2-BD59-A6C34878D82A}">
                        <a16:rowId xmlns:a16="http://schemas.microsoft.com/office/drawing/2014/main" val="1494158944"/>
                      </a:ext>
                    </a:extLst>
                  </a:tr>
                  <a:tr h="466661">
                    <a:tc>
                      <a:txBody>
                        <a:bodyPr/>
                        <a:lstStyle/>
                        <a:p>
                          <a:pPr algn="ctr"/>
                          <a:r>
                            <a:rPr lang="en-US" sz="1400" b="1" dirty="0">
                              <a:latin typeface="Abadi" panose="020B0604020202020204" pitchFamily="34" charset="0"/>
                            </a:rPr>
                            <a:t>1</a:t>
                          </a:r>
                          <a:endParaRPr lang="en-IN" sz="1400" b="1" dirty="0">
                            <a:latin typeface="Abadi" panose="020B0604020202020204" pitchFamily="34" charset="0"/>
                          </a:endParaRPr>
                        </a:p>
                      </a:txBody>
                      <a:tcPr/>
                    </a:tc>
                    <a:tc>
                      <a:txBody>
                        <a:bodyPr/>
                        <a:lstStyle/>
                        <a:p>
                          <a:endParaRPr lang="en-US"/>
                        </a:p>
                      </a:txBody>
                      <a:tcPr>
                        <a:blipFill>
                          <a:blip r:embed="rId3"/>
                          <a:stretch>
                            <a:fillRect l="-91477" t="-127273" r="-563636" b="-455844"/>
                          </a:stretch>
                        </a:blipFill>
                      </a:tcPr>
                    </a:tc>
                    <a:tc>
                      <a:txBody>
                        <a:bodyPr/>
                        <a:lstStyle/>
                        <a:p>
                          <a:endParaRPr lang="en-US"/>
                        </a:p>
                      </a:txBody>
                      <a:tcPr>
                        <a:blipFill>
                          <a:blip r:embed="rId3"/>
                          <a:stretch>
                            <a:fillRect l="-187222" t="-127273" r="-451111" b="-455844"/>
                          </a:stretch>
                        </a:blipFill>
                      </a:tcPr>
                    </a:tc>
                    <a:tc>
                      <a:txBody>
                        <a:bodyPr/>
                        <a:lstStyle/>
                        <a:p>
                          <a:pPr algn="ctr"/>
                          <a:r>
                            <a:rPr lang="en-US" sz="1400" b="1" dirty="0">
                              <a:latin typeface="Abadi" panose="020B0604020202020204" pitchFamily="34" charset="0"/>
                            </a:rPr>
                            <a:t>………</a:t>
                          </a:r>
                          <a:endParaRPr lang="en-IN" sz="1400" b="1" dirty="0">
                            <a:latin typeface="Abadi" panose="020B0604020202020204" pitchFamily="34" charset="0"/>
                          </a:endParaRPr>
                        </a:p>
                      </a:txBody>
                      <a:tcPr/>
                    </a:tc>
                    <a:tc>
                      <a:txBody>
                        <a:bodyPr/>
                        <a:lstStyle/>
                        <a:p>
                          <a:endParaRPr lang="en-US"/>
                        </a:p>
                      </a:txBody>
                      <a:tcPr>
                        <a:blipFill>
                          <a:blip r:embed="rId3"/>
                          <a:stretch>
                            <a:fillRect l="-579412" t="-127273" r="-297794" b="-455844"/>
                          </a:stretch>
                        </a:blipFill>
                      </a:tcPr>
                    </a:tc>
                    <a:tc>
                      <a:txBody>
                        <a:bodyPr/>
                        <a:lstStyle/>
                        <a:p>
                          <a:endParaRPr lang="en-US"/>
                        </a:p>
                      </a:txBody>
                      <a:tcPr>
                        <a:blipFill>
                          <a:blip r:embed="rId3"/>
                          <a:stretch>
                            <a:fillRect l="-486316" t="-127273" r="-113158" b="-455844"/>
                          </a:stretch>
                        </a:blipFill>
                      </a:tcPr>
                    </a:tc>
                    <a:tc>
                      <a:txBody>
                        <a:bodyPr/>
                        <a:lstStyle/>
                        <a:p>
                          <a:endParaRPr lang="en-US"/>
                        </a:p>
                      </a:txBody>
                      <a:tcPr>
                        <a:blipFill>
                          <a:blip r:embed="rId3"/>
                          <a:stretch>
                            <a:fillRect l="-527962" t="-127273" r="-1896" b="-455844"/>
                          </a:stretch>
                        </a:blipFill>
                      </a:tcPr>
                    </a:tc>
                    <a:extLst>
                      <a:ext uri="{0D108BD9-81ED-4DB2-BD59-A6C34878D82A}">
                        <a16:rowId xmlns:a16="http://schemas.microsoft.com/office/drawing/2014/main" val="4030430031"/>
                      </a:ext>
                    </a:extLst>
                  </a:tr>
                  <a:tr h="1189027">
                    <a:tc>
                      <a:txBody>
                        <a:bodyPr/>
                        <a:lstStyle/>
                        <a:p>
                          <a:pPr algn="ctr"/>
                          <a:r>
                            <a:rPr lang="en-US" sz="1400" b="1" dirty="0">
                              <a:latin typeface="Abadi" panose="020B0604020202020204" pitchFamily="34" charset="0"/>
                            </a:rPr>
                            <a:t>2</a:t>
                          </a:r>
                        </a:p>
                        <a:p>
                          <a:pPr marL="0" algn="ctr"/>
                          <a:r>
                            <a:rPr lang="en-US" sz="1400" b="1" dirty="0">
                              <a:latin typeface="Abadi" panose="020B0604020202020204" pitchFamily="34" charset="0"/>
                            </a:rPr>
                            <a:t>.</a:t>
                          </a:r>
                        </a:p>
                        <a:p>
                          <a:pPr marL="0" algn="ctr"/>
                          <a:r>
                            <a:rPr lang="en-US" sz="1400" b="1" dirty="0">
                              <a:latin typeface="Abadi" panose="020B0604020202020204" pitchFamily="34" charset="0"/>
                            </a:rPr>
                            <a:t>.</a:t>
                          </a:r>
                        </a:p>
                        <a:p>
                          <a:pPr marL="0" algn="ctr"/>
                          <a:r>
                            <a:rPr lang="en-US" sz="1400" b="1" dirty="0">
                              <a:latin typeface="Abadi" panose="020B0604020202020204" pitchFamily="34" charset="0"/>
                            </a:rPr>
                            <a:t>.</a:t>
                          </a:r>
                          <a:endParaRPr lang="en-IN" sz="1400" b="1" dirty="0">
                            <a:latin typeface="Abadi" panose="020B0604020202020204" pitchFamily="34" charset="0"/>
                          </a:endParaRPr>
                        </a:p>
                      </a:txBody>
                      <a:tcPr/>
                    </a:tc>
                    <a:tc>
                      <a:txBody>
                        <a:bodyPr/>
                        <a:lstStyle/>
                        <a:p>
                          <a:endParaRPr lang="en-US"/>
                        </a:p>
                      </a:txBody>
                      <a:tcPr>
                        <a:blipFill>
                          <a:blip r:embed="rId3"/>
                          <a:stretch>
                            <a:fillRect l="-91477" t="-89286" r="-563636" b="-79082"/>
                          </a:stretch>
                        </a:blipFill>
                      </a:tcPr>
                    </a:tc>
                    <a:tc>
                      <a:txBody>
                        <a:bodyPr/>
                        <a:lstStyle/>
                        <a:p>
                          <a:endParaRPr lang="en-US"/>
                        </a:p>
                      </a:txBody>
                      <a:tcPr>
                        <a:blipFill>
                          <a:blip r:embed="rId3"/>
                          <a:stretch>
                            <a:fillRect l="-187222" t="-89286" r="-451111" b="-79082"/>
                          </a:stretch>
                        </a:blipFill>
                      </a:tcPr>
                    </a:tc>
                    <a:tc>
                      <a:txBody>
                        <a:bodyPr/>
                        <a:lstStyle/>
                        <a:p>
                          <a:pPr algn="ctr"/>
                          <a:r>
                            <a:rPr lang="en-IN" sz="1400" b="1" dirty="0">
                              <a:latin typeface="Abadi" panose="020B0604020202020204" pitchFamily="34"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badi" panose="020B0604020202020204" pitchFamily="34" charset="0"/>
                            </a:rPr>
                            <a:t>………</a:t>
                          </a:r>
                          <a:endParaRPr lang="en-IN" sz="1400" b="1" dirty="0">
                            <a:latin typeface="Abadi"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badi" panose="020B0604020202020204" pitchFamily="34" charset="0"/>
                            </a:rPr>
                            <a:t>………</a:t>
                          </a:r>
                          <a:endParaRPr lang="en-IN" sz="1400" b="1" dirty="0">
                            <a:latin typeface="Abadi"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Abadi" panose="020B0604020202020204" pitchFamily="34" charset="0"/>
                            </a:rPr>
                            <a:t>………</a:t>
                          </a:r>
                          <a:endParaRPr lang="en-IN" sz="1400" b="1" dirty="0">
                            <a:latin typeface="Abadi" panose="020B0604020202020204" pitchFamily="34" charset="0"/>
                          </a:endParaRPr>
                        </a:p>
                      </a:txBody>
                      <a:tcPr/>
                    </a:tc>
                    <a:tc>
                      <a:txBody>
                        <a:bodyPr/>
                        <a:lstStyle/>
                        <a:p>
                          <a:endParaRPr lang="en-US"/>
                        </a:p>
                      </a:txBody>
                      <a:tcPr>
                        <a:blipFill>
                          <a:blip r:embed="rId3"/>
                          <a:stretch>
                            <a:fillRect l="-579412" t="-89286" r="-297794" b="-79082"/>
                          </a:stretch>
                        </a:blipFill>
                      </a:tcPr>
                    </a:tc>
                    <a:tc>
                      <a:txBody>
                        <a:bodyPr/>
                        <a:lstStyle/>
                        <a:p>
                          <a:endParaRPr lang="en-US"/>
                        </a:p>
                      </a:txBody>
                      <a:tcPr>
                        <a:blipFill>
                          <a:blip r:embed="rId3"/>
                          <a:stretch>
                            <a:fillRect l="-486316" t="-89286" r="-113158" b="-79082"/>
                          </a:stretch>
                        </a:blipFill>
                      </a:tcPr>
                    </a:tc>
                    <a:tc>
                      <a:txBody>
                        <a:bodyPr/>
                        <a:lstStyle/>
                        <a:p>
                          <a:endParaRPr lang="en-US"/>
                        </a:p>
                      </a:txBody>
                      <a:tcPr>
                        <a:blipFill>
                          <a:blip r:embed="rId3"/>
                          <a:stretch>
                            <a:fillRect l="-527962" t="-89286" r="-1896" b="-79082"/>
                          </a:stretch>
                        </a:blipFill>
                      </a:tcPr>
                    </a:tc>
                    <a:extLst>
                      <a:ext uri="{0D108BD9-81ED-4DB2-BD59-A6C34878D82A}">
                        <a16:rowId xmlns:a16="http://schemas.microsoft.com/office/drawing/2014/main" val="3427578380"/>
                      </a:ext>
                    </a:extLst>
                  </a:tr>
                  <a:tr h="466661">
                    <a:tc>
                      <a:txBody>
                        <a:bodyPr/>
                        <a:lstStyle/>
                        <a:p>
                          <a:pPr algn="ctr"/>
                          <a:r>
                            <a:rPr lang="en-US" sz="1400" b="1" i="1" dirty="0">
                              <a:latin typeface="Abadi" panose="020B0604020202020204" pitchFamily="34" charset="0"/>
                            </a:rPr>
                            <a:t>k</a:t>
                          </a:r>
                          <a:endParaRPr lang="en-IN" sz="1400" b="1" i="1" dirty="0">
                            <a:latin typeface="Abadi" panose="020B0604020202020204" pitchFamily="34" charset="0"/>
                          </a:endParaRPr>
                        </a:p>
                      </a:txBody>
                      <a:tcPr/>
                    </a:tc>
                    <a:tc>
                      <a:txBody>
                        <a:bodyPr/>
                        <a:lstStyle/>
                        <a:p>
                          <a:endParaRPr lang="en-US"/>
                        </a:p>
                      </a:txBody>
                      <a:tcPr>
                        <a:blipFill>
                          <a:blip r:embed="rId3"/>
                          <a:stretch>
                            <a:fillRect l="-91477" t="-488158" r="-563636" b="-103947"/>
                          </a:stretch>
                        </a:blipFill>
                      </a:tcPr>
                    </a:tc>
                    <a:tc>
                      <a:txBody>
                        <a:bodyPr/>
                        <a:lstStyle/>
                        <a:p>
                          <a:endParaRPr lang="en-US"/>
                        </a:p>
                      </a:txBody>
                      <a:tcPr>
                        <a:blipFill>
                          <a:blip r:embed="rId3"/>
                          <a:stretch>
                            <a:fillRect l="-187222" t="-488158" r="-451111" b="-103947"/>
                          </a:stretch>
                        </a:blipFill>
                      </a:tcPr>
                    </a:tc>
                    <a:tc>
                      <a:txBody>
                        <a:bodyPr/>
                        <a:lstStyle/>
                        <a:p>
                          <a:endParaRPr lang="en-IN" sz="1400" b="1" dirty="0">
                            <a:latin typeface="Abadi" panose="020B0604020202020204" pitchFamily="34" charset="0"/>
                          </a:endParaRPr>
                        </a:p>
                      </a:txBody>
                      <a:tcPr/>
                    </a:tc>
                    <a:tc>
                      <a:txBody>
                        <a:bodyPr/>
                        <a:lstStyle/>
                        <a:p>
                          <a:endParaRPr lang="en-US"/>
                        </a:p>
                      </a:txBody>
                      <a:tcPr>
                        <a:blipFill>
                          <a:blip r:embed="rId3"/>
                          <a:stretch>
                            <a:fillRect l="-579412" t="-488158" r="-297794" b="-103947"/>
                          </a:stretch>
                        </a:blipFill>
                      </a:tcPr>
                    </a:tc>
                    <a:tc>
                      <a:txBody>
                        <a:bodyPr/>
                        <a:lstStyle/>
                        <a:p>
                          <a:endParaRPr lang="en-US"/>
                        </a:p>
                      </a:txBody>
                      <a:tcPr>
                        <a:blipFill>
                          <a:blip r:embed="rId3"/>
                          <a:stretch>
                            <a:fillRect l="-486316" t="-488158" r="-113158" b="-103947"/>
                          </a:stretch>
                        </a:blipFill>
                      </a:tcPr>
                    </a:tc>
                    <a:tc>
                      <a:txBody>
                        <a:bodyPr/>
                        <a:lstStyle/>
                        <a:p>
                          <a:endParaRPr lang="en-US"/>
                        </a:p>
                      </a:txBody>
                      <a:tcPr>
                        <a:blipFill>
                          <a:blip r:embed="rId3"/>
                          <a:stretch>
                            <a:fillRect l="-527962" t="-488158" r="-1896" b="-103947"/>
                          </a:stretch>
                        </a:blipFill>
                      </a:tcPr>
                    </a:tc>
                    <a:extLst>
                      <a:ext uri="{0D108BD9-81ED-4DB2-BD59-A6C34878D82A}">
                        <a16:rowId xmlns:a16="http://schemas.microsoft.com/office/drawing/2014/main" val="1676174143"/>
                      </a:ext>
                    </a:extLst>
                  </a:tr>
                  <a:tr h="466661">
                    <a:tc>
                      <a:txBody>
                        <a:bodyPr/>
                        <a:lstStyle/>
                        <a:p>
                          <a:endParaRPr lang="en-IN" sz="1400" b="1" dirty="0">
                            <a:latin typeface="Abadi" panose="020B0604020202020204" pitchFamily="34" charset="0"/>
                          </a:endParaRPr>
                        </a:p>
                      </a:txBody>
                      <a:tcPr/>
                    </a:tc>
                    <a:tc>
                      <a:txBody>
                        <a:bodyPr/>
                        <a:lstStyle/>
                        <a:p>
                          <a:endParaRPr lang="en-IN" sz="1400" b="1" dirty="0">
                            <a:latin typeface="Abadi" panose="020B0604020202020204" pitchFamily="34" charset="0"/>
                          </a:endParaRPr>
                        </a:p>
                      </a:txBody>
                      <a:tcPr/>
                    </a:tc>
                    <a:tc>
                      <a:txBody>
                        <a:bodyPr/>
                        <a:lstStyle/>
                        <a:p>
                          <a:endParaRPr lang="en-IN" sz="1400" b="1">
                            <a:latin typeface="Abadi" panose="020B0604020202020204" pitchFamily="34" charset="0"/>
                          </a:endParaRPr>
                        </a:p>
                      </a:txBody>
                      <a:tcPr/>
                    </a:tc>
                    <a:tc>
                      <a:txBody>
                        <a:bodyPr/>
                        <a:lstStyle/>
                        <a:p>
                          <a:endParaRPr lang="en-IN" sz="1400" b="1">
                            <a:latin typeface="Abadi" panose="020B0604020202020204" pitchFamily="34" charset="0"/>
                          </a:endParaRPr>
                        </a:p>
                      </a:txBody>
                      <a:tcPr/>
                    </a:tc>
                    <a:tc>
                      <a:txBody>
                        <a:bodyPr/>
                        <a:lstStyle/>
                        <a:p>
                          <a:endParaRPr lang="en-IN" sz="1400" b="1">
                            <a:latin typeface="Abadi" panose="020B0604020202020204" pitchFamily="34" charset="0"/>
                          </a:endParaRPr>
                        </a:p>
                      </a:txBody>
                      <a:tcPr/>
                    </a:tc>
                    <a:tc>
                      <a:txBody>
                        <a:bodyPr/>
                        <a:lstStyle/>
                        <a:p>
                          <a:endParaRPr lang="en-US"/>
                        </a:p>
                      </a:txBody>
                      <a:tcPr>
                        <a:blipFill>
                          <a:blip r:embed="rId3"/>
                          <a:stretch>
                            <a:fillRect l="-486316" t="-580519" r="-113158" b="-2597"/>
                          </a:stretch>
                        </a:blipFill>
                      </a:tcPr>
                    </a:tc>
                    <a:tc>
                      <a:txBody>
                        <a:bodyPr/>
                        <a:lstStyle/>
                        <a:p>
                          <a:endParaRPr lang="en-US"/>
                        </a:p>
                      </a:txBody>
                      <a:tcPr>
                        <a:blipFill>
                          <a:blip r:embed="rId3"/>
                          <a:stretch>
                            <a:fillRect l="-527962" t="-580519" r="-1896" b="-2597"/>
                          </a:stretch>
                        </a:blipFill>
                      </a:tcPr>
                    </a:tc>
                    <a:extLst>
                      <a:ext uri="{0D108BD9-81ED-4DB2-BD59-A6C34878D82A}">
                        <a16:rowId xmlns:a16="http://schemas.microsoft.com/office/drawing/2014/main" val="1951795055"/>
                      </a:ext>
                    </a:extLst>
                  </a:tr>
                </a:tbl>
              </a:graphicData>
            </a:graphic>
          </p:graphicFrame>
        </mc:Fallback>
      </mc:AlternateContent>
    </p:spTree>
    <p:extLst>
      <p:ext uri="{BB962C8B-B14F-4D97-AF65-F5344CB8AC3E}">
        <p14:creationId xmlns:p14="http://schemas.microsoft.com/office/powerpoint/2010/main" val="234809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636680"/>
          </a:xfrm>
        </p:spPr>
        <p:txBody>
          <a:bodyPr>
            <a:noAutofit/>
          </a:bodyPr>
          <a:lstStyle/>
          <a:p>
            <a:r>
              <a:rPr lang="en-US" sz="4000" dirty="0">
                <a:solidFill>
                  <a:srgbClr val="960000"/>
                </a:solidFill>
                <a:latin typeface="Times New Roman" pitchFamily="18" charset="0"/>
                <a:cs typeface="Times New Roman" pitchFamily="18" charset="0"/>
              </a:rPr>
              <a:t>One-way ANOVA</a:t>
            </a:r>
            <a:endParaRPr lang="en-IN" sz="4000" dirty="0">
              <a:solidFill>
                <a:srgbClr val="960000"/>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r>
              <a:rPr lang="en-IN"/>
              <a:t>IIITS: IDA - M2021</a:t>
            </a:r>
            <a:endParaRPr lang="en-IN" dirty="0"/>
          </a:p>
        </p:txBody>
      </p:sp>
      <mc:AlternateContent xmlns:mc="http://schemas.openxmlformats.org/markup-compatibility/2006" xmlns:a14="http://schemas.microsoft.com/office/drawing/2010/main">
        <mc:Choice Requires="a14">
          <p:sp>
            <p:nvSpPr>
              <p:cNvPr id="4" name="TextBox 3"/>
              <p:cNvSpPr txBox="1"/>
              <p:nvPr/>
            </p:nvSpPr>
            <p:spPr>
              <a:xfrm>
                <a:off x="611560" y="1556792"/>
                <a:ext cx="7920880" cy="395518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Expressed symbolically,</a:t>
                </a:r>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m:t>
                          </m:r>
                        </m:sub>
                      </m:sSub>
                      <m:r>
                        <a:rPr lang="en-US" sz="2000" b="0" i="1" smtClean="0">
                          <a:latin typeface="Cambria Math" panose="02040503050406030204" pitchFamily="18" charset="0"/>
                          <a:cs typeface="Times New Roman" panose="02020603050405020304" pitchFamily="18" charset="0"/>
                        </a:rPr>
                        <m:t>=</m:t>
                      </m:r>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𝑛</m:t>
                          </m:r>
                          <m:r>
                            <a:rPr lang="en-US" sz="2000" b="0" i="1" baseline="-25000" smtClean="0">
                              <a:latin typeface="Cambria Math"/>
                              <a:cs typeface="Times New Roman" panose="02020603050405020304" pitchFamily="18" charset="0"/>
                            </a:rPr>
                            <m:t>𝑖</m:t>
                          </m:r>
                        </m:sup>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𝑖𝑗</m:t>
                              </m:r>
                            </m:sub>
                          </m:sSub>
                        </m:e>
                      </m:nary>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=1,2,……,</m:t>
                      </m:r>
                      <m:r>
                        <a:rPr lang="en-US" sz="2000" b="0" i="1" smtClean="0">
                          <a:latin typeface="Cambria Math"/>
                          <a:cs typeface="Times New Roman" panose="02020603050405020304" pitchFamily="18" charset="0"/>
                        </a:rPr>
                        <m:t>𝑘</m:t>
                      </m:r>
                    </m:oMath>
                  </m:oMathPara>
                </a14:m>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IN" sz="2000" dirty="0"/>
                  <a:t>                                </a:t>
                </a:r>
                <a14:m>
                  <m:oMath xmlns:m="http://schemas.openxmlformats.org/officeDocument/2006/math">
                    <m:sSub>
                      <m:sSubPr>
                        <m:ctrlPr>
                          <a:rPr lang="en-IN" sz="2400" i="1">
                            <a:latin typeface="Cambria Math" panose="02040503050406030204" pitchFamily="18" charset="0"/>
                          </a:rPr>
                        </m:ctrlPr>
                      </m:sSubPr>
                      <m:e>
                        <m:acc>
                          <m:accPr>
                            <m:chr m:val="̅"/>
                            <m:ctrlPr>
                              <a:rPr lang="en-IN" sz="2400" i="1">
                                <a:latin typeface="Cambria Math" panose="02040503050406030204" pitchFamily="18" charset="0"/>
                              </a:rPr>
                            </m:ctrlPr>
                          </m:accPr>
                          <m:e>
                            <m:r>
                              <a:rPr lang="en-IN" sz="2400" i="1">
                                <a:latin typeface="Cambria Math"/>
                              </a:rPr>
                              <m:t>𝑦</m:t>
                            </m:r>
                          </m:e>
                        </m:acc>
                      </m:e>
                      <m:sub>
                        <m:r>
                          <a:rPr lang="en-IN" sz="2400" i="1">
                            <a:latin typeface="Cambria Math"/>
                          </a:rPr>
                          <m:t>𝑖</m:t>
                        </m:r>
                        <m:r>
                          <a:rPr lang="en-IN" sz="2400" i="1">
                            <a:latin typeface="Cambria Math"/>
                          </a:rPr>
                          <m:t>..</m:t>
                        </m:r>
                      </m:sub>
                    </m:sSub>
                    <m:r>
                      <a:rPr lang="en-IN" sz="2400" i="1">
                        <a:latin typeface="Cambria Math"/>
                      </a:rPr>
                      <m:t>=</m:t>
                    </m:r>
                    <m:f>
                      <m:fPr>
                        <m:ctrlPr>
                          <a:rPr lang="en-IN" sz="2400" i="1">
                            <a:latin typeface="Cambria Math" panose="02040503050406030204" pitchFamily="18" charset="0"/>
                          </a:rPr>
                        </m:ctrlPr>
                      </m:fPr>
                      <m:num>
                        <m:sSub>
                          <m:sSubPr>
                            <m:ctrlPr>
                              <a:rPr lang="en-IN" sz="2400" i="1">
                                <a:latin typeface="Cambria Math" panose="02040503050406030204" pitchFamily="18" charset="0"/>
                              </a:rPr>
                            </m:ctrlPr>
                          </m:sSubPr>
                          <m:e>
                            <m:r>
                              <a:rPr lang="en-IN" sz="2400" i="1">
                                <a:latin typeface="Cambria Math"/>
                              </a:rPr>
                              <m:t>𝑦</m:t>
                            </m:r>
                          </m:e>
                          <m:sub>
                            <m:r>
                              <a:rPr lang="en-IN" sz="2400" i="1">
                                <a:latin typeface="Cambria Math"/>
                              </a:rPr>
                              <m:t>𝑖</m:t>
                            </m:r>
                            <m:r>
                              <a:rPr lang="en-IN" sz="2400" i="1">
                                <a:latin typeface="Cambria Math"/>
                              </a:rPr>
                              <m:t>.</m:t>
                            </m:r>
                          </m:sub>
                        </m:sSub>
                      </m:num>
                      <m:den>
                        <m:sSub>
                          <m:sSubPr>
                            <m:ctrlPr>
                              <a:rPr lang="en-IN" sz="2400" i="1">
                                <a:latin typeface="Cambria Math" panose="02040503050406030204" pitchFamily="18" charset="0"/>
                              </a:rPr>
                            </m:ctrlPr>
                          </m:sSubPr>
                          <m:e>
                            <m:r>
                              <a:rPr lang="en-IN" sz="2400" i="1">
                                <a:latin typeface="Cambria Math"/>
                              </a:rPr>
                              <m:t>𝑛</m:t>
                            </m:r>
                          </m:e>
                          <m:sub>
                            <m:r>
                              <a:rPr lang="en-IN" sz="2400" i="1">
                                <a:latin typeface="Cambria Math"/>
                              </a:rPr>
                              <m:t>𝑖</m:t>
                            </m:r>
                          </m:sub>
                        </m:sSub>
                      </m:den>
                    </m:f>
                  </m:oMath>
                </a14:m>
                <a:endParaRPr lang="en-IN" sz="2400" dirty="0"/>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IN" sz="2000" b="0" i="1" smtClean="0">
                              <a:latin typeface="Cambria Math" panose="02040503050406030204" pitchFamily="18" charset="0"/>
                              <a:cs typeface="Times New Roman" panose="02020603050405020304" pitchFamily="18" charset="0"/>
                            </a:rPr>
                            <m:t>𝑔</m:t>
                          </m:r>
                        </m:sub>
                      </m:sSub>
                      <m:r>
                        <a:rPr lang="en-US" sz="2000" b="0" i="1" smtClean="0">
                          <a:latin typeface="Cambria Math" panose="02040503050406030204" pitchFamily="18" charset="0"/>
                          <a:cs typeface="Times New Roman" panose="02020603050405020304" pitchFamily="18" charset="0"/>
                        </a:rPr>
                        <m:t>=</m:t>
                      </m:r>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a:cs typeface="Times New Roman" panose="02020603050405020304" pitchFamily="18" charset="0"/>
                            </a:rPr>
                            <m:t>𝑘</m:t>
                          </m:r>
                        </m:sup>
                        <m:e>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𝑗</m:t>
                              </m:r>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𝑛</m:t>
                              </m:r>
                              <m:r>
                                <a:rPr lang="en-US" sz="2000" b="0" i="1" baseline="-25000" smtClean="0">
                                  <a:latin typeface="Cambria Math"/>
                                  <a:cs typeface="Times New Roman" panose="02020603050405020304" pitchFamily="18" charset="0"/>
                                </a:rPr>
                                <m:t>𝑖</m:t>
                              </m:r>
                            </m:sup>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𝑖𝑗</m:t>
                                  </m:r>
                                </m:sub>
                              </m:sSub>
                            </m:e>
                          </m:nary>
                        </m:e>
                      </m:nary>
                      <m:r>
                        <a:rPr lang="en-US" sz="2000" b="0" i="1" smtClean="0">
                          <a:latin typeface="Cambria Math" panose="02040503050406030204" pitchFamily="18" charset="0"/>
                          <a:cs typeface="Times New Roman" panose="02020603050405020304" pitchFamily="18" charset="0"/>
                        </a:rPr>
                        <m:t>                         </m:t>
                      </m:r>
                      <m:acc>
                        <m:accPr>
                          <m:chr m:val="̅"/>
                          <m:ctrlPr>
                            <a:rPr lang="en-US" sz="2000" b="0" i="1" smtClean="0">
                              <a:latin typeface="Cambria Math" panose="02040503050406030204" pitchFamily="18" charset="0"/>
                              <a:cs typeface="Times New Roman" panose="02020603050405020304" pitchFamily="18" charset="0"/>
                            </a:rPr>
                          </m:ctrlPr>
                        </m:accPr>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IN" sz="2000" b="0" i="1" smtClean="0">
                                  <a:latin typeface="Cambria Math" panose="02040503050406030204" pitchFamily="18" charset="0"/>
                                  <a:cs typeface="Times New Roman" panose="02020603050405020304" pitchFamily="18" charset="0"/>
                                </a:rPr>
                                <m:t>𝑔</m:t>
                              </m:r>
                            </m:sub>
                          </m:sSub>
                        </m:e>
                      </m:acc>
                      <m:r>
                        <a:rPr lang="en-US" sz="2000" b="0" i="1" smtClean="0">
                          <a:latin typeface="Cambria Math" panose="02040503050406030204" pitchFamily="18" charset="0"/>
                          <a:cs typeface="Times New Roman" panose="02020603050405020304" pitchFamily="18" charset="0"/>
                        </a:rPr>
                        <m:t>=</m:t>
                      </m:r>
                      <m:f>
                        <m:fPr>
                          <m:type m:val="skw"/>
                          <m:ctrlPr>
                            <a:rPr lang="en-US" sz="2000" b="0" i="1" smtClean="0">
                              <a:latin typeface="Cambria Math" panose="02040503050406030204" pitchFamily="18" charset="0"/>
                              <a:cs typeface="Times New Roman" panose="02020603050405020304" pitchFamily="18" charset="0"/>
                            </a:rPr>
                          </m:ctrlPr>
                        </m:fPr>
                        <m:num>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𝑦</m:t>
                              </m:r>
                            </m:e>
                            <m:sub>
                              <m:r>
                                <a:rPr lang="en-IN" sz="2000" b="0" i="1" smtClean="0">
                                  <a:latin typeface="Cambria Math" panose="02040503050406030204" pitchFamily="18" charset="0"/>
                                  <a:cs typeface="Times New Roman" panose="02020603050405020304" pitchFamily="18" charset="0"/>
                                </a:rPr>
                                <m:t>𝑔</m:t>
                              </m:r>
                            </m:sub>
                          </m:sSub>
                        </m:num>
                        <m:den>
                          <m:r>
                            <a:rPr lang="en-US" sz="2000" b="0" i="1" smtClean="0">
                              <a:latin typeface="Cambria Math" panose="02040503050406030204" pitchFamily="18" charset="0"/>
                              <a:cs typeface="Times New Roman" panose="02020603050405020304" pitchFamily="18" charset="0"/>
                            </a:rPr>
                            <m:t>𝑁</m:t>
                          </m:r>
                        </m:den>
                      </m:f>
                    </m:oMath>
                  </m:oMathPara>
                </a14:m>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11560" y="1556792"/>
                <a:ext cx="7920880" cy="3955185"/>
              </a:xfrm>
              <a:prstGeom prst="rect">
                <a:avLst/>
              </a:prstGeom>
              <a:blipFill>
                <a:blip r:embed="rId2"/>
                <a:stretch>
                  <a:fillRect l="-769" t="-770"/>
                </a:stretch>
              </a:blipFill>
            </p:spPr>
            <p:txBody>
              <a:bodyPr/>
              <a:lstStyle/>
              <a:p>
                <a:r>
                  <a:rPr lang="en-IN">
                    <a:noFill/>
                  </a:rPr>
                  <a:t> </a:t>
                </a:r>
              </a:p>
            </p:txBody>
          </p:sp>
        </mc:Fallback>
      </mc:AlternateContent>
      <p:sp>
        <p:nvSpPr>
          <p:cNvPr id="3" name="Rectangle 2"/>
          <p:cNvSpPr/>
          <p:nvPr/>
        </p:nvSpPr>
        <p:spPr>
          <a:xfrm>
            <a:off x="899592" y="5447244"/>
            <a:ext cx="6984776"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Here,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is the total observations, that is, </a:t>
            </a:r>
            <a:r>
              <a:rPr lang="en-US" i="1" dirty="0">
                <a:latin typeface="Times New Roman" panose="02020603050405020304" pitchFamily="18" charset="0"/>
                <a:cs typeface="Times New Roman" panose="02020603050405020304" pitchFamily="18" charset="0"/>
              </a:rPr>
              <a:t>N = </a:t>
            </a:r>
            <a:r>
              <a:rPr lang="en-US" i="1" dirty="0" err="1">
                <a:latin typeface="Times New Roman" panose="02020603050405020304" pitchFamily="18" charset="0"/>
                <a:cs typeface="Times New Roman" panose="02020603050405020304" pitchFamily="18" charset="0"/>
              </a:rPr>
              <a:t>n</a:t>
            </a:r>
            <a:r>
              <a:rPr lang="en-US" i="1" baseline="-25000"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 n</a:t>
            </a:r>
            <a:r>
              <a:rPr lang="en-US" i="1" baseline="-25000" dirty="0">
                <a:latin typeface="Times New Roman" panose="02020603050405020304" pitchFamily="18" charset="0"/>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n</a:t>
            </a:r>
            <a:r>
              <a:rPr lang="en-US" i="1" baseline="-25000" dirty="0" err="1">
                <a:latin typeface="Times New Roman" panose="02020603050405020304" pitchFamily="18" charset="0"/>
                <a:cs typeface="Times New Roman" panose="02020603050405020304" pitchFamily="18" charset="0"/>
              </a:rPr>
              <a:t>k</a:t>
            </a:r>
            <a:endParaRPr lang="en-US" i="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86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274320"/>
            <a:ext cx="8229600" cy="1066448"/>
          </a:xfrm>
        </p:spPr>
        <p:txBody>
          <a:bodyPr>
            <a:noAutofit/>
          </a:bodyPr>
          <a:lstStyle/>
          <a:p>
            <a:r>
              <a:rPr lang="en-US" sz="4000" dirty="0">
                <a:solidFill>
                  <a:srgbClr val="960000"/>
                </a:solidFill>
                <a:latin typeface="Times New Roman" pitchFamily="18" charset="0"/>
                <a:cs typeface="Times New Roman" pitchFamily="18" charset="0"/>
              </a:rPr>
              <a:t>Overall Variability in Data</a:t>
            </a:r>
            <a:endParaRPr lang="en-IN" sz="4000" dirty="0">
              <a:solidFill>
                <a:srgbClr val="960000"/>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r>
              <a:rPr lang="en-IN"/>
              <a:t>IIITS: IDA - M2021</a:t>
            </a:r>
          </a:p>
        </p:txBody>
      </p:sp>
      <mc:AlternateContent xmlns:mc="http://schemas.openxmlformats.org/markup-compatibility/2006" xmlns:a14="http://schemas.microsoft.com/office/drawing/2010/main">
        <mc:Choice Requires="a14">
          <p:sp>
            <p:nvSpPr>
              <p:cNvPr id="4" name="TextBox 3"/>
              <p:cNvSpPr txBox="1"/>
              <p:nvPr/>
            </p:nvSpPr>
            <p:spPr>
              <a:xfrm>
                <a:off x="611560" y="2060848"/>
                <a:ext cx="7920880" cy="176990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correlated sum of squares for each factor level</a:t>
                </a:r>
              </a:p>
              <a:p>
                <a:endParaRPr lang="en-US" sz="20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IN" sz="2000" i="1">
                            <a:latin typeface="Cambria Math" panose="02040503050406030204" pitchFamily="18" charset="0"/>
                          </a:rPr>
                        </m:ctrlPr>
                      </m:sSubPr>
                      <m:e>
                        <m:r>
                          <a:rPr lang="en-US" sz="2000" b="0" i="1" smtClean="0">
                            <a:latin typeface="Cambria Math"/>
                          </a:rPr>
                          <m:t>                               </m:t>
                        </m:r>
                        <m:r>
                          <a:rPr lang="en-IN" sz="2000" i="1">
                            <a:latin typeface="Cambria Math"/>
                          </a:rPr>
                          <m:t>𝑆𝑆</m:t>
                        </m:r>
                      </m:e>
                      <m:sub>
                        <m:r>
                          <a:rPr lang="en-IN" sz="2000" i="1">
                            <a:latin typeface="Cambria Math"/>
                          </a:rPr>
                          <m:t>𝑖</m:t>
                        </m:r>
                      </m:sub>
                    </m:sSub>
                    <m:r>
                      <a:rPr lang="en-IN" sz="2000" i="1">
                        <a:latin typeface="Cambria Math"/>
                      </a:rPr>
                      <m:t>=</m:t>
                    </m:r>
                    <m:nary>
                      <m:naryPr>
                        <m:chr m:val="∑"/>
                        <m:limLoc m:val="undOvr"/>
                        <m:ctrlPr>
                          <a:rPr lang="en-IN" sz="2000" i="1">
                            <a:latin typeface="Cambria Math" panose="02040503050406030204" pitchFamily="18" charset="0"/>
                          </a:rPr>
                        </m:ctrlPr>
                      </m:naryPr>
                      <m:sub>
                        <m:r>
                          <a:rPr lang="en-IN" sz="2000" i="1">
                            <a:latin typeface="Cambria Math"/>
                          </a:rPr>
                          <m:t>𝑗</m:t>
                        </m:r>
                        <m:r>
                          <a:rPr lang="en-IN" sz="2000" i="1">
                            <a:latin typeface="Cambria Math"/>
                          </a:rPr>
                          <m:t>=1</m:t>
                        </m:r>
                      </m:sub>
                      <m:sup>
                        <m:sSub>
                          <m:sSubPr>
                            <m:ctrlPr>
                              <a:rPr lang="en-IN" sz="2000" i="1">
                                <a:latin typeface="Cambria Math" panose="02040503050406030204" pitchFamily="18" charset="0"/>
                              </a:rPr>
                            </m:ctrlPr>
                          </m:sSubPr>
                          <m:e>
                            <m:r>
                              <a:rPr lang="en-IN" sz="2000" i="1">
                                <a:latin typeface="Cambria Math"/>
                              </a:rPr>
                              <m:t>𝑛</m:t>
                            </m:r>
                          </m:e>
                          <m:sub>
                            <m:r>
                              <a:rPr lang="en-IN" sz="2000" i="1">
                                <a:latin typeface="Cambria Math"/>
                              </a:rPr>
                              <m:t>𝑖</m:t>
                            </m:r>
                          </m:sub>
                        </m:sSub>
                      </m:sup>
                      <m:e>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a:rPr>
                                      <m:t>𝑦</m:t>
                                    </m:r>
                                  </m:e>
                                  <m:sub>
                                    <m:r>
                                      <a:rPr lang="en-IN" sz="2000" i="1">
                                        <a:latin typeface="Cambria Math"/>
                                      </a:rPr>
                                      <m:t>𝑖𝑗</m:t>
                                    </m:r>
                                  </m:sub>
                                </m:sSub>
                                <m:r>
                                  <a:rPr lang="en-IN" sz="2000" i="1">
                                    <a:latin typeface="Cambria Math"/>
                                  </a:rPr>
                                  <m:t>−</m:t>
                                </m:r>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a:rPr lang="en-IN" sz="2000" i="1">
                                            <a:latin typeface="Cambria Math"/>
                                          </a:rPr>
                                          <m:t>𝑦</m:t>
                                        </m:r>
                                      </m:e>
                                    </m:acc>
                                  </m:e>
                                  <m:sub>
                                    <m:r>
                                      <a:rPr lang="en-IN" sz="2000" i="1">
                                        <a:latin typeface="Cambria Math"/>
                                      </a:rPr>
                                      <m:t>𝑖</m:t>
                                    </m:r>
                                    <m:r>
                                      <a:rPr lang="en-IN" sz="2000" i="1">
                                        <a:latin typeface="Cambria Math"/>
                                      </a:rPr>
                                      <m:t>.</m:t>
                                    </m:r>
                                  </m:sub>
                                </m:sSub>
                              </m:e>
                            </m:d>
                          </m:e>
                          <m:sup>
                            <m:r>
                              <a:rPr lang="en-IN" sz="2000" i="1">
                                <a:latin typeface="Cambria Math"/>
                              </a:rPr>
                              <m:t>2</m:t>
                            </m:r>
                          </m:sup>
                        </m:sSup>
                      </m:e>
                    </m:nary>
                  </m:oMath>
                </a14:m>
                <a:r>
                  <a:rPr lang="en-US" sz="2000" dirty="0">
                    <a:latin typeface="Times New Roman" panose="02020603050405020304" pitchFamily="18" charset="0"/>
                    <a:cs typeface="Times New Roman" panose="02020603050405020304" pitchFamily="18" charset="0"/>
                  </a:rPr>
                  <a:t>  for </a:t>
                </a:r>
                <a:r>
                  <a:rPr lang="en-US" sz="2000" i="1"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 2, …, </a:t>
                </a:r>
                <a:r>
                  <a:rPr lang="en-US" sz="2000" i="1" dirty="0">
                    <a:latin typeface="Times New Roman" panose="02020603050405020304" pitchFamily="18" charset="0"/>
                    <a:cs typeface="Times New Roman" panose="02020603050405020304" pitchFamily="18" charset="0"/>
                  </a:rPr>
                  <a:t>k</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11560" y="2060848"/>
                <a:ext cx="7920880" cy="1769908"/>
              </a:xfrm>
              <a:prstGeom prst="rect">
                <a:avLst/>
              </a:prstGeom>
              <a:blipFill rotWithShape="1">
                <a:blip r:embed="rId2"/>
                <a:stretch>
                  <a:fillRect l="-769" t="-1724"/>
                </a:stretch>
              </a:blipFill>
            </p:spPr>
            <p:txBody>
              <a:bodyPr/>
              <a:lstStyle/>
              <a:p>
                <a:r>
                  <a:rPr lang="en-IN">
                    <a:noFill/>
                  </a:rPr>
                  <a:t> </a:t>
                </a:r>
              </a:p>
            </p:txBody>
          </p:sp>
        </mc:Fallback>
      </mc:AlternateContent>
    </p:spTree>
    <p:extLst>
      <p:ext uri="{BB962C8B-B14F-4D97-AF65-F5344CB8AC3E}">
        <p14:creationId xmlns:p14="http://schemas.microsoft.com/office/powerpoint/2010/main" val="3441539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295216"/>
            <a:ext cx="8229600" cy="1045552"/>
          </a:xfrm>
        </p:spPr>
        <p:txBody>
          <a:bodyPr>
            <a:noAutofit/>
          </a:bodyPr>
          <a:lstStyle/>
          <a:p>
            <a:r>
              <a:rPr lang="en-US" sz="4000" dirty="0">
                <a:solidFill>
                  <a:srgbClr val="960000"/>
                </a:solidFill>
                <a:latin typeface="Times New Roman" pitchFamily="18" charset="0"/>
                <a:cs typeface="Times New Roman" pitchFamily="18" charset="0"/>
              </a:rPr>
              <a:t>Overall Variability in Data</a:t>
            </a:r>
            <a:endParaRPr lang="en-IN" sz="4000" dirty="0">
              <a:solidFill>
                <a:srgbClr val="960000"/>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r>
              <a:rPr lang="en-IN"/>
              <a:t>IIITS: IDA - M2021</a:t>
            </a:r>
          </a:p>
        </p:txBody>
      </p:sp>
      <mc:AlternateContent xmlns:mc="http://schemas.openxmlformats.org/markup-compatibility/2006" xmlns:a14="http://schemas.microsoft.com/office/drawing/2010/main">
        <mc:Choice Requires="a14">
          <p:sp>
            <p:nvSpPr>
              <p:cNvPr id="4" name="TextBox 3"/>
              <p:cNvSpPr txBox="1"/>
              <p:nvPr/>
            </p:nvSpPr>
            <p:spPr>
              <a:xfrm>
                <a:off x="538128" y="2119643"/>
                <a:ext cx="7920880" cy="42653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corrected sum of squares for each factor level</a:t>
                </a:r>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𝑆𝑆</m:t>
                          </m:r>
                        </m:e>
                        <m:sub>
                          <m:r>
                            <a:rPr lang="en-US" sz="2000" b="0" i="1" smtClean="0">
                              <a:latin typeface="Cambria Math"/>
                              <a:cs typeface="Times New Roman" panose="02020603050405020304" pitchFamily="18" charset="0"/>
                            </a:rPr>
                            <m:t>𝑖</m:t>
                          </m:r>
                        </m:sub>
                      </m:sSub>
                      <m:r>
                        <a:rPr lang="en-US" sz="2000" b="0" i="1" smtClean="0">
                          <a:latin typeface="Cambria Math"/>
                          <a:cs typeface="Times New Roman" panose="02020603050405020304" pitchFamily="18" charset="0"/>
                        </a:rPr>
                        <m:t>=</m:t>
                      </m:r>
                      <m:nary>
                        <m:naryPr>
                          <m:chr m:val="∑"/>
                          <m:ctrlPr>
                            <a:rPr lang="en-IN" sz="2000" i="1">
                              <a:latin typeface="Cambria Math" panose="02040503050406030204" pitchFamily="18" charset="0"/>
                            </a:rPr>
                          </m:ctrlPr>
                        </m:naryPr>
                        <m:sub>
                          <m:r>
                            <a:rPr lang="en-US" sz="2000" i="1">
                              <a:latin typeface="Cambria Math"/>
                            </a:rPr>
                            <m:t>𝑖</m:t>
                          </m:r>
                          <m:r>
                            <a:rPr lang="en-US" sz="2000" i="1">
                              <a:latin typeface="Cambria Math"/>
                            </a:rPr>
                            <m:t>=1</m:t>
                          </m:r>
                        </m:sub>
                        <m:sup>
                          <m:sSub>
                            <m:sSubPr>
                              <m:ctrlPr>
                                <a:rPr lang="en-IN" sz="2000" i="1">
                                  <a:latin typeface="Cambria Math" panose="02040503050406030204" pitchFamily="18" charset="0"/>
                                </a:rPr>
                              </m:ctrlPr>
                            </m:sSubPr>
                            <m:e>
                              <m:r>
                                <a:rPr lang="en-US" sz="2000" i="1">
                                  <a:latin typeface="Cambria Math"/>
                                </a:rPr>
                                <m:t>𝑛</m:t>
                              </m:r>
                            </m:e>
                            <m:sub>
                              <m:r>
                                <a:rPr lang="en-US" sz="2000" i="1">
                                  <a:latin typeface="Cambria Math"/>
                                </a:rPr>
                                <m:t>𝑖</m:t>
                              </m:r>
                            </m:sub>
                          </m:sSub>
                        </m:sup>
                        <m:e>
                          <m:sSup>
                            <m:sSupPr>
                              <m:ctrlPr>
                                <a:rPr lang="en-IN" sz="2000" i="1">
                                  <a:latin typeface="Cambria Math" panose="02040503050406030204" pitchFamily="18" charset="0"/>
                                </a:rPr>
                              </m:ctrlPr>
                            </m:sSupPr>
                            <m:e>
                              <m:r>
                                <a:rPr lang="en-US" sz="2000" i="1">
                                  <a:latin typeface="Cambria Math"/>
                                </a:rPr>
                                <m:t>(</m:t>
                              </m:r>
                              <m:sSub>
                                <m:sSubPr>
                                  <m:ctrlPr>
                                    <a:rPr lang="en-IN" sz="2000" i="1">
                                      <a:latin typeface="Cambria Math" panose="02040503050406030204" pitchFamily="18" charset="0"/>
                                    </a:rPr>
                                  </m:ctrlPr>
                                </m:sSubPr>
                                <m:e>
                                  <m:r>
                                    <a:rPr lang="en-US" sz="2000" i="1">
                                      <a:latin typeface="Cambria Math"/>
                                    </a:rPr>
                                    <m:t>𝑦</m:t>
                                  </m:r>
                                </m:e>
                                <m:sub>
                                  <m:r>
                                    <a:rPr lang="en-US" sz="2000" i="1">
                                      <a:latin typeface="Cambria Math"/>
                                    </a:rPr>
                                    <m:t>𝑖𝑗</m:t>
                                  </m:r>
                                </m:sub>
                              </m:sSub>
                              <m:r>
                                <a:rPr lang="en-US" sz="2000" i="1">
                                  <a:latin typeface="Cambria Math"/>
                                </a:rPr>
                                <m:t>−</m:t>
                              </m:r>
                              <m:acc>
                                <m:accPr>
                                  <m:chr m:val="̅"/>
                                  <m:ctrlPr>
                                    <a:rPr lang="en-IN" sz="2000" i="1">
                                      <a:latin typeface="Cambria Math" panose="02040503050406030204" pitchFamily="18" charset="0"/>
                                    </a:rPr>
                                  </m:ctrlPr>
                                </m:accPr>
                                <m:e>
                                  <m:r>
                                    <a:rPr lang="en-US" sz="2000" i="1">
                                      <a:latin typeface="Cambria Math"/>
                                    </a:rPr>
                                    <m:t>𝑦</m:t>
                                  </m:r>
                                  <m:r>
                                    <a:rPr lang="en-IN" sz="2000" b="0" i="1" baseline="-25000" smtClean="0">
                                      <a:latin typeface="Cambria Math" panose="02040503050406030204" pitchFamily="18" charset="0"/>
                                    </a:rPr>
                                    <m:t>𝑔</m:t>
                                  </m:r>
                                </m:e>
                              </m:acc>
                              <m:r>
                                <a:rPr lang="en-US" sz="2000" i="1">
                                  <a:latin typeface="Cambria Math"/>
                                </a:rPr>
                                <m:t>)</m:t>
                              </m:r>
                            </m:e>
                            <m:sup>
                              <m:r>
                                <a:rPr lang="en-US" sz="2000" i="1">
                                  <a:latin typeface="Cambria Math"/>
                                </a:rPr>
                                <m:t>2</m:t>
                              </m:r>
                            </m:sup>
                          </m:sSup>
                        </m:e>
                      </m:nary>
                    </m:oMath>
                  </m:oMathPara>
                </a14:m>
                <a:endParaRPr lang="en-IN" sz="2000" dirty="0"/>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Alternatively, it can be represented as,</a:t>
                </a:r>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a:rPr>
                            <m:t>𝑆𝑆</m:t>
                          </m:r>
                        </m:e>
                        <m:sub>
                          <m:r>
                            <a:rPr lang="en-IN" sz="2000" i="1">
                              <a:latin typeface="Cambria Math"/>
                            </a:rPr>
                            <m:t>𝑖</m:t>
                          </m:r>
                        </m:sub>
                      </m:sSub>
                      <m:r>
                        <a:rPr lang="en-IN" sz="2000" i="1">
                          <a:latin typeface="Cambria Math"/>
                        </a:rPr>
                        <m:t>= </m:t>
                      </m:r>
                      <m:nary>
                        <m:naryPr>
                          <m:chr m:val="∑"/>
                          <m:limLoc m:val="undOvr"/>
                          <m:ctrlPr>
                            <a:rPr lang="en-IN" sz="2000" i="1">
                              <a:latin typeface="Cambria Math" panose="02040503050406030204" pitchFamily="18" charset="0"/>
                            </a:rPr>
                          </m:ctrlPr>
                        </m:naryPr>
                        <m:sub>
                          <m:r>
                            <a:rPr lang="en-IN" sz="2000" i="1">
                              <a:latin typeface="Cambria Math"/>
                            </a:rPr>
                            <m:t>𝑗</m:t>
                          </m:r>
                          <m:r>
                            <a:rPr lang="en-IN" sz="2000" i="1">
                              <a:latin typeface="Cambria Math"/>
                            </a:rPr>
                            <m:t>=1</m:t>
                          </m:r>
                        </m:sub>
                        <m:sup>
                          <m:sSub>
                            <m:sSubPr>
                              <m:ctrlPr>
                                <a:rPr lang="en-IN" sz="2000" i="1">
                                  <a:latin typeface="Cambria Math" panose="02040503050406030204" pitchFamily="18" charset="0"/>
                                </a:rPr>
                              </m:ctrlPr>
                            </m:sSubPr>
                            <m:e>
                              <m:r>
                                <a:rPr lang="en-IN" sz="2000" i="1">
                                  <a:latin typeface="Cambria Math"/>
                                </a:rPr>
                                <m:t>𝑛</m:t>
                              </m:r>
                            </m:e>
                            <m:sub>
                              <m:r>
                                <a:rPr lang="en-IN" sz="2000" i="1">
                                  <a:latin typeface="Cambria Math"/>
                                </a:rPr>
                                <m:t>𝑖</m:t>
                              </m:r>
                            </m:sub>
                          </m:sSub>
                        </m:sup>
                        <m:e>
                          <m:sSubSup>
                            <m:sSubSupPr>
                              <m:ctrlPr>
                                <a:rPr lang="en-IN" sz="2000" i="1">
                                  <a:latin typeface="Cambria Math" panose="02040503050406030204" pitchFamily="18" charset="0"/>
                                </a:rPr>
                              </m:ctrlPr>
                            </m:sSubSupPr>
                            <m:e>
                              <m:r>
                                <a:rPr lang="en-IN" sz="2000" i="1">
                                  <a:latin typeface="Cambria Math"/>
                                </a:rPr>
                                <m:t>𝑦</m:t>
                              </m:r>
                            </m:e>
                            <m:sub>
                              <m:r>
                                <a:rPr lang="en-IN" sz="2000" i="1">
                                  <a:latin typeface="Cambria Math"/>
                                </a:rPr>
                                <m:t>𝑖𝑗</m:t>
                              </m:r>
                            </m:sub>
                            <m:sup>
                              <m:r>
                                <a:rPr lang="en-IN" sz="2000" i="1">
                                  <a:latin typeface="Cambria Math"/>
                                </a:rPr>
                                <m:t>2</m:t>
                              </m:r>
                            </m:sup>
                          </m:sSubSup>
                          <m:r>
                            <a:rPr lang="en-IN" sz="2000" i="1">
                              <a:latin typeface="Cambria Math"/>
                            </a:rPr>
                            <m:t>−</m:t>
                          </m:r>
                          <m:f>
                            <m:fPr>
                              <m:ctrlPr>
                                <a:rPr lang="en-IN" sz="2000" i="1">
                                  <a:latin typeface="Cambria Math" panose="02040503050406030204" pitchFamily="18" charset="0"/>
                                </a:rPr>
                              </m:ctrlPr>
                            </m:fPr>
                            <m:num>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a:rPr>
                                            <m:t>𝑦</m:t>
                                          </m:r>
                                        </m:e>
                                        <m:sub>
                                          <m:r>
                                            <a:rPr lang="en-IN" sz="2000" i="1">
                                              <a:latin typeface="Cambria Math"/>
                                            </a:rPr>
                                            <m:t>𝑖</m:t>
                                          </m:r>
                                          <m:r>
                                            <a:rPr lang="en-IN" sz="2000" i="1">
                                              <a:latin typeface="Cambria Math"/>
                                            </a:rPr>
                                            <m:t>.</m:t>
                                          </m:r>
                                        </m:sub>
                                      </m:sSub>
                                    </m:e>
                                  </m:d>
                                </m:e>
                                <m:sup>
                                  <m:r>
                                    <a:rPr lang="en-IN" sz="2000" i="1">
                                      <a:latin typeface="Cambria Math"/>
                                    </a:rPr>
                                    <m:t>2</m:t>
                                  </m:r>
                                </m:sup>
                              </m:sSup>
                            </m:num>
                            <m:den>
                              <m:sSub>
                                <m:sSubPr>
                                  <m:ctrlPr>
                                    <a:rPr lang="en-IN" sz="2000" i="1">
                                      <a:latin typeface="Cambria Math" panose="02040503050406030204" pitchFamily="18" charset="0"/>
                                    </a:rPr>
                                  </m:ctrlPr>
                                </m:sSubPr>
                                <m:e>
                                  <m:r>
                                    <a:rPr lang="en-IN" sz="2000" i="1">
                                      <a:latin typeface="Cambria Math"/>
                                    </a:rPr>
                                    <m:t>𝑛</m:t>
                                  </m:r>
                                </m:e>
                                <m:sub>
                                  <m:r>
                                    <a:rPr lang="en-IN" sz="2000" i="1">
                                      <a:latin typeface="Cambria Math"/>
                                    </a:rPr>
                                    <m:t>𝑖</m:t>
                                  </m:r>
                                </m:sub>
                              </m:sSub>
                            </m:den>
                          </m:f>
                        </m:e>
                      </m:nary>
                    </m:oMath>
                  </m:oMathPara>
                </a14:m>
                <a:endParaRPr lang="en-IN" sz="2000" dirty="0"/>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38128" y="2119643"/>
                <a:ext cx="7920880" cy="4265335"/>
              </a:xfrm>
              <a:prstGeom prst="rect">
                <a:avLst/>
              </a:prstGeom>
              <a:blipFill>
                <a:blip r:embed="rId2"/>
                <a:stretch>
                  <a:fillRect l="-769" t="-858"/>
                </a:stretch>
              </a:blipFill>
            </p:spPr>
            <p:txBody>
              <a:bodyPr/>
              <a:lstStyle/>
              <a:p>
                <a:r>
                  <a:rPr lang="en-IN">
                    <a:noFill/>
                  </a:rPr>
                  <a:t> </a:t>
                </a:r>
              </a:p>
            </p:txBody>
          </p:sp>
        </mc:Fallback>
      </mc:AlternateContent>
    </p:spTree>
    <p:extLst>
      <p:ext uri="{BB962C8B-B14F-4D97-AF65-F5344CB8AC3E}">
        <p14:creationId xmlns:p14="http://schemas.microsoft.com/office/powerpoint/2010/main" val="164172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071521"/>
          </a:xfrm>
        </p:spPr>
        <p:txBody>
          <a:bodyPr>
            <a:noAutofit/>
          </a:bodyPr>
          <a:lstStyle/>
          <a:p>
            <a:r>
              <a:rPr lang="en-US" sz="4000" dirty="0">
                <a:solidFill>
                  <a:srgbClr val="960000"/>
                </a:solidFill>
                <a:latin typeface="Times New Roman" pitchFamily="18" charset="0"/>
                <a:cs typeface="Times New Roman" pitchFamily="18" charset="0"/>
              </a:rPr>
              <a:t>Overall Variability in Data</a:t>
            </a:r>
            <a:endParaRPr lang="en-IN" sz="4000" dirty="0">
              <a:solidFill>
                <a:srgbClr val="960000"/>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r>
              <a:rPr lang="en-IN"/>
              <a:t>IIITS: IDA - M2021</a:t>
            </a:r>
          </a:p>
        </p:txBody>
      </p:sp>
      <mc:AlternateContent xmlns:mc="http://schemas.openxmlformats.org/markup-compatibility/2006" xmlns:a14="http://schemas.microsoft.com/office/drawing/2010/main">
        <mc:Choice Requires="a14">
          <p:sp>
            <p:nvSpPr>
              <p:cNvPr id="4" name="TextBox 3"/>
              <p:cNvSpPr txBox="1"/>
              <p:nvPr/>
            </p:nvSpPr>
            <p:spPr>
              <a:xfrm>
                <a:off x="611560" y="1412776"/>
                <a:ext cx="7920880" cy="55943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then calculate a pooled sum of squares </a:t>
                </a:r>
              </a:p>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a:rPr>
                            <m:t>𝑆𝑆</m:t>
                          </m:r>
                        </m:e>
                        <m:sub>
                          <m:r>
                            <a:rPr lang="en-IN" sz="2000" i="1">
                              <a:latin typeface="Cambria Math"/>
                            </a:rPr>
                            <m:t>𝑝</m:t>
                          </m:r>
                        </m:sub>
                      </m:sSub>
                      <m:r>
                        <a:rPr lang="en-IN" sz="2000" i="1">
                          <a:latin typeface="Cambria Math"/>
                        </a:rPr>
                        <m:t>= </m:t>
                      </m:r>
                      <m:nary>
                        <m:naryPr>
                          <m:chr m:val="∑"/>
                          <m:limLoc m:val="undOvr"/>
                          <m:ctrlPr>
                            <a:rPr lang="en-IN" sz="2000" i="1">
                              <a:latin typeface="Cambria Math" panose="02040503050406030204" pitchFamily="18" charset="0"/>
                            </a:rPr>
                          </m:ctrlPr>
                        </m:naryPr>
                        <m:sub>
                          <m:r>
                            <a:rPr lang="en-IN" sz="2000" i="1">
                              <a:latin typeface="Cambria Math"/>
                            </a:rPr>
                            <m:t>𝑖</m:t>
                          </m:r>
                          <m:r>
                            <a:rPr lang="en-IN" sz="2000" i="1">
                              <a:latin typeface="Cambria Math"/>
                            </a:rPr>
                            <m:t>=1</m:t>
                          </m:r>
                        </m:sub>
                        <m:sup>
                          <m:r>
                            <a:rPr lang="en-US" sz="2000" b="0" i="1" smtClean="0">
                              <a:latin typeface="Cambria Math"/>
                            </a:rPr>
                            <m:t>𝑘</m:t>
                          </m:r>
                        </m:sup>
                        <m:e>
                          <m:sSub>
                            <m:sSubPr>
                              <m:ctrlPr>
                                <a:rPr lang="en-IN" sz="2000" i="1">
                                  <a:latin typeface="Cambria Math" panose="02040503050406030204" pitchFamily="18" charset="0"/>
                                </a:rPr>
                              </m:ctrlPr>
                            </m:sSubPr>
                            <m:e>
                              <m:r>
                                <a:rPr lang="en-IN" sz="2000" i="1">
                                  <a:latin typeface="Cambria Math"/>
                                </a:rPr>
                                <m:t>𝑆𝑆</m:t>
                              </m:r>
                            </m:e>
                            <m:sub>
                              <m:r>
                                <a:rPr lang="en-IN" sz="2000" i="1">
                                  <a:latin typeface="Cambria Math"/>
                                </a:rPr>
                                <m:t>𝑖</m:t>
                              </m:r>
                            </m:sub>
                          </m:sSub>
                        </m:e>
                      </m:nary>
                    </m:oMath>
                  </m:oMathPara>
                </a14:m>
                <a:endParaRPr lang="en-IN" sz="2000" dirty="0"/>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Finally, the pooled sample of variance is</a:t>
                </a:r>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a:rPr>
                            <m:t>𝑠</m:t>
                          </m:r>
                        </m:e>
                        <m:sub>
                          <m:r>
                            <a:rPr lang="en-IN" sz="2000" i="1">
                              <a:latin typeface="Cambria Math"/>
                            </a:rPr>
                            <m:t>𝑝</m:t>
                          </m:r>
                        </m:sub>
                      </m:sSub>
                      <m:r>
                        <a:rPr lang="en-IN" sz="2000" i="1">
                          <a:latin typeface="Cambria Math"/>
                        </a:rPr>
                        <m:t>=</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a:rPr>
                                <m:t>𝑆𝑆</m:t>
                              </m:r>
                            </m:e>
                            <m:sub>
                              <m:r>
                                <a:rPr lang="en-IN" sz="2000" i="1">
                                  <a:latin typeface="Cambria Math"/>
                                </a:rPr>
                                <m:t>𝑝</m:t>
                              </m:r>
                            </m:sub>
                          </m:sSub>
                        </m:num>
                        <m:den>
                          <m:r>
                            <a:rPr lang="en-IN" sz="2000" i="1">
                              <a:latin typeface="Cambria Math"/>
                            </a:rPr>
                            <m:t>𝑝𝑜𝑜𝑙𝑒𝑑</m:t>
                          </m:r>
                          <m:r>
                            <a:rPr lang="en-IN" sz="2000" i="1">
                              <a:latin typeface="Cambria Math"/>
                            </a:rPr>
                            <m:t> </m:t>
                          </m:r>
                          <m:r>
                            <a:rPr lang="en-IN" sz="2000" i="1">
                              <a:latin typeface="Cambria Math"/>
                            </a:rPr>
                            <m:t>𝑑𝑒𝑔𝑟𝑒𝑒</m:t>
                          </m:r>
                          <m:r>
                            <a:rPr lang="en-IN" sz="2000" i="1">
                              <a:latin typeface="Cambria Math"/>
                            </a:rPr>
                            <m:t> </m:t>
                          </m:r>
                          <m:r>
                            <a:rPr lang="en-IN" sz="2000" i="1">
                              <a:latin typeface="Cambria Math"/>
                            </a:rPr>
                            <m:t>𝑜𝑓</m:t>
                          </m:r>
                          <m:r>
                            <a:rPr lang="en-IN" sz="2000" i="1">
                              <a:latin typeface="Cambria Math"/>
                            </a:rPr>
                            <m:t> </m:t>
                          </m:r>
                          <m:r>
                            <a:rPr lang="en-IN" sz="2000" i="1">
                              <a:latin typeface="Cambria Math"/>
                            </a:rPr>
                            <m:t>𝑓𝑟𝑒𝑑𝑜𝑚</m:t>
                          </m:r>
                        </m:den>
                      </m:f>
                      <m:r>
                        <a:rPr lang="en-IN" sz="2000" i="1">
                          <a:latin typeface="Cambria Math"/>
                        </a:rPr>
                        <m:t>= </m:t>
                      </m:r>
                      <m:f>
                        <m:fPr>
                          <m:ctrlPr>
                            <a:rPr lang="en-IN" sz="2000" i="1">
                              <a:latin typeface="Cambria Math" panose="02040503050406030204" pitchFamily="18" charset="0"/>
                            </a:rPr>
                          </m:ctrlPr>
                        </m:fPr>
                        <m:num>
                          <m:sSub>
                            <m:sSubPr>
                              <m:ctrlPr>
                                <a:rPr lang="en-IN" sz="2000" i="1">
                                  <a:latin typeface="Cambria Math" panose="02040503050406030204" pitchFamily="18" charset="0"/>
                                </a:rPr>
                              </m:ctrlPr>
                            </m:sSubPr>
                            <m:e>
                              <m:r>
                                <a:rPr lang="en-IN" sz="2000" i="1">
                                  <a:latin typeface="Cambria Math"/>
                                </a:rPr>
                                <m:t>𝑆𝑆</m:t>
                              </m:r>
                            </m:e>
                            <m:sub>
                              <m:r>
                                <a:rPr lang="en-IN" sz="2000" i="1">
                                  <a:latin typeface="Cambria Math"/>
                                </a:rPr>
                                <m:t>𝑝</m:t>
                              </m:r>
                            </m:sub>
                          </m:sSub>
                        </m:num>
                        <m:den>
                          <m:r>
                            <a:rPr lang="en-IN" sz="2000" b="0" i="1" smtClean="0">
                              <a:latin typeface="Cambria Math" panose="02040503050406030204" pitchFamily="18" charset="0"/>
                            </a:rPr>
                            <m:t>(</m:t>
                          </m:r>
                          <m:nary>
                            <m:naryPr>
                              <m:chr m:val="∑"/>
                              <m:limLoc m:val="undOvr"/>
                              <m:subHide m:val="on"/>
                              <m:supHide m:val="on"/>
                              <m:ctrlPr>
                                <a:rPr lang="en-IN" sz="2000" i="1">
                                  <a:latin typeface="Cambria Math" panose="02040503050406030204" pitchFamily="18" charset="0"/>
                                </a:rPr>
                              </m:ctrlPr>
                            </m:naryPr>
                            <m:sub/>
                            <m:sup/>
                            <m:e>
                              <m:sSub>
                                <m:sSubPr>
                                  <m:ctrlPr>
                                    <a:rPr lang="en-IN" sz="2000" i="1">
                                      <a:latin typeface="Cambria Math" panose="02040503050406030204" pitchFamily="18" charset="0"/>
                                    </a:rPr>
                                  </m:ctrlPr>
                                </m:sSubPr>
                                <m:e>
                                  <m:r>
                                    <a:rPr lang="en-IN" sz="2000" i="1">
                                      <a:latin typeface="Cambria Math"/>
                                    </a:rPr>
                                    <m:t>𝑛</m:t>
                                  </m:r>
                                </m:e>
                                <m:sub>
                                  <m:r>
                                    <a:rPr lang="en-IN" sz="2000" i="1">
                                      <a:latin typeface="Cambria Math"/>
                                    </a:rPr>
                                    <m:t>𝑖</m:t>
                                  </m:r>
                                </m:sub>
                              </m:sSub>
                              <m:r>
                                <a:rPr lang="en-IN" sz="2000" b="0" i="1" smtClean="0">
                                  <a:latin typeface="Cambria Math" panose="02040503050406030204" pitchFamily="18" charset="0"/>
                                </a:rPr>
                                <m:t>)</m:t>
                              </m:r>
                              <m:r>
                                <a:rPr lang="en-IN" sz="2000" i="1">
                                  <a:latin typeface="Cambria Math"/>
                                </a:rPr>
                                <m:t>−</m:t>
                              </m:r>
                              <m:r>
                                <a:rPr lang="en-US" sz="2000" b="0" i="1" smtClean="0">
                                  <a:latin typeface="Cambria Math"/>
                                </a:rPr>
                                <m:t>𝑘</m:t>
                              </m:r>
                            </m:e>
                          </m:nary>
                        </m:den>
                      </m:f>
                    </m:oMath>
                  </m:oMathPara>
                </a14:m>
                <a:endParaRPr lang="en-IN" sz="2000" dirty="0"/>
              </a:p>
              <a:p>
                <a:endParaRPr lang="en-IN" sz="2000" dirty="0"/>
              </a:p>
              <a:p>
                <a:r>
                  <a:rPr lang="en-US" sz="2000" dirty="0">
                    <a:latin typeface="Times New Roman" panose="02020603050405020304" pitchFamily="18" charset="0"/>
                    <a:cs typeface="Times New Roman" panose="02020603050405020304" pitchFamily="18" charset="0"/>
                  </a:rPr>
                  <a:t>Note that if the individual variances are available, the same can be computed as</a:t>
                </a:r>
              </a:p>
              <a:p>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a:rPr>
                          <m:t>𝑠</m:t>
                        </m:r>
                      </m:e>
                      <m:sub>
                        <m:r>
                          <a:rPr lang="en-IN" sz="2000" i="1">
                            <a:latin typeface="Cambria Math"/>
                          </a:rPr>
                          <m:t>𝑝</m:t>
                        </m:r>
                      </m:sub>
                    </m:sSub>
                    <m:r>
                      <a:rPr lang="en-IN" sz="2000" i="1">
                        <a:latin typeface="Cambria Math"/>
                      </a:rPr>
                      <m:t>= </m:t>
                    </m:r>
                    <m:f>
                      <m:fPr>
                        <m:ctrlPr>
                          <a:rPr lang="en-IN" sz="2000" i="1">
                            <a:latin typeface="Cambria Math" panose="02040503050406030204" pitchFamily="18" charset="0"/>
                          </a:rPr>
                        </m:ctrlPr>
                      </m:fPr>
                      <m:num>
                        <m:nary>
                          <m:naryPr>
                            <m:chr m:val="∑"/>
                            <m:limLoc m:val="undOvr"/>
                            <m:ctrlPr>
                              <a:rPr lang="en-IN" sz="2000" i="1">
                                <a:latin typeface="Cambria Math" panose="02040503050406030204" pitchFamily="18" charset="0"/>
                              </a:rPr>
                            </m:ctrlPr>
                          </m:naryPr>
                          <m:sub>
                            <m:r>
                              <a:rPr lang="en-IN" sz="2000" i="1">
                                <a:latin typeface="Cambria Math"/>
                              </a:rPr>
                              <m:t>𝑖</m:t>
                            </m:r>
                            <m:r>
                              <a:rPr lang="en-IN" sz="2000" i="1">
                                <a:latin typeface="Cambria Math"/>
                              </a:rPr>
                              <m:t>=1</m:t>
                            </m:r>
                          </m:sub>
                          <m:sup>
                            <m:r>
                              <a:rPr lang="en-US" sz="2000" b="0" i="1" smtClean="0">
                                <a:latin typeface="Cambria Math"/>
                              </a:rPr>
                              <m:t>𝑘</m:t>
                            </m:r>
                          </m:sup>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a:rPr>
                                      <m:t>𝑛</m:t>
                                    </m:r>
                                  </m:e>
                                  <m:sub>
                                    <m:r>
                                      <a:rPr lang="en-IN" sz="2000" i="1">
                                        <a:latin typeface="Cambria Math"/>
                                      </a:rPr>
                                      <m:t>𝑖</m:t>
                                    </m:r>
                                  </m:sub>
                                </m:sSub>
                                <m:r>
                                  <a:rPr lang="en-IN" sz="2000" i="1">
                                    <a:latin typeface="Cambria Math"/>
                                  </a:rPr>
                                  <m:t>−1</m:t>
                                </m:r>
                              </m:e>
                            </m:d>
                            <m:sSubSup>
                              <m:sSubSupPr>
                                <m:ctrlPr>
                                  <a:rPr lang="en-IN" sz="2000" i="1">
                                    <a:latin typeface="Cambria Math" panose="02040503050406030204" pitchFamily="18" charset="0"/>
                                  </a:rPr>
                                </m:ctrlPr>
                              </m:sSubSupPr>
                              <m:e>
                                <m:r>
                                  <a:rPr lang="en-IN" sz="2000" i="1">
                                    <a:latin typeface="Cambria Math"/>
                                  </a:rPr>
                                  <m:t>𝑠</m:t>
                                </m:r>
                              </m:e>
                              <m:sub>
                                <m:r>
                                  <a:rPr lang="en-IN" sz="2000" i="1">
                                    <a:latin typeface="Cambria Math"/>
                                  </a:rPr>
                                  <m:t>𝑖</m:t>
                                </m:r>
                              </m:sub>
                              <m:sup>
                                <m:r>
                                  <a:rPr lang="en-IN" sz="2000" i="1">
                                    <a:latin typeface="Cambria Math"/>
                                  </a:rPr>
                                  <m:t>2</m:t>
                                </m:r>
                              </m:sup>
                            </m:sSubSup>
                          </m:e>
                        </m:nary>
                      </m:num>
                      <m:den>
                        <m:r>
                          <a:rPr lang="en-IN" sz="2000" b="0" i="1" smtClean="0">
                            <a:latin typeface="Cambria Math" panose="02040503050406030204" pitchFamily="18" charset="0"/>
                          </a:rPr>
                          <m:t>(</m:t>
                        </m:r>
                        <m:nary>
                          <m:naryPr>
                            <m:chr m:val="∑"/>
                            <m:limLoc m:val="undOvr"/>
                            <m:subHide m:val="on"/>
                            <m:supHide m:val="on"/>
                            <m:ctrlPr>
                              <a:rPr lang="en-IN" sz="2000" i="1">
                                <a:latin typeface="Cambria Math" panose="02040503050406030204" pitchFamily="18" charset="0"/>
                              </a:rPr>
                            </m:ctrlPr>
                          </m:naryPr>
                          <m:sub/>
                          <m:sup/>
                          <m:e>
                            <m:sSub>
                              <m:sSubPr>
                                <m:ctrlPr>
                                  <a:rPr lang="en-IN" sz="2000" i="1">
                                    <a:latin typeface="Cambria Math" panose="02040503050406030204" pitchFamily="18" charset="0"/>
                                  </a:rPr>
                                </m:ctrlPr>
                              </m:sSubPr>
                              <m:e>
                                <m:r>
                                  <a:rPr lang="en-IN" sz="2000" i="1">
                                    <a:latin typeface="Cambria Math"/>
                                  </a:rPr>
                                  <m:t>𝑛</m:t>
                                </m:r>
                              </m:e>
                              <m:sub>
                                <m:r>
                                  <a:rPr lang="en-IN" sz="2000" i="1">
                                    <a:latin typeface="Cambria Math"/>
                                  </a:rPr>
                                  <m:t>𝑖</m:t>
                                </m:r>
                              </m:sub>
                            </m:sSub>
                            <m:r>
                              <a:rPr lang="en-IN" sz="2000" b="0" i="1" smtClean="0">
                                <a:latin typeface="Cambria Math" panose="02040503050406030204" pitchFamily="18" charset="0"/>
                              </a:rPr>
                              <m:t>)</m:t>
                            </m:r>
                            <m:r>
                              <a:rPr lang="en-IN" sz="2000" i="1">
                                <a:latin typeface="Cambria Math"/>
                              </a:rPr>
                              <m:t>−</m:t>
                            </m:r>
                            <m:r>
                              <a:rPr lang="en-US" sz="2000" b="0" i="1" smtClean="0">
                                <a:latin typeface="Cambria Math"/>
                              </a:rPr>
                              <m:t>𝑘</m:t>
                            </m:r>
                          </m:e>
                        </m:nary>
                      </m:den>
                    </m:f>
                  </m:oMath>
                </a14:m>
                <a:endParaRPr lang="en-IN" sz="2000" dirty="0"/>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en-IN" sz="2000" i="1">
                            <a:latin typeface="Cambria Math" panose="02040503050406030204" pitchFamily="18" charset="0"/>
                          </a:rPr>
                        </m:ctrlPr>
                      </m:sSubSupPr>
                      <m:e>
                        <m:r>
                          <a:rPr lang="en-IN" sz="2000" i="1">
                            <a:latin typeface="Cambria Math"/>
                          </a:rPr>
                          <m:t>𝑠</m:t>
                        </m:r>
                      </m:e>
                      <m:sub>
                        <m:r>
                          <a:rPr lang="en-IN" sz="2000" i="1">
                            <a:latin typeface="Cambria Math"/>
                          </a:rPr>
                          <m:t>𝑖</m:t>
                        </m:r>
                      </m:sub>
                      <m:sup>
                        <m:r>
                          <a:rPr lang="en-IN" sz="2000" i="1">
                            <a:latin typeface="Cambria Math"/>
                          </a:rPr>
                          <m:t>2</m:t>
                        </m:r>
                      </m:sup>
                    </m:sSubSup>
                  </m:oMath>
                </a14:m>
                <a:r>
                  <a:rPr lang="en-IN" sz="2000" dirty="0"/>
                  <a:t> are the variances for each sample. This is also called </a:t>
                </a:r>
                <a:r>
                  <a:rPr lang="en-US" sz="2000" b="1" dirty="0">
                    <a:solidFill>
                      <a:srgbClr val="0070C0"/>
                    </a:solidFill>
                    <a:latin typeface="Times New Roman" panose="02020603050405020304" pitchFamily="18" charset="0"/>
                    <a:cs typeface="Times New Roman" panose="02020603050405020304" pitchFamily="18" charset="0"/>
                  </a:rPr>
                  <a:t>variance within samples </a:t>
                </a:r>
                <a:r>
                  <a:rPr lang="en-US" sz="2000" dirty="0">
                    <a:latin typeface="Times New Roman" panose="02020603050405020304" pitchFamily="18" charset="0"/>
                    <a:cs typeface="Times New Roman" panose="02020603050405020304" pitchFamily="18" charset="0"/>
                  </a:rPr>
                  <a:t>and</a:t>
                </a:r>
                <a:r>
                  <a:rPr lang="en-US" sz="2000" b="1" dirty="0">
                    <a:solidFill>
                      <a:srgbClr val="0070C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also popularly be denoted as</a:t>
                </a:r>
                <a:endParaRPr lang="en-IN" sz="2000" dirty="0">
                  <a:solidFill>
                    <a:srgbClr val="C00000"/>
                  </a:solidFill>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11560" y="1412776"/>
                <a:ext cx="7920880" cy="5594352"/>
              </a:xfrm>
              <a:prstGeom prst="rect">
                <a:avLst/>
              </a:prstGeom>
              <a:blipFill>
                <a:blip r:embed="rId2"/>
                <a:stretch>
                  <a:fillRect l="-769" t="-6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5658284" y="6165304"/>
                <a:ext cx="539187" cy="3744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rgbClr val="C00000"/>
                              </a:solidFill>
                              <a:latin typeface="Cambria Math" panose="02040503050406030204" pitchFamily="18" charset="0"/>
                              <a:ea typeface="Times New Roman" charset="0"/>
                              <a:cs typeface="Times New Roman" charset="0"/>
                            </a:rPr>
                          </m:ctrlPr>
                        </m:sSubSupPr>
                        <m:e>
                          <m:acc>
                            <m:accPr>
                              <m:chr m:val="̂"/>
                              <m:ctrlPr>
                                <a:rPr lang="en-US" i="1">
                                  <a:solidFill>
                                    <a:srgbClr val="C00000"/>
                                  </a:solidFill>
                                  <a:latin typeface="Cambria Math" panose="02040503050406030204" pitchFamily="18" charset="0"/>
                                  <a:ea typeface="Times New Roman" charset="0"/>
                                  <a:cs typeface="Times New Roman" charset="0"/>
                                </a:rPr>
                              </m:ctrlPr>
                            </m:accPr>
                            <m:e>
                              <m:r>
                                <a:rPr lang="en-US" i="1">
                                  <a:solidFill>
                                    <a:srgbClr val="C00000"/>
                                  </a:solidFill>
                                  <a:latin typeface="Cambria Math"/>
                                  <a:ea typeface="Times New Roman" charset="0"/>
                                  <a:cs typeface="Times New Roman" charset="0"/>
                                </a:rPr>
                                <m:t>𝜎</m:t>
                              </m:r>
                            </m:e>
                          </m:acc>
                        </m:e>
                        <m:sub>
                          <m:r>
                            <a:rPr lang="en-US" b="0" i="1" smtClean="0">
                              <a:solidFill>
                                <a:srgbClr val="C00000"/>
                              </a:solidFill>
                              <a:latin typeface="Cambria Math"/>
                              <a:ea typeface="Times New Roman" charset="0"/>
                              <a:cs typeface="Times New Roman" charset="0"/>
                            </a:rPr>
                            <m:t>𝑊</m:t>
                          </m:r>
                        </m:sub>
                        <m:sup>
                          <m:r>
                            <a:rPr lang="en-US" i="1">
                              <a:solidFill>
                                <a:srgbClr val="C00000"/>
                              </a:solidFill>
                              <a:latin typeface="Cambria Math"/>
                              <a:ea typeface="Times New Roman" charset="0"/>
                              <a:cs typeface="Times New Roman" charset="0"/>
                            </a:rPr>
                            <m:t>2</m:t>
                          </m:r>
                        </m:sup>
                      </m:sSubSup>
                    </m:oMath>
                  </m:oMathPara>
                </a14:m>
                <a:endParaRPr lang="en-IN" dirty="0"/>
              </a:p>
            </p:txBody>
          </p:sp>
        </mc:Choice>
        <mc:Fallback xmlns="">
          <p:sp>
            <p:nvSpPr>
              <p:cNvPr id="3" name="Rectangle 2"/>
              <p:cNvSpPr>
                <a:spLocks noRot="1" noChangeAspect="1" noMove="1" noResize="1" noEditPoints="1" noAdjustHandles="1" noChangeArrowheads="1" noChangeShapeType="1" noTextEdit="1"/>
              </p:cNvSpPr>
              <p:nvPr/>
            </p:nvSpPr>
            <p:spPr>
              <a:xfrm>
                <a:off x="5658284" y="6165304"/>
                <a:ext cx="539187" cy="374461"/>
              </a:xfrm>
              <a:prstGeom prst="rect">
                <a:avLst/>
              </a:prstGeom>
              <a:blipFill rotWithShape="1">
                <a:blip r:embed="rId3"/>
                <a:stretch>
                  <a:fillRect t="-4839" r="-12360"/>
                </a:stretch>
              </a:blipFill>
            </p:spPr>
            <p:txBody>
              <a:bodyPr/>
              <a:lstStyle/>
              <a:p>
                <a:r>
                  <a:rPr lang="en-IN">
                    <a:noFill/>
                  </a:rPr>
                  <a:t> </a:t>
                </a:r>
              </a:p>
            </p:txBody>
          </p:sp>
        </mc:Fallback>
      </mc:AlternateContent>
    </p:spTree>
    <p:extLst>
      <p:ext uri="{BB962C8B-B14F-4D97-AF65-F5344CB8AC3E}">
        <p14:creationId xmlns:p14="http://schemas.microsoft.com/office/powerpoint/2010/main" val="393102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9193" y="1628800"/>
                <a:ext cx="8229600" cy="4389120"/>
              </a:xfrm>
            </p:spPr>
            <p:txBody>
              <a:bodyPr>
                <a:normAutofit/>
              </a:bodyPr>
              <a:lstStyle/>
              <a:p>
                <a:pPr algn="just"/>
                <a:r>
                  <a:rPr lang="en-US" sz="2000" dirty="0">
                    <a:latin typeface="Times New Roman" charset="0"/>
                    <a:ea typeface="Times New Roman" charset="0"/>
                    <a:cs typeface="Times New Roman" charset="0"/>
                  </a:rPr>
                  <a:t>The table below shows the lifetimes under controlled conditions, in hours in excess of 1000 hours, of samples of </a:t>
                </a:r>
                <a14:m>
                  <m:oMath xmlns:m="http://schemas.openxmlformats.org/officeDocument/2006/math">
                    <m:r>
                      <a:rPr lang="en-US" sz="2000" i="1" dirty="0" smtClean="0">
                        <a:latin typeface="Cambria Math"/>
                        <a:ea typeface="Times New Roman" charset="0"/>
                        <a:cs typeface="Times New Roman" charset="0"/>
                      </a:rPr>
                      <m:t>60</m:t>
                    </m:r>
                    <m:r>
                      <a:rPr lang="en-US" sz="2000" i="1" dirty="0" smtClean="0">
                        <a:latin typeface="Cambria Math"/>
                        <a:ea typeface="Times New Roman" charset="0"/>
                        <a:cs typeface="Times New Roman" charset="0"/>
                      </a:rPr>
                      <m:t>𝑊</m:t>
                    </m:r>
                  </m:oMath>
                </a14:m>
                <a:r>
                  <a:rPr lang="en-US" sz="2000" dirty="0">
                    <a:latin typeface="Times New Roman" charset="0"/>
                    <a:ea typeface="Times New Roman" charset="0"/>
                    <a:cs typeface="Times New Roman" charset="0"/>
                  </a:rPr>
                  <a:t> electric light bulbs of three different brands. </a:t>
                </a:r>
              </a:p>
              <a:p>
                <a:pPr algn="just"/>
                <a:endParaRPr lang="en-US" sz="2000" dirty="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9193" y="1628800"/>
                <a:ext cx="8229600" cy="4389120"/>
              </a:xfrm>
              <a:blipFill rotWithShape="1">
                <a:blip r:embed="rId2"/>
                <a:stretch>
                  <a:fillRect l="-444" t="-694" r="-815"/>
                </a:stretch>
              </a:blipFill>
            </p:spPr>
            <p:txBody>
              <a:bodyPr/>
              <a:lstStyle/>
              <a:p>
                <a:r>
                  <a:rPr lang="en-IN">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572496246"/>
              </p:ext>
            </p:extLst>
          </p:nvPr>
        </p:nvGraphicFramePr>
        <p:xfrm>
          <a:off x="3214199" y="2852936"/>
          <a:ext cx="2592288" cy="2100254"/>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tblGrid>
              <a:tr h="328598">
                <a:tc gridSpan="3">
                  <a:txBody>
                    <a:bodyPr/>
                    <a:lstStyle/>
                    <a:p>
                      <a:pPr algn="ctr"/>
                      <a:r>
                        <a:rPr lang="en-US" sz="1600" b="0" dirty="0">
                          <a:solidFill>
                            <a:schemeClr val="bg1"/>
                          </a:solidFill>
                          <a:latin typeface="+mj-lt"/>
                        </a:rPr>
                        <a:t>Lifetime of bulb</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extLst>
                  <a:ext uri="{0D108BD9-81ED-4DB2-BD59-A6C34878D82A}">
                    <a16:rowId xmlns:a16="http://schemas.microsoft.com/office/drawing/2014/main" val="10000"/>
                  </a:ext>
                </a:extLst>
              </a:tr>
              <a:tr h="293272">
                <a:tc>
                  <a:txBody>
                    <a:bodyPr/>
                    <a:lstStyle/>
                    <a:p>
                      <a:pPr algn="ctr"/>
                      <a:r>
                        <a:rPr lang="en-US" sz="1600" b="0" dirty="0">
                          <a:solidFill>
                            <a:schemeClr val="bg1"/>
                          </a:solidFill>
                          <a:latin typeface="+mj-lt"/>
                        </a:rPr>
                        <a:t>Blub 1</a:t>
                      </a:r>
                    </a:p>
                  </a:txBody>
                  <a:tcPr marL="51435" marR="51435" marT="25718" marB="25718">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600" b="0" kern="1200" dirty="0">
                          <a:solidFill>
                            <a:schemeClr val="bg1"/>
                          </a:solidFill>
                          <a:latin typeface="+mn-lt"/>
                          <a:ea typeface="+mn-ea"/>
                          <a:cs typeface="+mn-cs"/>
                        </a:rPr>
                        <a:t>Blub</a:t>
                      </a:r>
                      <a:r>
                        <a:rPr lang="en-US" sz="1600" b="0" dirty="0">
                          <a:solidFill>
                            <a:schemeClr val="bg1"/>
                          </a:solidFill>
                          <a:latin typeface="+mj-lt"/>
                        </a:rPr>
                        <a:t> 2</a:t>
                      </a:r>
                    </a:p>
                  </a:txBody>
                  <a:tcPr marL="51435" marR="51435" marT="25718" marB="25718">
                    <a:solidFill>
                      <a:schemeClr val="accent1"/>
                    </a:solidFill>
                  </a:tcPr>
                </a:tc>
                <a:tc>
                  <a:txBody>
                    <a:bodyPr/>
                    <a:lstStyle/>
                    <a:p>
                      <a:pPr algn="ctr"/>
                      <a:r>
                        <a:rPr lang="en-US" sz="1600" b="0" kern="1200" dirty="0">
                          <a:solidFill>
                            <a:schemeClr val="bg1"/>
                          </a:solidFill>
                          <a:latin typeface="+mn-lt"/>
                          <a:ea typeface="+mn-ea"/>
                          <a:cs typeface="+mn-cs"/>
                        </a:rPr>
                        <a:t>Blub</a:t>
                      </a:r>
                      <a:r>
                        <a:rPr lang="en-US" sz="1600" b="0" dirty="0">
                          <a:solidFill>
                            <a:schemeClr val="bg1"/>
                          </a:solidFill>
                          <a:latin typeface="+mj-lt"/>
                        </a:rPr>
                        <a:t> 3</a:t>
                      </a:r>
                    </a:p>
                  </a:txBody>
                  <a:tcPr marL="51435" marR="51435" marT="25718" marB="25718">
                    <a:lnR w="12700" cap="flat" cmpd="sng" algn="ctr">
                      <a:solidFill>
                        <a:schemeClr val="tx1"/>
                      </a:solidFill>
                      <a:prstDash val="solid"/>
                      <a:round/>
                      <a:headEnd type="none" w="med" len="med"/>
                      <a:tailEnd type="none" w="med" len="med"/>
                    </a:lnR>
                    <a:solidFill>
                      <a:schemeClr val="accent1"/>
                    </a:solidFill>
                  </a:tcPr>
                </a:tc>
                <a:extLst>
                  <a:ext uri="{0D108BD9-81ED-4DB2-BD59-A6C34878D82A}">
                    <a16:rowId xmlns:a16="http://schemas.microsoft.com/office/drawing/2014/main" val="10001"/>
                  </a:ext>
                </a:extLst>
              </a:tr>
              <a:tr h="293272">
                <a:tc>
                  <a:txBody>
                    <a:bodyPr/>
                    <a:lstStyle/>
                    <a:p>
                      <a:pPr algn="ctr"/>
                      <a:r>
                        <a:rPr lang="en-US" sz="1600" b="0" dirty="0">
                          <a:latin typeface="+mj-lt"/>
                        </a:rPr>
                        <a:t>16</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a:latin typeface="+mj-lt"/>
                        </a:rPr>
                        <a:t>18</a:t>
                      </a:r>
                    </a:p>
                  </a:txBody>
                  <a:tcPr marL="51435" marR="51435" marT="25718" marB="25718"/>
                </a:tc>
                <a:tc>
                  <a:txBody>
                    <a:bodyPr/>
                    <a:lstStyle/>
                    <a:p>
                      <a:pPr algn="ctr"/>
                      <a:r>
                        <a:rPr lang="en-US" sz="1600" b="0" dirty="0">
                          <a:latin typeface="+mj-lt"/>
                        </a:rPr>
                        <a:t>26</a:t>
                      </a: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3272">
                <a:tc>
                  <a:txBody>
                    <a:bodyPr/>
                    <a:lstStyle/>
                    <a:p>
                      <a:pPr algn="ctr"/>
                      <a:r>
                        <a:rPr lang="en-US" sz="1600" b="0" dirty="0">
                          <a:latin typeface="+mj-lt"/>
                        </a:rPr>
                        <a:t>15</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a:latin typeface="+mj-lt"/>
                        </a:rPr>
                        <a:t>22</a:t>
                      </a:r>
                    </a:p>
                  </a:txBody>
                  <a:tcPr marL="51435" marR="51435" marT="25718" marB="25718"/>
                </a:tc>
                <a:tc>
                  <a:txBody>
                    <a:bodyPr/>
                    <a:lstStyle/>
                    <a:p>
                      <a:pPr algn="ctr"/>
                      <a:r>
                        <a:rPr lang="en-US" sz="1600" b="0" dirty="0">
                          <a:latin typeface="+mj-lt"/>
                        </a:rPr>
                        <a:t>31</a:t>
                      </a: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93272">
                <a:tc>
                  <a:txBody>
                    <a:bodyPr/>
                    <a:lstStyle/>
                    <a:p>
                      <a:pPr algn="ctr"/>
                      <a:r>
                        <a:rPr lang="en-US" sz="1600" b="0" dirty="0">
                          <a:latin typeface="+mj-lt"/>
                        </a:rPr>
                        <a:t>13</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a:latin typeface="+mj-lt"/>
                        </a:rPr>
                        <a:t>20</a:t>
                      </a:r>
                    </a:p>
                  </a:txBody>
                  <a:tcPr marL="51435" marR="51435" marT="25718" marB="25718"/>
                </a:tc>
                <a:tc>
                  <a:txBody>
                    <a:bodyPr/>
                    <a:lstStyle/>
                    <a:p>
                      <a:pPr algn="ctr"/>
                      <a:r>
                        <a:rPr lang="en-US" sz="1600" b="0" dirty="0">
                          <a:latin typeface="+mj-lt"/>
                        </a:rPr>
                        <a:t>24</a:t>
                      </a: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3272">
                <a:tc>
                  <a:txBody>
                    <a:bodyPr/>
                    <a:lstStyle/>
                    <a:p>
                      <a:pPr algn="ctr"/>
                      <a:r>
                        <a:rPr lang="en-US" sz="1600" b="0" dirty="0">
                          <a:latin typeface="+mj-lt"/>
                        </a:rPr>
                        <a:t>21</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a:latin typeface="+mj-lt"/>
                        </a:rPr>
                        <a:t>16</a:t>
                      </a:r>
                    </a:p>
                  </a:txBody>
                  <a:tcPr marL="51435" marR="51435" marT="25718" marB="25718"/>
                </a:tc>
                <a:tc>
                  <a:txBody>
                    <a:bodyPr/>
                    <a:lstStyle/>
                    <a:p>
                      <a:pPr algn="ctr"/>
                      <a:r>
                        <a:rPr lang="en-US" sz="1600" b="0" dirty="0">
                          <a:latin typeface="+mj-lt"/>
                        </a:rPr>
                        <a:t>30</a:t>
                      </a: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93272">
                <a:tc>
                  <a:txBody>
                    <a:bodyPr/>
                    <a:lstStyle/>
                    <a:p>
                      <a:pPr algn="ctr"/>
                      <a:r>
                        <a:rPr lang="en-US" sz="1600" b="0" dirty="0">
                          <a:latin typeface="+mj-lt"/>
                        </a:rPr>
                        <a:t>15</a:t>
                      </a:r>
                    </a:p>
                  </a:txBody>
                  <a:tcPr marL="51435" marR="51435" marT="25718" marB="2571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24</a:t>
                      </a:r>
                    </a:p>
                  </a:txBody>
                  <a:tcPr marL="51435" marR="51435" marT="25718" marB="25718">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24</a:t>
                      </a:r>
                    </a:p>
                  </a:txBody>
                  <a:tcPr marL="51435" marR="51435" marT="25718" marB="2571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Example 5: Variance within Samples </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3DEF84B7-DD9B-5745-8766-9362DF487908}"/>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1529361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11560" y="1412776"/>
                <a:ext cx="7543800" cy="3334004"/>
              </a:xfrm>
            </p:spPr>
            <p:txBody>
              <a:bodyPr>
                <a:normAutofit/>
              </a:bodyPr>
              <a:lstStyle/>
              <a:p>
                <a:pPr algn="just"/>
                <a:r>
                  <a:rPr lang="en-US" sz="2000" dirty="0">
                    <a:latin typeface="Times New Roman" charset="0"/>
                    <a:ea typeface="Times New Roman" charset="0"/>
                    <a:cs typeface="Times New Roman" charset="0"/>
                  </a:rPr>
                  <a:t>Here, there is one factor (lifetime of the blub) at three levels (blub 1, bulb 2 and bulb3). Also the sample sizes are all equal (to 5). </a:t>
                </a:r>
              </a:p>
              <a:p>
                <a:pPr lvl="8" algn="just"/>
                <a:endParaRPr lang="en-US" sz="800" dirty="0">
                  <a:latin typeface="Times New Roman" charset="0"/>
                  <a:ea typeface="Times New Roman" charset="0"/>
                  <a:cs typeface="Times New Roman" charset="0"/>
                </a:endParaRPr>
              </a:p>
              <a:p>
                <a:pPr lvl="8"/>
                <a:endParaRPr lang="en-US" sz="800" dirty="0">
                  <a:latin typeface="Times New Roman" charset="0"/>
                  <a:ea typeface="Times New Roman" charset="0"/>
                  <a:cs typeface="Times New Roman" charset="0"/>
                </a:endParaRPr>
              </a:p>
              <a:p>
                <a:r>
                  <a:rPr lang="en-US" sz="2000" dirty="0">
                    <a:latin typeface="Times New Roman" charset="0"/>
                    <a:ea typeface="Times New Roman" charset="0"/>
                    <a:cs typeface="Times New Roman" charset="0"/>
                  </a:rPr>
                  <a:t>The sample mean and variance (divisor </a:t>
                </a:r>
                <a14:m>
                  <m:oMath xmlns:m="http://schemas.openxmlformats.org/officeDocument/2006/math">
                    <m:r>
                      <a:rPr lang="en-US" sz="2000" i="1" dirty="0" smtClean="0">
                        <a:latin typeface="Cambria Math"/>
                        <a:ea typeface="Times New Roman" charset="0"/>
                        <a:cs typeface="Times New Roman" charset="0"/>
                      </a:rPr>
                      <m:t>(</m:t>
                    </m:r>
                    <m:r>
                      <a:rPr lang="en-US" sz="2000" i="1" dirty="0" smtClean="0">
                        <a:latin typeface="Cambria Math"/>
                        <a:ea typeface="Times New Roman" charset="0"/>
                        <a:cs typeface="Times New Roman" charset="0"/>
                      </a:rPr>
                      <m:t>𝑛</m:t>
                    </m:r>
                    <m:r>
                      <a:rPr lang="en-US" sz="2000" i="1" dirty="0" smtClean="0">
                        <a:latin typeface="Cambria Math"/>
                        <a:ea typeface="Times New Roman" charset="0"/>
                        <a:cs typeface="Times New Roman" charset="0"/>
                      </a:rPr>
                      <m:t> −1)</m:t>
                    </m:r>
                  </m:oMath>
                </a14:m>
                <a:r>
                  <a:rPr lang="en-US" sz="2000" dirty="0">
                    <a:latin typeface="Times New Roman" charset="0"/>
                    <a:ea typeface="Times New Roman" charset="0"/>
                    <a:cs typeface="Times New Roman" charset="0"/>
                  </a:rPr>
                  <a:t>) for each level are as follows. </a:t>
                </a:r>
              </a:p>
              <a:p>
                <a:pPr algn="just"/>
                <a:endParaRPr lang="en-US" sz="20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11560" y="1412776"/>
                <a:ext cx="7543800" cy="3334004"/>
              </a:xfrm>
              <a:blipFill>
                <a:blip r:embed="rId2"/>
                <a:stretch>
                  <a:fillRect l="-727" t="-1097" r="-1131"/>
                </a:stretch>
              </a:blipFill>
            </p:spPr>
            <p:txBody>
              <a:bodyPr/>
              <a:lstStyle/>
              <a:p>
                <a:r>
                  <a:rPr lang="en-IN">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023910394"/>
              </p:ext>
            </p:extLst>
          </p:nvPr>
        </p:nvGraphicFramePr>
        <p:xfrm>
          <a:off x="2843808" y="3356992"/>
          <a:ext cx="3816424" cy="2304256"/>
        </p:xfrm>
        <a:graphic>
          <a:graphicData uri="http://schemas.openxmlformats.org/drawingml/2006/table">
            <a:tbl>
              <a:tblPr firstRow="1" bandRow="1">
                <a:tableStyleId>{5C22544A-7EE6-4342-B048-85BDC9FD1C3A}</a:tableStyleId>
              </a:tblPr>
              <a:tblGrid>
                <a:gridCol w="1621011">
                  <a:extLst>
                    <a:ext uri="{9D8B030D-6E8A-4147-A177-3AD203B41FA5}">
                      <a16:colId xmlns:a16="http://schemas.microsoft.com/office/drawing/2014/main" val="20000"/>
                    </a:ext>
                  </a:extLst>
                </a:gridCol>
                <a:gridCol w="747075">
                  <a:extLst>
                    <a:ext uri="{9D8B030D-6E8A-4147-A177-3AD203B41FA5}">
                      <a16:colId xmlns:a16="http://schemas.microsoft.com/office/drawing/2014/main" val="20001"/>
                    </a:ext>
                  </a:extLst>
                </a:gridCol>
                <a:gridCol w="751506">
                  <a:extLst>
                    <a:ext uri="{9D8B030D-6E8A-4147-A177-3AD203B41FA5}">
                      <a16:colId xmlns:a16="http://schemas.microsoft.com/office/drawing/2014/main" val="20002"/>
                    </a:ext>
                  </a:extLst>
                </a:gridCol>
                <a:gridCol w="696832">
                  <a:extLst>
                    <a:ext uri="{9D8B030D-6E8A-4147-A177-3AD203B41FA5}">
                      <a16:colId xmlns:a16="http://schemas.microsoft.com/office/drawing/2014/main" val="20003"/>
                    </a:ext>
                  </a:extLst>
                </a:gridCol>
              </a:tblGrid>
              <a:tr h="362590">
                <a:tc rowSpan="2">
                  <a:txBody>
                    <a:bodyPr/>
                    <a:lstStyle/>
                    <a:p>
                      <a:pPr algn="ctr"/>
                      <a:endParaRPr lang="en-US" sz="1400" b="1" dirty="0">
                        <a:solidFill>
                          <a:schemeClr val="tx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400" b="1" dirty="0">
                          <a:solidFill>
                            <a:schemeClr val="bg1"/>
                          </a:solidFill>
                          <a:latin typeface="+mj-lt"/>
                        </a:rPr>
                        <a:t>Lifetime of bulb</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extLst>
                  <a:ext uri="{0D108BD9-81ED-4DB2-BD59-A6C34878D82A}">
                    <a16:rowId xmlns:a16="http://schemas.microsoft.com/office/drawing/2014/main" val="10000"/>
                  </a:ext>
                </a:extLst>
              </a:tr>
              <a:tr h="323611">
                <a:tc vMerge="1">
                  <a:txBody>
                    <a:bodyPr/>
                    <a:lstStyle/>
                    <a:p>
                      <a:pPr algn="ctr"/>
                      <a:endParaRPr lang="en-US" sz="1200" dirty="0"/>
                    </a:p>
                  </a:txBody>
                  <a:tcPr marL="68580" marR="68580" marT="34290" marB="34290">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400" b="1" dirty="0">
                          <a:solidFill>
                            <a:schemeClr val="bg1"/>
                          </a:solidFill>
                          <a:latin typeface="+mj-lt"/>
                        </a:rPr>
                        <a:t>Blub 1</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dirty="0">
                          <a:solidFill>
                            <a:schemeClr val="bg1"/>
                          </a:solidFill>
                          <a:latin typeface="+mj-lt"/>
                        </a:rPr>
                        <a:t>Blub 2</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b="1">
                          <a:solidFill>
                            <a:schemeClr val="bg1"/>
                          </a:solidFill>
                          <a:latin typeface="+mj-lt"/>
                        </a:rPr>
                        <a:t>Blub 3</a:t>
                      </a:r>
                      <a:endParaRPr lang="en-US" sz="1400" b="1"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323611">
                <a:tc>
                  <a:txBody>
                    <a:bodyPr/>
                    <a:lstStyle/>
                    <a:p>
                      <a:pPr algn="ctr"/>
                      <a:r>
                        <a:rPr lang="en-US" sz="1400" b="1" dirty="0">
                          <a:latin typeface="+mj-lt"/>
                        </a:rPr>
                        <a:t>Sample Size</a:t>
                      </a:r>
                    </a:p>
                  </a:txBody>
                  <a:tcPr marL="51435" marR="51435" marT="25718" marB="25718">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1" dirty="0">
                          <a:latin typeface="+mj-lt"/>
                        </a:rPr>
                        <a:t>5</a:t>
                      </a:r>
                    </a:p>
                  </a:txBody>
                  <a:tcPr marL="51435" marR="51435" marT="25718" marB="25718">
                    <a:lnT w="12700" cap="flat" cmpd="sng" algn="ctr">
                      <a:solidFill>
                        <a:schemeClr val="tx1"/>
                      </a:solidFill>
                      <a:prstDash val="solid"/>
                      <a:round/>
                      <a:headEnd type="none" w="med" len="med"/>
                      <a:tailEnd type="none" w="med" len="med"/>
                    </a:lnT>
                  </a:tcPr>
                </a:tc>
                <a:tc>
                  <a:txBody>
                    <a:bodyPr/>
                    <a:lstStyle/>
                    <a:p>
                      <a:pPr algn="ctr"/>
                      <a:r>
                        <a:rPr lang="en-US" sz="1400" b="1" dirty="0">
                          <a:latin typeface="+mj-lt"/>
                        </a:rPr>
                        <a:t>5</a:t>
                      </a:r>
                    </a:p>
                  </a:txBody>
                  <a:tcPr marL="51435" marR="51435" marT="25718" marB="25718">
                    <a:lnT w="12700" cap="flat" cmpd="sng" algn="ctr">
                      <a:solidFill>
                        <a:schemeClr val="tx1"/>
                      </a:solidFill>
                      <a:prstDash val="solid"/>
                      <a:round/>
                      <a:headEnd type="none" w="med" len="med"/>
                      <a:tailEnd type="none" w="med" len="med"/>
                    </a:lnT>
                  </a:tcPr>
                </a:tc>
                <a:tc>
                  <a:txBody>
                    <a:bodyPr/>
                    <a:lstStyle/>
                    <a:p>
                      <a:pPr algn="ctr"/>
                      <a:r>
                        <a:rPr lang="en-US" sz="1400" b="1" dirty="0">
                          <a:latin typeface="+mj-lt"/>
                        </a:rPr>
                        <a:t>5</a:t>
                      </a:r>
                    </a:p>
                  </a:txBody>
                  <a:tcPr marL="51435" marR="51435" marT="25718" marB="25718">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23611">
                <a:tc>
                  <a:txBody>
                    <a:bodyPr/>
                    <a:lstStyle/>
                    <a:p>
                      <a:pPr algn="ctr"/>
                      <a:r>
                        <a:rPr lang="en-US" sz="1400" b="1" dirty="0">
                          <a:latin typeface="+mj-lt"/>
                        </a:rPr>
                        <a:t>Sum</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400" b="1" dirty="0">
                          <a:latin typeface="+mj-lt"/>
                        </a:rPr>
                        <a:t>80</a:t>
                      </a:r>
                    </a:p>
                  </a:txBody>
                  <a:tcPr marL="51435" marR="51435" marT="25718" marB="25718"/>
                </a:tc>
                <a:tc>
                  <a:txBody>
                    <a:bodyPr/>
                    <a:lstStyle/>
                    <a:p>
                      <a:pPr algn="ctr"/>
                      <a:r>
                        <a:rPr lang="en-US" sz="1400" b="1" dirty="0">
                          <a:latin typeface="+mj-lt"/>
                        </a:rPr>
                        <a:t>100</a:t>
                      </a:r>
                    </a:p>
                  </a:txBody>
                  <a:tcPr marL="51435" marR="51435" marT="25718" marB="25718"/>
                </a:tc>
                <a:tc>
                  <a:txBody>
                    <a:bodyPr/>
                    <a:lstStyle/>
                    <a:p>
                      <a:pPr algn="ctr"/>
                      <a:r>
                        <a:rPr lang="en-US" sz="1400" b="1" dirty="0">
                          <a:latin typeface="+mj-lt"/>
                        </a:rPr>
                        <a:t>135</a:t>
                      </a: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23611">
                <a:tc>
                  <a:txBody>
                    <a:bodyPr/>
                    <a:lstStyle/>
                    <a:p>
                      <a:pPr algn="ctr"/>
                      <a:r>
                        <a:rPr lang="en-US" sz="1400" b="1" dirty="0">
                          <a:latin typeface="+mj-lt"/>
                        </a:rPr>
                        <a:t>Sum of squares</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400" b="1" dirty="0">
                          <a:latin typeface="+mj-lt"/>
                        </a:rPr>
                        <a:t>1316</a:t>
                      </a:r>
                    </a:p>
                  </a:txBody>
                  <a:tcPr marL="51435" marR="51435" marT="25718" marB="25718"/>
                </a:tc>
                <a:tc>
                  <a:txBody>
                    <a:bodyPr/>
                    <a:lstStyle/>
                    <a:p>
                      <a:pPr algn="ctr"/>
                      <a:r>
                        <a:rPr lang="en-US" sz="1400" b="1" dirty="0">
                          <a:latin typeface="+mj-lt"/>
                        </a:rPr>
                        <a:t>2040</a:t>
                      </a:r>
                    </a:p>
                  </a:txBody>
                  <a:tcPr marL="51435" marR="51435" marT="25718" marB="25718"/>
                </a:tc>
                <a:tc>
                  <a:txBody>
                    <a:bodyPr/>
                    <a:lstStyle/>
                    <a:p>
                      <a:pPr algn="ctr"/>
                      <a:r>
                        <a:rPr lang="en-US" sz="1400" b="1" dirty="0">
                          <a:latin typeface="+mj-lt"/>
                        </a:rPr>
                        <a:t>3689</a:t>
                      </a: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23611">
                <a:tc>
                  <a:txBody>
                    <a:bodyPr/>
                    <a:lstStyle/>
                    <a:p>
                      <a:pPr algn="ctr"/>
                      <a:r>
                        <a:rPr lang="en-US" sz="1400" b="1" dirty="0">
                          <a:latin typeface="+mj-lt"/>
                        </a:rPr>
                        <a:t>Mean</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400" b="1" dirty="0">
                          <a:latin typeface="+mj-lt"/>
                        </a:rPr>
                        <a:t>16</a:t>
                      </a:r>
                    </a:p>
                  </a:txBody>
                  <a:tcPr marL="51435" marR="51435" marT="25718" marB="25718"/>
                </a:tc>
                <a:tc>
                  <a:txBody>
                    <a:bodyPr/>
                    <a:lstStyle/>
                    <a:p>
                      <a:pPr algn="ctr"/>
                      <a:r>
                        <a:rPr lang="en-US" sz="1400" b="1" dirty="0">
                          <a:latin typeface="+mj-lt"/>
                        </a:rPr>
                        <a:t>20</a:t>
                      </a:r>
                    </a:p>
                  </a:txBody>
                  <a:tcPr marL="51435" marR="51435" marT="25718" marB="25718"/>
                </a:tc>
                <a:tc>
                  <a:txBody>
                    <a:bodyPr/>
                    <a:lstStyle/>
                    <a:p>
                      <a:pPr algn="ctr"/>
                      <a:r>
                        <a:rPr lang="en-US" sz="1400" b="1" dirty="0">
                          <a:latin typeface="+mj-lt"/>
                        </a:rPr>
                        <a:t>27</a:t>
                      </a: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23611">
                <a:tc>
                  <a:txBody>
                    <a:bodyPr/>
                    <a:lstStyle/>
                    <a:p>
                      <a:pPr algn="ctr"/>
                      <a:r>
                        <a:rPr lang="en-US" sz="1400" b="1" dirty="0">
                          <a:latin typeface="+mj-lt"/>
                        </a:rPr>
                        <a:t>Variance</a:t>
                      </a:r>
                    </a:p>
                  </a:txBody>
                  <a:tcPr marL="51435" marR="51435" marT="25718" marB="2571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1" dirty="0">
                          <a:latin typeface="+mj-lt"/>
                        </a:rPr>
                        <a:t>9</a:t>
                      </a:r>
                    </a:p>
                  </a:txBody>
                  <a:tcPr marL="51435" marR="51435" marT="25718" marB="25718">
                    <a:lnB w="12700" cap="flat" cmpd="sng" algn="ctr">
                      <a:solidFill>
                        <a:schemeClr val="tx1"/>
                      </a:solidFill>
                      <a:prstDash val="solid"/>
                      <a:round/>
                      <a:headEnd type="none" w="med" len="med"/>
                      <a:tailEnd type="none" w="med" len="med"/>
                    </a:lnB>
                  </a:tcPr>
                </a:tc>
                <a:tc>
                  <a:txBody>
                    <a:bodyPr/>
                    <a:lstStyle/>
                    <a:p>
                      <a:pPr algn="ctr"/>
                      <a:r>
                        <a:rPr lang="en-US" sz="1400" b="1" dirty="0">
                          <a:latin typeface="+mj-lt"/>
                        </a:rPr>
                        <a:t>10</a:t>
                      </a:r>
                    </a:p>
                  </a:txBody>
                  <a:tcPr marL="51435" marR="51435" marT="25718" marB="25718">
                    <a:lnB w="12700" cap="flat" cmpd="sng" algn="ctr">
                      <a:solidFill>
                        <a:schemeClr val="tx1"/>
                      </a:solidFill>
                      <a:prstDash val="solid"/>
                      <a:round/>
                      <a:headEnd type="none" w="med" len="med"/>
                      <a:tailEnd type="none" w="med" len="med"/>
                    </a:lnB>
                  </a:tcPr>
                </a:tc>
                <a:tc>
                  <a:txBody>
                    <a:bodyPr/>
                    <a:lstStyle/>
                    <a:p>
                      <a:pPr algn="ctr"/>
                      <a:r>
                        <a:rPr lang="en-US" sz="1400" b="1" dirty="0">
                          <a:latin typeface="+mj-lt"/>
                        </a:rPr>
                        <a:t>11</a:t>
                      </a:r>
                    </a:p>
                  </a:txBody>
                  <a:tcPr marL="51435" marR="51435" marT="25718" marB="2571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itle 1"/>
          <p:cNvSpPr txBox="1">
            <a:spLocks/>
          </p:cNvSpPr>
          <p:nvPr/>
        </p:nvSpPr>
        <p:spPr>
          <a:xfrm>
            <a:off x="395543" y="149015"/>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Solution : Variance within Samples </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9BB1E6C8-4C0D-3F44-BD58-7B07601672E2}"/>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111302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3287" y="1628800"/>
                <a:ext cx="7991856" cy="4248472"/>
              </a:xfrm>
            </p:spPr>
            <p:txBody>
              <a:bodyPr>
                <a:noAutofit/>
              </a:bodyPr>
              <a:lstStyle/>
              <a:p>
                <a:pPr algn="just"/>
                <a:r>
                  <a:rPr lang="en-US" sz="2000" dirty="0">
                    <a:latin typeface="Times New Roman" charset="0"/>
                    <a:ea typeface="Times New Roman" charset="0"/>
                    <a:cs typeface="Times New Roman" charset="0"/>
                  </a:rPr>
                  <a:t>A pooled estimate of variance then can be calculated as follows. </a:t>
                </a:r>
              </a:p>
              <a:p>
                <a:pPr algn="just"/>
                <a:endParaRPr lang="en-US" sz="2000" dirty="0">
                  <a:latin typeface="Times New Roman" charset="0"/>
                  <a:ea typeface="Times New Roman" charset="0"/>
                  <a:cs typeface="Times New Roman" charset="0"/>
                </a:endParaRPr>
              </a:p>
              <a:p>
                <a:pPr marL="0" indent="0" algn="just">
                  <a:buNone/>
                </a:pPr>
                <a14:m>
                  <m:oMathPara xmlns:m="http://schemas.openxmlformats.org/officeDocument/2006/math">
                    <m:oMathParaPr>
                      <m:jc m:val="center"/>
                    </m:oMathParaPr>
                    <m:oMath xmlns:m="http://schemas.openxmlformats.org/officeDocument/2006/math">
                      <m:sSubSup>
                        <m:sSubSupPr>
                          <m:ctrlPr>
                            <a:rPr lang="en-US" sz="2000" i="1" smtClean="0">
                              <a:latin typeface="Cambria Math" panose="02040503050406030204" pitchFamily="18" charset="0"/>
                              <a:ea typeface="Times New Roman" charset="0"/>
                              <a:cs typeface="Times New Roman" charset="0"/>
                            </a:rPr>
                          </m:ctrlPr>
                        </m:sSubSupPr>
                        <m:e>
                          <m:acc>
                            <m:accPr>
                              <m:chr m:val="̂"/>
                              <m:ctrlPr>
                                <a:rPr lang="en-US" sz="2000" i="1" smtClean="0">
                                  <a:latin typeface="Cambria Math" panose="02040503050406030204" pitchFamily="18" charset="0"/>
                                  <a:ea typeface="Times New Roman" charset="0"/>
                                  <a:cs typeface="Times New Roman" charset="0"/>
                                </a:rPr>
                              </m:ctrlPr>
                            </m:accPr>
                            <m:e>
                              <m:r>
                                <a:rPr lang="en-US" sz="2000" i="1" smtClean="0">
                                  <a:latin typeface="Cambria Math"/>
                                  <a:ea typeface="Times New Roman" charset="0"/>
                                  <a:cs typeface="Times New Roman" charset="0"/>
                                </a:rPr>
                                <m:t>𝜎</m:t>
                              </m:r>
                            </m:e>
                          </m:acc>
                        </m:e>
                        <m:sub>
                          <m:r>
                            <a:rPr lang="en-US" sz="2000" b="0" i="1" smtClean="0">
                              <a:latin typeface="Cambria Math"/>
                              <a:ea typeface="Times New Roman" charset="0"/>
                              <a:cs typeface="Times New Roman" charset="0"/>
                            </a:rPr>
                            <m:t>𝑊</m:t>
                          </m:r>
                        </m:sub>
                        <m:sup>
                          <m:r>
                            <a:rPr lang="en-US" sz="2000" b="0" i="1" smtClean="0">
                              <a:latin typeface="Cambria Math"/>
                              <a:ea typeface="Times New Roman" charset="0"/>
                              <a:cs typeface="Times New Roman" charset="0"/>
                            </a:rPr>
                            <m:t>2</m:t>
                          </m:r>
                        </m:sup>
                      </m:sSubSup>
                      <m:r>
                        <a:rPr lang="en-US" sz="2000" b="0" i="0" smtClean="0">
                          <a:latin typeface="Cambria Math"/>
                          <a:ea typeface="Times New Roman" charset="0"/>
                          <a:cs typeface="Times New Roman" charset="0"/>
                        </a:rPr>
                        <m:t>=</m:t>
                      </m:r>
                      <m:f>
                        <m:fPr>
                          <m:ctrlPr>
                            <a:rPr lang="mr-IN" sz="2000" b="0" i="1" smtClean="0">
                              <a:latin typeface="Cambria Math" panose="02040503050406030204" pitchFamily="18" charset="0"/>
                              <a:ea typeface="Times New Roman" charset="0"/>
                              <a:cs typeface="Times New Roman" charset="0"/>
                            </a:rPr>
                          </m:ctrlPr>
                        </m:fPr>
                        <m:num>
                          <m:d>
                            <m:dPr>
                              <m:ctrlPr>
                                <a:rPr lang="en-US" sz="2000" b="0" i="1" smtClean="0">
                                  <a:latin typeface="Cambria Math" panose="02040503050406030204" pitchFamily="18" charset="0"/>
                                  <a:ea typeface="Times New Roman" charset="0"/>
                                  <a:cs typeface="Times New Roman" charset="0"/>
                                </a:rPr>
                              </m:ctrlPr>
                            </m:dPr>
                            <m:e>
                              <m:r>
                                <a:rPr lang="en-US" sz="2000" b="0" i="1" smtClean="0">
                                  <a:latin typeface="Cambria Math"/>
                                  <a:ea typeface="Times New Roman" charset="0"/>
                                  <a:cs typeface="Times New Roman" charset="0"/>
                                </a:rPr>
                                <m:t>5−1</m:t>
                              </m:r>
                            </m:e>
                          </m:d>
                          <m:r>
                            <a:rPr lang="en-US" sz="2000" b="0" i="1" smtClean="0">
                              <a:latin typeface="Cambria Math"/>
                              <a:ea typeface="Times New Roman" charset="0"/>
                              <a:cs typeface="Times New Roman" charset="0"/>
                            </a:rPr>
                            <m:t>×9+</m:t>
                          </m:r>
                          <m:d>
                            <m:dPr>
                              <m:ctrlPr>
                                <a:rPr lang="en-US" sz="2000" b="0" i="1" smtClean="0">
                                  <a:latin typeface="Cambria Math" panose="02040503050406030204" pitchFamily="18" charset="0"/>
                                  <a:ea typeface="Times New Roman" charset="0"/>
                                  <a:cs typeface="Times New Roman" charset="0"/>
                                </a:rPr>
                              </m:ctrlPr>
                            </m:dPr>
                            <m:e>
                              <m:r>
                                <a:rPr lang="en-US" sz="2000" b="0" i="1" smtClean="0">
                                  <a:latin typeface="Cambria Math"/>
                                  <a:ea typeface="Times New Roman" charset="0"/>
                                  <a:cs typeface="Times New Roman" charset="0"/>
                                </a:rPr>
                                <m:t>5−1</m:t>
                              </m:r>
                            </m:e>
                          </m:d>
                          <m:r>
                            <a:rPr lang="en-US" sz="2000" b="0" i="1" smtClean="0">
                              <a:latin typeface="Cambria Math"/>
                              <a:ea typeface="Times New Roman" charset="0"/>
                              <a:cs typeface="Times New Roman" charset="0"/>
                            </a:rPr>
                            <m:t>×10+(5−1)×11</m:t>
                          </m:r>
                        </m:num>
                        <m:den>
                          <m:r>
                            <a:rPr lang="en-US" sz="2000" b="0" i="1" smtClean="0">
                              <a:latin typeface="Cambria Math"/>
                              <a:ea typeface="Times New Roman" charset="0"/>
                              <a:cs typeface="Times New Roman" charset="0"/>
                            </a:rPr>
                            <m:t>5+5+5−3</m:t>
                          </m:r>
                        </m:den>
                      </m:f>
                      <m:r>
                        <a:rPr lang="en-US" sz="2000" b="0" i="1" smtClean="0">
                          <a:latin typeface="Cambria Math"/>
                          <a:ea typeface="Times New Roman" charset="0"/>
                          <a:cs typeface="Times New Roman" charset="0"/>
                        </a:rPr>
                        <m:t>=10</m:t>
                      </m:r>
                    </m:oMath>
                  </m:oMathPara>
                </a14:m>
                <a:endParaRPr lang="en-US" sz="2000" dirty="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a:p>
                <a:pPr algn="just"/>
                <a:r>
                  <a:rPr lang="en-US" sz="2000" dirty="0">
                    <a:latin typeface="Times New Roman" charset="0"/>
                    <a:ea typeface="Times New Roman" charset="0"/>
                    <a:cs typeface="Times New Roman" charset="0"/>
                  </a:rPr>
                  <a:t>This quantity is called the </a:t>
                </a:r>
                <a:r>
                  <a:rPr lang="en-US" sz="2000" b="1" dirty="0">
                    <a:solidFill>
                      <a:srgbClr val="960000"/>
                    </a:solidFill>
                    <a:latin typeface="Times New Roman" charset="0"/>
                    <a:ea typeface="Times New Roman" charset="0"/>
                    <a:cs typeface="Times New Roman" charset="0"/>
                  </a:rPr>
                  <a:t>variance within samples</a:t>
                </a:r>
                <a:r>
                  <a:rPr lang="en-US" sz="2000" dirty="0">
                    <a:latin typeface="Times New Roman" charset="0"/>
                    <a:ea typeface="Times New Roman" charset="0"/>
                    <a:cs typeface="Times New Roman" charset="0"/>
                  </a:rPr>
                  <a:t>. </a:t>
                </a:r>
              </a:p>
              <a:p>
                <a:pPr lvl="8" algn="just"/>
                <a:endParaRPr lang="en-US" sz="800" dirty="0">
                  <a:latin typeface="Times New Roman" charset="0"/>
                  <a:ea typeface="Times New Roman" charset="0"/>
                  <a:cs typeface="Times New Roman" charset="0"/>
                </a:endParaRPr>
              </a:p>
              <a:p>
                <a:pPr algn="just"/>
                <a:r>
                  <a:rPr lang="en-US" sz="2000" dirty="0">
                    <a:latin typeface="Times New Roman" charset="0"/>
                    <a:ea typeface="Times New Roman" charset="0"/>
                    <a:cs typeface="Times New Roman" charset="0"/>
                  </a:rPr>
                  <a:t>It is an estimate of </a:t>
                </a:r>
                <a14:m>
                  <m:oMath xmlns:m="http://schemas.openxmlformats.org/officeDocument/2006/math">
                    <m:sSup>
                      <m:sSupPr>
                        <m:ctrlPr>
                          <a:rPr lang="en-US" sz="2000" i="1">
                            <a:latin typeface="Cambria Math" panose="02040503050406030204" pitchFamily="18" charset="0"/>
                            <a:ea typeface="Times New Roman" charset="0"/>
                            <a:cs typeface="Times New Roman" charset="0"/>
                          </a:rPr>
                        </m:ctrlPr>
                      </m:sSupPr>
                      <m:e>
                        <m:r>
                          <a:rPr lang="en-US" sz="2000" i="1">
                            <a:latin typeface="Cambria Math"/>
                            <a:ea typeface="Times New Roman" charset="0"/>
                            <a:cs typeface="Times New Roman" charset="0"/>
                          </a:rPr>
                          <m:t>𝜎</m:t>
                        </m:r>
                      </m:e>
                      <m:sup>
                        <m:r>
                          <a:rPr lang="en-US" sz="2000" i="1">
                            <a:latin typeface="Cambria Math"/>
                            <a:ea typeface="Times New Roman" charset="0"/>
                            <a:cs typeface="Times New Roman" charset="0"/>
                          </a:rPr>
                          <m:t>2</m:t>
                        </m:r>
                      </m:sup>
                    </m:sSup>
                  </m:oMath>
                </a14:m>
                <a:r>
                  <a:rPr lang="en-US" sz="2000" dirty="0">
                    <a:latin typeface="Times New Roman" charset="0"/>
                    <a:ea typeface="Times New Roman" charset="0"/>
                    <a:cs typeface="Times New Roman" charset="0"/>
                  </a:rPr>
                  <a:t> based on </a:t>
                </a:r>
                <a14:m>
                  <m:oMath xmlns:m="http://schemas.openxmlformats.org/officeDocument/2006/math">
                    <m:r>
                      <a:rPr lang="en-US" sz="2000" i="1" dirty="0" smtClean="0">
                        <a:latin typeface="Cambria Math"/>
                        <a:ea typeface="Times New Roman" charset="0"/>
                        <a:cs typeface="Times New Roman" charset="0"/>
                      </a:rPr>
                      <m:t>𝑣</m:t>
                    </m:r>
                    <m:r>
                      <a:rPr lang="en-US" sz="2000" i="1" dirty="0" smtClean="0">
                        <a:latin typeface="Cambria Math"/>
                        <a:ea typeface="Times New Roman" charset="0"/>
                        <a:cs typeface="Times New Roman" charset="0"/>
                      </a:rPr>
                      <m:t>=5+5+5−3=12 </m:t>
                    </m:r>
                  </m:oMath>
                </a14:m>
                <a:r>
                  <a:rPr lang="en-US" sz="2000" dirty="0">
                    <a:latin typeface="Times New Roman" charset="0"/>
                    <a:ea typeface="Times New Roman" charset="0"/>
                    <a:cs typeface="Times New Roman" charset="0"/>
                  </a:rPr>
                  <a:t>degrees of freedom.  </a:t>
                </a:r>
              </a:p>
              <a:p>
                <a:pPr algn="just"/>
                <a:endParaRPr lang="en-US" sz="20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3287" y="1628800"/>
                <a:ext cx="7991856" cy="4248472"/>
              </a:xfrm>
              <a:blipFill rotWithShape="1">
                <a:blip r:embed="rId2"/>
                <a:stretch>
                  <a:fillRect l="-534" t="-717" r="-763"/>
                </a:stretch>
              </a:blipFill>
            </p:spPr>
            <p:txBody>
              <a:bodyPr/>
              <a:lstStyle/>
              <a:p>
                <a:r>
                  <a:rPr lang="en-IN">
                    <a:noFill/>
                  </a:rPr>
                  <a:t> </a:t>
                </a:r>
              </a:p>
            </p:txBody>
          </p:sp>
        </mc:Fallback>
      </mc:AlternateContent>
      <p:sp>
        <p:nvSpPr>
          <p:cNvPr id="4"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Solution : Variance within Samples </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D263DAB2-9AFD-3C4F-97AF-FA6B2E767E1D}"/>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58765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3287" y="1484784"/>
                <a:ext cx="7991856" cy="4248472"/>
              </a:xfrm>
            </p:spPr>
            <p:txBody>
              <a:bodyPr>
                <a:noAutofit/>
              </a:bodyPr>
              <a:lstStyle/>
              <a:p>
                <a:pPr algn="just"/>
                <a:r>
                  <a:rPr lang="en-US" sz="2000" dirty="0">
                    <a:latin typeface="Times New Roman" charset="0"/>
                    <a:ea typeface="Times New Roman" charset="0"/>
                    <a:cs typeface="Times New Roman" charset="0"/>
                  </a:rPr>
                  <a:t>From the sampling distribution of the mean, we know that a sample mean computed from a random sample of size </a:t>
                </a:r>
                <a:r>
                  <a:rPr lang="en-US" sz="2000" i="1" dirty="0">
                    <a:latin typeface="Times New Roman" charset="0"/>
                    <a:ea typeface="Times New Roman" charset="0"/>
                    <a:cs typeface="Times New Roman" charset="0"/>
                  </a:rPr>
                  <a:t>n</a:t>
                </a:r>
                <a:r>
                  <a:rPr lang="en-US" sz="2000" dirty="0">
                    <a:latin typeface="Times New Roman" charset="0"/>
                    <a:ea typeface="Times New Roman" charset="0"/>
                    <a:cs typeface="Times New Roman" charset="0"/>
                  </a:rPr>
                  <a:t> from a population with mean </a:t>
                </a:r>
                <a:r>
                  <a:rPr lang="en-US" sz="2000" i="1" dirty="0">
                    <a:latin typeface="Times New Roman" charset="0"/>
                    <a:ea typeface="Times New Roman" charset="0"/>
                    <a:cs typeface="Times New Roman" charset="0"/>
                  </a:rPr>
                  <a:t>µ</a:t>
                </a:r>
                <a:r>
                  <a:rPr lang="en-US" sz="2000" dirty="0">
                    <a:latin typeface="Times New Roman" charset="0"/>
                    <a:ea typeface="Times New Roman" charset="0"/>
                    <a:cs typeface="Times New Roman" charset="0"/>
                  </a:rPr>
                  <a:t> and variance </a:t>
                </a:r>
                <a14:m>
                  <m:oMath xmlns:m="http://schemas.openxmlformats.org/officeDocument/2006/math">
                    <m:sSup>
                      <m:sSupPr>
                        <m:ctrlPr>
                          <a:rPr lang="en-US" sz="2000" i="1">
                            <a:latin typeface="Cambria Math" panose="02040503050406030204" pitchFamily="18" charset="0"/>
                            <a:ea typeface="Times New Roman" charset="0"/>
                            <a:cs typeface="Times New Roman" charset="0"/>
                          </a:rPr>
                        </m:ctrlPr>
                      </m:sSupPr>
                      <m:e>
                        <m:r>
                          <a:rPr lang="en-US" sz="2000" i="1">
                            <a:latin typeface="Cambria Math"/>
                            <a:ea typeface="Times New Roman" charset="0"/>
                            <a:cs typeface="Times New Roman" charset="0"/>
                          </a:rPr>
                          <m:t>𝜎</m:t>
                        </m:r>
                      </m:e>
                      <m:sup>
                        <m:r>
                          <a:rPr lang="en-US" sz="2000" i="1">
                            <a:latin typeface="Cambria Math"/>
                            <a:ea typeface="Times New Roman" charset="0"/>
                            <a:cs typeface="Times New Roman" charset="0"/>
                          </a:rPr>
                          <m:t>2</m:t>
                        </m:r>
                      </m:sup>
                    </m:sSup>
                  </m:oMath>
                </a14:m>
                <a:r>
                  <a:rPr lang="en-US" sz="2000" dirty="0">
                    <a:latin typeface="Times New Roman" charset="0"/>
                    <a:ea typeface="Times New Roman" charset="0"/>
                    <a:cs typeface="Times New Roman" charset="0"/>
                  </a:rPr>
                  <a:t> is a random variable with mean </a:t>
                </a:r>
                <a:r>
                  <a:rPr lang="en-US" sz="2000" i="1" dirty="0">
                    <a:latin typeface="Times New Roman" charset="0"/>
                    <a:ea typeface="Times New Roman" charset="0"/>
                    <a:cs typeface="Times New Roman" charset="0"/>
                  </a:rPr>
                  <a:t>µ</a:t>
                </a:r>
                <a:r>
                  <a:rPr lang="en-US" sz="2000" dirty="0">
                    <a:latin typeface="Times New Roman" charset="0"/>
                    <a:ea typeface="Times New Roman" charset="0"/>
                    <a:cs typeface="Times New Roman" charset="0"/>
                  </a:rPr>
                  <a:t> and variance </a:t>
                </a:r>
                <a14:m>
                  <m:oMath xmlns:m="http://schemas.openxmlformats.org/officeDocument/2006/math">
                    <m:sSup>
                      <m:sSupPr>
                        <m:ctrlPr>
                          <a:rPr lang="en-US" sz="2000" i="1">
                            <a:latin typeface="Cambria Math" panose="02040503050406030204" pitchFamily="18" charset="0"/>
                            <a:ea typeface="Times New Roman" charset="0"/>
                            <a:cs typeface="Times New Roman" charset="0"/>
                          </a:rPr>
                        </m:ctrlPr>
                      </m:sSupPr>
                      <m:e>
                        <m:r>
                          <a:rPr lang="en-US" sz="2000" i="1">
                            <a:latin typeface="Cambria Math"/>
                            <a:ea typeface="Times New Roman" charset="0"/>
                            <a:cs typeface="Times New Roman" charset="0"/>
                          </a:rPr>
                          <m:t>𝜎</m:t>
                        </m:r>
                      </m:e>
                      <m:sup>
                        <m:r>
                          <a:rPr lang="en-US" sz="2000" i="1">
                            <a:latin typeface="Cambria Math"/>
                            <a:ea typeface="Times New Roman" charset="0"/>
                            <a:cs typeface="Times New Roman" charset="0"/>
                          </a:rPr>
                          <m:t>2</m:t>
                        </m:r>
                      </m:sup>
                    </m:sSup>
                  </m:oMath>
                </a14:m>
                <a:r>
                  <a:rPr lang="en-US" sz="2000" dirty="0">
                    <a:latin typeface="Times New Roman" charset="0"/>
                    <a:ea typeface="Times New Roman" charset="0"/>
                    <a:cs typeface="Times New Roman" charset="0"/>
                  </a:rPr>
                  <a:t>/</a:t>
                </a:r>
                <a:r>
                  <a:rPr lang="en-US" sz="2000" i="1" dirty="0">
                    <a:latin typeface="Times New Roman" charset="0"/>
                    <a:ea typeface="Times New Roman" charset="0"/>
                    <a:cs typeface="Times New Roman" charset="0"/>
                  </a:rPr>
                  <a:t>n</a:t>
                </a:r>
                <a:r>
                  <a:rPr lang="en-US" sz="2000" dirty="0">
                    <a:latin typeface="Times New Roman" charset="0"/>
                    <a:ea typeface="Times New Roman" charset="0"/>
                    <a:cs typeface="Times New Roman" charset="0"/>
                  </a:rPr>
                  <a:t> [Central Limit Theorem].</a:t>
                </a:r>
              </a:p>
              <a:p>
                <a:pPr lvl="1" algn="just"/>
                <a:endParaRPr lang="en-US" sz="1800" dirty="0">
                  <a:latin typeface="Times New Roman" charset="0"/>
                  <a:ea typeface="Times New Roman" charset="0"/>
                  <a:cs typeface="Times New Roman" charset="0"/>
                </a:endParaRPr>
              </a:p>
              <a:p>
                <a:pPr algn="just"/>
                <a:r>
                  <a:rPr lang="en-US" sz="2000" dirty="0">
                    <a:latin typeface="Times New Roman" charset="0"/>
                    <a:ea typeface="Times New Roman" charset="0"/>
                    <a:cs typeface="Times New Roman" charset="0"/>
                  </a:rPr>
                  <a:t>Let us see, what we can conclude in case of </a:t>
                </a:r>
                <a:r>
                  <a:rPr lang="en-US" sz="2000" i="1" dirty="0">
                    <a:latin typeface="Times New Roman" charset="0"/>
                    <a:ea typeface="Times New Roman" charset="0"/>
                    <a:cs typeface="Times New Roman" charset="0"/>
                  </a:rPr>
                  <a:t>k</a:t>
                </a:r>
                <a:r>
                  <a:rPr lang="en-US" sz="2000" dirty="0">
                    <a:latin typeface="Times New Roman" charset="0"/>
                    <a:ea typeface="Times New Roman" charset="0"/>
                    <a:cs typeface="Times New Roman" charset="0"/>
                  </a:rPr>
                  <a:t> (where </a:t>
                </a:r>
                <a:r>
                  <a:rPr lang="en-US" sz="2000" i="1" dirty="0">
                    <a:latin typeface="Times New Roman" charset="0"/>
                    <a:ea typeface="Times New Roman" charset="0"/>
                    <a:cs typeface="Times New Roman" charset="0"/>
                  </a:rPr>
                  <a:t>k</a:t>
                </a:r>
                <a:r>
                  <a:rPr lang="en-US" sz="2000" dirty="0">
                    <a:latin typeface="Times New Roman" charset="0"/>
                    <a:ea typeface="Times New Roman" charset="0"/>
                    <a:cs typeface="Times New Roman" charset="0"/>
                  </a:rPr>
                  <a:t> &gt; 1) populations, which may have different </a:t>
                </a:r>
                <a:r>
                  <a:rPr lang="en-US" sz="2000" i="1" dirty="0">
                    <a:latin typeface="Times New Roman" charset="0"/>
                    <a:ea typeface="Times New Roman" charset="0"/>
                    <a:cs typeface="Times New Roman" charset="0"/>
                  </a:rPr>
                  <a:t>µ</a:t>
                </a:r>
                <a:r>
                  <a:rPr lang="en-US" sz="2000" i="1" baseline="-25000" dirty="0" err="1">
                    <a:latin typeface="Times New Roman" charset="0"/>
                    <a:ea typeface="Times New Roman" charset="0"/>
                    <a:cs typeface="Times New Roman" charset="0"/>
                  </a:rPr>
                  <a:t>i</a:t>
                </a:r>
                <a:r>
                  <a:rPr lang="en-US" sz="2000" dirty="0">
                    <a:latin typeface="Times New Roman" charset="0"/>
                    <a:ea typeface="Times New Roman" charset="0"/>
                    <a:cs typeface="Times New Roman" charset="0"/>
                  </a:rPr>
                  <a:t>  but have the same variance </a:t>
                </a:r>
                <a14:m>
                  <m:oMath xmlns:m="http://schemas.openxmlformats.org/officeDocument/2006/math">
                    <m:sSup>
                      <m:sSupPr>
                        <m:ctrlPr>
                          <a:rPr lang="en-US" sz="2000" i="1">
                            <a:latin typeface="Cambria Math" panose="02040503050406030204" pitchFamily="18" charset="0"/>
                            <a:ea typeface="Times New Roman" charset="0"/>
                            <a:cs typeface="Times New Roman" charset="0"/>
                          </a:rPr>
                        </m:ctrlPr>
                      </m:sSupPr>
                      <m:e>
                        <m:r>
                          <a:rPr lang="en-US" sz="2000" i="1">
                            <a:latin typeface="Cambria Math"/>
                            <a:ea typeface="Times New Roman" charset="0"/>
                            <a:cs typeface="Times New Roman" charset="0"/>
                          </a:rPr>
                          <m:t>𝜎</m:t>
                        </m:r>
                      </m:e>
                      <m:sup>
                        <m:r>
                          <a:rPr lang="en-US" sz="2000" i="1">
                            <a:latin typeface="Cambria Math"/>
                            <a:ea typeface="Times New Roman" charset="0"/>
                            <a:cs typeface="Times New Roman" charset="0"/>
                          </a:rPr>
                          <m:t>2</m:t>
                        </m:r>
                      </m:sup>
                    </m:sSup>
                  </m:oMath>
                </a14:m>
                <a:r>
                  <a:rPr lang="en-US" sz="2000" dirty="0">
                    <a:latin typeface="Times New Roman" charset="0"/>
                    <a:ea typeface="Times New Roman" charset="0"/>
                    <a:cs typeface="Times New Roman" charset="0"/>
                  </a:rPr>
                  <a:t>. </a:t>
                </a:r>
              </a:p>
              <a:p>
                <a:pPr lvl="2" algn="just"/>
                <a:endParaRPr lang="en-US" sz="15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3287" y="1484784"/>
                <a:ext cx="7991856" cy="4248472"/>
              </a:xfrm>
              <a:blipFill>
                <a:blip r:embed="rId2"/>
                <a:stretch>
                  <a:fillRect l="-686" t="-862" r="-763"/>
                </a:stretch>
              </a:blipFill>
            </p:spPr>
            <p:txBody>
              <a:bodyPr/>
              <a:lstStyle/>
              <a:p>
                <a:r>
                  <a:rPr lang="en-IN">
                    <a:noFill/>
                  </a:rPr>
                  <a:t> </a:t>
                </a:r>
              </a:p>
            </p:txBody>
          </p:sp>
        </mc:Fallback>
      </mc:AlternateContent>
      <p:sp>
        <p:nvSpPr>
          <p:cNvPr id="4" name="Title 1"/>
          <p:cNvSpPr txBox="1">
            <a:spLocks/>
          </p:cNvSpPr>
          <p:nvPr/>
        </p:nvSpPr>
        <p:spPr>
          <a:xfrm>
            <a:off x="395543" y="260648"/>
            <a:ext cx="8229600" cy="86409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Heuristic Justification of ANOVA</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8176EE91-3B90-8A45-99BC-12C81CD33292}"/>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223479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3287" y="1412776"/>
                <a:ext cx="7991856" cy="4248472"/>
              </a:xfrm>
            </p:spPr>
            <p:txBody>
              <a:bodyPr>
                <a:noAutofit/>
              </a:bodyPr>
              <a:lstStyle/>
              <a:p>
                <a:pPr algn="just"/>
                <a:r>
                  <a:rPr lang="en-US" sz="2000" dirty="0">
                    <a:latin typeface="Times New Roman" charset="0"/>
                    <a:ea typeface="Times New Roman" charset="0"/>
                    <a:cs typeface="Times New Roman" charset="0"/>
                  </a:rPr>
                  <a:t>If the null hypothesis is true, that is, each of the </a:t>
                </a:r>
                <a:r>
                  <a:rPr lang="en-US" sz="2000" i="1" dirty="0">
                    <a:latin typeface="Times New Roman" charset="0"/>
                    <a:ea typeface="Times New Roman" charset="0"/>
                    <a:cs typeface="Times New Roman" charset="0"/>
                  </a:rPr>
                  <a:t>µ</a:t>
                </a:r>
                <a:r>
                  <a:rPr lang="en-US" sz="2000" i="1" baseline="-25000" dirty="0" err="1">
                    <a:latin typeface="Times New Roman" charset="0"/>
                    <a:ea typeface="Times New Roman" charset="0"/>
                    <a:cs typeface="Times New Roman" charset="0"/>
                  </a:rPr>
                  <a:t>i</a:t>
                </a:r>
                <a:r>
                  <a:rPr lang="en-US" sz="2000" dirty="0">
                    <a:latin typeface="Times New Roman" charset="0"/>
                    <a:ea typeface="Times New Roman" charset="0"/>
                    <a:cs typeface="Times New Roman" charset="0"/>
                  </a:rPr>
                  <a:t> has the same value, say, </a:t>
                </a:r>
                <a:r>
                  <a:rPr lang="en-US" sz="2000" i="1" dirty="0">
                    <a:latin typeface="Times New Roman" charset="0"/>
                    <a:ea typeface="Times New Roman" charset="0"/>
                    <a:cs typeface="Times New Roman" charset="0"/>
                  </a:rPr>
                  <a:t>µ, </a:t>
                </a:r>
                <a:r>
                  <a:rPr lang="en-US" sz="2000" dirty="0">
                    <a:latin typeface="Times New Roman" charset="0"/>
                    <a:ea typeface="Times New Roman" charset="0"/>
                    <a:cs typeface="Times New Roman" charset="0"/>
                  </a:rPr>
                  <a:t>then the distribution of each of the </a:t>
                </a:r>
                <a:r>
                  <a:rPr lang="en-US" sz="2000" i="1" dirty="0">
                    <a:latin typeface="Times New Roman" charset="0"/>
                    <a:ea typeface="Times New Roman" charset="0"/>
                    <a:cs typeface="Times New Roman" charset="0"/>
                  </a:rPr>
                  <a:t>k</a:t>
                </a:r>
                <a:r>
                  <a:rPr lang="en-US" sz="2000" dirty="0">
                    <a:latin typeface="Times New Roman" charset="0"/>
                    <a:ea typeface="Times New Roman" charset="0"/>
                    <a:cs typeface="Times New Roman" charset="0"/>
                  </a:rPr>
                  <a:t> sample means, </a:t>
                </a:r>
                <a14:m>
                  <m:oMath xmlns:m="http://schemas.openxmlformats.org/officeDocument/2006/math">
                    <m:acc>
                      <m:accPr>
                        <m:chr m:val="̅"/>
                        <m:ctrlPr>
                          <a:rPr lang="en-IN" sz="2000" i="1">
                            <a:latin typeface="Cambria Math" panose="02040503050406030204" pitchFamily="18" charset="0"/>
                            <a:cs typeface="Times New Roman" panose="02020603050405020304" pitchFamily="18" charset="0"/>
                          </a:rPr>
                        </m:ctrlPr>
                      </m:accPr>
                      <m:e>
                        <m:sSub>
                          <m:sSubPr>
                            <m:ctrlPr>
                              <a:rPr lang="en-IN"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𝑦</m:t>
                            </m:r>
                          </m:e>
                          <m:sub>
                            <m:r>
                              <a:rPr lang="en-US" sz="2000" i="1">
                                <a:latin typeface="Cambria Math" panose="02040503050406030204" pitchFamily="18" charset="0"/>
                                <a:cs typeface="Times New Roman" panose="02020603050405020304" pitchFamily="18" charset="0"/>
                              </a:rPr>
                              <m:t>𝑖</m:t>
                            </m:r>
                            <m:r>
                              <a:rPr lang="en-US" sz="2000" i="1">
                                <a:latin typeface="Cambria Math" panose="02040503050406030204" pitchFamily="18" charset="0"/>
                                <a:cs typeface="Times New Roman" panose="02020603050405020304" pitchFamily="18" charset="0"/>
                              </a:rPr>
                              <m:t>.</m:t>
                            </m:r>
                          </m:sub>
                        </m:sSub>
                      </m:e>
                    </m:acc>
                  </m:oMath>
                </a14:m>
                <a:r>
                  <a:rPr lang="en-US" sz="2000" dirty="0">
                    <a:latin typeface="Times New Roman" charset="0"/>
                    <a:ea typeface="Times New Roman" charset="0"/>
                    <a:cs typeface="Times New Roman" charset="0"/>
                  </a:rPr>
                  <a:t> will have mean </a:t>
                </a:r>
                <a:r>
                  <a:rPr lang="en-US" sz="2000" i="1" dirty="0">
                    <a:latin typeface="Times New Roman" charset="0"/>
                    <a:ea typeface="Times New Roman" charset="0"/>
                    <a:cs typeface="Times New Roman" charset="0"/>
                  </a:rPr>
                  <a:t>µ </a:t>
                </a:r>
                <a:r>
                  <a:rPr lang="en-US" sz="2000" dirty="0">
                    <a:latin typeface="Times New Roman" charset="0"/>
                    <a:ea typeface="Times New Roman" charset="0"/>
                    <a:cs typeface="Times New Roman" charset="0"/>
                  </a:rPr>
                  <a:t>and variance </a:t>
                </a:r>
                <a14:m>
                  <m:oMath xmlns:m="http://schemas.openxmlformats.org/officeDocument/2006/math">
                    <m:sSup>
                      <m:sSupPr>
                        <m:ctrlPr>
                          <a:rPr lang="en-US" sz="2000" i="1">
                            <a:latin typeface="Cambria Math" panose="02040503050406030204" pitchFamily="18" charset="0"/>
                            <a:ea typeface="Times New Roman" charset="0"/>
                            <a:cs typeface="Times New Roman" charset="0"/>
                          </a:rPr>
                        </m:ctrlPr>
                      </m:sSupPr>
                      <m:e>
                        <m:r>
                          <a:rPr lang="en-US" sz="2000" i="1">
                            <a:latin typeface="Cambria Math"/>
                            <a:ea typeface="Times New Roman" charset="0"/>
                            <a:cs typeface="Times New Roman" charset="0"/>
                          </a:rPr>
                          <m:t>𝜎</m:t>
                        </m:r>
                      </m:e>
                      <m:sup>
                        <m:r>
                          <a:rPr lang="en-US" sz="2000" i="1">
                            <a:latin typeface="Cambria Math"/>
                            <a:ea typeface="Times New Roman" charset="0"/>
                            <a:cs typeface="Times New Roman" charset="0"/>
                          </a:rPr>
                          <m:t>2</m:t>
                        </m:r>
                      </m:sup>
                    </m:sSup>
                  </m:oMath>
                </a14:m>
                <a:r>
                  <a:rPr lang="en-US" sz="2000" dirty="0">
                    <a:latin typeface="Times New Roman" charset="0"/>
                    <a:ea typeface="Times New Roman" charset="0"/>
                    <a:cs typeface="Times New Roman" charset="0"/>
                  </a:rPr>
                  <a:t>/</a:t>
                </a:r>
                <a:r>
                  <a:rPr lang="en-US" sz="2000" i="1" dirty="0">
                    <a:latin typeface="Times New Roman" charset="0"/>
                    <a:ea typeface="Times New Roman" charset="0"/>
                    <a:cs typeface="Times New Roman" charset="0"/>
                  </a:rPr>
                  <a:t>n</a:t>
                </a:r>
                <a:r>
                  <a:rPr lang="en-US" sz="2000" dirty="0">
                    <a:latin typeface="Times New Roman" charset="0"/>
                    <a:ea typeface="Times New Roman" charset="0"/>
                    <a:cs typeface="Times New Roman" charset="0"/>
                  </a:rPr>
                  <a:t> . </a:t>
                </a:r>
              </a:p>
              <a:p>
                <a:pPr lvl="2" algn="just"/>
                <a:endParaRPr lang="en-US" sz="1500" dirty="0">
                  <a:latin typeface="Times New Roman" charset="0"/>
                  <a:ea typeface="Times New Roman" charset="0"/>
                  <a:cs typeface="Times New Roman" charset="0"/>
                </a:endParaRPr>
              </a:p>
              <a:p>
                <a:pPr algn="just"/>
                <a:r>
                  <a:rPr lang="en-US" sz="2000" dirty="0">
                    <a:latin typeface="Times New Roman" charset="0"/>
                    <a:ea typeface="Times New Roman" charset="0"/>
                    <a:cs typeface="Times New Roman" charset="0"/>
                  </a:rPr>
                  <a:t>It then follows that, if we calculate a variance using the sample means as observations,</a:t>
                </a:r>
              </a:p>
              <a:p>
                <a:pPr marL="0" indent="0" algn="just">
                  <a:buNone/>
                </a:pPr>
                <a:r>
                  <a:rPr lang="en-US" sz="2000" dirty="0">
                    <a:latin typeface="Times New Roman" charset="0"/>
                    <a:ea typeface="Times New Roman" charset="0"/>
                    <a:cs typeface="Times New Roman" charset="0"/>
                  </a:rPr>
                  <a:t>			 </a:t>
                </a:r>
                <a14:m>
                  <m:oMath xmlns:m="http://schemas.openxmlformats.org/officeDocument/2006/math">
                    <m:sSubSup>
                      <m:sSubSupPr>
                        <m:ctrlPr>
                          <a:rPr lang="en-IN" sz="2000" i="1">
                            <a:latin typeface="Cambria Math" panose="02040503050406030204" pitchFamily="18" charset="0"/>
                          </a:rPr>
                        </m:ctrlPr>
                      </m:sSubSupPr>
                      <m:e>
                        <m:acc>
                          <m:accPr>
                            <m:chr m:val="̂"/>
                            <m:ctrlPr>
                              <a:rPr lang="en-IN" sz="2000" i="1">
                                <a:latin typeface="Cambria Math" panose="02040503050406030204" pitchFamily="18" charset="0"/>
                              </a:rPr>
                            </m:ctrlPr>
                          </m:accPr>
                          <m:e>
                            <m:r>
                              <a:rPr lang="en-US" sz="2000" i="1">
                                <a:latin typeface="Cambria Math"/>
                              </a:rPr>
                              <m:t>𝜎</m:t>
                            </m:r>
                          </m:e>
                        </m:acc>
                      </m:e>
                      <m:sub>
                        <m:r>
                          <a:rPr lang="en-US" sz="2000" b="0" i="1" smtClean="0">
                            <a:latin typeface="Cambria Math"/>
                          </a:rPr>
                          <m:t>𝐵</m:t>
                        </m:r>
                      </m:sub>
                      <m:sup>
                        <m:r>
                          <a:rPr lang="en-US" sz="2000" i="1">
                            <a:latin typeface="Cambria Math"/>
                          </a:rPr>
                          <m:t>2</m:t>
                        </m:r>
                      </m:sup>
                    </m:sSubSup>
                    <m:r>
                      <a:rPr lang="en-US" sz="2000" i="1">
                        <a:latin typeface="Cambria Math"/>
                      </a:rPr>
                      <m:t>= </m:t>
                    </m:r>
                    <m:nary>
                      <m:naryPr>
                        <m:chr m:val="∑"/>
                        <m:limLoc m:val="undOvr"/>
                        <m:subHide m:val="on"/>
                        <m:supHide m:val="on"/>
                        <m:ctrlPr>
                          <a:rPr lang="en-IN" sz="2000" i="1">
                            <a:latin typeface="Cambria Math" panose="02040503050406030204" pitchFamily="18" charset="0"/>
                          </a:rPr>
                        </m:ctrlPr>
                      </m:naryPr>
                      <m:sub/>
                      <m:sup/>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a:rPr lang="en-US" sz="2000" i="1">
                                        <a:latin typeface="Cambria Math"/>
                                      </a:rPr>
                                      <m:t>𝑦</m:t>
                                    </m:r>
                                  </m:e>
                                </m:acc>
                              </m:e>
                              <m:sub>
                                <m:r>
                                  <a:rPr lang="en-US" sz="2000" i="1">
                                    <a:latin typeface="Cambria Math"/>
                                  </a:rPr>
                                  <m:t>𝑖</m:t>
                                </m:r>
                                <m:r>
                                  <a:rPr lang="en-US" sz="2000" i="1">
                                    <a:latin typeface="Cambria Math"/>
                                  </a:rPr>
                                  <m:t>.</m:t>
                                </m:r>
                              </m:sub>
                            </m:sSub>
                            <m:r>
                              <a:rPr lang="en-US" sz="2000" i="1">
                                <a:latin typeface="Cambria Math"/>
                              </a:rPr>
                              <m:t>−</m:t>
                            </m:r>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a:rPr lang="en-US" sz="2000" i="1">
                                        <a:latin typeface="Cambria Math"/>
                                      </a:rPr>
                                      <m:t>𝑦</m:t>
                                    </m:r>
                                  </m:e>
                                </m:acc>
                              </m:e>
                              <m:sub>
                                <m:r>
                                  <a:rPr lang="en-IN" sz="2000" b="0" i="1" smtClean="0">
                                    <a:latin typeface="Cambria Math" panose="02040503050406030204" pitchFamily="18" charset="0"/>
                                  </a:rPr>
                                  <m:t>𝑔</m:t>
                                </m:r>
                              </m:sub>
                            </m:sSub>
                          </m:e>
                        </m:d>
                        <m:r>
                          <a:rPr lang="en-US" sz="2000" b="0" i="1" baseline="30000" smtClean="0">
                            <a:latin typeface="Cambria Math"/>
                          </a:rPr>
                          <m:t>2</m:t>
                        </m:r>
                        <m:r>
                          <a:rPr lang="en-US" sz="2000" i="1">
                            <a:latin typeface="Cambria Math"/>
                          </a:rPr>
                          <m:t>/(</m:t>
                        </m:r>
                        <m:r>
                          <a:rPr lang="en-US" sz="2000" i="1">
                            <a:latin typeface="Cambria Math"/>
                          </a:rPr>
                          <m:t>𝑘</m:t>
                        </m:r>
                        <m:r>
                          <a:rPr lang="en-US" sz="2000" i="1">
                            <a:latin typeface="Cambria Math"/>
                          </a:rPr>
                          <m:t>−1)</m:t>
                        </m:r>
                      </m:e>
                    </m:nary>
                  </m:oMath>
                </a14:m>
                <a:endParaRPr lang="en-US" sz="2000" dirty="0">
                  <a:latin typeface="Times New Roman" charset="0"/>
                  <a:ea typeface="Times New Roman" charset="0"/>
                  <a:cs typeface="Times New Roman" charset="0"/>
                </a:endParaRPr>
              </a:p>
              <a:p>
                <a:pPr marL="0" indent="0" algn="just">
                  <a:buNone/>
                </a:pPr>
                <a:endParaRPr lang="en-US" sz="2000" dirty="0">
                  <a:latin typeface="Times New Roman" charset="0"/>
                  <a:ea typeface="Times New Roman" charset="0"/>
                  <a:cs typeface="Times New Roman" charset="0"/>
                </a:endParaRPr>
              </a:p>
              <a:p>
                <a:pPr algn="just"/>
                <a:r>
                  <a:rPr lang="en-US" sz="2000" dirty="0">
                    <a:latin typeface="Times New Roman" charset="0"/>
                    <a:ea typeface="Times New Roman" charset="0"/>
                    <a:cs typeface="Times New Roman" charset="0"/>
                  </a:rPr>
                  <a:t>Then the quantity is an estimate of </a:t>
                </a:r>
                <a14:m>
                  <m:oMath xmlns:m="http://schemas.openxmlformats.org/officeDocument/2006/math">
                    <m:sSup>
                      <m:sSupPr>
                        <m:ctrlPr>
                          <a:rPr lang="en-US" sz="2000" i="1">
                            <a:latin typeface="Cambria Math" panose="02040503050406030204" pitchFamily="18" charset="0"/>
                            <a:ea typeface="Times New Roman" charset="0"/>
                            <a:cs typeface="Times New Roman" charset="0"/>
                          </a:rPr>
                        </m:ctrlPr>
                      </m:sSupPr>
                      <m:e>
                        <m:r>
                          <a:rPr lang="en-US" sz="2000" i="1">
                            <a:latin typeface="Cambria Math"/>
                            <a:ea typeface="Times New Roman" charset="0"/>
                            <a:cs typeface="Times New Roman" charset="0"/>
                          </a:rPr>
                          <m:t>𝜎</m:t>
                        </m:r>
                      </m:e>
                      <m:sup>
                        <m:r>
                          <a:rPr lang="en-US" sz="2000" i="1">
                            <a:latin typeface="Cambria Math"/>
                            <a:ea typeface="Times New Roman" charset="0"/>
                            <a:cs typeface="Times New Roman" charset="0"/>
                          </a:rPr>
                          <m:t>2</m:t>
                        </m:r>
                      </m:sup>
                    </m:sSup>
                  </m:oMath>
                </a14:m>
                <a:r>
                  <a:rPr lang="en-US" sz="2000" dirty="0">
                    <a:latin typeface="Times New Roman" charset="0"/>
                    <a:ea typeface="Times New Roman" charset="0"/>
                    <a:cs typeface="Times New Roman" charset="0"/>
                  </a:rPr>
                  <a:t>/</a:t>
                </a:r>
                <a:r>
                  <a:rPr lang="en-US" sz="2000" i="1" dirty="0">
                    <a:latin typeface="Times New Roman" charset="0"/>
                    <a:ea typeface="Times New Roman" charset="0"/>
                    <a:cs typeface="Times New Roman" charset="0"/>
                  </a:rPr>
                  <a:t>n</a:t>
                </a:r>
                <a:r>
                  <a:rPr lang="en-US" sz="2000" dirty="0">
                    <a:latin typeface="Times New Roman" charset="0"/>
                    <a:ea typeface="Times New Roman" charset="0"/>
                    <a:cs typeface="Times New Roman" charset="0"/>
                  </a:rPr>
                  <a:t> . </a:t>
                </a:r>
              </a:p>
              <a:p>
                <a:pPr lvl="7" algn="just"/>
                <a:endParaRPr lang="en-US" sz="1000" dirty="0">
                  <a:latin typeface="Times New Roman" charset="0"/>
                  <a:ea typeface="Times New Roman" charset="0"/>
                  <a:cs typeface="Times New Roman" charset="0"/>
                </a:endParaRPr>
              </a:p>
              <a:p>
                <a:pPr algn="just"/>
                <a:r>
                  <a:rPr lang="en-US" sz="2000" dirty="0">
                    <a:latin typeface="Times New Roman" charset="0"/>
                    <a:ea typeface="Times New Roman" charset="0"/>
                    <a:cs typeface="Times New Roman" charset="0"/>
                  </a:rPr>
                  <a:t>Hence, </a:t>
                </a:r>
                <a:r>
                  <a:rPr lang="en-US" sz="2000" i="1" dirty="0">
                    <a:latin typeface="Times New Roman" charset="0"/>
                    <a:ea typeface="Times New Roman" charset="0"/>
                    <a:cs typeface="Times New Roman" charset="0"/>
                  </a:rPr>
                  <a:t>n</a:t>
                </a:r>
                <a14:m>
                  <m:oMath xmlns:m="http://schemas.openxmlformats.org/officeDocument/2006/math">
                    <m:sSubSup>
                      <m:sSubSupPr>
                        <m:ctrlPr>
                          <a:rPr lang="en-US" sz="2000" i="1">
                            <a:latin typeface="Cambria Math" panose="02040503050406030204" pitchFamily="18" charset="0"/>
                            <a:ea typeface="Times New Roman" charset="0"/>
                            <a:cs typeface="Times New Roman" charset="0"/>
                          </a:rPr>
                        </m:ctrlPr>
                      </m:sSubSupPr>
                      <m:e>
                        <m:acc>
                          <m:accPr>
                            <m:chr m:val="̂"/>
                            <m:ctrlPr>
                              <a:rPr lang="en-US" sz="2000" i="1">
                                <a:latin typeface="Cambria Math" panose="02040503050406030204" pitchFamily="18" charset="0"/>
                                <a:ea typeface="Times New Roman" charset="0"/>
                                <a:cs typeface="Times New Roman" charset="0"/>
                              </a:rPr>
                            </m:ctrlPr>
                          </m:accPr>
                          <m:e>
                            <m:r>
                              <a:rPr lang="en-US" sz="2000" i="1">
                                <a:latin typeface="Cambria Math"/>
                                <a:ea typeface="Times New Roman" charset="0"/>
                                <a:cs typeface="Times New Roman" charset="0"/>
                              </a:rPr>
                              <m:t>𝜎</m:t>
                            </m:r>
                          </m:e>
                        </m:acc>
                      </m:e>
                      <m:sub>
                        <m:r>
                          <a:rPr lang="en-US" sz="2000" b="0" i="1" smtClean="0">
                            <a:latin typeface="Cambria Math"/>
                            <a:ea typeface="Times New Roman" charset="0"/>
                            <a:cs typeface="Times New Roman" charset="0"/>
                          </a:rPr>
                          <m:t>𝐵</m:t>
                        </m:r>
                      </m:sub>
                      <m:sup>
                        <m:r>
                          <a:rPr lang="en-US" sz="2000" i="1">
                            <a:latin typeface="Cambria Math"/>
                            <a:ea typeface="Times New Roman" charset="0"/>
                            <a:cs typeface="Times New Roman" charset="0"/>
                          </a:rPr>
                          <m:t>2</m:t>
                        </m:r>
                      </m:sup>
                    </m:sSubSup>
                  </m:oMath>
                </a14:m>
                <a:r>
                  <a:rPr lang="en-US" sz="2000" dirty="0">
                    <a:latin typeface="Times New Roman" charset="0"/>
                    <a:ea typeface="Times New Roman" charset="0"/>
                    <a:cs typeface="Times New Roman" charset="0"/>
                  </a:rPr>
                  <a:t> is an estimate of </a:t>
                </a:r>
                <a14:m>
                  <m:oMath xmlns:m="http://schemas.openxmlformats.org/officeDocument/2006/math">
                    <m:sSup>
                      <m:sSupPr>
                        <m:ctrlPr>
                          <a:rPr lang="en-US" sz="2000" i="1">
                            <a:latin typeface="Cambria Math" panose="02040503050406030204" pitchFamily="18" charset="0"/>
                            <a:ea typeface="Times New Roman" charset="0"/>
                            <a:cs typeface="Times New Roman" charset="0"/>
                          </a:rPr>
                        </m:ctrlPr>
                      </m:sSupPr>
                      <m:e>
                        <m:r>
                          <a:rPr lang="en-US" sz="2000" i="1">
                            <a:latin typeface="Cambria Math"/>
                            <a:ea typeface="Times New Roman" charset="0"/>
                            <a:cs typeface="Times New Roman" charset="0"/>
                          </a:rPr>
                          <m:t>𝜎</m:t>
                        </m:r>
                      </m:e>
                      <m:sup>
                        <m:r>
                          <a:rPr lang="en-US" sz="2000" i="1">
                            <a:latin typeface="Cambria Math"/>
                            <a:ea typeface="Times New Roman" charset="0"/>
                            <a:cs typeface="Times New Roman" charset="0"/>
                          </a:rPr>
                          <m:t>2</m:t>
                        </m:r>
                      </m:sup>
                    </m:sSup>
                  </m:oMath>
                </a14:m>
                <a:r>
                  <a:rPr lang="en-US" sz="2000" dirty="0">
                    <a:latin typeface="Times New Roman" charset="0"/>
                    <a:ea typeface="Times New Roman" charset="0"/>
                    <a:cs typeface="Times New Roman" charset="0"/>
                  </a:rPr>
                  <a:t>. </a:t>
                </a:r>
              </a:p>
              <a:p>
                <a:pPr lvl="1" algn="just"/>
                <a:r>
                  <a:rPr lang="en-US" sz="1800" dirty="0">
                    <a:latin typeface="Times New Roman" charset="0"/>
                    <a:ea typeface="Times New Roman" charset="0"/>
                    <a:cs typeface="Times New Roman" charset="0"/>
                  </a:rPr>
                  <a:t>This estimate has </a:t>
                </a:r>
                <a:r>
                  <a:rPr lang="en-US" sz="1800" i="1" dirty="0">
                    <a:latin typeface="Times New Roman" charset="0"/>
                    <a:ea typeface="Times New Roman" charset="0"/>
                    <a:cs typeface="Times New Roman" charset="0"/>
                  </a:rPr>
                  <a:t>k</a:t>
                </a:r>
                <a:r>
                  <a:rPr lang="en-US" sz="1800" dirty="0">
                    <a:latin typeface="Times New Roman" charset="0"/>
                    <a:ea typeface="Times New Roman" charset="0"/>
                    <a:cs typeface="Times New Roman" charset="0"/>
                  </a:rPr>
                  <a:t>-1 degree of freedom and  is independent of the pooled estimate of </a:t>
                </a:r>
                <a14:m>
                  <m:oMath xmlns:m="http://schemas.openxmlformats.org/officeDocument/2006/math">
                    <m:sSup>
                      <m:sSupPr>
                        <m:ctrlPr>
                          <a:rPr lang="en-US" sz="1800" i="1">
                            <a:latin typeface="Cambria Math" panose="02040503050406030204" pitchFamily="18" charset="0"/>
                            <a:ea typeface="Times New Roman" charset="0"/>
                            <a:cs typeface="Times New Roman" charset="0"/>
                          </a:rPr>
                        </m:ctrlPr>
                      </m:sSupPr>
                      <m:e>
                        <m:r>
                          <a:rPr lang="en-US" sz="1800" i="1">
                            <a:latin typeface="Cambria Math"/>
                            <a:ea typeface="Times New Roman" charset="0"/>
                            <a:cs typeface="Times New Roman" charset="0"/>
                          </a:rPr>
                          <m:t>𝜎</m:t>
                        </m:r>
                      </m:e>
                      <m:sup>
                        <m:r>
                          <a:rPr lang="en-US" sz="1800" i="1">
                            <a:latin typeface="Cambria Math"/>
                            <a:ea typeface="Times New Roman" charset="0"/>
                            <a:cs typeface="Times New Roman" charset="0"/>
                          </a:rPr>
                          <m:t>2</m:t>
                        </m:r>
                      </m:sup>
                    </m:sSup>
                  </m:oMath>
                </a14:m>
                <a:r>
                  <a:rPr lang="en-US" sz="1800" dirty="0">
                    <a:latin typeface="Times New Roman" charset="0"/>
                    <a:ea typeface="Times New Roman" charset="0"/>
                    <a:cs typeface="Times New Roman"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3287" y="1412776"/>
                <a:ext cx="7991856" cy="4248472"/>
              </a:xfrm>
              <a:blipFill>
                <a:blip r:embed="rId2"/>
                <a:stretch>
                  <a:fillRect l="-686" t="-861" r="-763" b="-16069"/>
                </a:stretch>
              </a:blipFill>
            </p:spPr>
            <p:txBody>
              <a:bodyPr/>
              <a:lstStyle/>
              <a:p>
                <a:r>
                  <a:rPr lang="en-IN">
                    <a:noFill/>
                  </a:rPr>
                  <a:t> </a:t>
                </a:r>
              </a:p>
            </p:txBody>
          </p:sp>
        </mc:Fallback>
      </mc:AlternateContent>
      <p:sp>
        <p:nvSpPr>
          <p:cNvPr id="4" name="Title 1"/>
          <p:cNvSpPr txBox="1">
            <a:spLocks/>
          </p:cNvSpPr>
          <p:nvPr/>
        </p:nvSpPr>
        <p:spPr>
          <a:xfrm>
            <a:off x="395543" y="260648"/>
            <a:ext cx="8229600" cy="86409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Heuristic Justification of ANOVA</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BBDC75AF-FB69-B443-A329-94823123929B}"/>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464015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627983" y="1172332"/>
            <a:ext cx="8496944" cy="773440"/>
          </a:xfrm>
        </p:spPr>
        <p:txBody>
          <a:bodyPr>
            <a:noAutofit/>
          </a:bodyPr>
          <a:lstStyle/>
          <a:p>
            <a:pPr marL="0" indent="0" algn="ctr">
              <a:buNone/>
            </a:pPr>
            <a:r>
              <a:rPr lang="en-US" sz="5400" dirty="0">
                <a:solidFill>
                  <a:srgbClr val="0070C0"/>
                </a:solidFill>
                <a:latin typeface="Times New Roman" pitchFamily="18" charset="0"/>
                <a:cs typeface="Times New Roman" pitchFamily="18" charset="0"/>
              </a:rPr>
              <a:t>How ANOVA?</a:t>
            </a: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Tree>
    <p:extLst>
      <p:ext uri="{BB962C8B-B14F-4D97-AF65-F5344CB8AC3E}">
        <p14:creationId xmlns:p14="http://schemas.microsoft.com/office/powerpoint/2010/main" val="931846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3287" y="1268760"/>
                <a:ext cx="7991856" cy="4248472"/>
              </a:xfrm>
            </p:spPr>
            <p:txBody>
              <a:bodyPr>
                <a:noAutofit/>
              </a:bodyPr>
              <a:lstStyle/>
              <a:p>
                <a:pPr algn="just"/>
                <a:r>
                  <a:rPr lang="en-US" sz="2000" dirty="0">
                    <a:latin typeface="Times New Roman" charset="0"/>
                    <a:ea typeface="Times New Roman" charset="0"/>
                    <a:cs typeface="Times New Roman" charset="0"/>
                  </a:rPr>
                  <a:t>Out of several sampling distributions, the F-distribution describes the ratio of two independent estimates of a common variance. </a:t>
                </a:r>
              </a:p>
              <a:p>
                <a:pPr lvl="3" algn="just"/>
                <a:endParaRPr lang="en-US" sz="1400" dirty="0">
                  <a:latin typeface="Times New Roman" charset="0"/>
                  <a:ea typeface="Times New Roman" charset="0"/>
                  <a:cs typeface="Times New Roman" charset="0"/>
                </a:endParaRPr>
              </a:p>
              <a:p>
                <a:pPr algn="just"/>
                <a:r>
                  <a:rPr lang="en-US" sz="2000" dirty="0">
                    <a:latin typeface="Times New Roman" charset="0"/>
                    <a:ea typeface="Times New Roman" charset="0"/>
                    <a:cs typeface="Times New Roman" charset="0"/>
                  </a:rPr>
                  <a:t>The parameters of the distribution are the degrees of freedom of the numerator and denominator variances, respectively.</a:t>
                </a:r>
              </a:p>
              <a:p>
                <a:pPr lvl="3" algn="just"/>
                <a:endParaRPr lang="en-US" sz="1400" dirty="0">
                  <a:latin typeface="Times New Roman" charset="0"/>
                  <a:ea typeface="Times New Roman" charset="0"/>
                  <a:cs typeface="Times New Roman" charset="0"/>
                </a:endParaRPr>
              </a:p>
              <a:p>
                <a:pPr algn="just"/>
                <a:r>
                  <a:rPr lang="en-US" sz="2000" dirty="0">
                    <a:latin typeface="Times New Roman" charset="0"/>
                    <a:ea typeface="Times New Roman" charset="0"/>
                    <a:cs typeface="Times New Roman" charset="0"/>
                  </a:rPr>
                  <a:t>If the null hypothesis of equal mean is true, then we can compute the two estimates of </a:t>
                </a:r>
                <a14:m>
                  <m:oMath xmlns:m="http://schemas.openxmlformats.org/officeDocument/2006/math">
                    <m:sSup>
                      <m:sSupPr>
                        <m:ctrlPr>
                          <a:rPr lang="en-US" sz="2000" i="1">
                            <a:latin typeface="Cambria Math" panose="02040503050406030204" pitchFamily="18" charset="0"/>
                            <a:ea typeface="Times New Roman" charset="0"/>
                            <a:cs typeface="Times New Roman" charset="0"/>
                          </a:rPr>
                        </m:ctrlPr>
                      </m:sSupPr>
                      <m:e>
                        <m:r>
                          <a:rPr lang="en-US" sz="2000" i="1">
                            <a:latin typeface="Cambria Math"/>
                            <a:ea typeface="Times New Roman" charset="0"/>
                            <a:cs typeface="Times New Roman" charset="0"/>
                          </a:rPr>
                          <m:t>𝜎</m:t>
                        </m:r>
                      </m:e>
                      <m:sup>
                        <m:r>
                          <a:rPr lang="en-US" sz="2000" i="1">
                            <a:latin typeface="Cambria Math"/>
                            <a:ea typeface="Times New Roman" charset="0"/>
                            <a:cs typeface="Times New Roman" charset="0"/>
                          </a:rPr>
                          <m:t>2</m:t>
                        </m:r>
                      </m:sup>
                    </m:sSup>
                  </m:oMath>
                </a14:m>
                <a:r>
                  <a:rPr lang="en-US" sz="2000" dirty="0">
                    <a:latin typeface="Times New Roman" charset="0"/>
                    <a:ea typeface="Times New Roman" charset="0"/>
                    <a:cs typeface="Times New Roman" charset="0"/>
                  </a:rPr>
                  <a:t> namely</a:t>
                </a:r>
              </a:p>
              <a:p>
                <a:pPr marL="0" indent="0" algn="just">
                  <a:buNone/>
                </a:pPr>
                <a:r>
                  <a:rPr lang="en-IN" sz="2000" dirty="0"/>
                  <a:t>	</a:t>
                </a:r>
                <a14:m>
                  <m:oMath xmlns:m="http://schemas.openxmlformats.org/officeDocument/2006/math">
                    <m:sSubSup>
                      <m:sSubSupPr>
                        <m:ctrlPr>
                          <a:rPr lang="en-IN" sz="2000" i="1">
                            <a:latin typeface="Cambria Math" panose="02040503050406030204" pitchFamily="18" charset="0"/>
                          </a:rPr>
                        </m:ctrlPr>
                      </m:sSubSupPr>
                      <m:e>
                        <m:acc>
                          <m:accPr>
                            <m:chr m:val="̂"/>
                            <m:ctrlPr>
                              <a:rPr lang="en-IN" sz="2000" i="1">
                                <a:latin typeface="Cambria Math" panose="02040503050406030204" pitchFamily="18" charset="0"/>
                              </a:rPr>
                            </m:ctrlPr>
                          </m:accPr>
                          <m:e>
                            <m:r>
                              <a:rPr lang="en-US" sz="2000" i="1">
                                <a:latin typeface="Cambria Math"/>
                              </a:rPr>
                              <m:t>𝜎</m:t>
                            </m:r>
                          </m:e>
                        </m:acc>
                      </m:e>
                      <m:sub>
                        <m:r>
                          <a:rPr lang="en-US" sz="2000" b="0" i="1" smtClean="0">
                            <a:latin typeface="Cambria Math"/>
                          </a:rPr>
                          <m:t>𝐵</m:t>
                        </m:r>
                      </m:sub>
                      <m:sup>
                        <m:r>
                          <a:rPr lang="en-US" sz="2000" i="1">
                            <a:latin typeface="Cambria Math"/>
                          </a:rPr>
                          <m:t>2</m:t>
                        </m:r>
                      </m:sup>
                    </m:sSubSup>
                    <m:r>
                      <a:rPr lang="en-US" sz="2000" i="1">
                        <a:latin typeface="Cambria Math"/>
                      </a:rPr>
                      <m:t>= </m:t>
                    </m:r>
                    <m:nary>
                      <m:naryPr>
                        <m:chr m:val="∑"/>
                        <m:limLoc m:val="undOvr"/>
                        <m:subHide m:val="on"/>
                        <m:supHide m:val="on"/>
                        <m:ctrlPr>
                          <a:rPr lang="en-IN" sz="2000" i="1">
                            <a:latin typeface="Cambria Math" panose="02040503050406030204" pitchFamily="18" charset="0"/>
                          </a:rPr>
                        </m:ctrlPr>
                      </m:naryPr>
                      <m:sub/>
                      <m:sup/>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a:rPr lang="en-US" sz="2000" i="1">
                                        <a:latin typeface="Cambria Math"/>
                                      </a:rPr>
                                      <m:t>𝑦</m:t>
                                    </m:r>
                                  </m:e>
                                </m:acc>
                              </m:e>
                              <m:sub>
                                <m:r>
                                  <a:rPr lang="en-US" sz="2000" i="1">
                                    <a:latin typeface="Cambria Math"/>
                                  </a:rPr>
                                  <m:t>𝑖</m:t>
                                </m:r>
                                <m:r>
                                  <a:rPr lang="en-US" sz="2000" i="1">
                                    <a:latin typeface="Cambria Math"/>
                                  </a:rPr>
                                  <m:t>.</m:t>
                                </m:r>
                              </m:sub>
                            </m:sSub>
                            <m:r>
                              <a:rPr lang="en-US" sz="2000" i="1">
                                <a:latin typeface="Cambria Math"/>
                              </a:rPr>
                              <m:t>−</m:t>
                            </m:r>
                            <m:sSub>
                              <m:sSubPr>
                                <m:ctrlPr>
                                  <a:rPr lang="en-IN" sz="2000" i="1">
                                    <a:latin typeface="Cambria Math" panose="02040503050406030204" pitchFamily="18" charset="0"/>
                                  </a:rPr>
                                </m:ctrlPr>
                              </m:sSubPr>
                              <m:e>
                                <m:acc>
                                  <m:accPr>
                                    <m:chr m:val="̅"/>
                                    <m:ctrlPr>
                                      <a:rPr lang="en-IN" sz="2000" i="1">
                                        <a:latin typeface="Cambria Math" panose="02040503050406030204" pitchFamily="18" charset="0"/>
                                      </a:rPr>
                                    </m:ctrlPr>
                                  </m:accPr>
                                  <m:e>
                                    <m:r>
                                      <a:rPr lang="en-US" sz="2000" i="1">
                                        <a:latin typeface="Cambria Math"/>
                                      </a:rPr>
                                      <m:t>𝑦</m:t>
                                    </m:r>
                                  </m:e>
                                </m:acc>
                              </m:e>
                              <m:sub>
                                <m:r>
                                  <a:rPr lang="en-IN" sz="2000" b="0" i="1" smtClean="0">
                                    <a:latin typeface="Cambria Math" panose="02040503050406030204" pitchFamily="18" charset="0"/>
                                  </a:rPr>
                                  <m:t>𝑔</m:t>
                                </m:r>
                              </m:sub>
                            </m:sSub>
                          </m:e>
                        </m:d>
                        <m:r>
                          <a:rPr lang="en-US" sz="2000" b="0" i="1" baseline="30000" smtClean="0">
                            <a:latin typeface="Cambria Math"/>
                          </a:rPr>
                          <m:t>2</m:t>
                        </m:r>
                        <m:r>
                          <a:rPr lang="en-US" sz="2000" i="1">
                            <a:latin typeface="Cambria Math"/>
                          </a:rPr>
                          <m:t>/(</m:t>
                        </m:r>
                        <m:r>
                          <a:rPr lang="en-US" sz="2000" i="1">
                            <a:latin typeface="Cambria Math"/>
                          </a:rPr>
                          <m:t>𝑘</m:t>
                        </m:r>
                        <m:r>
                          <a:rPr lang="en-US" sz="2000" i="1">
                            <a:latin typeface="Cambria Math"/>
                          </a:rPr>
                          <m:t>−1)</m:t>
                        </m:r>
                      </m:e>
                    </m:nary>
                  </m:oMath>
                </a14:m>
                <a:r>
                  <a:rPr lang="en-US" sz="2000" dirty="0">
                    <a:latin typeface="Times New Roman" charset="0"/>
                    <a:ea typeface="Times New Roman" charset="0"/>
                    <a:cs typeface="Times New Roman" charset="0"/>
                  </a:rPr>
                  <a:t>       and </a:t>
                </a:r>
                <a14:m>
                  <m:oMath xmlns:m="http://schemas.openxmlformats.org/officeDocument/2006/math">
                    <m:sSubSup>
                      <m:sSubSupPr>
                        <m:ctrlPr>
                          <a:rPr lang="en-IN" sz="2000" i="1">
                            <a:latin typeface="Cambria Math" panose="02040503050406030204" pitchFamily="18" charset="0"/>
                          </a:rPr>
                        </m:ctrlPr>
                      </m:sSubSupPr>
                      <m:e>
                        <m:r>
                          <a:rPr lang="en-IN" sz="2000" i="1">
                            <a:latin typeface="Cambria Math"/>
                          </a:rPr>
                          <m:t>𝑠</m:t>
                        </m:r>
                      </m:e>
                      <m:sub>
                        <m:r>
                          <a:rPr lang="en-IN" sz="2000" i="1">
                            <a:latin typeface="Cambria Math"/>
                          </a:rPr>
                          <m:t>𝑝</m:t>
                        </m:r>
                      </m:sub>
                      <m:sup>
                        <m:r>
                          <a:rPr lang="en-IN" sz="2000" i="1">
                            <a:latin typeface="Cambria Math"/>
                          </a:rPr>
                          <m:t>2</m:t>
                        </m:r>
                      </m:sup>
                    </m:sSubSup>
                  </m:oMath>
                </a14:m>
                <a:r>
                  <a:rPr lang="en-US" sz="2000" dirty="0">
                    <a:latin typeface="Times New Roman" charset="0"/>
                    <a:ea typeface="Times New Roman" charset="0"/>
                    <a:cs typeface="Times New Roman" charset="0"/>
                  </a:rPr>
                  <a:t>, the pooled variance</a:t>
                </a:r>
              </a:p>
              <a:p>
                <a:pPr algn="just"/>
                <a:r>
                  <a:rPr lang="en-US" sz="2000" dirty="0">
                    <a:latin typeface="Times New Roman" charset="0"/>
                    <a:ea typeface="Times New Roman" charset="0"/>
                    <a:cs typeface="Times New Roman" charset="0"/>
                  </a:rPr>
                  <a:t>Therefore, the ratio </a:t>
                </a:r>
                <a14:m>
                  <m:oMath xmlns:m="http://schemas.openxmlformats.org/officeDocument/2006/math">
                    <m:f>
                      <m:fPr>
                        <m:ctrlPr>
                          <a:rPr lang="en-IN" sz="2000" i="1">
                            <a:latin typeface="Cambria Math" panose="02040503050406030204" pitchFamily="18" charset="0"/>
                          </a:rPr>
                        </m:ctrlPr>
                      </m:fPr>
                      <m:num>
                        <m:sSubSup>
                          <m:sSubSupPr>
                            <m:ctrlPr>
                              <a:rPr lang="en-IN" sz="2000" i="1">
                                <a:latin typeface="Cambria Math" panose="02040503050406030204" pitchFamily="18" charset="0"/>
                              </a:rPr>
                            </m:ctrlPr>
                          </m:sSubSupPr>
                          <m:e>
                            <m:acc>
                              <m:accPr>
                                <m:chr m:val="̂"/>
                                <m:ctrlPr>
                                  <a:rPr lang="en-IN" sz="2000" i="1">
                                    <a:latin typeface="Cambria Math" panose="02040503050406030204" pitchFamily="18" charset="0"/>
                                  </a:rPr>
                                </m:ctrlPr>
                              </m:accPr>
                              <m:e>
                                <m:r>
                                  <a:rPr lang="en-US" sz="2000" i="1">
                                    <a:latin typeface="Cambria Math"/>
                                  </a:rPr>
                                  <m:t>𝑛</m:t>
                                </m:r>
                                <m:r>
                                  <a:rPr lang="en-US" sz="2000" i="1">
                                    <a:latin typeface="Cambria Math"/>
                                  </a:rPr>
                                  <m:t> </m:t>
                                </m:r>
                                <m:r>
                                  <a:rPr lang="en-US" sz="2000" i="1">
                                    <a:latin typeface="Cambria Math"/>
                                  </a:rPr>
                                  <m:t>𝜎</m:t>
                                </m:r>
                              </m:e>
                            </m:acc>
                          </m:e>
                          <m:sub>
                            <m:r>
                              <a:rPr lang="en-US" sz="2000" b="0" i="1" smtClean="0">
                                <a:latin typeface="Cambria Math"/>
                              </a:rPr>
                              <m:t>𝐵</m:t>
                            </m:r>
                          </m:sub>
                          <m:sup>
                            <m:r>
                              <a:rPr lang="en-US" sz="2000" i="1">
                                <a:latin typeface="Cambria Math"/>
                              </a:rPr>
                              <m:t>2</m:t>
                            </m:r>
                          </m:sup>
                        </m:sSubSup>
                      </m:num>
                      <m:den>
                        <m:sSubSup>
                          <m:sSubSupPr>
                            <m:ctrlPr>
                              <a:rPr lang="en-IN" sz="2000" i="1">
                                <a:latin typeface="Cambria Math" panose="02040503050406030204" pitchFamily="18" charset="0"/>
                              </a:rPr>
                            </m:ctrlPr>
                          </m:sSubSupPr>
                          <m:e>
                            <m:r>
                              <a:rPr lang="en-IN" sz="2000" i="1">
                                <a:latin typeface="Cambria Math"/>
                              </a:rPr>
                              <m:t>𝑠</m:t>
                            </m:r>
                          </m:e>
                          <m:sub>
                            <m:r>
                              <a:rPr lang="en-IN" sz="2000" i="1">
                                <a:latin typeface="Cambria Math"/>
                              </a:rPr>
                              <m:t>𝑝</m:t>
                            </m:r>
                          </m:sub>
                          <m:sup>
                            <m:r>
                              <a:rPr lang="en-IN" sz="2000" i="1">
                                <a:latin typeface="Cambria Math"/>
                              </a:rPr>
                              <m:t>2</m:t>
                            </m:r>
                          </m:sup>
                        </m:sSubSup>
                      </m:den>
                    </m:f>
                    <m:r>
                      <a:rPr lang="en-US" sz="2000" b="0" i="0" smtClean="0">
                        <a:latin typeface="Cambria Math"/>
                      </a:rPr>
                      <m:t> </m:t>
                    </m:r>
                  </m:oMath>
                </a14:m>
                <a:r>
                  <a:rPr lang="en-US" sz="2000" dirty="0">
                    <a:latin typeface="Times New Roman" charset="0"/>
                    <a:ea typeface="Times New Roman" charset="0"/>
                    <a:cs typeface="Times New Roman" charset="0"/>
                  </a:rPr>
                  <a:t>has the F-distribution with degrees of freedom (</a:t>
                </a:r>
                <a:r>
                  <a:rPr lang="en-US" sz="2000" i="1" dirty="0">
                    <a:latin typeface="Times New Roman" charset="0"/>
                    <a:ea typeface="Times New Roman" charset="0"/>
                    <a:cs typeface="Times New Roman" charset="0"/>
                  </a:rPr>
                  <a:t>k</a:t>
                </a:r>
                <a:r>
                  <a:rPr lang="en-US" sz="2000" dirty="0">
                    <a:latin typeface="Times New Roman" charset="0"/>
                    <a:ea typeface="Times New Roman" charset="0"/>
                    <a:cs typeface="Times New Roman" charset="0"/>
                  </a:rPr>
                  <a:t>-1) and </a:t>
                </a:r>
                <a14:m>
                  <m:oMath xmlns:m="http://schemas.openxmlformats.org/officeDocument/2006/math">
                    <m:r>
                      <a:rPr lang="en-US" sz="2000" i="1" smtClean="0">
                        <a:latin typeface="Cambria Math"/>
                        <a:cs typeface="Times New Roman" charset="0"/>
                      </a:rPr>
                      <m:t>𝑛</m:t>
                    </m:r>
                    <m:r>
                      <a:rPr lang="en-US" sz="2000" b="0" i="1" smtClean="0">
                        <a:latin typeface="Cambria Math"/>
                        <a:cs typeface="Times New Roman" charset="0"/>
                      </a:rPr>
                      <m:t>−</m:t>
                    </m:r>
                    <m:r>
                      <a:rPr lang="en-US" sz="2000" b="0" i="1" smtClean="0">
                        <a:latin typeface="Cambria Math"/>
                        <a:cs typeface="Times New Roman" charset="0"/>
                      </a:rPr>
                      <m:t>𝑘</m:t>
                    </m:r>
                  </m:oMath>
                </a14:m>
                <a:endParaRPr lang="en-US" sz="2000" dirty="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3287" y="1268760"/>
                <a:ext cx="7991856" cy="4248472"/>
              </a:xfrm>
              <a:blipFill>
                <a:blip r:embed="rId2"/>
                <a:stretch>
                  <a:fillRect l="-686" t="-717" r="-763" b="-4448"/>
                </a:stretch>
              </a:blipFill>
            </p:spPr>
            <p:txBody>
              <a:bodyPr/>
              <a:lstStyle/>
              <a:p>
                <a:r>
                  <a:rPr lang="en-IN">
                    <a:noFill/>
                  </a:rPr>
                  <a:t> </a:t>
                </a:r>
              </a:p>
            </p:txBody>
          </p:sp>
        </mc:Fallback>
      </mc:AlternateContent>
      <p:sp>
        <p:nvSpPr>
          <p:cNvPr id="4" name="Title 1"/>
          <p:cNvSpPr txBox="1">
            <a:spLocks/>
          </p:cNvSpPr>
          <p:nvPr/>
        </p:nvSpPr>
        <p:spPr>
          <a:xfrm>
            <a:off x="395543" y="260648"/>
            <a:ext cx="8229600" cy="86409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Heuristic Justification of ANOVA</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5BDFC090-CEBE-3F40-B530-4BE16B9077C7}"/>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4114825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3287" y="1412776"/>
                <a:ext cx="7991856" cy="4104456"/>
              </a:xfrm>
            </p:spPr>
            <p:txBody>
              <a:bodyPr>
                <a:noAutofit/>
              </a:bodyPr>
              <a:lstStyle/>
              <a:p>
                <a:pPr algn="just"/>
                <a:r>
                  <a:rPr lang="en-US" sz="2000" dirty="0">
                    <a:latin typeface="Times New Roman" charset="0"/>
                    <a:ea typeface="Times New Roman" charset="0"/>
                    <a:cs typeface="Times New Roman" charset="0"/>
                  </a:rPr>
                  <a:t>Thus, the procedure for testing the hypothesis. </a:t>
                </a:r>
              </a:p>
              <a:p>
                <a:pPr lvl="5" algn="just"/>
                <a:endParaRPr lang="en-US" sz="1200" dirty="0">
                  <a:latin typeface="Times New Roman" charset="0"/>
                  <a:ea typeface="Times New Roman" charset="0"/>
                  <a:cs typeface="Times New Roman" charset="0"/>
                </a:endParaRPr>
              </a:p>
              <a:p>
                <a:pPr marL="0" indent="0">
                  <a:buNone/>
                </a:pPr>
                <a14:m>
                  <m:oMath xmlns:m="http://schemas.openxmlformats.org/officeDocument/2006/math">
                    <m:sSub>
                      <m:sSubPr>
                        <m:ctrlPr>
                          <a:rPr lang="en-US" sz="2000" i="1">
                            <a:latin typeface="Cambria Math" panose="02040503050406030204" pitchFamily="18" charset="0"/>
                            <a:ea typeface="Times New Roman" charset="0"/>
                            <a:cs typeface="Times New Roman" charset="0"/>
                          </a:rPr>
                        </m:ctrlPr>
                      </m:sSubPr>
                      <m:e>
                        <m:r>
                          <a:rPr lang="en-US" sz="2000" b="0" i="1" smtClean="0">
                            <a:latin typeface="Cambria Math"/>
                            <a:ea typeface="Times New Roman" charset="0"/>
                            <a:cs typeface="Times New Roman" charset="0"/>
                          </a:rPr>
                          <m:t>                                 </m:t>
                        </m:r>
                        <m:r>
                          <a:rPr lang="en-US" sz="2000" i="1">
                            <a:latin typeface="Cambria Math"/>
                            <a:ea typeface="Times New Roman" charset="0"/>
                            <a:cs typeface="Times New Roman" charset="0"/>
                          </a:rPr>
                          <m:t>𝐻</m:t>
                        </m:r>
                      </m:e>
                      <m:sub>
                        <m:r>
                          <a:rPr lang="en-US" sz="2000" i="1">
                            <a:latin typeface="Cambria Math"/>
                            <a:ea typeface="Times New Roman" charset="0"/>
                            <a:cs typeface="Times New Roman" charset="0"/>
                          </a:rPr>
                          <m:t>0</m:t>
                        </m:r>
                      </m:sub>
                    </m:sSub>
                    <m:r>
                      <a:rPr lang="en-US" sz="2000" i="1">
                        <a:latin typeface="Cambria Math"/>
                        <a:ea typeface="Times New Roman" charset="0"/>
                        <a:cs typeface="Times New Roman" charset="0"/>
                      </a:rPr>
                      <m:t>: </m:t>
                    </m:r>
                    <m:sSub>
                      <m:sSubPr>
                        <m:ctrlPr>
                          <a:rPr lang="en-US" sz="2000" i="1">
                            <a:latin typeface="Cambria Math" panose="02040503050406030204" pitchFamily="18" charset="0"/>
                            <a:ea typeface="Times New Roman" charset="0"/>
                            <a:cs typeface="Times New Roman" charset="0"/>
                          </a:rPr>
                        </m:ctrlPr>
                      </m:sSubPr>
                      <m:e>
                        <m:r>
                          <a:rPr lang="en-US" sz="2000" i="1">
                            <a:latin typeface="Cambria Math"/>
                            <a:ea typeface="Times New Roman" charset="0"/>
                            <a:cs typeface="Times New Roman" charset="0"/>
                          </a:rPr>
                          <m:t>𝜇</m:t>
                        </m:r>
                      </m:e>
                      <m:sub>
                        <m:r>
                          <a:rPr lang="en-US" sz="2000" i="1">
                            <a:latin typeface="Cambria Math"/>
                            <a:ea typeface="Times New Roman" charset="0"/>
                            <a:cs typeface="Times New Roman" charset="0"/>
                          </a:rPr>
                          <m:t>𝑖</m:t>
                        </m:r>
                      </m:sub>
                    </m:sSub>
                    <m:r>
                      <a:rPr lang="en-US" sz="2000" i="1">
                        <a:latin typeface="Cambria Math"/>
                        <a:ea typeface="Times New Roman" charset="0"/>
                        <a:cs typeface="Times New Roman" charset="0"/>
                      </a:rPr>
                      <m:t>=</m:t>
                    </m:r>
                    <m:r>
                      <a:rPr lang="en-US" sz="2000" i="1">
                        <a:latin typeface="Cambria Math"/>
                        <a:ea typeface="Times New Roman" charset="0"/>
                        <a:cs typeface="Times New Roman" charset="0"/>
                      </a:rPr>
                      <m:t>𝜇</m:t>
                    </m:r>
                  </m:oMath>
                </a14:m>
                <a:r>
                  <a:rPr lang="en-US" sz="2000" dirty="0">
                    <a:latin typeface="Times New Roman" charset="0"/>
                    <a:ea typeface="Times New Roman" charset="0"/>
                    <a:cs typeface="Times New Roman" charset="0"/>
                  </a:rPr>
                  <a:t>   all   </a:t>
                </a:r>
                <a14:m>
                  <m:oMath xmlns:m="http://schemas.openxmlformats.org/officeDocument/2006/math">
                    <m:r>
                      <a:rPr lang="en-US" sz="2000" i="1" dirty="0">
                        <a:latin typeface="Cambria Math"/>
                        <a:ea typeface="Times New Roman" charset="0"/>
                        <a:cs typeface="Times New Roman" charset="0"/>
                      </a:rPr>
                      <m:t>𝑖</m:t>
                    </m:r>
                    <m:r>
                      <a:rPr lang="en-US" sz="2000" i="1" dirty="0">
                        <a:latin typeface="Cambria Math"/>
                        <a:ea typeface="Times New Roman" charset="0"/>
                        <a:cs typeface="Times New Roman" charset="0"/>
                      </a:rPr>
                      <m:t>=1, 2, …, </m:t>
                    </m:r>
                    <m:r>
                      <a:rPr lang="en-US" sz="2000" b="0" i="1" dirty="0" smtClean="0">
                        <a:latin typeface="Cambria Math"/>
                        <a:ea typeface="Times New Roman" charset="0"/>
                        <a:cs typeface="Times New Roman" charset="0"/>
                      </a:rPr>
                      <m:t>𝑘</m:t>
                    </m:r>
                    <m:r>
                      <a:rPr lang="en-US" sz="2000" i="1" dirty="0">
                        <a:latin typeface="Cambria Math"/>
                        <a:ea typeface="Times New Roman" charset="0"/>
                        <a:cs typeface="Times New Roman" charset="0"/>
                      </a:rPr>
                      <m:t> </m:t>
                    </m:r>
                  </m:oMath>
                </a14:m>
                <a:endParaRPr lang="en-US" sz="2000" dirty="0">
                  <a:latin typeface="Times New Roman" charset="0"/>
                  <a:ea typeface="Times New Roman" charset="0"/>
                  <a:cs typeface="Times New Roman"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Times New Roman" charset="0"/>
                              <a:cs typeface="Times New Roman" charset="0"/>
                            </a:rPr>
                          </m:ctrlPr>
                        </m:sSubPr>
                        <m:e>
                          <m:r>
                            <a:rPr lang="en-US" sz="2000" i="1">
                              <a:latin typeface="Cambria Math"/>
                              <a:ea typeface="Times New Roman" charset="0"/>
                              <a:cs typeface="Times New Roman" charset="0"/>
                            </a:rPr>
                            <m:t>𝐻</m:t>
                          </m:r>
                        </m:e>
                        <m:sub>
                          <m:r>
                            <a:rPr lang="en-US" sz="2000" i="1">
                              <a:latin typeface="Cambria Math"/>
                              <a:ea typeface="Times New Roman" charset="0"/>
                              <a:cs typeface="Times New Roman" charset="0"/>
                            </a:rPr>
                            <m:t>1</m:t>
                          </m:r>
                        </m:sub>
                      </m:sSub>
                      <m:r>
                        <a:rPr lang="en-US" sz="2000" i="1">
                          <a:latin typeface="Cambria Math"/>
                          <a:ea typeface="Times New Roman" charset="0"/>
                          <a:cs typeface="Times New Roman" charset="0"/>
                        </a:rPr>
                        <m:t>:</m:t>
                      </m:r>
                      <m:r>
                        <m:rPr>
                          <m:sty m:val="p"/>
                        </m:rPr>
                        <a:rPr lang="en-US" sz="2000" b="0" i="0" smtClean="0">
                          <a:latin typeface="Cambria Math"/>
                          <a:ea typeface="Times New Roman" charset="0"/>
                          <a:cs typeface="Times New Roman" charset="0"/>
                        </a:rPr>
                        <m:t>at</m:t>
                      </m:r>
                      <m:r>
                        <a:rPr lang="en-US" sz="2000" b="0" i="0" smtClean="0">
                          <a:latin typeface="Cambria Math"/>
                          <a:ea typeface="Times New Roman" charset="0"/>
                          <a:cs typeface="Times New Roman" charset="0"/>
                        </a:rPr>
                        <m:t> </m:t>
                      </m:r>
                      <m:r>
                        <m:rPr>
                          <m:sty m:val="p"/>
                        </m:rPr>
                        <a:rPr lang="en-US" sz="2000" b="0" i="0" smtClean="0">
                          <a:latin typeface="Cambria Math"/>
                          <a:ea typeface="Times New Roman" charset="0"/>
                          <a:cs typeface="Times New Roman" charset="0"/>
                        </a:rPr>
                        <m:t>least</m:t>
                      </m:r>
                      <m:r>
                        <a:rPr lang="en-US" sz="2000" b="0" i="0" smtClean="0">
                          <a:latin typeface="Cambria Math"/>
                          <a:ea typeface="Times New Roman" charset="0"/>
                          <a:cs typeface="Times New Roman" charset="0"/>
                        </a:rPr>
                        <m:t> </m:t>
                      </m:r>
                      <m:r>
                        <m:rPr>
                          <m:sty m:val="p"/>
                        </m:rPr>
                        <a:rPr lang="en-US" sz="2000" b="0" i="0" smtClean="0">
                          <a:latin typeface="Cambria Math"/>
                          <a:ea typeface="Times New Roman" charset="0"/>
                          <a:cs typeface="Times New Roman" charset="0"/>
                        </a:rPr>
                        <m:t>one</m:t>
                      </m:r>
                      <m:r>
                        <a:rPr lang="en-US" sz="2000" b="0" i="0" smtClean="0">
                          <a:latin typeface="Cambria Math"/>
                          <a:ea typeface="Times New Roman" charset="0"/>
                          <a:cs typeface="Times New Roman" charset="0"/>
                        </a:rPr>
                        <m:t> </m:t>
                      </m:r>
                      <m:r>
                        <m:rPr>
                          <m:sty m:val="p"/>
                        </m:rPr>
                        <a:rPr lang="en-US" sz="2000" b="0" i="0" smtClean="0">
                          <a:latin typeface="Cambria Math"/>
                          <a:ea typeface="Times New Roman" charset="0"/>
                          <a:cs typeface="Times New Roman" charset="0"/>
                        </a:rPr>
                        <m:t>equality</m:t>
                      </m:r>
                      <m:r>
                        <a:rPr lang="en-US" sz="2000" b="0" i="0" smtClean="0">
                          <a:latin typeface="Cambria Math"/>
                          <a:ea typeface="Times New Roman" charset="0"/>
                          <a:cs typeface="Times New Roman" charset="0"/>
                        </a:rPr>
                        <m:t> </m:t>
                      </m:r>
                      <m:r>
                        <m:rPr>
                          <m:sty m:val="p"/>
                        </m:rPr>
                        <a:rPr lang="en-US" sz="2000" b="0" i="0" smtClean="0">
                          <a:latin typeface="Cambria Math"/>
                          <a:ea typeface="Times New Roman" charset="0"/>
                          <a:cs typeface="Times New Roman" charset="0"/>
                        </a:rPr>
                        <m:t>is</m:t>
                      </m:r>
                      <m:r>
                        <a:rPr lang="en-US" sz="2000" b="0" i="0" smtClean="0">
                          <a:latin typeface="Cambria Math"/>
                          <a:ea typeface="Times New Roman" charset="0"/>
                          <a:cs typeface="Times New Roman" charset="0"/>
                        </a:rPr>
                        <m:t> </m:t>
                      </m:r>
                      <m:r>
                        <m:rPr>
                          <m:sty m:val="p"/>
                        </m:rPr>
                        <a:rPr lang="en-US" sz="2000" b="0" i="0" smtClean="0">
                          <a:latin typeface="Cambria Math"/>
                          <a:ea typeface="Times New Roman" charset="0"/>
                          <a:cs typeface="Times New Roman" charset="0"/>
                        </a:rPr>
                        <m:t>not</m:t>
                      </m:r>
                      <m:r>
                        <a:rPr lang="en-US" sz="2000" b="0" i="0" smtClean="0">
                          <a:latin typeface="Cambria Math"/>
                          <a:ea typeface="Times New Roman" charset="0"/>
                          <a:cs typeface="Times New Roman" charset="0"/>
                        </a:rPr>
                        <m:t> </m:t>
                      </m:r>
                      <m:r>
                        <m:rPr>
                          <m:sty m:val="p"/>
                        </m:rPr>
                        <a:rPr lang="en-US" sz="2000" b="0" i="0" smtClean="0">
                          <a:latin typeface="Cambria Math"/>
                          <a:ea typeface="Times New Roman" charset="0"/>
                          <a:cs typeface="Times New Roman" charset="0"/>
                        </a:rPr>
                        <m:t>satisfied</m:t>
                      </m:r>
                    </m:oMath>
                  </m:oMathPara>
                </a14:m>
                <a:endParaRPr lang="en-US" sz="2000" dirty="0">
                  <a:latin typeface="Times New Roman" charset="0"/>
                  <a:ea typeface="Times New Roman" charset="0"/>
                  <a:cs typeface="Times New Roman" charset="0"/>
                </a:endParaRPr>
              </a:p>
              <a:p>
                <a:pPr lvl="3" algn="just"/>
                <a:endParaRPr lang="en-US" sz="1400" dirty="0">
                  <a:latin typeface="Times New Roman" charset="0"/>
                  <a:ea typeface="Times New Roman" charset="0"/>
                  <a:cs typeface="Times New Roman" charset="0"/>
                </a:endParaRPr>
              </a:p>
              <a:p>
                <a:pPr algn="just"/>
                <a:r>
                  <a:rPr lang="en-US" sz="2000" dirty="0">
                    <a:latin typeface="Times New Roman" charset="0"/>
                    <a:ea typeface="Times New Roman" charset="0"/>
                    <a:cs typeface="Times New Roman" charset="0"/>
                  </a:rPr>
                  <a:t>We are to reject H</a:t>
                </a:r>
                <a:r>
                  <a:rPr lang="en-US" sz="2000" baseline="-25000" dirty="0">
                    <a:latin typeface="Times New Roman" charset="0"/>
                    <a:ea typeface="Times New Roman" charset="0"/>
                    <a:cs typeface="Times New Roman" charset="0"/>
                  </a:rPr>
                  <a:t>0</a:t>
                </a:r>
                <a:r>
                  <a:rPr lang="en-US" sz="2000" dirty="0">
                    <a:latin typeface="Times New Roman" charset="0"/>
                    <a:ea typeface="Times New Roman" charset="0"/>
                    <a:cs typeface="Times New Roman" charset="0"/>
                  </a:rPr>
                  <a:t>, if the calculated value of F = </a:t>
                </a:r>
                <a14:m>
                  <m:oMath xmlns:m="http://schemas.openxmlformats.org/officeDocument/2006/math">
                    <m:f>
                      <m:fPr>
                        <m:ctrlPr>
                          <a:rPr lang="en-IN" sz="2000" i="1">
                            <a:latin typeface="Cambria Math" panose="02040503050406030204" pitchFamily="18" charset="0"/>
                          </a:rPr>
                        </m:ctrlPr>
                      </m:fPr>
                      <m:num>
                        <m:sSubSup>
                          <m:sSubSupPr>
                            <m:ctrlPr>
                              <a:rPr lang="en-IN" sz="2000" i="1">
                                <a:latin typeface="Cambria Math" panose="02040503050406030204" pitchFamily="18" charset="0"/>
                              </a:rPr>
                            </m:ctrlPr>
                          </m:sSubSupPr>
                          <m:e>
                            <m:acc>
                              <m:accPr>
                                <m:chr m:val="̂"/>
                                <m:ctrlPr>
                                  <a:rPr lang="en-IN" sz="2000" i="1">
                                    <a:latin typeface="Cambria Math" panose="02040503050406030204" pitchFamily="18" charset="0"/>
                                  </a:rPr>
                                </m:ctrlPr>
                              </m:accPr>
                              <m:e>
                                <m:r>
                                  <a:rPr lang="en-US" sz="2000" i="1">
                                    <a:latin typeface="Cambria Math"/>
                                  </a:rPr>
                                  <m:t>𝑛</m:t>
                                </m:r>
                                <m:r>
                                  <a:rPr lang="en-US" sz="2000" i="1">
                                    <a:latin typeface="Cambria Math"/>
                                  </a:rPr>
                                  <m:t> </m:t>
                                </m:r>
                                <m:r>
                                  <a:rPr lang="en-US" sz="2000" i="1">
                                    <a:latin typeface="Cambria Math"/>
                                  </a:rPr>
                                  <m:t>𝜎</m:t>
                                </m:r>
                              </m:e>
                            </m:acc>
                          </m:e>
                          <m:sub>
                            <m:r>
                              <a:rPr lang="en-US" sz="2000" b="0" i="1" smtClean="0">
                                <a:latin typeface="Cambria Math"/>
                              </a:rPr>
                              <m:t>𝐵</m:t>
                            </m:r>
                          </m:sub>
                          <m:sup>
                            <m:r>
                              <a:rPr lang="en-US" sz="2000" i="1">
                                <a:latin typeface="Cambria Math"/>
                              </a:rPr>
                              <m:t>2</m:t>
                            </m:r>
                          </m:sup>
                        </m:sSubSup>
                      </m:num>
                      <m:den>
                        <m:sSubSup>
                          <m:sSubSupPr>
                            <m:ctrlPr>
                              <a:rPr lang="en-IN" sz="2000" i="1">
                                <a:latin typeface="Cambria Math" panose="02040503050406030204" pitchFamily="18" charset="0"/>
                              </a:rPr>
                            </m:ctrlPr>
                          </m:sSubSupPr>
                          <m:e>
                            <m:r>
                              <a:rPr lang="en-IN" sz="2000" i="1">
                                <a:latin typeface="Cambria Math"/>
                              </a:rPr>
                              <m:t>𝑠</m:t>
                            </m:r>
                          </m:e>
                          <m:sub>
                            <m:r>
                              <a:rPr lang="en-IN" sz="2000" i="1">
                                <a:latin typeface="Cambria Math"/>
                              </a:rPr>
                              <m:t>𝑝</m:t>
                            </m:r>
                          </m:sub>
                          <m:sup>
                            <m:r>
                              <a:rPr lang="en-IN" sz="2000" i="1">
                                <a:latin typeface="Cambria Math"/>
                              </a:rPr>
                              <m:t>2</m:t>
                            </m:r>
                          </m:sup>
                        </m:sSubSup>
                      </m:den>
                    </m:f>
                    <m:r>
                      <a:rPr lang="en-US" sz="2000" b="0" i="0" smtClean="0">
                        <a:latin typeface="Cambria Math"/>
                      </a:rPr>
                      <m:t> </m:t>
                    </m:r>
                  </m:oMath>
                </a14:m>
                <a:r>
                  <a:rPr lang="en-US" sz="2000" dirty="0">
                    <a:latin typeface="Times New Roman" charset="0"/>
                    <a:ea typeface="Times New Roman" charset="0"/>
                    <a:cs typeface="Times New Roman" charset="0"/>
                  </a:rPr>
                  <a:t>exceeds </a:t>
                </a:r>
                <a:r>
                  <a:rPr lang="el-GR" sz="2000" dirty="0">
                    <a:latin typeface="Times New Roman" charset="0"/>
                    <a:ea typeface="Times New Roman" charset="0"/>
                    <a:cs typeface="Times New Roman" charset="0"/>
                  </a:rPr>
                  <a:t>α</a:t>
                </a:r>
                <a:r>
                  <a:rPr lang="en-US" sz="2000" dirty="0">
                    <a:latin typeface="Times New Roman" charset="0"/>
                    <a:ea typeface="Times New Roman" charset="0"/>
                    <a:cs typeface="Times New Roman" charset="0"/>
                  </a:rPr>
                  <a:t> (confidence level) of the F-distributions with (</a:t>
                </a:r>
                <a:r>
                  <a:rPr lang="en-US" sz="2000" i="1" dirty="0">
                    <a:latin typeface="Times New Roman" charset="0"/>
                    <a:ea typeface="Times New Roman" charset="0"/>
                    <a:cs typeface="Times New Roman" charset="0"/>
                  </a:rPr>
                  <a:t>k</a:t>
                </a:r>
                <a:r>
                  <a:rPr lang="en-US" sz="2000" dirty="0">
                    <a:latin typeface="Times New Roman" charset="0"/>
                    <a:ea typeface="Times New Roman" charset="0"/>
                    <a:cs typeface="Times New Roman" charset="0"/>
                  </a:rPr>
                  <a:t>-1) and </a:t>
                </a:r>
                <a14:m>
                  <m:oMath xmlns:m="http://schemas.openxmlformats.org/officeDocument/2006/math">
                    <m:r>
                      <a:rPr lang="en-US" sz="2000" i="1">
                        <a:latin typeface="Cambria Math"/>
                        <a:cs typeface="Times New Roman" charset="0"/>
                      </a:rPr>
                      <m:t>𝑛</m:t>
                    </m:r>
                    <m:r>
                      <a:rPr lang="en-US" sz="2000" i="1">
                        <a:latin typeface="Cambria Math"/>
                        <a:cs typeface="Times New Roman" charset="0"/>
                      </a:rPr>
                      <m:t>−</m:t>
                    </m:r>
                    <m:r>
                      <a:rPr lang="en-US" sz="2000" i="1">
                        <a:latin typeface="Cambria Math"/>
                        <a:cs typeface="Times New Roman" charset="0"/>
                      </a:rPr>
                      <m:t>𝑘</m:t>
                    </m:r>
                  </m:oMath>
                </a14:m>
                <a:r>
                  <a:rPr lang="en-US" sz="2000" dirty="0">
                    <a:latin typeface="Times New Roman" charset="0"/>
                    <a:ea typeface="Times New Roman" charset="0"/>
                    <a:cs typeface="Times New Roman" charset="0"/>
                  </a:rPr>
                  <a:t> degrees of freedom.</a:t>
                </a:r>
              </a:p>
              <a:p>
                <a:pPr algn="just"/>
                <a:endParaRPr lang="en-US" sz="2000" dirty="0">
                  <a:latin typeface="Times New Roman" charset="0"/>
                  <a:ea typeface="Times New Roman" charset="0"/>
                  <a:cs typeface="Times New Roman" charset="0"/>
                </a:endParaRPr>
              </a:p>
              <a:p>
                <a:pPr lvl="3" algn="just"/>
                <a:endParaRPr lang="en-US" sz="14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3287" y="1412776"/>
                <a:ext cx="7991856" cy="4104456"/>
              </a:xfrm>
              <a:blipFill rotWithShape="1">
                <a:blip r:embed="rId2"/>
                <a:stretch>
                  <a:fillRect l="-534" t="-743" r="-763"/>
                </a:stretch>
              </a:blipFill>
            </p:spPr>
            <p:txBody>
              <a:bodyPr/>
              <a:lstStyle/>
              <a:p>
                <a:r>
                  <a:rPr lang="en-IN">
                    <a:noFill/>
                  </a:rPr>
                  <a:t> </a:t>
                </a:r>
              </a:p>
            </p:txBody>
          </p:sp>
        </mc:Fallback>
      </mc:AlternateContent>
      <p:sp>
        <p:nvSpPr>
          <p:cNvPr id="4" name="Title 1"/>
          <p:cNvSpPr txBox="1">
            <a:spLocks/>
          </p:cNvSpPr>
          <p:nvPr/>
        </p:nvSpPr>
        <p:spPr>
          <a:xfrm>
            <a:off x="395543" y="260648"/>
            <a:ext cx="8229600" cy="86409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Heuristic Justification of ANOVA</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97D9BC4E-60C5-EC41-9391-9DDABCC221EA}"/>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1718392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3287" y="4005064"/>
                <a:ext cx="7991856" cy="1512168"/>
              </a:xfrm>
            </p:spPr>
            <p:txBody>
              <a:bodyPr>
                <a:noAutofit/>
              </a:bodyPr>
              <a:lstStyle/>
              <a:p>
                <a:pPr algn="just"/>
                <a:r>
                  <a:rPr lang="en-US" sz="2000" dirty="0">
                    <a:latin typeface="Times New Roman" charset="0"/>
                    <a:ea typeface="Times New Roman" charset="0"/>
                    <a:cs typeface="Times New Roman" charset="0"/>
                  </a:rPr>
                  <a:t>For both sets, the value of </a:t>
                </a:r>
                <a:r>
                  <a:rPr lang="en-US" sz="2000" i="1" dirty="0">
                    <a:latin typeface="Times New Roman" charset="0"/>
                    <a:ea typeface="Times New Roman" charset="0"/>
                    <a:cs typeface="Times New Roman" charset="0"/>
                  </a:rPr>
                  <a:t>n</a:t>
                </a:r>
                <a14:m>
                  <m:oMath xmlns:m="http://schemas.openxmlformats.org/officeDocument/2006/math">
                    <m:sSubSup>
                      <m:sSubSupPr>
                        <m:ctrlPr>
                          <a:rPr lang="en-US" sz="2000" i="1">
                            <a:latin typeface="Cambria Math" panose="02040503050406030204" pitchFamily="18" charset="0"/>
                            <a:ea typeface="Times New Roman" charset="0"/>
                            <a:cs typeface="Times New Roman" charset="0"/>
                          </a:rPr>
                        </m:ctrlPr>
                      </m:sSubSupPr>
                      <m:e>
                        <m:acc>
                          <m:accPr>
                            <m:chr m:val="̂"/>
                            <m:ctrlPr>
                              <a:rPr lang="en-US" sz="2000" i="1">
                                <a:latin typeface="Cambria Math" panose="02040503050406030204" pitchFamily="18" charset="0"/>
                                <a:ea typeface="Times New Roman" charset="0"/>
                                <a:cs typeface="Times New Roman" charset="0"/>
                              </a:rPr>
                            </m:ctrlPr>
                          </m:accPr>
                          <m:e>
                            <m:r>
                              <a:rPr lang="en-US" sz="2000" i="1">
                                <a:latin typeface="Cambria Math"/>
                                <a:ea typeface="Times New Roman" charset="0"/>
                                <a:cs typeface="Times New Roman" charset="0"/>
                              </a:rPr>
                              <m:t>𝜎</m:t>
                            </m:r>
                          </m:e>
                        </m:acc>
                      </m:e>
                      <m:sub>
                        <m:r>
                          <a:rPr lang="en-US" sz="2000" b="0" i="1" smtClean="0">
                            <a:latin typeface="Cambria Math"/>
                            <a:ea typeface="Times New Roman" charset="0"/>
                            <a:cs typeface="Times New Roman" charset="0"/>
                          </a:rPr>
                          <m:t>𝐵</m:t>
                        </m:r>
                      </m:sub>
                      <m:sup>
                        <m:r>
                          <a:rPr lang="en-US" sz="2000" i="1">
                            <a:latin typeface="Cambria Math"/>
                            <a:ea typeface="Times New Roman" charset="0"/>
                            <a:cs typeface="Times New Roman" charset="0"/>
                          </a:rPr>
                          <m:t>2</m:t>
                        </m:r>
                      </m:sup>
                    </m:sSubSup>
                    <m:r>
                      <a:rPr lang="en-US" sz="2000" i="1">
                        <a:latin typeface="Cambria Math"/>
                        <a:ea typeface="Times New Roman" charset="0"/>
                        <a:cs typeface="Times New Roman" charset="0"/>
                      </a:rPr>
                      <m:t> </m:t>
                    </m:r>
                  </m:oMath>
                </a14:m>
                <a:r>
                  <a:rPr lang="en-US" sz="2000" dirty="0">
                    <a:latin typeface="Times New Roman" charset="0"/>
                    <a:ea typeface="Times New Roman" charset="0"/>
                    <a:cs typeface="Times New Roman" charset="0"/>
                  </a:rPr>
                  <a:t> is 101.67. However, for Set 1, </a:t>
                </a:r>
                <a14:m>
                  <m:oMath xmlns:m="http://schemas.openxmlformats.org/officeDocument/2006/math">
                    <m:sSubSup>
                      <m:sSubSupPr>
                        <m:ctrlPr>
                          <a:rPr lang="en-IN" sz="2000" i="1">
                            <a:latin typeface="Cambria Math" panose="02040503050406030204" pitchFamily="18" charset="0"/>
                          </a:rPr>
                        </m:ctrlPr>
                      </m:sSubSupPr>
                      <m:e>
                        <m:r>
                          <a:rPr lang="en-IN" sz="2000" i="1">
                            <a:latin typeface="Cambria Math"/>
                          </a:rPr>
                          <m:t>𝑠</m:t>
                        </m:r>
                      </m:e>
                      <m:sub>
                        <m:r>
                          <a:rPr lang="en-IN" sz="2000" i="1">
                            <a:latin typeface="Cambria Math"/>
                          </a:rPr>
                          <m:t>𝑝</m:t>
                        </m:r>
                      </m:sub>
                      <m:sup>
                        <m:r>
                          <a:rPr lang="en-IN" sz="2000" i="1">
                            <a:latin typeface="Cambria Math"/>
                          </a:rPr>
                          <m:t>2</m:t>
                        </m:r>
                      </m:sup>
                    </m:sSubSup>
                    <m:r>
                      <a:rPr lang="en-IN" sz="2000" i="1">
                        <a:latin typeface="Cambria Math"/>
                      </a:rPr>
                      <m:t> </m:t>
                    </m:r>
                  </m:oMath>
                </a14:m>
                <a:r>
                  <a:rPr lang="en-US" sz="2000" dirty="0">
                    <a:latin typeface="Times New Roman" charset="0"/>
                    <a:ea typeface="Times New Roman" charset="0"/>
                    <a:cs typeface="Times New Roman" charset="0"/>
                  </a:rPr>
                  <a:t>= 0.250 while for Set 2, </a:t>
                </a:r>
                <a14:m>
                  <m:oMath xmlns:m="http://schemas.openxmlformats.org/officeDocument/2006/math">
                    <m:sSubSup>
                      <m:sSubSupPr>
                        <m:ctrlPr>
                          <a:rPr lang="en-IN" sz="2000" i="1">
                            <a:latin typeface="Cambria Math" panose="02040503050406030204" pitchFamily="18" charset="0"/>
                          </a:rPr>
                        </m:ctrlPr>
                      </m:sSubSupPr>
                      <m:e>
                        <m:r>
                          <a:rPr lang="en-IN" sz="2000" i="1">
                            <a:latin typeface="Cambria Math"/>
                          </a:rPr>
                          <m:t>𝑠</m:t>
                        </m:r>
                      </m:e>
                      <m:sub>
                        <m:r>
                          <a:rPr lang="en-IN" sz="2000" i="1">
                            <a:latin typeface="Cambria Math"/>
                          </a:rPr>
                          <m:t>𝑝</m:t>
                        </m:r>
                      </m:sub>
                      <m:sup>
                        <m:r>
                          <a:rPr lang="en-IN" sz="2000" i="1">
                            <a:latin typeface="Cambria Math"/>
                          </a:rPr>
                          <m:t>2</m:t>
                        </m:r>
                      </m:sup>
                    </m:sSubSup>
                    <m:r>
                      <a:rPr lang="en-IN" sz="2000" i="1">
                        <a:latin typeface="Cambria Math"/>
                      </a:rPr>
                      <m:t> </m:t>
                    </m:r>
                  </m:oMath>
                </a14:m>
                <a:r>
                  <a:rPr lang="en-US" sz="2000" dirty="0">
                    <a:latin typeface="Times New Roman" charset="0"/>
                    <a:ea typeface="Times New Roman" charset="0"/>
                    <a:cs typeface="Times New Roman" charset="0"/>
                  </a:rPr>
                  <a:t> = 10.67. Thus, for Set 1, F = 406.67 and for Set 2, F = 9.53.</a:t>
                </a:r>
              </a:p>
              <a:p>
                <a:pPr lvl="8" algn="just"/>
                <a:endParaRPr lang="en-US" sz="800" dirty="0">
                  <a:latin typeface="Times New Roman" charset="0"/>
                  <a:ea typeface="Times New Roman" charset="0"/>
                  <a:cs typeface="Times New Roman" charset="0"/>
                </a:endParaRPr>
              </a:p>
              <a:p>
                <a:pPr algn="just"/>
                <a:r>
                  <a:rPr lang="en-US" sz="2000" dirty="0">
                    <a:solidFill>
                      <a:srgbClr val="C00000"/>
                    </a:solidFill>
                    <a:latin typeface="Times New Roman" charset="0"/>
                    <a:ea typeface="Times New Roman" charset="0"/>
                    <a:cs typeface="Times New Roman" charset="0"/>
                  </a:rPr>
                  <a:t>This confirms that the relative magnitude of the two variances is the important factor for detecting difference among means.</a:t>
                </a:r>
              </a:p>
              <a:p>
                <a:pPr algn="just"/>
                <a:endParaRPr lang="en-US" sz="2000" dirty="0">
                  <a:latin typeface="Times New Roman" charset="0"/>
                  <a:ea typeface="Times New Roman" charset="0"/>
                  <a:cs typeface="Times New Roman" charset="0"/>
                </a:endParaRPr>
              </a:p>
              <a:p>
                <a:pPr lvl="3" algn="just"/>
                <a:endParaRPr lang="en-US" sz="14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3287" y="4005064"/>
                <a:ext cx="7991856" cy="1512168"/>
              </a:xfrm>
              <a:blipFill>
                <a:blip r:embed="rId2"/>
                <a:stretch>
                  <a:fillRect l="-686" t="-2016" r="-763" b="-43145"/>
                </a:stretch>
              </a:blipFill>
            </p:spPr>
            <p:txBody>
              <a:bodyPr/>
              <a:lstStyle/>
              <a:p>
                <a:r>
                  <a:rPr lang="en-IN">
                    <a:noFill/>
                  </a:rPr>
                  <a:t> </a:t>
                </a:r>
              </a:p>
            </p:txBody>
          </p:sp>
        </mc:Fallback>
      </mc:AlternateContent>
      <p:sp>
        <p:nvSpPr>
          <p:cNvPr id="4" name="Title 1"/>
          <p:cNvSpPr txBox="1">
            <a:spLocks/>
          </p:cNvSpPr>
          <p:nvPr/>
        </p:nvSpPr>
        <p:spPr>
          <a:xfrm>
            <a:off x="395543" y="260648"/>
            <a:ext cx="8229600" cy="86409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Example 6: F-Test</a:t>
            </a:r>
            <a:endParaRPr lang="en-IN" sz="4000" dirty="0">
              <a:solidFill>
                <a:srgbClr val="6C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15289095"/>
              </p:ext>
            </p:extLst>
          </p:nvPr>
        </p:nvGraphicFramePr>
        <p:xfrm>
          <a:off x="1331640" y="1151617"/>
          <a:ext cx="6620767" cy="2647850"/>
        </p:xfrm>
        <a:graphic>
          <a:graphicData uri="http://schemas.openxmlformats.org/drawingml/2006/table">
            <a:tbl>
              <a:tblPr>
                <a:tableStyleId>{5C22544A-7EE6-4342-B048-85BDC9FD1C3A}</a:tableStyleId>
              </a:tblPr>
              <a:tblGrid>
                <a:gridCol w="1032669">
                  <a:extLst>
                    <a:ext uri="{9D8B030D-6E8A-4147-A177-3AD203B41FA5}">
                      <a16:colId xmlns:a16="http://schemas.microsoft.com/office/drawing/2014/main" val="20000"/>
                    </a:ext>
                  </a:extLst>
                </a:gridCol>
                <a:gridCol w="1142204">
                  <a:extLst>
                    <a:ext uri="{9D8B030D-6E8A-4147-A177-3AD203B41FA5}">
                      <a16:colId xmlns:a16="http://schemas.microsoft.com/office/drawing/2014/main" val="20001"/>
                    </a:ext>
                  </a:extLst>
                </a:gridCol>
                <a:gridCol w="1141596">
                  <a:extLst>
                    <a:ext uri="{9D8B030D-6E8A-4147-A177-3AD203B41FA5}">
                      <a16:colId xmlns:a16="http://schemas.microsoft.com/office/drawing/2014/main" val="20002"/>
                    </a:ext>
                  </a:extLst>
                </a:gridCol>
                <a:gridCol w="1202448">
                  <a:extLst>
                    <a:ext uri="{9D8B030D-6E8A-4147-A177-3AD203B41FA5}">
                      <a16:colId xmlns:a16="http://schemas.microsoft.com/office/drawing/2014/main" val="20003"/>
                    </a:ext>
                  </a:extLst>
                </a:gridCol>
                <a:gridCol w="1069181">
                  <a:extLst>
                    <a:ext uri="{9D8B030D-6E8A-4147-A177-3AD203B41FA5}">
                      <a16:colId xmlns:a16="http://schemas.microsoft.com/office/drawing/2014/main" val="20004"/>
                    </a:ext>
                  </a:extLst>
                </a:gridCol>
                <a:gridCol w="1032669">
                  <a:extLst>
                    <a:ext uri="{9D8B030D-6E8A-4147-A177-3AD203B41FA5}">
                      <a16:colId xmlns:a16="http://schemas.microsoft.com/office/drawing/2014/main" val="20005"/>
                    </a:ext>
                  </a:extLst>
                </a:gridCol>
              </a:tblGrid>
              <a:tr h="340353">
                <a:tc gridSpan="3">
                  <a:txBody>
                    <a:bodyPr/>
                    <a:lstStyle/>
                    <a:p>
                      <a:pPr marL="36830" algn="ctr">
                        <a:lnSpc>
                          <a:spcPct val="106000"/>
                        </a:lnSpc>
                        <a:spcAft>
                          <a:spcPts val="0"/>
                        </a:spcAft>
                      </a:pPr>
                      <a:r>
                        <a:rPr lang="en-IN" sz="1800" dirty="0">
                          <a:effectLst/>
                        </a:rPr>
                        <a:t>Set 1</a:t>
                      </a:r>
                      <a:endParaRPr lang="en-IN" sz="1100" dirty="0">
                        <a:effectLst/>
                        <a:latin typeface="Calibri"/>
                        <a:ea typeface="Calibri"/>
                        <a:cs typeface="Times New Roman"/>
                      </a:endParaRPr>
                    </a:p>
                  </a:txBody>
                  <a:tcPr marL="9525" marR="9525" marT="9525" marB="0" anchor="ctr">
                    <a:solidFill>
                      <a:schemeClr val="bg2">
                        <a:lumMod val="90000"/>
                      </a:schemeClr>
                    </a:solidFill>
                  </a:tcPr>
                </a:tc>
                <a:tc hMerge="1">
                  <a:txBody>
                    <a:bodyPr/>
                    <a:lstStyle/>
                    <a:p>
                      <a:endParaRPr lang="en-IN"/>
                    </a:p>
                  </a:txBody>
                  <a:tcPr/>
                </a:tc>
                <a:tc hMerge="1">
                  <a:txBody>
                    <a:bodyPr/>
                    <a:lstStyle/>
                    <a:p>
                      <a:endParaRPr lang="en-IN"/>
                    </a:p>
                  </a:txBody>
                  <a:tcPr/>
                </a:tc>
                <a:tc gridSpan="3">
                  <a:txBody>
                    <a:bodyPr/>
                    <a:lstStyle/>
                    <a:p>
                      <a:pPr marL="73025" algn="ctr">
                        <a:lnSpc>
                          <a:spcPct val="106000"/>
                        </a:lnSpc>
                        <a:spcAft>
                          <a:spcPts val="0"/>
                        </a:spcAft>
                      </a:pPr>
                      <a:r>
                        <a:rPr lang="en-IN" sz="1800" dirty="0">
                          <a:effectLst/>
                        </a:rPr>
                        <a:t>Set 2</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51735">
                <a:tc>
                  <a:txBody>
                    <a:bodyPr/>
                    <a:lstStyle/>
                    <a:p>
                      <a:pPr marL="45720" algn="ctr">
                        <a:lnSpc>
                          <a:spcPct val="115000"/>
                        </a:lnSpc>
                        <a:spcAft>
                          <a:spcPts val="0"/>
                        </a:spcAft>
                      </a:pPr>
                      <a:r>
                        <a:rPr lang="en-US" sz="1400" kern="1200" dirty="0">
                          <a:effectLst/>
                        </a:rPr>
                        <a:t>Sample</a:t>
                      </a:r>
                      <a:r>
                        <a:rPr lang="en-US" sz="1400" kern="1200" spc="35" dirty="0">
                          <a:effectLst/>
                        </a:rPr>
                        <a:t> </a:t>
                      </a:r>
                      <a:r>
                        <a:rPr lang="en-US" sz="1400" kern="1200" dirty="0">
                          <a:effectLst/>
                        </a:rPr>
                        <a:t>1</a:t>
                      </a:r>
                      <a:endParaRPr lang="en-IN" sz="14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73025" algn="ctr">
                        <a:lnSpc>
                          <a:spcPct val="115000"/>
                        </a:lnSpc>
                        <a:spcAft>
                          <a:spcPts val="0"/>
                        </a:spcAft>
                      </a:pPr>
                      <a:r>
                        <a:rPr lang="en-US" sz="1500" kern="1200" dirty="0">
                          <a:effectLst/>
                        </a:rPr>
                        <a:t>Sample 2</a:t>
                      </a:r>
                    </a:p>
                  </a:txBody>
                  <a:tcPr marL="9525" marR="9525" marT="9525" marB="0" anchor="ctr">
                    <a:solidFill>
                      <a:schemeClr val="bg2">
                        <a:lumMod val="90000"/>
                      </a:schemeClr>
                    </a:solidFill>
                  </a:tcPr>
                </a:tc>
                <a:tc>
                  <a:txBody>
                    <a:bodyPr/>
                    <a:lstStyle/>
                    <a:p>
                      <a:pPr marL="36830" algn="ctr">
                        <a:lnSpc>
                          <a:spcPct val="115000"/>
                        </a:lnSpc>
                        <a:spcAft>
                          <a:spcPts val="0"/>
                        </a:spcAft>
                      </a:pPr>
                      <a:r>
                        <a:rPr lang="en-US" sz="1500" kern="1200" dirty="0">
                          <a:effectLst/>
                        </a:rPr>
                        <a:t>Sample 3</a:t>
                      </a:r>
                    </a:p>
                  </a:txBody>
                  <a:tcPr marL="9525" marR="9525" marT="9525" marB="0" anchor="ctr">
                    <a:solidFill>
                      <a:schemeClr val="bg2">
                        <a:lumMod val="90000"/>
                      </a:schemeClr>
                    </a:solidFill>
                  </a:tcPr>
                </a:tc>
                <a:tc>
                  <a:txBody>
                    <a:bodyPr/>
                    <a:lstStyle/>
                    <a:p>
                      <a:pPr marL="45720" algn="ctr">
                        <a:lnSpc>
                          <a:spcPct val="115000"/>
                        </a:lnSpc>
                        <a:spcAft>
                          <a:spcPts val="0"/>
                        </a:spcAft>
                      </a:pPr>
                      <a:r>
                        <a:rPr lang="en-US" sz="1400" kern="1200" dirty="0">
                          <a:effectLst/>
                        </a:rPr>
                        <a:t>Sample</a:t>
                      </a:r>
                      <a:r>
                        <a:rPr lang="en-US" sz="1400" kern="1200" spc="35" dirty="0">
                          <a:effectLst/>
                        </a:rPr>
                        <a:t> </a:t>
                      </a:r>
                      <a:r>
                        <a:rPr lang="en-US" sz="1400" kern="1200" dirty="0">
                          <a:effectLst/>
                        </a:rPr>
                        <a:t>1</a:t>
                      </a:r>
                      <a:endParaRPr lang="en-IN" sz="14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73025" algn="ctr">
                        <a:lnSpc>
                          <a:spcPct val="115000"/>
                        </a:lnSpc>
                        <a:spcAft>
                          <a:spcPts val="0"/>
                        </a:spcAft>
                      </a:pPr>
                      <a:r>
                        <a:rPr lang="en-US" sz="1400" kern="1200" dirty="0">
                          <a:effectLst/>
                        </a:rPr>
                        <a:t>Sample 2</a:t>
                      </a:r>
                    </a:p>
                  </a:txBody>
                  <a:tcPr marL="9525" marR="9525" marT="9525" marB="0" anchor="ctr">
                    <a:solidFill>
                      <a:schemeClr val="accent6">
                        <a:lumMod val="20000"/>
                        <a:lumOff val="80000"/>
                      </a:schemeClr>
                    </a:solidFill>
                  </a:tcPr>
                </a:tc>
                <a:tc>
                  <a:txBody>
                    <a:bodyPr/>
                    <a:lstStyle/>
                    <a:p>
                      <a:pPr marL="36830" algn="ctr">
                        <a:lnSpc>
                          <a:spcPct val="115000"/>
                        </a:lnSpc>
                        <a:spcAft>
                          <a:spcPts val="0"/>
                        </a:spcAft>
                      </a:pPr>
                      <a:r>
                        <a:rPr lang="en-US" sz="1400" kern="1200" dirty="0">
                          <a:effectLst/>
                        </a:rPr>
                        <a:t>Sample 3</a:t>
                      </a:r>
                    </a:p>
                  </a:txBody>
                  <a:tcPr marL="9525" marR="9525" marT="9525" marB="0" anchor="ctr">
                    <a:solidFill>
                      <a:schemeClr val="accent6">
                        <a:lumMod val="20000"/>
                        <a:lumOff val="80000"/>
                      </a:schemeClr>
                    </a:solidFill>
                  </a:tcPr>
                </a:tc>
                <a:extLst>
                  <a:ext uri="{0D108BD9-81ED-4DB2-BD59-A6C34878D82A}">
                    <a16:rowId xmlns:a16="http://schemas.microsoft.com/office/drawing/2014/main" val="10001"/>
                  </a:ext>
                </a:extLst>
              </a:tr>
              <a:tr h="324773">
                <a:tc>
                  <a:txBody>
                    <a:bodyPr/>
                    <a:lstStyle/>
                    <a:p>
                      <a:pPr marL="191770" marR="201295" algn="ctr">
                        <a:lnSpc>
                          <a:spcPct val="115000"/>
                        </a:lnSpc>
                        <a:spcBef>
                          <a:spcPts val="490"/>
                        </a:spcBef>
                        <a:spcAft>
                          <a:spcPts val="0"/>
                        </a:spcAft>
                      </a:pPr>
                      <a:r>
                        <a:rPr lang="en-US" sz="1500" kern="1200" dirty="0">
                          <a:effectLst/>
                        </a:rPr>
                        <a:t>5.7</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37490" marR="210185" algn="ctr">
                        <a:lnSpc>
                          <a:spcPct val="115000"/>
                        </a:lnSpc>
                        <a:spcBef>
                          <a:spcPts val="490"/>
                        </a:spcBef>
                        <a:spcAft>
                          <a:spcPts val="0"/>
                        </a:spcAft>
                      </a:pPr>
                      <a:r>
                        <a:rPr lang="en-US" sz="1500" kern="1200">
                          <a:effectLst/>
                        </a:rPr>
                        <a:t>9.4</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Bef>
                          <a:spcPts val="490"/>
                        </a:spcBef>
                        <a:spcAft>
                          <a:spcPts val="0"/>
                        </a:spcAft>
                      </a:pPr>
                      <a:r>
                        <a:rPr lang="en-US" sz="1500" kern="1200" dirty="0">
                          <a:effectLst/>
                        </a:rPr>
                        <a:t>14.2</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Bef>
                          <a:spcPts val="490"/>
                        </a:spcBef>
                        <a:spcAft>
                          <a:spcPts val="0"/>
                        </a:spcAft>
                      </a:pPr>
                      <a:r>
                        <a:rPr lang="en-US" sz="1500" kern="1200">
                          <a:effectLst/>
                        </a:rPr>
                        <a:t>3.0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37490" marR="173990" algn="ctr">
                        <a:lnSpc>
                          <a:spcPct val="115000"/>
                        </a:lnSpc>
                        <a:spcBef>
                          <a:spcPts val="490"/>
                        </a:spcBef>
                        <a:spcAft>
                          <a:spcPts val="0"/>
                        </a:spcAft>
                      </a:pPr>
                      <a:r>
                        <a:rPr lang="en-US" sz="1500" kern="1200" dirty="0">
                          <a:effectLst/>
                        </a:rPr>
                        <a:t>5.0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Bef>
                          <a:spcPts val="490"/>
                        </a:spcBef>
                        <a:spcAft>
                          <a:spcPts val="0"/>
                        </a:spcAft>
                      </a:pPr>
                      <a:r>
                        <a:rPr lang="en-US" sz="1500" kern="1200">
                          <a:effectLst/>
                        </a:rPr>
                        <a:t>11.0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2"/>
                  </a:ext>
                </a:extLst>
              </a:tr>
              <a:tr h="278035">
                <a:tc>
                  <a:txBody>
                    <a:bodyPr/>
                    <a:lstStyle/>
                    <a:p>
                      <a:pPr marL="191770" marR="201295" algn="ctr">
                        <a:lnSpc>
                          <a:spcPct val="115000"/>
                        </a:lnSpc>
                        <a:spcAft>
                          <a:spcPts val="0"/>
                        </a:spcAft>
                      </a:pPr>
                      <a:r>
                        <a:rPr lang="en-US" sz="1500" kern="1200" dirty="0">
                          <a:effectLst/>
                        </a:rPr>
                        <a:t>5.9</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37490" marR="210185" algn="ctr">
                        <a:lnSpc>
                          <a:spcPct val="115000"/>
                        </a:lnSpc>
                        <a:spcAft>
                          <a:spcPts val="0"/>
                        </a:spcAft>
                      </a:pPr>
                      <a:r>
                        <a:rPr lang="en-US" sz="1500" kern="1200">
                          <a:effectLst/>
                        </a:rPr>
                        <a:t>9.8</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Aft>
                          <a:spcPts val="0"/>
                        </a:spcAft>
                      </a:pPr>
                      <a:r>
                        <a:rPr lang="en-US" sz="1500" kern="1200" dirty="0">
                          <a:effectLst/>
                        </a:rPr>
                        <a:t>14.4</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Aft>
                          <a:spcPts val="0"/>
                        </a:spcAft>
                      </a:pPr>
                      <a:r>
                        <a:rPr lang="en-US" sz="1500" kern="1200">
                          <a:effectLst/>
                        </a:rPr>
                        <a:t>4.0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37490" marR="173990" algn="ctr">
                        <a:lnSpc>
                          <a:spcPct val="115000"/>
                        </a:lnSpc>
                        <a:spcAft>
                          <a:spcPts val="0"/>
                        </a:spcAft>
                      </a:pPr>
                      <a:r>
                        <a:rPr lang="en-US" sz="1500" kern="1200" dirty="0">
                          <a:effectLst/>
                        </a:rPr>
                        <a:t>7.0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Aft>
                          <a:spcPts val="0"/>
                        </a:spcAft>
                      </a:pPr>
                      <a:r>
                        <a:rPr lang="en-US" sz="1500" kern="1200" dirty="0">
                          <a:effectLst/>
                        </a:rPr>
                        <a:t>13.0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3"/>
                  </a:ext>
                </a:extLst>
              </a:tr>
              <a:tr h="278035">
                <a:tc>
                  <a:txBody>
                    <a:bodyPr/>
                    <a:lstStyle/>
                    <a:p>
                      <a:pPr marL="191770" marR="201295" algn="ctr">
                        <a:lnSpc>
                          <a:spcPct val="115000"/>
                        </a:lnSpc>
                        <a:spcAft>
                          <a:spcPts val="0"/>
                        </a:spcAft>
                      </a:pPr>
                      <a:r>
                        <a:rPr lang="en-US" sz="1500" kern="1200" dirty="0">
                          <a:effectLst/>
                        </a:rPr>
                        <a:t>6.0</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10185" algn="ctr">
                        <a:lnSpc>
                          <a:spcPct val="115000"/>
                        </a:lnSpc>
                        <a:spcAft>
                          <a:spcPts val="0"/>
                        </a:spcAft>
                      </a:pPr>
                      <a:r>
                        <a:rPr lang="en-US" sz="1500" kern="1200">
                          <a:effectLst/>
                        </a:rPr>
                        <a:t>10.0</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Aft>
                          <a:spcPts val="0"/>
                        </a:spcAft>
                      </a:pPr>
                      <a:r>
                        <a:rPr lang="en-US" sz="1500" kern="1200" dirty="0">
                          <a:effectLst/>
                        </a:rPr>
                        <a:t>15.0</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Aft>
                          <a:spcPts val="0"/>
                        </a:spcAft>
                      </a:pPr>
                      <a:r>
                        <a:rPr lang="en-US" sz="1500" kern="1200">
                          <a:effectLst/>
                        </a:rPr>
                        <a:t>6.0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91770" marR="173990" algn="ctr">
                        <a:lnSpc>
                          <a:spcPct val="115000"/>
                        </a:lnSpc>
                        <a:spcAft>
                          <a:spcPts val="0"/>
                        </a:spcAft>
                      </a:pPr>
                      <a:r>
                        <a:rPr lang="en-US" sz="1500" kern="1200">
                          <a:effectLst/>
                        </a:rPr>
                        <a:t>10.0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Aft>
                          <a:spcPts val="0"/>
                        </a:spcAft>
                      </a:pPr>
                      <a:r>
                        <a:rPr lang="en-US" sz="1500" kern="1200" dirty="0">
                          <a:effectLst/>
                        </a:rPr>
                        <a:t>16.0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4"/>
                  </a:ext>
                </a:extLst>
              </a:tr>
              <a:tr h="278035">
                <a:tc>
                  <a:txBody>
                    <a:bodyPr/>
                    <a:lstStyle/>
                    <a:p>
                      <a:pPr marL="191770" marR="201295" algn="ctr">
                        <a:lnSpc>
                          <a:spcPct val="115000"/>
                        </a:lnSpc>
                        <a:spcAft>
                          <a:spcPts val="0"/>
                        </a:spcAft>
                      </a:pPr>
                      <a:r>
                        <a:rPr lang="en-US" sz="1500" kern="1200" dirty="0">
                          <a:effectLst/>
                        </a:rPr>
                        <a:t>6.1</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10185" algn="ctr">
                        <a:lnSpc>
                          <a:spcPct val="115000"/>
                        </a:lnSpc>
                        <a:spcAft>
                          <a:spcPts val="0"/>
                        </a:spcAft>
                      </a:pPr>
                      <a:r>
                        <a:rPr lang="en-US" sz="1500" kern="1200">
                          <a:effectLst/>
                        </a:rPr>
                        <a:t>10.2</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Aft>
                          <a:spcPts val="0"/>
                        </a:spcAft>
                      </a:pPr>
                      <a:r>
                        <a:rPr lang="en-US" sz="1500" kern="1200" dirty="0">
                          <a:effectLst/>
                        </a:rPr>
                        <a:t>15.6</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Aft>
                          <a:spcPts val="0"/>
                        </a:spcAft>
                      </a:pPr>
                      <a:r>
                        <a:rPr lang="en-US" sz="1500" kern="1200">
                          <a:effectLst/>
                        </a:rPr>
                        <a:t>8.0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91770" marR="173990" algn="ctr">
                        <a:lnSpc>
                          <a:spcPct val="115000"/>
                        </a:lnSpc>
                        <a:spcAft>
                          <a:spcPts val="0"/>
                        </a:spcAft>
                      </a:pPr>
                      <a:r>
                        <a:rPr lang="en-US" sz="1500" kern="1200">
                          <a:effectLst/>
                        </a:rPr>
                        <a:t>13.0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Aft>
                          <a:spcPts val="0"/>
                        </a:spcAft>
                      </a:pPr>
                      <a:r>
                        <a:rPr lang="en-US" sz="1500" kern="1200" dirty="0">
                          <a:effectLst/>
                        </a:rPr>
                        <a:t>17.0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5"/>
                  </a:ext>
                </a:extLst>
              </a:tr>
              <a:tr h="278035">
                <a:tc>
                  <a:txBody>
                    <a:bodyPr/>
                    <a:lstStyle/>
                    <a:p>
                      <a:pPr marL="191770" marR="201295" algn="ctr">
                        <a:lnSpc>
                          <a:spcPct val="115000"/>
                        </a:lnSpc>
                        <a:spcAft>
                          <a:spcPts val="0"/>
                        </a:spcAft>
                      </a:pPr>
                      <a:r>
                        <a:rPr lang="en-US" sz="1500" kern="1200" dirty="0">
                          <a:effectLst/>
                        </a:rPr>
                        <a:t>6.3</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10185" algn="ctr">
                        <a:lnSpc>
                          <a:spcPct val="115000"/>
                        </a:lnSpc>
                        <a:spcAft>
                          <a:spcPts val="0"/>
                        </a:spcAft>
                      </a:pPr>
                      <a:r>
                        <a:rPr lang="en-US" sz="1500" kern="1200" dirty="0">
                          <a:effectLst/>
                        </a:rPr>
                        <a:t>10.6</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173990" algn="ctr">
                        <a:lnSpc>
                          <a:spcPct val="115000"/>
                        </a:lnSpc>
                        <a:spcAft>
                          <a:spcPts val="0"/>
                        </a:spcAft>
                      </a:pPr>
                      <a:r>
                        <a:rPr lang="en-US" sz="1500" kern="1200" dirty="0">
                          <a:effectLst/>
                        </a:rPr>
                        <a:t>15.8</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92735" marR="201295" algn="ctr">
                        <a:lnSpc>
                          <a:spcPct val="115000"/>
                        </a:lnSpc>
                        <a:spcAft>
                          <a:spcPts val="0"/>
                        </a:spcAft>
                      </a:pPr>
                      <a:r>
                        <a:rPr lang="en-US" sz="1500" kern="1200">
                          <a:effectLst/>
                        </a:rPr>
                        <a:t>9.0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91770" marR="173990" algn="ctr">
                        <a:lnSpc>
                          <a:spcPct val="115000"/>
                        </a:lnSpc>
                        <a:spcAft>
                          <a:spcPts val="0"/>
                        </a:spcAft>
                      </a:pPr>
                      <a:r>
                        <a:rPr lang="en-US" sz="1500" kern="1200">
                          <a:effectLst/>
                        </a:rPr>
                        <a:t>15.0</a:t>
                      </a:r>
                      <a:endParaRPr lang="en-IN" sz="110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210185">
                        <a:lnSpc>
                          <a:spcPct val="115000"/>
                        </a:lnSpc>
                        <a:spcAft>
                          <a:spcPts val="0"/>
                        </a:spcAft>
                      </a:pPr>
                      <a:r>
                        <a:rPr lang="en-US" sz="1500" kern="1200" dirty="0">
                          <a:effectLst/>
                        </a:rPr>
                        <a:t>18.0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6"/>
                  </a:ext>
                </a:extLst>
              </a:tr>
              <a:tr h="418849">
                <a:tc>
                  <a:txBody>
                    <a:bodyPr/>
                    <a:lstStyle/>
                    <a:p>
                      <a:pPr marL="118745" algn="ctr">
                        <a:lnSpc>
                          <a:spcPct val="115000"/>
                        </a:lnSpc>
                        <a:spcAft>
                          <a:spcPts val="0"/>
                        </a:spcAft>
                      </a:pPr>
                      <a:r>
                        <a:rPr lang="en-US" sz="1500" kern="1200" spc="-295">
                          <a:effectLst/>
                        </a:rPr>
                        <a:t>y</a:t>
                      </a:r>
                      <a:r>
                        <a:rPr lang="en-US" sz="1500" kern="1200">
                          <a:effectLst/>
                        </a:rPr>
                        <a:t>¯</a:t>
                      </a:r>
                      <a:r>
                        <a:rPr lang="en-US" sz="1500" kern="1200" spc="25">
                          <a:effectLst/>
                        </a:rPr>
                        <a:t> </a:t>
                      </a:r>
                      <a:r>
                        <a:rPr lang="en-US" sz="1500" kern="1200">
                          <a:effectLst/>
                        </a:rPr>
                        <a:t>=</a:t>
                      </a:r>
                      <a:r>
                        <a:rPr lang="en-US" sz="1500" kern="1200" spc="-75">
                          <a:effectLst/>
                        </a:rPr>
                        <a:t> </a:t>
                      </a:r>
                      <a:r>
                        <a:rPr lang="en-US" sz="1500" kern="1200">
                          <a:effectLst/>
                        </a:rPr>
                        <a:t>6.0</a:t>
                      </a:r>
                      <a:endParaRPr lang="en-IN" sz="1100">
                        <a:effectLst/>
                        <a:latin typeface="Calibri"/>
                        <a:ea typeface="Calibri"/>
                        <a:cs typeface="Times New Roman"/>
                      </a:endParaRPr>
                    </a:p>
                  </a:txBody>
                  <a:tcPr marL="9525" marR="9525" marT="9525" marB="0" anchor="ctr">
                    <a:solidFill>
                      <a:schemeClr val="bg2">
                        <a:lumMod val="90000"/>
                      </a:schemeClr>
                    </a:solidFill>
                  </a:tcPr>
                </a:tc>
                <a:tc>
                  <a:txBody>
                    <a:bodyPr/>
                    <a:lstStyle/>
                    <a:p>
                      <a:pPr marL="118745"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10.0</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82550"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15.0</a:t>
                      </a:r>
                      <a:endParaRPr lang="en-IN" sz="1100" dirty="0">
                        <a:effectLst/>
                        <a:latin typeface="Calibri"/>
                        <a:ea typeface="Calibri"/>
                        <a:cs typeface="Times New Roman"/>
                      </a:endParaRPr>
                    </a:p>
                  </a:txBody>
                  <a:tcPr marL="9525" marR="9525" marT="9525" marB="0" anchor="ctr">
                    <a:solidFill>
                      <a:schemeClr val="bg2">
                        <a:lumMod val="90000"/>
                      </a:schemeClr>
                    </a:solidFill>
                  </a:tcPr>
                </a:tc>
                <a:tc>
                  <a:txBody>
                    <a:bodyPr/>
                    <a:lstStyle/>
                    <a:p>
                      <a:pPr marL="219710"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6.0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18745"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10.0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tc>
                  <a:txBody>
                    <a:bodyPr/>
                    <a:lstStyle/>
                    <a:p>
                      <a:pPr marL="118745" algn="ctr">
                        <a:lnSpc>
                          <a:spcPct val="115000"/>
                        </a:lnSpc>
                        <a:spcAft>
                          <a:spcPts val="0"/>
                        </a:spcAft>
                      </a:pPr>
                      <a:r>
                        <a:rPr lang="en-US" sz="1500" kern="1200" spc="-295" dirty="0">
                          <a:effectLst/>
                        </a:rPr>
                        <a:t>y</a:t>
                      </a:r>
                      <a:r>
                        <a:rPr lang="en-US" sz="1500" kern="1200" dirty="0">
                          <a:effectLst/>
                        </a:rPr>
                        <a:t>¯</a:t>
                      </a:r>
                      <a:r>
                        <a:rPr lang="en-US" sz="1500" kern="1200" spc="25" dirty="0">
                          <a:effectLst/>
                        </a:rPr>
                        <a:t> </a:t>
                      </a:r>
                      <a:r>
                        <a:rPr lang="en-US" sz="1500" kern="1200" dirty="0">
                          <a:effectLst/>
                        </a:rPr>
                        <a:t>=</a:t>
                      </a:r>
                      <a:r>
                        <a:rPr lang="en-US" sz="1500" kern="1200" spc="-75" dirty="0">
                          <a:effectLst/>
                        </a:rPr>
                        <a:t> </a:t>
                      </a:r>
                      <a:r>
                        <a:rPr lang="en-US" sz="1500" kern="1200" dirty="0">
                          <a:effectLst/>
                        </a:rPr>
                        <a:t>15.0</a:t>
                      </a:r>
                      <a:endParaRPr lang="en-IN" sz="1100" dirty="0">
                        <a:effectLst/>
                        <a:latin typeface="Calibri"/>
                        <a:ea typeface="Calibri"/>
                        <a:cs typeface="Times New Roman"/>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0007"/>
                  </a:ext>
                </a:extLst>
              </a:tr>
            </a:tbl>
          </a:graphicData>
        </a:graphic>
      </p:graphicFrame>
      <p:sp>
        <p:nvSpPr>
          <p:cNvPr id="2" name="Date Placeholder 1">
            <a:extLst>
              <a:ext uri="{FF2B5EF4-FFF2-40B4-BE49-F238E27FC236}">
                <a16:creationId xmlns:a16="http://schemas.microsoft.com/office/drawing/2014/main" id="{7F1A8D2A-1271-7E46-9DC2-E7963E9748E4}"/>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540721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9193" y="1628800"/>
                <a:ext cx="8229600" cy="4389120"/>
              </a:xfrm>
            </p:spPr>
            <p:txBody>
              <a:bodyPr>
                <a:normAutofit lnSpcReduction="10000"/>
              </a:bodyPr>
              <a:lstStyle/>
              <a:p>
                <a:pPr algn="just"/>
                <a:r>
                  <a:rPr lang="en-US" sz="2000" dirty="0">
                    <a:latin typeface="Times New Roman" charset="0"/>
                    <a:ea typeface="Times New Roman" charset="0"/>
                    <a:cs typeface="Times New Roman" charset="0"/>
                  </a:rPr>
                  <a:t>The table below shows the lifetimes under controlled conditions, in hours in excess of 1000 hours, of samples of </a:t>
                </a:r>
                <a14:m>
                  <m:oMath xmlns:m="http://schemas.openxmlformats.org/officeDocument/2006/math">
                    <m:r>
                      <a:rPr lang="en-US" sz="2000" i="1" dirty="0" smtClean="0">
                        <a:latin typeface="Cambria Math"/>
                        <a:ea typeface="Times New Roman" charset="0"/>
                        <a:cs typeface="Times New Roman" charset="0"/>
                      </a:rPr>
                      <m:t>60</m:t>
                    </m:r>
                    <m:r>
                      <a:rPr lang="en-US" sz="2000" i="1" dirty="0" smtClean="0">
                        <a:latin typeface="Cambria Math"/>
                        <a:ea typeface="Times New Roman" charset="0"/>
                        <a:cs typeface="Times New Roman" charset="0"/>
                      </a:rPr>
                      <m:t>𝑊</m:t>
                    </m:r>
                  </m:oMath>
                </a14:m>
                <a:r>
                  <a:rPr lang="en-US" sz="2000" dirty="0">
                    <a:latin typeface="Times New Roman" charset="0"/>
                    <a:ea typeface="Times New Roman" charset="0"/>
                    <a:cs typeface="Times New Roman" charset="0"/>
                  </a:rPr>
                  <a:t> electric light bulbs of three different brands. </a:t>
                </a:r>
              </a:p>
              <a:p>
                <a:pPr algn="just"/>
                <a:endParaRPr lang="en-US" sz="2000" dirty="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a:p>
                <a:pPr algn="just"/>
                <a:endParaRPr lang="en-US" sz="2000" dirty="0">
                  <a:latin typeface="Times New Roman" charset="0"/>
                  <a:ea typeface="Times New Roman" charset="0"/>
                  <a:cs typeface="Times New Roman" charset="0"/>
                </a:endParaRPr>
              </a:p>
              <a:p>
                <a:pPr algn="just"/>
                <a:r>
                  <a:rPr lang="en-US" sz="2000" dirty="0">
                    <a:latin typeface="Times New Roman" charset="0"/>
                    <a:ea typeface="Times New Roman" charset="0"/>
                    <a:cs typeface="Times New Roman" charset="0"/>
                  </a:rPr>
                  <a:t>Assuming all lifetimes to be normally distributed with common variance, test, at the </a:t>
                </a:r>
                <a14:m>
                  <m:oMath xmlns:m="http://schemas.openxmlformats.org/officeDocument/2006/math">
                    <m:r>
                      <a:rPr lang="en-US" sz="2000" i="1" dirty="0" smtClean="0">
                        <a:latin typeface="Cambria Math"/>
                        <a:ea typeface="Times New Roman" charset="0"/>
                        <a:cs typeface="Times New Roman" charset="0"/>
                      </a:rPr>
                      <m:t>1%</m:t>
                    </m:r>
                  </m:oMath>
                </a14:m>
                <a:r>
                  <a:rPr lang="en-US" sz="2000" dirty="0">
                    <a:latin typeface="Times New Roman" charset="0"/>
                    <a:ea typeface="Times New Roman" charset="0"/>
                    <a:cs typeface="Times New Roman" charset="0"/>
                  </a:rPr>
                  <a:t> significance level, the hypothesis that there is no difference between the three brands with respect to mean lifetime.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9193" y="1628800"/>
                <a:ext cx="8229600" cy="4389120"/>
              </a:xfrm>
              <a:blipFill>
                <a:blip r:embed="rId2"/>
                <a:stretch>
                  <a:fillRect l="-462" t="-1153" r="-616"/>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1431021761"/>
              </p:ext>
            </p:extLst>
          </p:nvPr>
        </p:nvGraphicFramePr>
        <p:xfrm>
          <a:off x="3227849" y="2564904"/>
          <a:ext cx="2592288" cy="2100254"/>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tblGrid>
              <a:tr h="328598">
                <a:tc gridSpan="3">
                  <a:txBody>
                    <a:bodyPr/>
                    <a:lstStyle/>
                    <a:p>
                      <a:pPr algn="ctr"/>
                      <a:r>
                        <a:rPr lang="en-US" sz="1600" b="0" dirty="0">
                          <a:solidFill>
                            <a:schemeClr val="bg1"/>
                          </a:solidFill>
                          <a:latin typeface="+mj-lt"/>
                        </a:rPr>
                        <a:t>Brand</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extLst>
                  <a:ext uri="{0D108BD9-81ED-4DB2-BD59-A6C34878D82A}">
                    <a16:rowId xmlns:a16="http://schemas.microsoft.com/office/drawing/2014/main" val="10000"/>
                  </a:ext>
                </a:extLst>
              </a:tr>
              <a:tr h="293272">
                <a:tc>
                  <a:txBody>
                    <a:bodyPr/>
                    <a:lstStyle/>
                    <a:p>
                      <a:pPr algn="ctr"/>
                      <a:r>
                        <a:rPr lang="en-US" sz="1600" b="0" dirty="0">
                          <a:solidFill>
                            <a:schemeClr val="bg1"/>
                          </a:solidFill>
                          <a:latin typeface="+mj-lt"/>
                        </a:rPr>
                        <a:t>1</a:t>
                      </a:r>
                    </a:p>
                  </a:txBody>
                  <a:tcPr marL="51435" marR="51435" marT="25718" marB="25718">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600" b="0" dirty="0">
                          <a:solidFill>
                            <a:schemeClr val="bg1"/>
                          </a:solidFill>
                          <a:latin typeface="+mj-lt"/>
                        </a:rPr>
                        <a:t>2</a:t>
                      </a:r>
                    </a:p>
                  </a:txBody>
                  <a:tcPr marL="51435" marR="51435" marT="25718" marB="25718">
                    <a:solidFill>
                      <a:schemeClr val="accent1"/>
                    </a:solidFill>
                  </a:tcPr>
                </a:tc>
                <a:tc>
                  <a:txBody>
                    <a:bodyPr/>
                    <a:lstStyle/>
                    <a:p>
                      <a:pPr algn="ctr"/>
                      <a:r>
                        <a:rPr lang="en-US" sz="1600" b="0" dirty="0">
                          <a:solidFill>
                            <a:schemeClr val="bg1"/>
                          </a:solidFill>
                          <a:latin typeface="+mj-lt"/>
                        </a:rPr>
                        <a:t>3</a:t>
                      </a:r>
                    </a:p>
                  </a:txBody>
                  <a:tcPr marL="51435" marR="51435" marT="25718" marB="25718">
                    <a:lnR w="12700" cap="flat" cmpd="sng" algn="ctr">
                      <a:solidFill>
                        <a:schemeClr val="tx1"/>
                      </a:solidFill>
                      <a:prstDash val="solid"/>
                      <a:round/>
                      <a:headEnd type="none" w="med" len="med"/>
                      <a:tailEnd type="none" w="med" len="med"/>
                    </a:lnR>
                    <a:solidFill>
                      <a:schemeClr val="accent1"/>
                    </a:solidFill>
                  </a:tcPr>
                </a:tc>
                <a:extLst>
                  <a:ext uri="{0D108BD9-81ED-4DB2-BD59-A6C34878D82A}">
                    <a16:rowId xmlns:a16="http://schemas.microsoft.com/office/drawing/2014/main" val="10001"/>
                  </a:ext>
                </a:extLst>
              </a:tr>
              <a:tr h="293272">
                <a:tc>
                  <a:txBody>
                    <a:bodyPr/>
                    <a:lstStyle/>
                    <a:p>
                      <a:pPr algn="ctr"/>
                      <a:r>
                        <a:rPr lang="en-US" sz="1600" b="0" dirty="0">
                          <a:latin typeface="+mj-lt"/>
                        </a:rPr>
                        <a:t>16</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a:latin typeface="+mj-lt"/>
                        </a:rPr>
                        <a:t>18</a:t>
                      </a:r>
                    </a:p>
                  </a:txBody>
                  <a:tcPr marL="51435" marR="51435" marT="25718" marB="25718"/>
                </a:tc>
                <a:tc>
                  <a:txBody>
                    <a:bodyPr/>
                    <a:lstStyle/>
                    <a:p>
                      <a:pPr algn="ctr"/>
                      <a:r>
                        <a:rPr lang="en-US" sz="1600" b="0" dirty="0">
                          <a:latin typeface="+mj-lt"/>
                        </a:rPr>
                        <a:t>26</a:t>
                      </a: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3272">
                <a:tc>
                  <a:txBody>
                    <a:bodyPr/>
                    <a:lstStyle/>
                    <a:p>
                      <a:pPr algn="ctr"/>
                      <a:r>
                        <a:rPr lang="en-US" sz="1600" b="0" dirty="0">
                          <a:latin typeface="+mj-lt"/>
                        </a:rPr>
                        <a:t>15</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a:latin typeface="+mj-lt"/>
                        </a:rPr>
                        <a:t>22</a:t>
                      </a:r>
                    </a:p>
                  </a:txBody>
                  <a:tcPr marL="51435" marR="51435" marT="25718" marB="25718"/>
                </a:tc>
                <a:tc>
                  <a:txBody>
                    <a:bodyPr/>
                    <a:lstStyle/>
                    <a:p>
                      <a:pPr algn="ctr"/>
                      <a:r>
                        <a:rPr lang="en-US" sz="1600" b="0" dirty="0">
                          <a:latin typeface="+mj-lt"/>
                        </a:rPr>
                        <a:t>31</a:t>
                      </a: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93272">
                <a:tc>
                  <a:txBody>
                    <a:bodyPr/>
                    <a:lstStyle/>
                    <a:p>
                      <a:pPr algn="ctr"/>
                      <a:r>
                        <a:rPr lang="en-US" sz="1600" b="0" dirty="0">
                          <a:latin typeface="+mj-lt"/>
                        </a:rPr>
                        <a:t>13</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a:latin typeface="+mj-lt"/>
                        </a:rPr>
                        <a:t>20</a:t>
                      </a:r>
                    </a:p>
                  </a:txBody>
                  <a:tcPr marL="51435" marR="51435" marT="25718" marB="25718"/>
                </a:tc>
                <a:tc>
                  <a:txBody>
                    <a:bodyPr/>
                    <a:lstStyle/>
                    <a:p>
                      <a:pPr algn="ctr"/>
                      <a:r>
                        <a:rPr lang="en-US" sz="1600" b="0" dirty="0">
                          <a:latin typeface="+mj-lt"/>
                        </a:rPr>
                        <a:t>24</a:t>
                      </a: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3272">
                <a:tc>
                  <a:txBody>
                    <a:bodyPr/>
                    <a:lstStyle/>
                    <a:p>
                      <a:pPr algn="ctr"/>
                      <a:r>
                        <a:rPr lang="en-US" sz="1600" b="0" dirty="0">
                          <a:latin typeface="+mj-lt"/>
                        </a:rPr>
                        <a:t>21</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a:latin typeface="+mj-lt"/>
                        </a:rPr>
                        <a:t>16</a:t>
                      </a:r>
                    </a:p>
                  </a:txBody>
                  <a:tcPr marL="51435" marR="51435" marT="25718" marB="25718"/>
                </a:tc>
                <a:tc>
                  <a:txBody>
                    <a:bodyPr/>
                    <a:lstStyle/>
                    <a:p>
                      <a:pPr algn="ctr"/>
                      <a:r>
                        <a:rPr lang="en-US" sz="1600" b="0" dirty="0">
                          <a:latin typeface="+mj-lt"/>
                        </a:rPr>
                        <a:t>30</a:t>
                      </a: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93272">
                <a:tc>
                  <a:txBody>
                    <a:bodyPr/>
                    <a:lstStyle/>
                    <a:p>
                      <a:pPr algn="ctr"/>
                      <a:r>
                        <a:rPr lang="en-US" sz="1600" b="0" dirty="0">
                          <a:latin typeface="+mj-lt"/>
                        </a:rPr>
                        <a:t>15</a:t>
                      </a:r>
                    </a:p>
                  </a:txBody>
                  <a:tcPr marL="51435" marR="51435" marT="25718" marB="2571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24</a:t>
                      </a:r>
                    </a:p>
                  </a:txBody>
                  <a:tcPr marL="51435" marR="51435" marT="25718" marB="25718">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24</a:t>
                      </a:r>
                    </a:p>
                  </a:txBody>
                  <a:tcPr marL="51435" marR="51435" marT="25718" marB="2571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Example 7: Variance between Samples </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9624934E-DB1E-9A41-80A0-E8AFD41A3BD6}"/>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779855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1283754"/>
                <a:ext cx="8450073" cy="4936194"/>
              </a:xfrm>
            </p:spPr>
            <p:txBody>
              <a:bodyPr>
                <a:noAutofit/>
              </a:bodyPr>
              <a:lstStyle/>
              <a:p>
                <a:pPr algn="just"/>
                <a:r>
                  <a:rPr lang="en-US" sz="1900" dirty="0">
                    <a:latin typeface="Times New Roman" charset="0"/>
                    <a:ea typeface="Times New Roman" charset="0"/>
                    <a:cs typeface="Times New Roman" charset="0"/>
                  </a:rPr>
                  <a:t>The variability between samples may be estimated from the three sample means as follows. </a:t>
                </a:r>
              </a:p>
              <a:p>
                <a:pPr algn="just"/>
                <a:endParaRPr lang="en-US" sz="1900" dirty="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a:p>
                <a:pPr algn="just"/>
                <a:r>
                  <a:rPr lang="en-US" sz="1900" dirty="0">
                    <a:latin typeface="Times New Roman" charset="0"/>
                    <a:ea typeface="Times New Roman" charset="0"/>
                    <a:cs typeface="Times New Roman" charset="0"/>
                  </a:rPr>
                  <a:t>This variance (divisor </a:t>
                </a:r>
                <a14:m>
                  <m:oMath xmlns:m="http://schemas.openxmlformats.org/officeDocument/2006/math">
                    <m:r>
                      <a:rPr lang="en-US" sz="1900" i="1" dirty="0">
                        <a:latin typeface="Cambria Math"/>
                        <a:ea typeface="Times New Roman" charset="0"/>
                        <a:cs typeface="Times New Roman" charset="0"/>
                      </a:rPr>
                      <m:t>(</m:t>
                    </m:r>
                    <m:r>
                      <a:rPr lang="en-US" sz="1900" i="1" dirty="0">
                        <a:latin typeface="Cambria Math"/>
                        <a:ea typeface="Times New Roman" charset="0"/>
                        <a:cs typeface="Times New Roman" charset="0"/>
                      </a:rPr>
                      <m:t>𝑛</m:t>
                    </m:r>
                    <m:r>
                      <a:rPr lang="en-US" sz="1900" i="1" dirty="0">
                        <a:latin typeface="Cambria Math"/>
                        <a:ea typeface="Times New Roman" charset="0"/>
                        <a:cs typeface="Times New Roman" charset="0"/>
                      </a:rPr>
                      <m:t>−1)</m:t>
                    </m:r>
                  </m:oMath>
                </a14:m>
                <a:r>
                  <a:rPr lang="en-US" sz="1900" dirty="0">
                    <a:latin typeface="Times New Roman" charset="0"/>
                    <a:ea typeface="Times New Roman" charset="0"/>
                    <a:cs typeface="Times New Roman" charset="0"/>
                  </a:rPr>
                  <a:t>), denoted by </a:t>
                </a:r>
                <a14:m>
                  <m:oMath xmlns:m="http://schemas.openxmlformats.org/officeDocument/2006/math">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acc>
                          <m:accPr>
                            <m:chr m:val="̅"/>
                            <m:ctrlPr>
                              <a:rPr lang="en-US" sz="1900" i="1">
                                <a:latin typeface="Cambria Math" panose="02040503050406030204" pitchFamily="18" charset="0"/>
                                <a:ea typeface="Times New Roman" charset="0"/>
                                <a:cs typeface="Times New Roman" charset="0"/>
                              </a:rPr>
                            </m:ctrlPr>
                          </m:accPr>
                          <m:e>
                            <m:r>
                              <a:rPr lang="en-US" sz="1900" b="0" i="1" smtClean="0">
                                <a:latin typeface="Cambria Math"/>
                                <a:ea typeface="Times New Roman" charset="0"/>
                                <a:cs typeface="Times New Roman" charset="0"/>
                              </a:rPr>
                              <m:t>𝐵</m:t>
                            </m:r>
                          </m:e>
                        </m:acc>
                      </m:sub>
                      <m:sup>
                        <m:r>
                          <a:rPr lang="en-US" sz="1900" i="1">
                            <a:latin typeface="Cambria Math"/>
                            <a:ea typeface="Times New Roman" charset="0"/>
                            <a:cs typeface="Times New Roman" charset="0"/>
                          </a:rPr>
                          <m:t>2</m:t>
                        </m:r>
                      </m:sup>
                    </m:sSubSup>
                  </m:oMath>
                </a14:m>
                <a:r>
                  <a:rPr lang="en-US" sz="1900" dirty="0">
                    <a:latin typeface="Times New Roman" charset="0"/>
                    <a:ea typeface="Times New Roman" charset="0"/>
                    <a:cs typeface="Times New Roman" charset="0"/>
                  </a:rPr>
                  <a:t> is called the </a:t>
                </a:r>
                <a:r>
                  <a:rPr lang="en-US" sz="1900" b="1" dirty="0">
                    <a:solidFill>
                      <a:srgbClr val="960000"/>
                    </a:solidFill>
                    <a:latin typeface="Times New Roman" charset="0"/>
                    <a:ea typeface="Times New Roman" charset="0"/>
                    <a:cs typeface="Times New Roman" charset="0"/>
                  </a:rPr>
                  <a:t>variance</a:t>
                </a:r>
                <a:r>
                  <a:rPr lang="en-US" sz="1900" i="1" dirty="0">
                    <a:solidFill>
                      <a:srgbClr val="960000"/>
                    </a:solidFill>
                    <a:latin typeface="Times New Roman" charset="0"/>
                    <a:ea typeface="Times New Roman" charset="0"/>
                    <a:cs typeface="Times New Roman" charset="0"/>
                  </a:rPr>
                  <a:t> </a:t>
                </a:r>
                <a:r>
                  <a:rPr lang="en-US" sz="1900" b="1" dirty="0">
                    <a:solidFill>
                      <a:srgbClr val="960000"/>
                    </a:solidFill>
                    <a:latin typeface="Times New Roman" charset="0"/>
                    <a:ea typeface="Times New Roman" charset="0"/>
                    <a:cs typeface="Times New Roman" charset="0"/>
                  </a:rPr>
                  <a:t>between sample means</a:t>
                </a:r>
                <a:r>
                  <a:rPr lang="en-US" sz="1900" dirty="0">
                    <a:latin typeface="Times New Roman" charset="0"/>
                    <a:ea typeface="Times New Roman" charset="0"/>
                    <a:cs typeface="Times New Roman" charset="0"/>
                  </a:rPr>
                  <a:t>. Since it calculated using sample means, it is an estimate of </a:t>
                </a:r>
              </a:p>
              <a:p>
                <a:pPr marL="0" indent="0" algn="ctr">
                  <a:buNone/>
                </a:pPr>
                <a14:m>
                  <m:oMath xmlns:m="http://schemas.openxmlformats.org/officeDocument/2006/math">
                    <m:f>
                      <m:fPr>
                        <m:ctrlPr>
                          <a:rPr lang="mr-IN" sz="1900" i="1">
                            <a:latin typeface="Cambria Math" panose="02040503050406030204" pitchFamily="18" charset="0"/>
                            <a:ea typeface="Times New Roman" charset="0"/>
                            <a:cs typeface="Times New Roman" charset="0"/>
                          </a:rPr>
                        </m:ctrlPr>
                      </m:fPr>
                      <m:num>
                        <m:sSup>
                          <m:sSupPr>
                            <m:ctrlPr>
                              <a:rPr lang="mr-IN" sz="1900" i="1">
                                <a:latin typeface="Cambria Math" panose="02040503050406030204" pitchFamily="18" charset="0"/>
                                <a:ea typeface="Times New Roman" charset="0"/>
                                <a:cs typeface="Times New Roman" charset="0"/>
                              </a:rPr>
                            </m:ctrlPr>
                          </m:sSupPr>
                          <m:e>
                            <m:r>
                              <a:rPr lang="mr-IN" sz="1900" i="1">
                                <a:latin typeface="Cambria Math"/>
                                <a:ea typeface="Times New Roman" charset="0"/>
                                <a:cs typeface="Times New Roman" charset="0"/>
                              </a:rPr>
                              <m:t>𝜎</m:t>
                            </m:r>
                          </m:e>
                          <m:sup>
                            <m:r>
                              <a:rPr lang="en-US" sz="1900" i="1">
                                <a:latin typeface="Cambria Math"/>
                                <a:ea typeface="Times New Roman" charset="0"/>
                                <a:cs typeface="Times New Roman" charset="0"/>
                              </a:rPr>
                              <m:t>2</m:t>
                            </m:r>
                          </m:sup>
                        </m:sSup>
                      </m:num>
                      <m:den>
                        <m:r>
                          <a:rPr lang="en-US" sz="1900" i="1">
                            <a:latin typeface="Cambria Math"/>
                            <a:ea typeface="Times New Roman" charset="0"/>
                            <a:cs typeface="Times New Roman" charset="0"/>
                          </a:rPr>
                          <m:t>5</m:t>
                        </m:r>
                      </m:den>
                    </m:f>
                  </m:oMath>
                </a14:m>
                <a:r>
                  <a:rPr lang="en-US" sz="1900" dirty="0">
                    <a:latin typeface="Times New Roman" charset="0"/>
                    <a:ea typeface="Times New Roman" charset="0"/>
                    <a:cs typeface="Times New Roman" charset="0"/>
                  </a:rPr>
                  <a:t> (that is </a:t>
                </a:r>
                <a14:m>
                  <m:oMath xmlns:m="http://schemas.openxmlformats.org/officeDocument/2006/math">
                    <m:f>
                      <m:fPr>
                        <m:ctrlPr>
                          <a:rPr lang="mr-IN" sz="1900" i="1">
                            <a:latin typeface="Cambria Math" panose="02040503050406030204" pitchFamily="18" charset="0"/>
                            <a:ea typeface="Times New Roman" charset="0"/>
                            <a:cs typeface="Times New Roman" charset="0"/>
                          </a:rPr>
                        </m:ctrlPr>
                      </m:fPr>
                      <m:num>
                        <m:sSup>
                          <m:sSupPr>
                            <m:ctrlPr>
                              <a:rPr lang="mr-IN" sz="1900" i="1">
                                <a:latin typeface="Cambria Math" panose="02040503050406030204" pitchFamily="18" charset="0"/>
                                <a:ea typeface="Times New Roman" charset="0"/>
                                <a:cs typeface="Times New Roman" charset="0"/>
                              </a:rPr>
                            </m:ctrlPr>
                          </m:sSupPr>
                          <m:e>
                            <m:r>
                              <a:rPr lang="mr-IN" sz="1900" i="1">
                                <a:latin typeface="Cambria Math"/>
                                <a:ea typeface="Times New Roman" charset="0"/>
                                <a:cs typeface="Times New Roman" charset="0"/>
                              </a:rPr>
                              <m:t>𝜎</m:t>
                            </m:r>
                          </m:e>
                          <m:sup>
                            <m:r>
                              <a:rPr lang="en-US" sz="1900" i="1">
                                <a:latin typeface="Cambria Math"/>
                                <a:ea typeface="Times New Roman" charset="0"/>
                                <a:cs typeface="Times New Roman" charset="0"/>
                              </a:rPr>
                              <m:t>2</m:t>
                            </m:r>
                          </m:sup>
                        </m:sSup>
                      </m:num>
                      <m:den>
                        <m:r>
                          <a:rPr lang="en-US" sz="1900" i="1">
                            <a:latin typeface="Cambria Math"/>
                            <a:ea typeface="Times New Roman" charset="0"/>
                            <a:cs typeface="Times New Roman" charset="0"/>
                          </a:rPr>
                          <m:t>𝑛</m:t>
                        </m:r>
                      </m:den>
                    </m:f>
                  </m:oMath>
                </a14:m>
                <a:r>
                  <a:rPr lang="en-US" sz="1900" dirty="0">
                    <a:latin typeface="Times New Roman" charset="0"/>
                    <a:ea typeface="Times New Roman" charset="0"/>
                    <a:cs typeface="Times New Roman" charset="0"/>
                  </a:rPr>
                  <a:t> in general)</a:t>
                </a:r>
              </a:p>
              <a:p>
                <a:pPr marL="0" indent="0" algn="ctr">
                  <a:buNone/>
                </a:pPr>
                <a:endParaRPr lang="en-US" sz="800" dirty="0">
                  <a:latin typeface="Times New Roman" charset="0"/>
                  <a:ea typeface="Times New Roman" charset="0"/>
                  <a:cs typeface="Times New Roman" charset="0"/>
                </a:endParaRPr>
              </a:p>
              <a:p>
                <a:pPr marL="0" indent="0" algn="just">
                  <a:buNone/>
                </a:pPr>
                <a:r>
                  <a:rPr lang="en-US" sz="1900" dirty="0">
                    <a:latin typeface="Times New Roman" charset="0"/>
                    <a:ea typeface="Times New Roman" charset="0"/>
                    <a:cs typeface="Times New Roman" charset="0"/>
                  </a:rPr>
                  <a:t>based upon </a:t>
                </a:r>
                <a14:m>
                  <m:oMath xmlns:m="http://schemas.openxmlformats.org/officeDocument/2006/math">
                    <m:r>
                      <a:rPr lang="en-US" sz="1900" i="1" dirty="0">
                        <a:latin typeface="Cambria Math"/>
                        <a:ea typeface="Times New Roman" charset="0"/>
                        <a:cs typeface="Times New Roman" charset="0"/>
                      </a:rPr>
                      <m:t>(3 − 1) = 2 </m:t>
                    </m:r>
                  </m:oMath>
                </a14:m>
                <a:r>
                  <a:rPr lang="en-US" sz="1900" dirty="0">
                    <a:latin typeface="Times New Roman" charset="0"/>
                    <a:ea typeface="Times New Roman" charset="0"/>
                    <a:cs typeface="Times New Roman" charset="0"/>
                  </a:rPr>
                  <a:t>degrees of freedom, but only if the null hypothesis is true. If </a:t>
                </a:r>
                <a14:m>
                  <m:oMath xmlns:m="http://schemas.openxmlformats.org/officeDocument/2006/math">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𝐻</m:t>
                        </m:r>
                      </m:e>
                      <m:sub>
                        <m:r>
                          <a:rPr lang="en-US" sz="1900" i="1">
                            <a:latin typeface="Cambria Math"/>
                            <a:ea typeface="Times New Roman" charset="0"/>
                            <a:cs typeface="Times New Roman" charset="0"/>
                          </a:rPr>
                          <m:t>0</m:t>
                        </m:r>
                      </m:sub>
                    </m:sSub>
                  </m:oMath>
                </a14:m>
                <a:r>
                  <a:rPr lang="en-US" sz="1900" dirty="0">
                    <a:latin typeface="Times New Roman" charset="0"/>
                    <a:ea typeface="Times New Roman" charset="0"/>
                    <a:cs typeface="Times New Roman" charset="0"/>
                  </a:rPr>
                  <a:t> is false, then the subsequent 'large' differences between the sample means </a:t>
                </a:r>
                <a:r>
                  <a:rPr lang="en-US" sz="1900" dirty="0">
                    <a:solidFill>
                      <a:srgbClr val="0070C0"/>
                    </a:solidFill>
                    <a:latin typeface="Times New Roman" charset="0"/>
                    <a:ea typeface="Times New Roman" charset="0"/>
                    <a:cs typeface="Times New Roman" charset="0"/>
                  </a:rPr>
                  <a:t>will result in </a:t>
                </a:r>
                <a14:m>
                  <m:oMath xmlns:m="http://schemas.openxmlformats.org/officeDocument/2006/math">
                    <m:r>
                      <a:rPr lang="en-US" sz="1900">
                        <a:solidFill>
                          <a:srgbClr val="0070C0"/>
                        </a:solidFill>
                        <a:latin typeface="Cambria Math"/>
                        <a:ea typeface="Times New Roman" charset="0"/>
                        <a:cs typeface="Times New Roman" charset="0"/>
                      </a:rPr>
                      <m:t>5</m:t>
                    </m:r>
                    <m:sSubSup>
                      <m:sSubSupPr>
                        <m:ctrlPr>
                          <a:rPr lang="en-US" sz="1900" i="1">
                            <a:solidFill>
                              <a:srgbClr val="0070C0"/>
                            </a:solidFill>
                            <a:latin typeface="Cambria Math" panose="02040503050406030204" pitchFamily="18" charset="0"/>
                            <a:ea typeface="Times New Roman" charset="0"/>
                            <a:cs typeface="Times New Roman" charset="0"/>
                          </a:rPr>
                        </m:ctrlPr>
                      </m:sSubSupPr>
                      <m:e>
                        <m:acc>
                          <m:accPr>
                            <m:chr m:val="̂"/>
                            <m:ctrlPr>
                              <a:rPr lang="en-US" sz="1900" i="1">
                                <a:solidFill>
                                  <a:srgbClr val="0070C0"/>
                                </a:solidFill>
                                <a:latin typeface="Cambria Math" panose="02040503050406030204" pitchFamily="18" charset="0"/>
                                <a:ea typeface="Times New Roman" charset="0"/>
                                <a:cs typeface="Times New Roman" charset="0"/>
                              </a:rPr>
                            </m:ctrlPr>
                          </m:accPr>
                          <m:e>
                            <m:r>
                              <a:rPr lang="en-US" sz="1900" i="1">
                                <a:solidFill>
                                  <a:srgbClr val="0070C0"/>
                                </a:solidFill>
                                <a:latin typeface="Cambria Math"/>
                                <a:ea typeface="Times New Roman" charset="0"/>
                                <a:cs typeface="Times New Roman" charset="0"/>
                              </a:rPr>
                              <m:t>𝜎</m:t>
                            </m:r>
                          </m:e>
                        </m:acc>
                      </m:e>
                      <m:sub>
                        <m:acc>
                          <m:accPr>
                            <m:chr m:val="̅"/>
                            <m:ctrlPr>
                              <a:rPr lang="en-US" sz="1900" i="1">
                                <a:solidFill>
                                  <a:srgbClr val="0070C0"/>
                                </a:solidFill>
                                <a:latin typeface="Cambria Math" panose="02040503050406030204" pitchFamily="18" charset="0"/>
                                <a:ea typeface="Times New Roman" charset="0"/>
                                <a:cs typeface="Times New Roman" charset="0"/>
                              </a:rPr>
                            </m:ctrlPr>
                          </m:accPr>
                          <m:e>
                            <m:r>
                              <a:rPr lang="en-US" sz="1900" b="0" i="1" smtClean="0">
                                <a:solidFill>
                                  <a:srgbClr val="0070C0"/>
                                </a:solidFill>
                                <a:latin typeface="Cambria Math"/>
                                <a:ea typeface="Times New Roman" charset="0"/>
                                <a:cs typeface="Times New Roman" charset="0"/>
                              </a:rPr>
                              <m:t>𝐵</m:t>
                            </m:r>
                          </m:e>
                        </m:acc>
                      </m:sub>
                      <m:sup>
                        <m:r>
                          <a:rPr lang="en-US" sz="1900" i="1">
                            <a:solidFill>
                              <a:srgbClr val="0070C0"/>
                            </a:solidFill>
                            <a:latin typeface="Cambria Math"/>
                            <a:ea typeface="Times New Roman" charset="0"/>
                            <a:cs typeface="Times New Roman" charset="0"/>
                          </a:rPr>
                          <m:t>2</m:t>
                        </m:r>
                      </m:sup>
                    </m:sSubSup>
                  </m:oMath>
                </a14:m>
                <a:r>
                  <a:rPr lang="en-US" sz="1900" dirty="0">
                    <a:solidFill>
                      <a:srgbClr val="0070C0"/>
                    </a:solidFill>
                    <a:latin typeface="Times New Roman" charset="0"/>
                    <a:ea typeface="Times New Roman" charset="0"/>
                    <a:cs typeface="Times New Roman" charset="0"/>
                  </a:rPr>
                  <a:t> being an inflated estimate of </a:t>
                </a:r>
                <a14:m>
                  <m:oMath xmlns:m="http://schemas.openxmlformats.org/officeDocument/2006/math">
                    <m:sSup>
                      <m:sSupPr>
                        <m:ctrlPr>
                          <a:rPr lang="en-US" sz="1900" i="1">
                            <a:solidFill>
                              <a:srgbClr val="0070C0"/>
                            </a:solidFill>
                            <a:latin typeface="Cambria Math" panose="02040503050406030204" pitchFamily="18" charset="0"/>
                            <a:ea typeface="Times New Roman" charset="0"/>
                            <a:cs typeface="Times New Roman" charset="0"/>
                          </a:rPr>
                        </m:ctrlPr>
                      </m:sSupPr>
                      <m:e>
                        <m:r>
                          <a:rPr lang="en-US" sz="1900" i="1">
                            <a:solidFill>
                              <a:srgbClr val="0070C0"/>
                            </a:solidFill>
                            <a:latin typeface="Cambria Math"/>
                            <a:ea typeface="Times New Roman" charset="0"/>
                            <a:cs typeface="Times New Roman" charset="0"/>
                          </a:rPr>
                          <m:t>𝜎</m:t>
                        </m:r>
                      </m:e>
                      <m:sup>
                        <m:r>
                          <a:rPr lang="en-US" sz="1900" i="1">
                            <a:solidFill>
                              <a:srgbClr val="0070C0"/>
                            </a:solidFill>
                            <a:latin typeface="Cambria Math"/>
                            <a:ea typeface="Times New Roman" charset="0"/>
                            <a:cs typeface="Times New Roman" charset="0"/>
                          </a:rPr>
                          <m:t>2</m:t>
                        </m:r>
                      </m:sup>
                    </m:sSup>
                  </m:oMath>
                </a14:m>
                <a:r>
                  <a:rPr lang="en-US" sz="1900" dirty="0">
                    <a:latin typeface="Times New Roman" charset="0"/>
                    <a:ea typeface="Times New Roman" charset="0"/>
                    <a:cs typeface="Times New Roman" charset="0"/>
                  </a:rPr>
                  <a:t>.</a:t>
                </a:r>
              </a:p>
              <a:p>
                <a:pPr algn="just"/>
                <a:endParaRPr lang="en-US" sz="19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1283754"/>
                <a:ext cx="8450073" cy="4936194"/>
              </a:xfrm>
              <a:blipFill rotWithShape="1">
                <a:blip r:embed="rId2"/>
                <a:stretch>
                  <a:fillRect l="-722" t="-618" r="-649"/>
                </a:stretch>
              </a:blipFill>
            </p:spPr>
            <p:txBody>
              <a:bodyPr/>
              <a:lstStyle/>
              <a:p>
                <a:r>
                  <a:rPr lang="en-IN">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262368382"/>
              </p:ext>
            </p:extLst>
          </p:nvPr>
        </p:nvGraphicFramePr>
        <p:xfrm>
          <a:off x="2890156" y="1844824"/>
          <a:ext cx="3240360" cy="1648613"/>
        </p:xfrm>
        <a:graphic>
          <a:graphicData uri="http://schemas.openxmlformats.org/drawingml/2006/table">
            <a:tbl>
              <a:tblPr firstRow="1" bandRow="1">
                <a:tableStyleId>{5C22544A-7EE6-4342-B048-85BDC9FD1C3A}</a:tableStyleId>
              </a:tblPr>
              <a:tblGrid>
                <a:gridCol w="1376331">
                  <a:extLst>
                    <a:ext uri="{9D8B030D-6E8A-4147-A177-3AD203B41FA5}">
                      <a16:colId xmlns:a16="http://schemas.microsoft.com/office/drawing/2014/main" val="20000"/>
                    </a:ext>
                  </a:extLst>
                </a:gridCol>
                <a:gridCol w="634308">
                  <a:extLst>
                    <a:ext uri="{9D8B030D-6E8A-4147-A177-3AD203B41FA5}">
                      <a16:colId xmlns:a16="http://schemas.microsoft.com/office/drawing/2014/main" val="20001"/>
                    </a:ext>
                  </a:extLst>
                </a:gridCol>
                <a:gridCol w="638072">
                  <a:extLst>
                    <a:ext uri="{9D8B030D-6E8A-4147-A177-3AD203B41FA5}">
                      <a16:colId xmlns:a16="http://schemas.microsoft.com/office/drawing/2014/main" val="20002"/>
                    </a:ext>
                  </a:extLst>
                </a:gridCol>
                <a:gridCol w="591649">
                  <a:extLst>
                    <a:ext uri="{9D8B030D-6E8A-4147-A177-3AD203B41FA5}">
                      <a16:colId xmlns:a16="http://schemas.microsoft.com/office/drawing/2014/main" val="20003"/>
                    </a:ext>
                  </a:extLst>
                </a:gridCol>
              </a:tblGrid>
              <a:tr h="242717">
                <a:tc rowSpan="2">
                  <a:txBody>
                    <a:bodyPr/>
                    <a:lstStyle/>
                    <a:p>
                      <a:pPr algn="ctr"/>
                      <a:endParaRPr lang="en-US" sz="1200" b="1" dirty="0">
                        <a:solidFill>
                          <a:schemeClr val="tx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b="1" dirty="0">
                          <a:solidFill>
                            <a:schemeClr val="bg1"/>
                          </a:solidFill>
                          <a:latin typeface="+mj-lt"/>
                        </a:rPr>
                        <a:t>Brand</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extLst>
                  <a:ext uri="{0D108BD9-81ED-4DB2-BD59-A6C34878D82A}">
                    <a16:rowId xmlns:a16="http://schemas.microsoft.com/office/drawing/2014/main" val="10000"/>
                  </a:ext>
                </a:extLst>
              </a:tr>
              <a:tr h="205377">
                <a:tc vMerge="1">
                  <a:txBody>
                    <a:bodyPr/>
                    <a:lstStyle/>
                    <a:p>
                      <a:pPr algn="ctr"/>
                      <a:endParaRPr lang="en-US" sz="1200" dirty="0"/>
                    </a:p>
                  </a:txBody>
                  <a:tcPr marL="68580" marR="68580" marT="34290" marB="34290">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200" b="1" dirty="0">
                          <a:solidFill>
                            <a:schemeClr val="bg1"/>
                          </a:solidFill>
                          <a:latin typeface="+mj-lt"/>
                        </a:rPr>
                        <a:t>1</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200" b="1" dirty="0">
                          <a:solidFill>
                            <a:schemeClr val="bg1"/>
                          </a:solidFill>
                          <a:latin typeface="+mj-lt"/>
                        </a:rPr>
                        <a:t>2</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200" b="1" dirty="0">
                          <a:solidFill>
                            <a:schemeClr val="bg1"/>
                          </a:solidFill>
                          <a:latin typeface="+mj-lt"/>
                        </a:rPr>
                        <a:t>3</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205377">
                <a:tc>
                  <a:txBody>
                    <a:bodyPr/>
                    <a:lstStyle/>
                    <a:p>
                      <a:pPr algn="ctr"/>
                      <a:r>
                        <a:rPr lang="en-US" sz="1200" b="1" dirty="0">
                          <a:latin typeface="+mj-lt"/>
                        </a:rPr>
                        <a:t>Sample Mean</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latin typeface="+mj-lt"/>
                        </a:rPr>
                        <a:t>16</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latin typeface="+mj-lt"/>
                        </a:rPr>
                        <a:t>20</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latin typeface="+mj-lt"/>
                        </a:rPr>
                        <a:t>27</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05377">
                <a:tc>
                  <a:txBody>
                    <a:bodyPr/>
                    <a:lstStyle/>
                    <a:p>
                      <a:pPr algn="ctr"/>
                      <a:r>
                        <a:rPr lang="en-US" sz="1200" b="1" dirty="0">
                          <a:latin typeface="+mj-lt"/>
                        </a:rPr>
                        <a:t>Sum</a:t>
                      </a:r>
                    </a:p>
                  </a:txBody>
                  <a:tcPr marL="51435" marR="51435" marT="25718" marB="25718">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1200" b="1" dirty="0">
                        <a:latin typeface="+mj-lt"/>
                      </a:endParaRPr>
                    </a:p>
                  </a:txBody>
                  <a:tcPr marL="51435" marR="51435" marT="25718" marB="25718">
                    <a:lnT w="12700" cap="flat" cmpd="sng" algn="ctr">
                      <a:solidFill>
                        <a:schemeClr val="tx1"/>
                      </a:solidFill>
                      <a:prstDash val="solid"/>
                      <a:round/>
                      <a:headEnd type="none" w="med" len="med"/>
                      <a:tailEnd type="none" w="med" len="med"/>
                    </a:lnT>
                  </a:tcPr>
                </a:tc>
                <a:tc>
                  <a:txBody>
                    <a:bodyPr/>
                    <a:lstStyle/>
                    <a:p>
                      <a:pPr algn="ctr"/>
                      <a:r>
                        <a:rPr lang="en-US" sz="1200" b="1" dirty="0">
                          <a:latin typeface="+mj-lt"/>
                        </a:rPr>
                        <a:t>63</a:t>
                      </a:r>
                    </a:p>
                  </a:txBody>
                  <a:tcPr marL="51435" marR="51435" marT="25718" marB="25718">
                    <a:lnT w="12700" cap="flat" cmpd="sng" algn="ctr">
                      <a:solidFill>
                        <a:schemeClr val="tx1"/>
                      </a:solidFill>
                      <a:prstDash val="solid"/>
                      <a:round/>
                      <a:headEnd type="none" w="med" len="med"/>
                      <a:tailEnd type="none" w="med" len="med"/>
                    </a:lnT>
                  </a:tcPr>
                </a:tc>
                <a:tc>
                  <a:txBody>
                    <a:bodyPr/>
                    <a:lstStyle/>
                    <a:p>
                      <a:pPr algn="ctr"/>
                      <a:endParaRPr lang="en-US" sz="1200" b="1" dirty="0">
                        <a:latin typeface="+mj-lt"/>
                      </a:endParaRPr>
                    </a:p>
                  </a:txBody>
                  <a:tcPr marL="51435" marR="51435" marT="25718" marB="25718">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205377">
                <a:tc>
                  <a:txBody>
                    <a:bodyPr/>
                    <a:lstStyle/>
                    <a:p>
                      <a:pPr algn="ctr"/>
                      <a:r>
                        <a:rPr lang="en-US" sz="1200" b="1" dirty="0">
                          <a:latin typeface="+mj-lt"/>
                        </a:rPr>
                        <a:t>Sum of squares</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endParaRPr lang="en-US" sz="1200" b="1" dirty="0">
                        <a:latin typeface="+mj-lt"/>
                      </a:endParaRPr>
                    </a:p>
                  </a:txBody>
                  <a:tcPr marL="51435" marR="51435" marT="25718" marB="25718"/>
                </a:tc>
                <a:tc>
                  <a:txBody>
                    <a:bodyPr/>
                    <a:lstStyle/>
                    <a:p>
                      <a:pPr algn="ctr"/>
                      <a:r>
                        <a:rPr lang="en-US" sz="1200" b="1" dirty="0">
                          <a:latin typeface="+mj-lt"/>
                        </a:rPr>
                        <a:t>1385</a:t>
                      </a:r>
                    </a:p>
                  </a:txBody>
                  <a:tcPr marL="51435" marR="51435" marT="25718" marB="25718"/>
                </a:tc>
                <a:tc>
                  <a:txBody>
                    <a:bodyPr/>
                    <a:lstStyle/>
                    <a:p>
                      <a:pPr algn="ctr"/>
                      <a:endParaRPr lang="en-US" sz="1200" b="1"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05377">
                <a:tc>
                  <a:txBody>
                    <a:bodyPr/>
                    <a:lstStyle/>
                    <a:p>
                      <a:pPr algn="ctr"/>
                      <a:r>
                        <a:rPr lang="en-US" sz="1200" b="1" dirty="0">
                          <a:latin typeface="+mj-lt"/>
                        </a:rPr>
                        <a:t>Mean</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endParaRPr lang="en-US" sz="1200" b="1" dirty="0">
                        <a:latin typeface="+mj-lt"/>
                      </a:endParaRPr>
                    </a:p>
                  </a:txBody>
                  <a:tcPr marL="51435" marR="51435" marT="25718" marB="25718"/>
                </a:tc>
                <a:tc>
                  <a:txBody>
                    <a:bodyPr/>
                    <a:lstStyle/>
                    <a:p>
                      <a:pPr algn="ctr"/>
                      <a:r>
                        <a:rPr lang="en-US" sz="1200" b="1" dirty="0">
                          <a:latin typeface="+mj-lt"/>
                        </a:rPr>
                        <a:t>21</a:t>
                      </a:r>
                    </a:p>
                  </a:txBody>
                  <a:tcPr marL="51435" marR="51435" marT="25718" marB="25718"/>
                </a:tc>
                <a:tc>
                  <a:txBody>
                    <a:bodyPr/>
                    <a:lstStyle/>
                    <a:p>
                      <a:pPr algn="ctr"/>
                      <a:endParaRPr lang="en-US" sz="1200" b="1" dirty="0">
                        <a:latin typeface="+mj-lt"/>
                      </a:endParaRP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05377">
                <a:tc>
                  <a:txBody>
                    <a:bodyPr/>
                    <a:lstStyle/>
                    <a:p>
                      <a:pPr algn="ctr"/>
                      <a:r>
                        <a:rPr lang="en-US" sz="1200" b="1" dirty="0">
                          <a:latin typeface="+mj-lt"/>
                        </a:rPr>
                        <a:t>Variance</a:t>
                      </a:r>
                    </a:p>
                  </a:txBody>
                  <a:tcPr marL="51435" marR="51435" marT="25718" marB="2571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1200" b="1" dirty="0">
                        <a:latin typeface="+mj-lt"/>
                      </a:endParaRPr>
                    </a:p>
                  </a:txBody>
                  <a:tcPr marL="51435" marR="51435" marT="25718" marB="25718">
                    <a:lnB w="12700" cap="flat" cmpd="sng" algn="ctr">
                      <a:solidFill>
                        <a:schemeClr val="tx1"/>
                      </a:solidFill>
                      <a:prstDash val="solid"/>
                      <a:round/>
                      <a:headEnd type="none" w="med" len="med"/>
                      <a:tailEnd type="none" w="med" len="med"/>
                    </a:lnB>
                  </a:tcPr>
                </a:tc>
                <a:tc>
                  <a:txBody>
                    <a:bodyPr/>
                    <a:lstStyle/>
                    <a:p>
                      <a:pPr algn="ctr"/>
                      <a:r>
                        <a:rPr lang="en-US" sz="1200" b="1" dirty="0">
                          <a:latin typeface="+mj-lt"/>
                        </a:rPr>
                        <a:t>31</a:t>
                      </a:r>
                    </a:p>
                  </a:txBody>
                  <a:tcPr marL="51435" marR="51435" marT="25718" marB="25718">
                    <a:lnB w="12700" cap="flat" cmpd="sng" algn="ctr">
                      <a:solidFill>
                        <a:schemeClr val="tx1"/>
                      </a:solidFill>
                      <a:prstDash val="solid"/>
                      <a:round/>
                      <a:headEnd type="none" w="med" len="med"/>
                      <a:tailEnd type="none" w="med" len="med"/>
                    </a:lnB>
                  </a:tcPr>
                </a:tc>
                <a:tc>
                  <a:txBody>
                    <a:bodyPr/>
                    <a:lstStyle/>
                    <a:p>
                      <a:pPr algn="ctr"/>
                      <a:endParaRPr lang="en-US" sz="1200" b="1" dirty="0">
                        <a:latin typeface="+mj-lt"/>
                      </a:endParaRPr>
                    </a:p>
                  </a:txBody>
                  <a:tcPr marL="51435" marR="51435" marT="25718" marB="2571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itle 1"/>
          <p:cNvSpPr txBox="1">
            <a:spLocks/>
          </p:cNvSpPr>
          <p:nvPr/>
        </p:nvSpPr>
        <p:spPr>
          <a:xfrm>
            <a:off x="395536" y="0"/>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Solution : Variance between Samples </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E3CAC742-842E-014D-8C37-201470A0A044}"/>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943480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1167160"/>
                <a:ext cx="8279306" cy="5328592"/>
              </a:xfrm>
            </p:spPr>
            <p:txBody>
              <a:bodyPr>
                <a:noAutofit/>
              </a:bodyPr>
              <a:lstStyle/>
              <a:p>
                <a:pPr algn="just"/>
                <a:r>
                  <a:rPr lang="en-US" sz="1900" dirty="0">
                    <a:latin typeface="Times New Roman" charset="0"/>
                    <a:ea typeface="Times New Roman" charset="0"/>
                    <a:cs typeface="Times New Roman" charset="0"/>
                  </a:rPr>
                  <a:t>The two estimates of </a:t>
                </a:r>
                <a14:m>
                  <m:oMath xmlns:m="http://schemas.openxmlformats.org/officeDocument/2006/math">
                    <m:sSup>
                      <m:sSupPr>
                        <m:ctrlPr>
                          <a:rPr lang="en-US" sz="1900" i="1">
                            <a:latin typeface="Cambria Math" panose="02040503050406030204" pitchFamily="18" charset="0"/>
                            <a:ea typeface="Times New Roman" charset="0"/>
                            <a:cs typeface="Times New Roman" charset="0"/>
                          </a:rPr>
                        </m:ctrlPr>
                      </m:sSupPr>
                      <m:e>
                        <m:r>
                          <a:rPr lang="en-US" sz="1900" i="1">
                            <a:latin typeface="Cambria Math"/>
                            <a:ea typeface="Times New Roman" charset="0"/>
                            <a:cs typeface="Times New Roman" charset="0"/>
                          </a:rPr>
                          <m:t>𝜎</m:t>
                        </m:r>
                      </m:e>
                      <m:sup>
                        <m:r>
                          <a:rPr lang="en-US" sz="1900" i="1">
                            <a:latin typeface="Cambria Math"/>
                            <a:ea typeface="Times New Roman" charset="0"/>
                            <a:cs typeface="Times New Roman" charset="0"/>
                          </a:rPr>
                          <m:t>2</m:t>
                        </m:r>
                      </m:sup>
                    </m:sSup>
                  </m:oMath>
                </a14:m>
                <a:r>
                  <a:rPr lang="en-US" sz="1900" dirty="0">
                    <a:latin typeface="Times New Roman" charset="0"/>
                    <a:ea typeface="Times New Roman" charset="0"/>
                    <a:cs typeface="Times New Roman" charset="0"/>
                  </a:rPr>
                  <a:t>, </a:t>
                </a:r>
                <a14:m>
                  <m:oMath xmlns:m="http://schemas.openxmlformats.org/officeDocument/2006/math">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b="0" i="1" smtClean="0">
                                <a:latin typeface="Cambria Math"/>
                                <a:ea typeface="Times New Roman" charset="0"/>
                                <a:cs typeface="Times New Roman" charset="0"/>
                              </a:rPr>
                              <m:t>𝑛</m:t>
                            </m:r>
                            <m:r>
                              <a:rPr lang="en-US" sz="1900" i="1">
                                <a:latin typeface="Cambria Math"/>
                                <a:ea typeface="Times New Roman" charset="0"/>
                                <a:cs typeface="Times New Roman" charset="0"/>
                              </a:rPr>
                              <m:t>𝜎</m:t>
                            </m:r>
                          </m:e>
                        </m:acc>
                      </m:e>
                      <m:sub>
                        <m:r>
                          <a:rPr lang="en-US" sz="1900" b="0" i="1" smtClean="0">
                            <a:latin typeface="Cambria Math"/>
                            <a:ea typeface="Times New Roman" charset="0"/>
                            <a:cs typeface="Times New Roman" charset="0"/>
                          </a:rPr>
                          <m:t>𝐵</m:t>
                        </m:r>
                      </m:sub>
                      <m:sup>
                        <m:r>
                          <a:rPr lang="en-US" sz="1900" i="1">
                            <a:latin typeface="Cambria Math"/>
                            <a:ea typeface="Times New Roman" charset="0"/>
                            <a:cs typeface="Times New Roman" charset="0"/>
                          </a:rPr>
                          <m:t>2</m:t>
                        </m:r>
                      </m:sup>
                    </m:sSubSup>
                  </m:oMath>
                </a14:m>
                <a:r>
                  <a:rPr lang="en-US" sz="1900" dirty="0">
                    <a:latin typeface="Times New Roman" charset="0"/>
                    <a:ea typeface="Times New Roman" charset="0"/>
                    <a:cs typeface="Times New Roman" charset="0"/>
                  </a:rPr>
                  <a:t> and </a:t>
                </a:r>
                <a14:m>
                  <m:oMath xmlns:m="http://schemas.openxmlformats.org/officeDocument/2006/math">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acc>
                          <m:accPr>
                            <m:chr m:val="̅"/>
                            <m:ctrlPr>
                              <a:rPr lang="en-US" sz="1900" i="1">
                                <a:latin typeface="Cambria Math" panose="02040503050406030204" pitchFamily="18" charset="0"/>
                                <a:ea typeface="Times New Roman" charset="0"/>
                                <a:cs typeface="Times New Roman" charset="0"/>
                              </a:rPr>
                            </m:ctrlPr>
                          </m:accPr>
                          <m:e>
                            <m:r>
                              <a:rPr lang="en-US" sz="1900" b="0" i="1" smtClean="0">
                                <a:latin typeface="Cambria Math"/>
                                <a:ea typeface="Times New Roman" charset="0"/>
                                <a:cs typeface="Times New Roman" charset="0"/>
                              </a:rPr>
                              <m:t>𝑊</m:t>
                            </m:r>
                          </m:e>
                        </m:acc>
                      </m:sub>
                      <m:sup>
                        <m:r>
                          <a:rPr lang="en-US" sz="1900" i="1">
                            <a:latin typeface="Cambria Math"/>
                            <a:ea typeface="Times New Roman" charset="0"/>
                            <a:cs typeface="Times New Roman" charset="0"/>
                          </a:rPr>
                          <m:t>2</m:t>
                        </m:r>
                      </m:sup>
                    </m:sSubSup>
                  </m:oMath>
                </a14:m>
                <a:r>
                  <a:rPr lang="en-US" sz="1900" dirty="0">
                    <a:latin typeface="Times New Roman" charset="0"/>
                    <a:ea typeface="Times New Roman" charset="0"/>
                    <a:cs typeface="Times New Roman" charset="0"/>
                  </a:rPr>
                  <a:t>, may be tested for equality using the </a:t>
                </a:r>
                <a:r>
                  <a:rPr lang="en-US" sz="1900" i="1" dirty="0">
                    <a:latin typeface="Times New Roman" charset="0"/>
                    <a:ea typeface="Times New Roman" charset="0"/>
                    <a:cs typeface="Times New Roman" charset="0"/>
                  </a:rPr>
                  <a:t>F</a:t>
                </a:r>
                <a:r>
                  <a:rPr lang="en-US" sz="1900" dirty="0">
                    <a:latin typeface="Times New Roman" charset="0"/>
                    <a:ea typeface="Times New Roman" charset="0"/>
                    <a:cs typeface="Times New Roman" charset="0"/>
                  </a:rPr>
                  <a:t>-test with </a:t>
                </a:r>
              </a:p>
              <a:p>
                <a:pPr marL="0" indent="0" algn="ctr">
                  <a:buNone/>
                </a:pPr>
                <a:r>
                  <a:rPr lang="en-US" sz="1900" dirty="0">
                    <a:latin typeface="Times New Roman" charset="0"/>
                    <a:ea typeface="Times New Roman" charset="0"/>
                    <a:cs typeface="Times New Roman" charset="0"/>
                  </a:rPr>
                  <a:t> </a:t>
                </a:r>
                <a14:m>
                  <m:oMath xmlns:m="http://schemas.openxmlformats.org/officeDocument/2006/math">
                    <m:r>
                      <a:rPr lang="en-US" sz="1900" b="0" i="1" smtClean="0">
                        <a:latin typeface="Cambria Math"/>
                        <a:ea typeface="Times New Roman" charset="0"/>
                        <a:cs typeface="Times New Roman" charset="0"/>
                      </a:rPr>
                      <m:t>𝐹</m:t>
                    </m:r>
                    <m:r>
                      <a:rPr lang="en-US" sz="1900" b="0" i="1" smtClean="0">
                        <a:latin typeface="Cambria Math"/>
                        <a:ea typeface="Times New Roman" charset="0"/>
                        <a:cs typeface="Times New Roman" charset="0"/>
                      </a:rPr>
                      <m:t>=</m:t>
                    </m:r>
                    <m:f>
                      <m:fPr>
                        <m:ctrlPr>
                          <a:rPr lang="mr-IN" sz="1900" b="0" i="1" smtClean="0">
                            <a:latin typeface="Cambria Math" panose="02040503050406030204" pitchFamily="18" charset="0"/>
                            <a:ea typeface="Times New Roman" charset="0"/>
                            <a:cs typeface="Times New Roman" charset="0"/>
                          </a:rPr>
                        </m:ctrlPr>
                      </m:fPr>
                      <m:num>
                        <m:r>
                          <a:rPr lang="en-US" sz="1900" b="0" i="1" smtClean="0">
                            <a:latin typeface="Cambria Math"/>
                            <a:ea typeface="Times New Roman" charset="0"/>
                            <a:cs typeface="Times New Roman" charset="0"/>
                          </a:rPr>
                          <m:t>5</m:t>
                        </m:r>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𝐵</m:t>
                                </m:r>
                              </m:e>
                            </m:acc>
                          </m:sub>
                          <m:sup>
                            <m:r>
                              <a:rPr lang="en-US" sz="1900" i="1">
                                <a:latin typeface="Cambria Math"/>
                                <a:ea typeface="Times New Roman" charset="0"/>
                                <a:cs typeface="Times New Roman" charset="0"/>
                              </a:rPr>
                              <m:t>2</m:t>
                            </m:r>
                          </m:sup>
                        </m:sSubSup>
                      </m:num>
                      <m:den>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r>
                              <a:rPr lang="en-US" sz="1900" i="1">
                                <a:latin typeface="Cambria Math"/>
                                <a:ea typeface="Times New Roman" charset="0"/>
                                <a:cs typeface="Times New Roman" charset="0"/>
                              </a:rPr>
                              <m:t>𝑊</m:t>
                            </m:r>
                          </m:sub>
                          <m:sup>
                            <m:r>
                              <a:rPr lang="en-US" sz="1900" i="1">
                                <a:latin typeface="Cambria Math"/>
                                <a:ea typeface="Times New Roman" charset="0"/>
                                <a:cs typeface="Times New Roman" charset="0"/>
                              </a:rPr>
                              <m:t>2</m:t>
                            </m:r>
                          </m:sup>
                        </m:sSubSup>
                      </m:den>
                    </m:f>
                  </m:oMath>
                </a14:m>
                <a:endParaRPr lang="en-US" sz="1900" dirty="0">
                  <a:latin typeface="Times New Roman" charset="0"/>
                  <a:ea typeface="Times New Roman" charset="0"/>
                  <a:cs typeface="Times New Roman" charset="0"/>
                </a:endParaRPr>
              </a:p>
              <a:p>
                <a:pPr marL="0" indent="0" algn="just">
                  <a:buNone/>
                </a:pPr>
                <a:r>
                  <a:rPr lang="en-US" sz="1900" dirty="0">
                    <a:latin typeface="Times New Roman" charset="0"/>
                    <a:ea typeface="Times New Roman" charset="0"/>
                    <a:cs typeface="Times New Roman" charset="0"/>
                  </a:rPr>
                  <a:t>     as lifetimes may be assumed to be normally distributed. </a:t>
                </a:r>
              </a:p>
              <a:p>
                <a:pPr marL="0" indent="0" algn="just">
                  <a:buNone/>
                </a:pPr>
                <a:endParaRPr lang="en-US" sz="800" dirty="0">
                  <a:latin typeface="Times New Roman" charset="0"/>
                  <a:ea typeface="Times New Roman" charset="0"/>
                  <a:cs typeface="Times New Roman" charset="0"/>
                </a:endParaRPr>
              </a:p>
              <a:p>
                <a:pPr algn="just"/>
                <a:r>
                  <a:rPr lang="en-US" sz="1900" dirty="0">
                    <a:latin typeface="Times New Roman" charset="0"/>
                    <a:ea typeface="Times New Roman" charset="0"/>
                    <a:cs typeface="Times New Roman" charset="0"/>
                  </a:rPr>
                  <a:t>Recall that the </a:t>
                </a:r>
                <a:r>
                  <a:rPr lang="en-US" sz="1900" i="1" dirty="0">
                    <a:latin typeface="Times New Roman" charset="0"/>
                    <a:ea typeface="Times New Roman" charset="0"/>
                    <a:cs typeface="Times New Roman" charset="0"/>
                  </a:rPr>
                  <a:t>F</a:t>
                </a:r>
                <a:r>
                  <a:rPr lang="en-US" sz="1900" dirty="0">
                    <a:latin typeface="Times New Roman" charset="0"/>
                    <a:ea typeface="Times New Roman" charset="0"/>
                    <a:cs typeface="Times New Roman" charset="0"/>
                  </a:rPr>
                  <a:t>-test requires the two variances to be independently distributed (from independent samples). Although this is by no means obvious here (both were calculated from the same data), </a:t>
                </a:r>
                <a14:m>
                  <m:oMath xmlns:m="http://schemas.openxmlformats.org/officeDocument/2006/math">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r>
                          <a:rPr lang="en-US" sz="1900" i="1">
                            <a:latin typeface="Cambria Math"/>
                            <a:ea typeface="Times New Roman" charset="0"/>
                            <a:cs typeface="Times New Roman" charset="0"/>
                          </a:rPr>
                          <m:t>𝑊</m:t>
                        </m:r>
                      </m:sub>
                      <m:sup>
                        <m:r>
                          <a:rPr lang="en-US" sz="1900" i="1">
                            <a:latin typeface="Cambria Math"/>
                            <a:ea typeface="Times New Roman" charset="0"/>
                            <a:cs typeface="Times New Roman" charset="0"/>
                          </a:rPr>
                          <m:t>2</m:t>
                        </m:r>
                      </m:sup>
                    </m:sSubSup>
                  </m:oMath>
                </a14:m>
                <a:r>
                  <a:rPr lang="en-US" sz="1900" dirty="0">
                    <a:latin typeface="Times New Roman" charset="0"/>
                    <a:ea typeface="Times New Roman" charset="0"/>
                    <a:cs typeface="Times New Roman" charset="0"/>
                  </a:rPr>
                  <a:t> and </a:t>
                </a:r>
                <a14:m>
                  <m:oMath xmlns:m="http://schemas.openxmlformats.org/officeDocument/2006/math">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𝐵</m:t>
                            </m:r>
                          </m:e>
                        </m:acc>
                      </m:sub>
                      <m:sup>
                        <m:r>
                          <a:rPr lang="en-US" sz="1900" i="1">
                            <a:latin typeface="Cambria Math"/>
                            <a:ea typeface="Times New Roman" charset="0"/>
                            <a:cs typeface="Times New Roman" charset="0"/>
                          </a:rPr>
                          <m:t>2</m:t>
                        </m:r>
                      </m:sup>
                    </m:sSubSup>
                  </m:oMath>
                </a14:m>
                <a:r>
                  <a:rPr lang="en-US" sz="1900" dirty="0">
                    <a:latin typeface="Times New Roman" charset="0"/>
                    <a:ea typeface="Times New Roman" charset="0"/>
                    <a:cs typeface="Times New Roman" charset="0"/>
                  </a:rPr>
                  <a:t> are in fact independently distributed.</a:t>
                </a:r>
              </a:p>
              <a:p>
                <a:pPr algn="just"/>
                <a:endParaRPr lang="en-US" sz="800" dirty="0">
                  <a:latin typeface="Times New Roman" charset="0"/>
                  <a:ea typeface="Times New Roman" charset="0"/>
                  <a:cs typeface="Times New Roman" charset="0"/>
                </a:endParaRPr>
              </a:p>
              <a:p>
                <a:r>
                  <a:rPr lang="en-US" sz="1900" dirty="0">
                    <a:latin typeface="Times New Roman" charset="0"/>
                    <a:ea typeface="Times New Roman" charset="0"/>
                    <a:cs typeface="Times New Roman" charset="0"/>
                  </a:rPr>
                  <a:t>The test is always one-sided, upper-tail, since if </a:t>
                </a:r>
                <a14:m>
                  <m:oMath xmlns:m="http://schemas.openxmlformats.org/officeDocument/2006/math">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𝐻</m:t>
                        </m:r>
                      </m:e>
                      <m:sub>
                        <m:r>
                          <a:rPr lang="en-US" sz="1900" i="1">
                            <a:latin typeface="Cambria Math"/>
                            <a:ea typeface="Times New Roman" charset="0"/>
                            <a:cs typeface="Times New Roman" charset="0"/>
                          </a:rPr>
                          <m:t>0</m:t>
                        </m:r>
                      </m:sub>
                    </m:sSub>
                  </m:oMath>
                </a14:m>
                <a:r>
                  <a:rPr lang="en-US" sz="1900" dirty="0">
                    <a:latin typeface="Times New Roman" charset="0"/>
                    <a:ea typeface="Times New Roman" charset="0"/>
                    <a:cs typeface="Times New Roman" charset="0"/>
                  </a:rPr>
                  <a:t> is false, </a:t>
                </a:r>
                <a14:m>
                  <m:oMath xmlns:m="http://schemas.openxmlformats.org/officeDocument/2006/math">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acc>
                          <m:accPr>
                            <m:chr m:val="̅"/>
                            <m:ctrlPr>
                              <a:rPr lang="en-US" sz="1900" i="1">
                                <a:latin typeface="Cambria Math" panose="02040503050406030204" pitchFamily="18" charset="0"/>
                                <a:ea typeface="Times New Roman" charset="0"/>
                                <a:cs typeface="Times New Roman" charset="0"/>
                              </a:rPr>
                            </m:ctrlPr>
                          </m:accPr>
                          <m:e>
                            <m:r>
                              <a:rPr lang="en-US" sz="1900" b="0" i="1" smtClean="0">
                                <a:latin typeface="Cambria Math"/>
                                <a:ea typeface="Times New Roman" charset="0"/>
                                <a:cs typeface="Times New Roman" charset="0"/>
                              </a:rPr>
                              <m:t>𝑊</m:t>
                            </m:r>
                          </m:e>
                        </m:acc>
                      </m:sub>
                      <m:sup>
                        <m:r>
                          <a:rPr lang="en-US" sz="1900" i="1">
                            <a:latin typeface="Cambria Math"/>
                            <a:ea typeface="Times New Roman" charset="0"/>
                            <a:cs typeface="Times New Roman" charset="0"/>
                          </a:rPr>
                          <m:t>2</m:t>
                        </m:r>
                      </m:sup>
                    </m:sSubSup>
                  </m:oMath>
                </a14:m>
                <a:r>
                  <a:rPr lang="en-US" sz="1900" dirty="0">
                    <a:latin typeface="Times New Roman" charset="0"/>
                    <a:ea typeface="Times New Roman" charset="0"/>
                    <a:cs typeface="Times New Roman" charset="0"/>
                  </a:rPr>
                  <a:t> is inflated whereas 5</a:t>
                </a:r>
                <a14:m>
                  <m:oMath xmlns:m="http://schemas.openxmlformats.org/officeDocument/2006/math">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r>
                          <a:rPr lang="en-US" sz="1900" b="0" i="1" smtClean="0">
                            <a:latin typeface="Cambria Math"/>
                            <a:ea typeface="Times New Roman" charset="0"/>
                            <a:cs typeface="Times New Roman" charset="0"/>
                          </a:rPr>
                          <m:t>𝐵</m:t>
                        </m:r>
                      </m:sub>
                      <m:sup>
                        <m:r>
                          <a:rPr lang="en-US" sz="1900" i="1">
                            <a:latin typeface="Cambria Math"/>
                            <a:ea typeface="Times New Roman" charset="0"/>
                            <a:cs typeface="Times New Roman" charset="0"/>
                          </a:rPr>
                          <m:t>2</m:t>
                        </m:r>
                      </m:sup>
                    </m:sSubSup>
                  </m:oMath>
                </a14:m>
                <a:r>
                  <a:rPr lang="en-US" sz="1900" dirty="0">
                    <a:latin typeface="Times New Roman" charset="0"/>
                    <a:ea typeface="Times New Roman" charset="0"/>
                    <a:cs typeface="Times New Roman" charset="0"/>
                  </a:rPr>
                  <a:t> is unaffected.</a:t>
                </a:r>
              </a:p>
              <a:p>
                <a:endParaRPr lang="en-US" sz="800" dirty="0">
                  <a:latin typeface="Times New Roman" charset="0"/>
                  <a:ea typeface="Times New Roman" charset="0"/>
                  <a:cs typeface="Times New Roman" charset="0"/>
                </a:endParaRPr>
              </a:p>
              <a:p>
                <a:r>
                  <a:rPr lang="en-US" sz="1900" b="1" dirty="0">
                    <a:solidFill>
                      <a:srgbClr val="960000"/>
                    </a:solidFill>
                    <a:latin typeface="Times New Roman" charset="0"/>
                    <a:ea typeface="Times New Roman" charset="0"/>
                    <a:cs typeface="Times New Roman" charset="0"/>
                  </a:rPr>
                  <a:t>Thus in analysis of variance, the convention of placing the larger sample variance in the numerator of the F-statistic is NOT applied. </a:t>
                </a:r>
                <a:br>
                  <a:rPr lang="en-US" sz="1900" dirty="0">
                    <a:latin typeface="Times New Roman" charset="0"/>
                    <a:ea typeface="Times New Roman" charset="0"/>
                    <a:cs typeface="Times New Roman" charset="0"/>
                  </a:rPr>
                </a:br>
                <a:endParaRPr lang="en-US" sz="1900" dirty="0">
                  <a:latin typeface="Times New Roman" charset="0"/>
                  <a:ea typeface="Times New Roman" charset="0"/>
                  <a:cs typeface="Times New Roman" charset="0"/>
                </a:endParaRPr>
              </a:p>
              <a:p>
                <a:endParaRPr lang="en-US" sz="1900" dirty="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1167160"/>
                <a:ext cx="8279306" cy="5328592"/>
              </a:xfrm>
              <a:blipFill rotWithShape="1">
                <a:blip r:embed="rId2"/>
                <a:stretch>
                  <a:fillRect l="-442" t="-114" r="-663"/>
                </a:stretch>
              </a:blipFill>
            </p:spPr>
            <p:txBody>
              <a:bodyPr/>
              <a:lstStyle/>
              <a:p>
                <a:r>
                  <a:rPr lang="en-IN">
                    <a:noFill/>
                  </a:rPr>
                  <a:t> </a:t>
                </a:r>
              </a:p>
            </p:txBody>
          </p:sp>
        </mc:Fallback>
      </mc:AlternateContent>
      <p:sp>
        <p:nvSpPr>
          <p:cNvPr id="7" name="Title 1"/>
          <p:cNvSpPr txBox="1">
            <a:spLocks/>
          </p:cNvSpPr>
          <p:nvPr/>
        </p:nvSpPr>
        <p:spPr>
          <a:xfrm>
            <a:off x="395536" y="0"/>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Solution : F-Test</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09C94E87-E4D6-D449-B466-639EFCC7CEAE}"/>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775563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084" y="1268760"/>
                <a:ext cx="8353395" cy="4824536"/>
              </a:xfrm>
            </p:spPr>
            <p:txBody>
              <a:bodyPr>
                <a:noAutofit/>
              </a:bodyPr>
              <a:lstStyle/>
              <a:p>
                <a:pPr algn="just"/>
                <a:r>
                  <a:rPr lang="en-US" sz="1900" dirty="0">
                    <a:latin typeface="Times New Roman" charset="0"/>
                    <a:ea typeface="Times New Roman" charset="0"/>
                    <a:cs typeface="Times New Roman" charset="0"/>
                  </a:rPr>
                  <a:t>The solution is thus summarized and completed as follows. </a:t>
                </a:r>
              </a:p>
              <a:p>
                <a:pPr algn="just"/>
                <a:endParaRPr lang="en-US" sz="900" dirty="0">
                  <a:latin typeface="Times New Roman" charset="0"/>
                  <a:ea typeface="Times New Roman" charset="0"/>
                  <a:cs typeface="Times New Roman" charset="0"/>
                </a:endParaRPr>
              </a:p>
              <a:p>
                <a:pPr marL="541735" indent="-336947" algn="just">
                  <a:lnSpc>
                    <a:spcPct val="150000"/>
                  </a:lnSpc>
                  <a:buClr>
                    <a:schemeClr val="tx1"/>
                  </a:buClr>
                  <a:buFont typeface="Courier New" charset="0"/>
                  <a:buChar char="o"/>
                </a:pPr>
                <a14:m>
                  <m:oMath xmlns:m="http://schemas.openxmlformats.org/officeDocument/2006/math">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𝐻</m:t>
                        </m:r>
                      </m:e>
                      <m:sub>
                        <m:r>
                          <a:rPr lang="en-US" sz="1900" i="1">
                            <a:latin typeface="Cambria Math"/>
                            <a:ea typeface="Times New Roman" charset="0"/>
                            <a:cs typeface="Times New Roman" charset="0"/>
                          </a:rPr>
                          <m:t>0</m:t>
                        </m:r>
                      </m:sub>
                    </m:sSub>
                    <m:r>
                      <a:rPr lang="en-US" sz="1900" i="1">
                        <a:latin typeface="Cambria Math"/>
                        <a:ea typeface="Times New Roman" charset="0"/>
                        <a:cs typeface="Times New Roman" charset="0"/>
                      </a:rPr>
                      <m:t>: </m:t>
                    </m:r>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𝜇</m:t>
                        </m:r>
                      </m:e>
                      <m:sub>
                        <m:r>
                          <a:rPr lang="en-US" sz="1900" i="1">
                            <a:latin typeface="Cambria Math"/>
                            <a:ea typeface="Times New Roman" charset="0"/>
                            <a:cs typeface="Times New Roman" charset="0"/>
                          </a:rPr>
                          <m:t>𝑖</m:t>
                        </m:r>
                      </m:sub>
                    </m:sSub>
                    <m:r>
                      <a:rPr lang="en-US" sz="1900" i="1">
                        <a:latin typeface="Cambria Math"/>
                        <a:ea typeface="Times New Roman" charset="0"/>
                        <a:cs typeface="Times New Roman" charset="0"/>
                      </a:rPr>
                      <m:t>=</m:t>
                    </m:r>
                    <m:r>
                      <a:rPr lang="en-US" sz="1900" i="1">
                        <a:latin typeface="Cambria Math"/>
                        <a:ea typeface="Times New Roman" charset="0"/>
                        <a:cs typeface="Times New Roman" charset="0"/>
                      </a:rPr>
                      <m:t>𝜇</m:t>
                    </m:r>
                  </m:oMath>
                </a14:m>
                <a:r>
                  <a:rPr lang="en-US" sz="1900" dirty="0">
                    <a:latin typeface="Times New Roman" charset="0"/>
                    <a:ea typeface="Times New Roman" charset="0"/>
                    <a:cs typeface="Times New Roman" charset="0"/>
                  </a:rPr>
                  <a:t>   all   </a:t>
                </a:r>
                <a14:m>
                  <m:oMath xmlns:m="http://schemas.openxmlformats.org/officeDocument/2006/math">
                    <m:r>
                      <a:rPr lang="en-US" sz="1900" i="1" dirty="0">
                        <a:latin typeface="Cambria Math"/>
                        <a:ea typeface="Times New Roman" charset="0"/>
                        <a:cs typeface="Times New Roman" charset="0"/>
                      </a:rPr>
                      <m:t>𝑖</m:t>
                    </m:r>
                    <m:r>
                      <a:rPr lang="en-US" sz="1900" i="1" dirty="0">
                        <a:latin typeface="Cambria Math"/>
                        <a:ea typeface="Times New Roman" charset="0"/>
                        <a:cs typeface="Times New Roman" charset="0"/>
                      </a:rPr>
                      <m:t>=1, 2, 3 </m:t>
                    </m:r>
                  </m:oMath>
                </a14:m>
                <a:endParaRPr lang="en-US" sz="1900" dirty="0">
                  <a:latin typeface="Times New Roman" charset="0"/>
                  <a:ea typeface="Times New Roman" charset="0"/>
                  <a:cs typeface="Times New Roman" charset="0"/>
                </a:endParaRPr>
              </a:p>
              <a:p>
                <a:pPr marL="541735" indent="-336947" algn="just">
                  <a:lnSpc>
                    <a:spcPct val="150000"/>
                  </a:lnSpc>
                  <a:buClr>
                    <a:schemeClr val="tx1"/>
                  </a:buClr>
                  <a:buFont typeface="Courier New" charset="0"/>
                  <a:buChar char="o"/>
                </a:pPr>
                <a14:m>
                  <m:oMath xmlns:m="http://schemas.openxmlformats.org/officeDocument/2006/math">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𝐻</m:t>
                        </m:r>
                      </m:e>
                      <m:sub>
                        <m:r>
                          <a:rPr lang="en-US" sz="1900" i="1">
                            <a:latin typeface="Cambria Math"/>
                            <a:ea typeface="Times New Roman" charset="0"/>
                            <a:cs typeface="Times New Roman" charset="0"/>
                          </a:rPr>
                          <m:t>1</m:t>
                        </m:r>
                      </m:sub>
                    </m:sSub>
                    <m:r>
                      <a:rPr lang="en-US" sz="1900" i="1">
                        <a:latin typeface="Cambria Math"/>
                        <a:ea typeface="Times New Roman" charset="0"/>
                        <a:cs typeface="Times New Roman" charset="0"/>
                      </a:rPr>
                      <m:t>: </m:t>
                    </m:r>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𝜇</m:t>
                        </m:r>
                      </m:e>
                      <m:sub>
                        <m:r>
                          <a:rPr lang="en-US" sz="1900" i="1">
                            <a:latin typeface="Cambria Math"/>
                            <a:ea typeface="Times New Roman" charset="0"/>
                            <a:cs typeface="Times New Roman" charset="0"/>
                          </a:rPr>
                          <m:t>𝑖</m:t>
                        </m:r>
                      </m:sub>
                    </m:sSub>
                    <m:r>
                      <a:rPr lang="en-US" sz="1900" i="1">
                        <a:latin typeface="Cambria Math"/>
                        <a:ea typeface="Times New Roman" charset="0"/>
                        <a:cs typeface="Times New Roman" charset="0"/>
                      </a:rPr>
                      <m:t>≠</m:t>
                    </m:r>
                    <m:r>
                      <a:rPr lang="en-US" sz="1900" i="1">
                        <a:latin typeface="Cambria Math"/>
                        <a:ea typeface="Times New Roman" charset="0"/>
                        <a:cs typeface="Times New Roman" charset="0"/>
                      </a:rPr>
                      <m:t>𝜇</m:t>
                    </m:r>
                  </m:oMath>
                </a14:m>
                <a:r>
                  <a:rPr lang="en-US" sz="1900" dirty="0">
                    <a:latin typeface="Times New Roman" charset="0"/>
                    <a:ea typeface="Times New Roman" charset="0"/>
                    <a:cs typeface="Times New Roman" charset="0"/>
                  </a:rPr>
                  <a:t>   some  </a:t>
                </a:r>
                <a14:m>
                  <m:oMath xmlns:m="http://schemas.openxmlformats.org/officeDocument/2006/math">
                    <m:r>
                      <a:rPr lang="en-US" sz="1900" i="1" dirty="0">
                        <a:latin typeface="Cambria Math"/>
                        <a:ea typeface="Times New Roman" charset="0"/>
                        <a:cs typeface="Times New Roman" charset="0"/>
                      </a:rPr>
                      <m:t>𝑖</m:t>
                    </m:r>
                    <m:r>
                      <a:rPr lang="en-US" sz="1900" i="1" dirty="0">
                        <a:latin typeface="Cambria Math"/>
                        <a:ea typeface="Times New Roman" charset="0"/>
                        <a:cs typeface="Times New Roman" charset="0"/>
                      </a:rPr>
                      <m:t>=1, 2, 3</m:t>
                    </m:r>
                  </m:oMath>
                </a14:m>
                <a:endParaRPr lang="en-US" sz="1900" i="1" dirty="0">
                  <a:latin typeface="Times New Roman" charset="0"/>
                  <a:ea typeface="Times New Roman" charset="0"/>
                  <a:cs typeface="Times New Roman" charset="0"/>
                </a:endParaRPr>
              </a:p>
              <a:p>
                <a:pPr marL="541735" indent="-336947" algn="just">
                  <a:lnSpc>
                    <a:spcPct val="150000"/>
                  </a:lnSpc>
                  <a:buClr>
                    <a:schemeClr val="tx1"/>
                  </a:buClr>
                  <a:buFont typeface="Courier New" charset="0"/>
                  <a:buChar char="o"/>
                </a:pPr>
                <a:r>
                  <a:rPr lang="en-US" sz="1900" dirty="0">
                    <a:latin typeface="Times New Roman" charset="0"/>
                    <a:ea typeface="Times New Roman" charset="0"/>
                    <a:cs typeface="Times New Roman" charset="0"/>
                  </a:rPr>
                  <a:t>Significance level, </a:t>
                </a:r>
                <a14:m>
                  <m:oMath xmlns:m="http://schemas.openxmlformats.org/officeDocument/2006/math">
                    <m:r>
                      <a:rPr lang="en-US" sz="1900" i="1" smtClean="0">
                        <a:latin typeface="Cambria Math"/>
                        <a:ea typeface="Times New Roman" charset="0"/>
                        <a:cs typeface="Times New Roman" charset="0"/>
                      </a:rPr>
                      <m:t>𝛼</m:t>
                    </m:r>
                    <m:r>
                      <a:rPr lang="en-US" sz="1900" i="1" smtClean="0">
                        <a:latin typeface="Cambria Math"/>
                        <a:ea typeface="Times New Roman" charset="0"/>
                        <a:cs typeface="Times New Roman" charset="0"/>
                      </a:rPr>
                      <m:t> = 0.01</m:t>
                    </m:r>
                  </m:oMath>
                </a14:m>
                <a:endParaRPr lang="en-US" sz="1900" dirty="0">
                  <a:latin typeface="Times New Roman" charset="0"/>
                  <a:ea typeface="Times New Roman" charset="0"/>
                  <a:cs typeface="Times New Roman" charset="0"/>
                </a:endParaRPr>
              </a:p>
              <a:p>
                <a:pPr marL="541735" indent="-336947" algn="just">
                  <a:lnSpc>
                    <a:spcPct val="150000"/>
                  </a:lnSpc>
                  <a:buClr>
                    <a:schemeClr val="tx1"/>
                  </a:buClr>
                  <a:buFont typeface="Courier New" charset="0"/>
                  <a:buChar char="o"/>
                </a:pPr>
                <a:r>
                  <a:rPr lang="en-US" sz="1900" dirty="0">
                    <a:latin typeface="Times New Roman" charset="0"/>
                    <a:ea typeface="Times New Roman" charset="0"/>
                    <a:cs typeface="Times New Roman" charset="0"/>
                  </a:rPr>
                  <a:t>Degrees of freedom, </a:t>
                </a:r>
                <a14:m>
                  <m:oMath xmlns:m="http://schemas.openxmlformats.org/officeDocument/2006/math">
                    <m:sSub>
                      <m:sSubPr>
                        <m:ctrlPr>
                          <a:rPr lang="en-US" sz="1900" i="1" smtClean="0">
                            <a:latin typeface="Cambria Math" panose="02040503050406030204" pitchFamily="18" charset="0"/>
                            <a:ea typeface="Times New Roman" charset="0"/>
                            <a:cs typeface="Times New Roman" charset="0"/>
                          </a:rPr>
                        </m:ctrlPr>
                      </m:sSubPr>
                      <m:e>
                        <m:r>
                          <a:rPr lang="en-US" sz="1900" b="0" i="1" smtClean="0">
                            <a:latin typeface="Cambria Math"/>
                            <a:ea typeface="Times New Roman" charset="0"/>
                            <a:cs typeface="Times New Roman" charset="0"/>
                          </a:rPr>
                          <m:t>𝑣</m:t>
                        </m:r>
                      </m:e>
                      <m:sub>
                        <m:r>
                          <a:rPr lang="en-US" sz="1900" b="0" i="1" smtClean="0">
                            <a:latin typeface="Cambria Math"/>
                            <a:ea typeface="Times New Roman" charset="0"/>
                            <a:cs typeface="Times New Roman" charset="0"/>
                          </a:rPr>
                          <m:t>1</m:t>
                        </m:r>
                      </m:sub>
                    </m:sSub>
                    <m:r>
                      <a:rPr lang="en-US" sz="1900" b="0" i="1" smtClean="0">
                        <a:latin typeface="Cambria Math"/>
                        <a:ea typeface="Times New Roman" charset="0"/>
                        <a:cs typeface="Times New Roman" charset="0"/>
                      </a:rPr>
                      <m:t>=2,   </m:t>
                    </m:r>
                    <m:sSub>
                      <m:sSubPr>
                        <m:ctrlPr>
                          <a:rPr lang="en-US" sz="1900" b="0" i="1" smtClean="0">
                            <a:latin typeface="Cambria Math" panose="02040503050406030204" pitchFamily="18" charset="0"/>
                            <a:ea typeface="Times New Roman" charset="0"/>
                            <a:cs typeface="Times New Roman" charset="0"/>
                          </a:rPr>
                        </m:ctrlPr>
                      </m:sSubPr>
                      <m:e>
                        <m:r>
                          <a:rPr lang="en-US" sz="1900" b="0" i="1" smtClean="0">
                            <a:latin typeface="Cambria Math"/>
                            <a:ea typeface="Times New Roman" charset="0"/>
                            <a:cs typeface="Times New Roman" charset="0"/>
                          </a:rPr>
                          <m:t>𝑣</m:t>
                        </m:r>
                      </m:e>
                      <m:sub>
                        <m:r>
                          <a:rPr lang="en-US" sz="1900" b="0" i="1" smtClean="0">
                            <a:latin typeface="Cambria Math"/>
                            <a:ea typeface="Times New Roman" charset="0"/>
                            <a:cs typeface="Times New Roman" charset="0"/>
                          </a:rPr>
                          <m:t>2</m:t>
                        </m:r>
                      </m:sub>
                    </m:sSub>
                    <m:r>
                      <a:rPr lang="en-US" sz="1900" b="0" i="1" smtClean="0">
                        <a:latin typeface="Cambria Math"/>
                        <a:ea typeface="Times New Roman" charset="0"/>
                        <a:cs typeface="Times New Roman" charset="0"/>
                      </a:rPr>
                      <m:t>=12</m:t>
                    </m:r>
                  </m:oMath>
                </a14:m>
                <a:endParaRPr lang="en-US" sz="1900" dirty="0">
                  <a:latin typeface="Times New Roman" charset="0"/>
                  <a:ea typeface="Times New Roman" charset="0"/>
                  <a:cs typeface="Times New Roman" charset="0"/>
                </a:endParaRPr>
              </a:p>
              <a:p>
                <a:pPr marL="541735" indent="-336947" algn="just">
                  <a:lnSpc>
                    <a:spcPct val="150000"/>
                  </a:lnSpc>
                  <a:buClr>
                    <a:schemeClr val="tx1"/>
                  </a:buClr>
                  <a:buFont typeface="Courier New" charset="0"/>
                  <a:buChar char="o"/>
                </a:pPr>
                <a:r>
                  <a:rPr lang="en-US" sz="1900" dirty="0">
                    <a:latin typeface="Times New Roman" charset="0"/>
                    <a:ea typeface="Times New Roman" charset="0"/>
                    <a:cs typeface="Times New Roman" charset="0"/>
                  </a:rPr>
                  <a:t>Critical region is </a:t>
                </a:r>
                <a14:m>
                  <m:oMath xmlns:m="http://schemas.openxmlformats.org/officeDocument/2006/math">
                    <m:r>
                      <a:rPr lang="en-US" sz="1900" b="0" i="1" smtClean="0">
                        <a:latin typeface="Cambria Math"/>
                        <a:ea typeface="Times New Roman" charset="0"/>
                        <a:cs typeface="Times New Roman" charset="0"/>
                      </a:rPr>
                      <m:t>𝐹</m:t>
                    </m:r>
                    <m:r>
                      <a:rPr lang="en-US" sz="1900" b="0" i="1" smtClean="0">
                        <a:latin typeface="Cambria Math"/>
                        <a:ea typeface="Times New Roman" charset="0"/>
                        <a:cs typeface="Times New Roman" charset="0"/>
                      </a:rPr>
                      <m:t>&gt;6.927</m:t>
                    </m:r>
                  </m:oMath>
                </a14:m>
                <a:endParaRPr lang="en-US" sz="1900" b="0" dirty="0">
                  <a:latin typeface="Times New Roman" charset="0"/>
                  <a:ea typeface="Times New Roman" charset="0"/>
                  <a:cs typeface="Times New Roman" charset="0"/>
                </a:endParaRPr>
              </a:p>
              <a:p>
                <a:pPr marL="541735" indent="-336947" algn="just">
                  <a:lnSpc>
                    <a:spcPct val="150000"/>
                  </a:lnSpc>
                  <a:buClr>
                    <a:schemeClr val="tx1"/>
                  </a:buClr>
                  <a:buFont typeface="Courier New" charset="0"/>
                  <a:buChar char="o"/>
                </a:pPr>
                <a:r>
                  <a:rPr lang="en-US" sz="1900" dirty="0">
                    <a:latin typeface="Times New Roman" charset="0"/>
                    <a:ea typeface="Times New Roman" charset="0"/>
                    <a:cs typeface="Times New Roman" charset="0"/>
                  </a:rPr>
                  <a:t>Test statistic is </a:t>
                </a:r>
                <a14:m>
                  <m:oMath xmlns:m="http://schemas.openxmlformats.org/officeDocument/2006/math">
                    <m:r>
                      <a:rPr lang="en-US" sz="1900" b="0" i="1" smtClean="0">
                        <a:latin typeface="Cambria Math"/>
                        <a:ea typeface="Times New Roman" charset="0"/>
                        <a:cs typeface="Times New Roman" charset="0"/>
                      </a:rPr>
                      <m:t>𝐹</m:t>
                    </m:r>
                    <m:r>
                      <a:rPr lang="en-US" sz="1900" b="0" i="1" smtClean="0">
                        <a:latin typeface="Cambria Math"/>
                        <a:ea typeface="Times New Roman" charset="0"/>
                        <a:cs typeface="Times New Roman" charset="0"/>
                      </a:rPr>
                      <m:t>=</m:t>
                    </m:r>
                    <m:f>
                      <m:fPr>
                        <m:ctrlPr>
                          <a:rPr lang="mr-IN" sz="1900" i="1">
                            <a:latin typeface="Cambria Math" panose="02040503050406030204" pitchFamily="18" charset="0"/>
                            <a:ea typeface="Times New Roman" charset="0"/>
                            <a:cs typeface="Times New Roman" charset="0"/>
                          </a:rPr>
                        </m:ctrlPr>
                      </m:fPr>
                      <m:num>
                        <m:r>
                          <a:rPr lang="en-US" sz="1900" b="0" i="1" smtClean="0">
                            <a:latin typeface="Cambria Math"/>
                            <a:ea typeface="Times New Roman" charset="0"/>
                            <a:cs typeface="Times New Roman" charset="0"/>
                          </a:rPr>
                          <m:t>5</m:t>
                        </m:r>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acc>
                              <m:accPr>
                                <m:chr m:val="̅"/>
                                <m:ctrlPr>
                                  <a:rPr lang="en-US" sz="1900" i="1">
                                    <a:latin typeface="Cambria Math" panose="02040503050406030204" pitchFamily="18" charset="0"/>
                                    <a:ea typeface="Times New Roman" charset="0"/>
                                    <a:cs typeface="Times New Roman" charset="0"/>
                                  </a:rPr>
                                </m:ctrlPr>
                              </m:accPr>
                              <m:e>
                                <m:r>
                                  <a:rPr lang="en-US" sz="1900" b="0" i="1" smtClean="0">
                                    <a:latin typeface="Cambria Math"/>
                                    <a:ea typeface="Times New Roman" charset="0"/>
                                    <a:cs typeface="Times New Roman" charset="0"/>
                                  </a:rPr>
                                  <m:t>𝐵</m:t>
                                </m:r>
                              </m:e>
                            </m:acc>
                          </m:sub>
                          <m:sup>
                            <m:r>
                              <a:rPr lang="en-US" sz="1900" i="1">
                                <a:latin typeface="Cambria Math"/>
                                <a:ea typeface="Times New Roman" charset="0"/>
                                <a:cs typeface="Times New Roman" charset="0"/>
                              </a:rPr>
                              <m:t>2</m:t>
                            </m:r>
                          </m:sup>
                        </m:sSubSup>
                      </m:num>
                      <m:den>
                        <m:sSubSup>
                          <m:sSubSupPr>
                            <m:ctrlPr>
                              <a:rPr lang="en-US" sz="1900" i="1">
                                <a:latin typeface="Cambria Math" panose="02040503050406030204" pitchFamily="18" charset="0"/>
                                <a:ea typeface="Times New Roman" charset="0"/>
                                <a:cs typeface="Times New Roman" charset="0"/>
                              </a:rPr>
                            </m:ctrlPr>
                          </m:sSubSupPr>
                          <m:e>
                            <m:acc>
                              <m:accPr>
                                <m:chr m:val="̂"/>
                                <m:ctrlPr>
                                  <a:rPr lang="en-US" sz="1900" i="1" smtClean="0">
                                    <a:latin typeface="Cambria Math" panose="02040503050406030204" pitchFamily="18" charset="0"/>
                                    <a:ea typeface="Times New Roman" charset="0"/>
                                    <a:cs typeface="Times New Roman" charset="0"/>
                                  </a:rPr>
                                </m:ctrlPr>
                              </m:accPr>
                              <m:e>
                                <m:r>
                                  <a:rPr lang="en-US" sz="1900" i="1">
                                    <a:latin typeface="Cambria Math"/>
                                    <a:ea typeface="Times New Roman" charset="0"/>
                                    <a:cs typeface="Times New Roman" charset="0"/>
                                  </a:rPr>
                                  <m:t>𝜎</m:t>
                                </m:r>
                              </m:e>
                            </m:acc>
                          </m:e>
                          <m:sub>
                            <m:r>
                              <a:rPr lang="en-US" sz="1900" b="0" i="1" smtClean="0">
                                <a:latin typeface="Cambria Math"/>
                                <a:ea typeface="Times New Roman" charset="0"/>
                                <a:cs typeface="Times New Roman" charset="0"/>
                              </a:rPr>
                              <m:t>𝑊</m:t>
                            </m:r>
                          </m:sub>
                          <m:sup>
                            <m:r>
                              <a:rPr lang="en-US" sz="1900" i="1">
                                <a:latin typeface="Cambria Math"/>
                                <a:ea typeface="Times New Roman" charset="0"/>
                                <a:cs typeface="Times New Roman" charset="0"/>
                              </a:rPr>
                              <m:t>2</m:t>
                            </m:r>
                          </m:sup>
                        </m:sSubSup>
                      </m:den>
                    </m:f>
                    <m:r>
                      <a:rPr lang="en-US" sz="1900" b="0" i="1" smtClean="0">
                        <a:latin typeface="Cambria Math"/>
                        <a:ea typeface="Times New Roman" charset="0"/>
                        <a:cs typeface="Times New Roman" charset="0"/>
                      </a:rPr>
                      <m:t>=</m:t>
                    </m:r>
                    <m:f>
                      <m:fPr>
                        <m:ctrlPr>
                          <a:rPr lang="mr-IN" sz="1900" b="0" i="1" smtClean="0">
                            <a:latin typeface="Cambria Math" panose="02040503050406030204" pitchFamily="18" charset="0"/>
                            <a:ea typeface="Times New Roman" charset="0"/>
                            <a:cs typeface="Times New Roman" charset="0"/>
                          </a:rPr>
                        </m:ctrlPr>
                      </m:fPr>
                      <m:num>
                        <m:r>
                          <a:rPr lang="en-US" sz="1900" b="0" i="1" smtClean="0">
                            <a:latin typeface="Cambria Math"/>
                            <a:ea typeface="Times New Roman" charset="0"/>
                            <a:cs typeface="Times New Roman" charset="0"/>
                          </a:rPr>
                          <m:t>155</m:t>
                        </m:r>
                      </m:num>
                      <m:den>
                        <m:r>
                          <a:rPr lang="en-US" sz="1900" b="0" i="1" smtClean="0">
                            <a:latin typeface="Cambria Math"/>
                            <a:ea typeface="Times New Roman" charset="0"/>
                            <a:cs typeface="Times New Roman" charset="0"/>
                          </a:rPr>
                          <m:t>10</m:t>
                        </m:r>
                      </m:den>
                    </m:f>
                    <m:r>
                      <a:rPr lang="en-US" sz="1900" b="0" i="1" smtClean="0">
                        <a:latin typeface="Cambria Math"/>
                        <a:ea typeface="Times New Roman" charset="0"/>
                        <a:cs typeface="Times New Roman" charset="0"/>
                      </a:rPr>
                      <m:t>=15.5</m:t>
                    </m:r>
                  </m:oMath>
                </a14:m>
                <a:endParaRPr lang="en-US" sz="1900" dirty="0">
                  <a:latin typeface="Times New Roman" charset="0"/>
                  <a:ea typeface="Times New Roman" charset="0"/>
                  <a:cs typeface="Times New Roman" charset="0"/>
                </a:endParaRPr>
              </a:p>
              <a:p>
                <a:pPr marL="541735" indent="-336947" algn="just">
                  <a:lnSpc>
                    <a:spcPct val="150000"/>
                  </a:lnSpc>
                  <a:buClr>
                    <a:schemeClr val="tx1"/>
                  </a:buClr>
                  <a:buFont typeface="Courier New" charset="0"/>
                  <a:buChar char="o"/>
                </a:pPr>
                <a:endParaRPr lang="en-US" sz="800" dirty="0">
                  <a:latin typeface="Times New Roman" charset="0"/>
                  <a:ea typeface="Times New Roman" charset="0"/>
                  <a:cs typeface="Times New Roman" charset="0"/>
                </a:endParaRPr>
              </a:p>
              <a:p>
                <a:r>
                  <a:rPr lang="en-US" sz="1900" dirty="0">
                    <a:latin typeface="Times New Roman" charset="0"/>
                    <a:ea typeface="Times New Roman" charset="0"/>
                    <a:cs typeface="Times New Roman" charset="0"/>
                  </a:rPr>
                  <a:t>This value does lie in the critical region. There is evidence, at the 1% significance level, that </a:t>
                </a:r>
                <a:r>
                  <a:rPr lang="en-US" sz="1900" dirty="0">
                    <a:solidFill>
                      <a:srgbClr val="0070C0"/>
                    </a:solidFill>
                    <a:latin typeface="Times New Roman" charset="0"/>
                    <a:ea typeface="Times New Roman" charset="0"/>
                    <a:cs typeface="Times New Roman" charset="0"/>
                  </a:rPr>
                  <a:t>the true mean lifetimes of the three brands of bulb do differ</a:t>
                </a:r>
                <a:r>
                  <a:rPr lang="en-US" sz="1900" dirty="0">
                    <a:latin typeface="Times New Roman" charset="0"/>
                    <a:ea typeface="Times New Roman" charset="0"/>
                    <a:cs typeface="Times New Roman" charset="0"/>
                  </a:rPr>
                  <a:t>. </a:t>
                </a:r>
                <a:br>
                  <a:rPr lang="en-US" sz="1900" dirty="0">
                    <a:latin typeface="Times New Roman" charset="0"/>
                    <a:ea typeface="Times New Roman" charset="0"/>
                    <a:cs typeface="Times New Roman" charset="0"/>
                  </a:rPr>
                </a:br>
                <a:endParaRPr lang="en-US" sz="1900" dirty="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084" y="1268760"/>
                <a:ext cx="8353395" cy="4824536"/>
              </a:xfrm>
              <a:blipFill rotWithShape="1">
                <a:blip r:embed="rId2"/>
                <a:stretch>
                  <a:fillRect l="-365" t="-631" r="-1240" b="-884"/>
                </a:stretch>
              </a:blipFill>
            </p:spPr>
            <p:txBody>
              <a:bodyPr/>
              <a:lstStyle/>
              <a:p>
                <a:r>
                  <a:rPr lang="en-IN">
                    <a:noFill/>
                  </a:rPr>
                  <a:t> </a:t>
                </a:r>
              </a:p>
            </p:txBody>
          </p:sp>
        </mc:Fallback>
      </mc:AlternateContent>
      <p:sp>
        <p:nvSpPr>
          <p:cNvPr id="7" name="Title 1"/>
          <p:cNvSpPr txBox="1">
            <a:spLocks/>
          </p:cNvSpPr>
          <p:nvPr/>
        </p:nvSpPr>
        <p:spPr>
          <a:xfrm>
            <a:off x="395536" y="0"/>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Solution</a:t>
            </a:r>
            <a:endParaRPr lang="en-IN" sz="4000" dirty="0">
              <a:solidFill>
                <a:srgbClr val="6C0000"/>
              </a:solidFill>
              <a:latin typeface="Times New Roman" pitchFamily="18" charset="0"/>
              <a:cs typeface="Times New Roman" pitchFamily="18" charset="0"/>
            </a:endParaRPr>
          </a:p>
        </p:txBody>
      </p:sp>
      <p:pic>
        <p:nvPicPr>
          <p:cNvPr id="38" name="Picture 37"/>
          <p:cNvPicPr>
            <a:picLocks noChangeAspect="1"/>
          </p:cNvPicPr>
          <p:nvPr/>
        </p:nvPicPr>
        <p:blipFill>
          <a:blip r:embed="rId3"/>
          <a:stretch>
            <a:fillRect/>
          </a:stretch>
        </p:blipFill>
        <p:spPr>
          <a:xfrm>
            <a:off x="5327354" y="2060848"/>
            <a:ext cx="3565125" cy="2304256"/>
          </a:xfrm>
          <a:prstGeom prst="rect">
            <a:avLst/>
          </a:prstGeom>
        </p:spPr>
      </p:pic>
      <p:sp>
        <p:nvSpPr>
          <p:cNvPr id="2" name="Date Placeholder 1">
            <a:extLst>
              <a:ext uri="{FF2B5EF4-FFF2-40B4-BE49-F238E27FC236}">
                <a16:creationId xmlns:a16="http://schemas.microsoft.com/office/drawing/2014/main" id="{97C52430-CE12-7143-9DF9-3CBF4F2BA766}"/>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26264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4904" y="1537986"/>
                <a:ext cx="8335568" cy="4771334"/>
              </a:xfrm>
            </p:spPr>
            <p:txBody>
              <a:bodyPr>
                <a:normAutofit/>
              </a:bodyPr>
              <a:lstStyle/>
              <a:p>
                <a:pPr algn="just"/>
                <a:r>
                  <a:rPr lang="en-US" sz="1800" dirty="0">
                    <a:latin typeface="Times New Roman" charset="0"/>
                    <a:ea typeface="Times New Roman" charset="0"/>
                    <a:cs typeface="Times New Roman" charset="0"/>
                  </a:rPr>
                  <a:t>In essence, given a population a single factor of k levels, we have to calculate two estimations for </a:t>
                </a:r>
                <a14:m>
                  <m:oMath xmlns:m="http://schemas.openxmlformats.org/officeDocument/2006/math">
                    <m:sSup>
                      <m:sSupPr>
                        <m:ctrlPr>
                          <a:rPr lang="en-US" sz="1800" i="1">
                            <a:latin typeface="Cambria Math" panose="02040503050406030204" pitchFamily="18" charset="0"/>
                            <a:ea typeface="Times New Roman" charset="0"/>
                            <a:cs typeface="Times New Roman" charset="0"/>
                          </a:rPr>
                        </m:ctrlPr>
                      </m:sSupPr>
                      <m:e>
                        <m:r>
                          <a:rPr lang="en-US" sz="1800" i="1">
                            <a:latin typeface="Cambria Math"/>
                            <a:ea typeface="Times New Roman" charset="0"/>
                            <a:cs typeface="Times New Roman" charset="0"/>
                          </a:rPr>
                          <m:t>𝜎</m:t>
                        </m:r>
                      </m:e>
                      <m:sup>
                        <m:r>
                          <a:rPr lang="en-US" sz="1800" i="1">
                            <a:latin typeface="Cambria Math"/>
                            <a:ea typeface="Times New Roman" charset="0"/>
                            <a:cs typeface="Times New Roman" charset="0"/>
                          </a:rPr>
                          <m:t>2</m:t>
                        </m:r>
                      </m:sup>
                    </m:sSup>
                  </m:oMath>
                </a14:m>
                <a:r>
                  <a:rPr lang="en-US" sz="1800" dirty="0">
                    <a:latin typeface="Times New Roman" charset="0"/>
                    <a:ea typeface="Times New Roman" charset="0"/>
                    <a:cs typeface="Times New Roman" charset="0"/>
                  </a:rPr>
                  <a:t>. </a:t>
                </a:r>
              </a:p>
              <a:p>
                <a:pPr algn="just"/>
                <a:endParaRPr lang="en-US" sz="800" dirty="0">
                  <a:latin typeface="Times New Roman" charset="0"/>
                  <a:ea typeface="Times New Roman" charset="0"/>
                  <a:cs typeface="Times New Roman" charset="0"/>
                </a:endParaRPr>
              </a:p>
              <a:p>
                <a:pPr algn="just"/>
                <a:r>
                  <a:rPr lang="en-US" sz="1800" dirty="0">
                    <a:latin typeface="Times New Roman" charset="0"/>
                    <a:ea typeface="Times New Roman" charset="0"/>
                    <a:cs typeface="Times New Roman" charset="0"/>
                  </a:rPr>
                  <a:t>Sampling variance between  groups  with (</a:t>
                </a:r>
                <a:r>
                  <a:rPr lang="en-US" sz="1800" i="1" dirty="0">
                    <a:latin typeface="Times New Roman" charset="0"/>
                    <a:ea typeface="Times New Roman" charset="0"/>
                    <a:cs typeface="Times New Roman" charset="0"/>
                  </a:rPr>
                  <a:t>k</a:t>
                </a:r>
                <a:r>
                  <a:rPr lang="en-US" sz="1800" dirty="0">
                    <a:latin typeface="Times New Roman" charset="0"/>
                    <a:ea typeface="Times New Roman" charset="0"/>
                    <a:cs typeface="Times New Roman" charset="0"/>
                  </a:rPr>
                  <a:t>-1) degree of freedom</a:t>
                </a:r>
              </a:p>
              <a:p>
                <a:pPr marL="0" indent="0" algn="just">
                  <a:buNone/>
                </a:pPr>
                <a:r>
                  <a:rPr lang="en-US" sz="1800" i="1" dirty="0">
                    <a:latin typeface="Times New Roman" charset="0"/>
                    <a:ea typeface="Times New Roman" charset="0"/>
                    <a:cs typeface="Times New Roman" charset="0"/>
                  </a:rPr>
                  <a:t>		n</a:t>
                </a:r>
                <a14:m>
                  <m:oMath xmlns:m="http://schemas.openxmlformats.org/officeDocument/2006/math">
                    <m:sSubSup>
                      <m:sSubSupPr>
                        <m:ctrlPr>
                          <a:rPr lang="en-IN" sz="1800" i="1">
                            <a:latin typeface="Cambria Math" panose="02040503050406030204" pitchFamily="18" charset="0"/>
                          </a:rPr>
                        </m:ctrlPr>
                      </m:sSubSupPr>
                      <m:e>
                        <m:acc>
                          <m:accPr>
                            <m:chr m:val="̂"/>
                            <m:ctrlPr>
                              <a:rPr lang="en-IN" sz="1800" i="1">
                                <a:latin typeface="Cambria Math" panose="02040503050406030204" pitchFamily="18" charset="0"/>
                              </a:rPr>
                            </m:ctrlPr>
                          </m:accPr>
                          <m:e>
                            <m:r>
                              <a:rPr lang="en-US" sz="1800" i="1">
                                <a:latin typeface="Cambria Math"/>
                              </a:rPr>
                              <m:t>𝜎</m:t>
                            </m:r>
                          </m:e>
                        </m:acc>
                      </m:e>
                      <m:sub>
                        <m:r>
                          <a:rPr lang="en-US" sz="1800" b="0" i="1" smtClean="0">
                            <a:latin typeface="Cambria Math"/>
                          </a:rPr>
                          <m:t>𝐵</m:t>
                        </m:r>
                      </m:sub>
                      <m:sup>
                        <m:r>
                          <a:rPr lang="en-US" sz="1800" i="1">
                            <a:latin typeface="Cambria Math"/>
                          </a:rPr>
                          <m:t>2</m:t>
                        </m:r>
                      </m:sup>
                    </m:sSubSup>
                    <m:r>
                      <a:rPr lang="en-US" sz="1800" i="1">
                        <a:latin typeface="Cambria Math"/>
                      </a:rPr>
                      <m:t>=</m:t>
                    </m:r>
                    <m:r>
                      <a:rPr lang="en-US" sz="1800" b="0" i="1" smtClean="0">
                        <a:latin typeface="Cambria Math"/>
                      </a:rPr>
                      <m:t>𝑛</m:t>
                    </m:r>
                    <m:nary>
                      <m:naryPr>
                        <m:chr m:val="∑"/>
                        <m:limLoc m:val="undOvr"/>
                        <m:subHide m:val="on"/>
                        <m:supHide m:val="on"/>
                        <m:ctrlPr>
                          <a:rPr lang="en-IN" sz="1800" i="1">
                            <a:latin typeface="Cambria Math" panose="02040503050406030204" pitchFamily="18" charset="0"/>
                          </a:rPr>
                        </m:ctrlPr>
                      </m:naryPr>
                      <m:sub/>
                      <m:sup/>
                      <m:e>
                        <m:d>
                          <m:dPr>
                            <m:ctrlPr>
                              <a:rPr lang="en-IN" sz="1800" i="1">
                                <a:latin typeface="Cambria Math" panose="02040503050406030204" pitchFamily="18" charset="0"/>
                              </a:rPr>
                            </m:ctrlPr>
                          </m:dPr>
                          <m:e>
                            <m:sSub>
                              <m:sSubPr>
                                <m:ctrlPr>
                                  <a:rPr lang="en-IN" sz="1800" i="1">
                                    <a:latin typeface="Cambria Math" panose="02040503050406030204" pitchFamily="18" charset="0"/>
                                  </a:rPr>
                                </m:ctrlPr>
                              </m:sSubPr>
                              <m:e>
                                <m:acc>
                                  <m:accPr>
                                    <m:chr m:val="̅"/>
                                    <m:ctrlPr>
                                      <a:rPr lang="en-IN" sz="1800" i="1">
                                        <a:latin typeface="Cambria Math" panose="02040503050406030204" pitchFamily="18" charset="0"/>
                                      </a:rPr>
                                    </m:ctrlPr>
                                  </m:accPr>
                                  <m:e>
                                    <m:r>
                                      <a:rPr lang="en-US" sz="1800" i="1">
                                        <a:latin typeface="Cambria Math"/>
                                      </a:rPr>
                                      <m:t>𝑦</m:t>
                                    </m:r>
                                  </m:e>
                                </m:acc>
                              </m:e>
                              <m:sub>
                                <m:r>
                                  <a:rPr lang="en-US" sz="1800" i="1">
                                    <a:latin typeface="Cambria Math"/>
                                  </a:rPr>
                                  <m:t>𝑖</m:t>
                                </m:r>
                                <m:r>
                                  <a:rPr lang="en-US" sz="1800" i="1">
                                    <a:latin typeface="Cambria Math"/>
                                  </a:rPr>
                                  <m:t>.</m:t>
                                </m:r>
                              </m:sub>
                            </m:sSub>
                            <m:r>
                              <a:rPr lang="en-US" sz="1800" i="1">
                                <a:latin typeface="Cambria Math"/>
                              </a:rPr>
                              <m:t>−</m:t>
                            </m:r>
                            <m:sSub>
                              <m:sSubPr>
                                <m:ctrlPr>
                                  <a:rPr lang="en-IN" sz="1800" i="1">
                                    <a:latin typeface="Cambria Math" panose="02040503050406030204" pitchFamily="18" charset="0"/>
                                  </a:rPr>
                                </m:ctrlPr>
                              </m:sSubPr>
                              <m:e>
                                <m:acc>
                                  <m:accPr>
                                    <m:chr m:val="̅"/>
                                    <m:ctrlPr>
                                      <a:rPr lang="en-IN" sz="1800" i="1">
                                        <a:latin typeface="Cambria Math" panose="02040503050406030204" pitchFamily="18" charset="0"/>
                                      </a:rPr>
                                    </m:ctrlPr>
                                  </m:accPr>
                                  <m:e>
                                    <m:r>
                                      <a:rPr lang="en-US" sz="1800" i="1">
                                        <a:latin typeface="Cambria Math"/>
                                      </a:rPr>
                                      <m:t>𝑦</m:t>
                                    </m:r>
                                  </m:e>
                                </m:acc>
                              </m:e>
                              <m:sub>
                                <m:r>
                                  <a:rPr lang="en-IN" sz="1800" b="0" i="1" smtClean="0">
                                    <a:latin typeface="Cambria Math" panose="02040503050406030204" pitchFamily="18" charset="0"/>
                                  </a:rPr>
                                  <m:t>𝑔</m:t>
                                </m:r>
                              </m:sub>
                            </m:sSub>
                          </m:e>
                        </m:d>
                        <m:r>
                          <a:rPr lang="en-US" sz="1800" b="0" i="1" baseline="30000" smtClean="0">
                            <a:latin typeface="Cambria Math"/>
                          </a:rPr>
                          <m:t>2</m:t>
                        </m:r>
                        <m:r>
                          <a:rPr lang="en-US" sz="1800" i="1">
                            <a:latin typeface="Cambria Math"/>
                          </a:rPr>
                          <m:t>/(</m:t>
                        </m:r>
                        <m:r>
                          <a:rPr lang="en-US" sz="1800" i="1">
                            <a:latin typeface="Cambria Math"/>
                          </a:rPr>
                          <m:t>𝑘</m:t>
                        </m:r>
                        <m:r>
                          <a:rPr lang="en-US" sz="1800" i="1">
                            <a:latin typeface="Cambria Math"/>
                          </a:rPr>
                          <m:t>−1)</m:t>
                        </m:r>
                      </m:e>
                    </m:nary>
                  </m:oMath>
                </a14:m>
                <a:r>
                  <a:rPr lang="en-US" sz="1800" dirty="0">
                    <a:latin typeface="Times New Roman" charset="0"/>
                    <a:ea typeface="Times New Roman" charset="0"/>
                    <a:cs typeface="Times New Roman" charset="0"/>
                  </a:rPr>
                  <a:t>. </a:t>
                </a:r>
              </a:p>
              <a:p>
                <a:pPr marL="0" indent="0" algn="just">
                  <a:buNone/>
                </a:pPr>
                <a:endParaRPr lang="en-US" sz="1800" dirty="0">
                  <a:latin typeface="Times New Roman" charset="0"/>
                  <a:ea typeface="Times New Roman" charset="0"/>
                  <a:cs typeface="Times New Roman" charset="0"/>
                </a:endParaRPr>
              </a:p>
              <a:p>
                <a:pPr algn="just"/>
                <a:r>
                  <a:rPr lang="en-US" sz="1800" dirty="0">
                    <a:latin typeface="Times New Roman" charset="0"/>
                    <a:ea typeface="Times New Roman" charset="0"/>
                    <a:cs typeface="Times New Roman" charset="0"/>
                  </a:rPr>
                  <a:t>Sampling variance within groups with (</a:t>
                </a:r>
                <a:r>
                  <a:rPr lang="en-US" sz="1800" i="1" dirty="0">
                    <a:latin typeface="Times New Roman" charset="0"/>
                    <a:ea typeface="Times New Roman" charset="0"/>
                    <a:cs typeface="Times New Roman" charset="0"/>
                  </a:rPr>
                  <a:t>n</a:t>
                </a:r>
                <a:r>
                  <a:rPr lang="en-US" sz="1800" dirty="0">
                    <a:latin typeface="Times New Roman" charset="0"/>
                    <a:ea typeface="Times New Roman" charset="0"/>
                    <a:cs typeface="Times New Roman" charset="0"/>
                  </a:rPr>
                  <a:t>-</a:t>
                </a:r>
                <a:r>
                  <a:rPr lang="en-US" sz="1800" i="1" dirty="0">
                    <a:latin typeface="Times New Roman" charset="0"/>
                    <a:ea typeface="Times New Roman" charset="0"/>
                    <a:cs typeface="Times New Roman" charset="0"/>
                  </a:rPr>
                  <a:t>k</a:t>
                </a:r>
                <a:r>
                  <a:rPr lang="en-US" sz="1800" dirty="0">
                    <a:latin typeface="Times New Roman" charset="0"/>
                    <a:ea typeface="Times New Roman" charset="0"/>
                    <a:cs typeface="Times New Roman" charset="0"/>
                  </a:rPr>
                  <a:t>) degree of freedom</a:t>
                </a:r>
              </a:p>
              <a:p>
                <a:pPr marL="0" indent="0" algn="just">
                  <a:buNone/>
                </a:pPr>
                <a:r>
                  <a:rPr lang="en-IN" sz="1800" dirty="0"/>
                  <a:t>		</a:t>
                </a:r>
                <a14:m>
                  <m:oMath xmlns:m="http://schemas.openxmlformats.org/officeDocument/2006/math">
                    <m:sSubSup>
                      <m:sSubSupPr>
                        <m:ctrlPr>
                          <a:rPr lang="en-IN" sz="1600" i="1">
                            <a:latin typeface="Cambria Math" panose="02040503050406030204" pitchFamily="18" charset="0"/>
                          </a:rPr>
                        </m:ctrlPr>
                      </m:sSubSupPr>
                      <m:e>
                        <m:acc>
                          <m:accPr>
                            <m:chr m:val="̂"/>
                            <m:ctrlPr>
                              <a:rPr lang="en-IN" sz="1600" i="1">
                                <a:latin typeface="Cambria Math" panose="02040503050406030204" pitchFamily="18" charset="0"/>
                              </a:rPr>
                            </m:ctrlPr>
                          </m:accPr>
                          <m:e>
                            <m:r>
                              <a:rPr lang="en-US" sz="1600" i="1">
                                <a:latin typeface="Cambria Math"/>
                              </a:rPr>
                              <m:t>𝜎</m:t>
                            </m:r>
                          </m:e>
                        </m:acc>
                      </m:e>
                      <m:sub>
                        <m:r>
                          <a:rPr lang="en-US" sz="1600" b="0" i="1" smtClean="0">
                            <a:latin typeface="Cambria Math"/>
                          </a:rPr>
                          <m:t>𝑊</m:t>
                        </m:r>
                      </m:sub>
                      <m:sup>
                        <m:r>
                          <a:rPr lang="en-US" sz="1600" i="1">
                            <a:latin typeface="Cambria Math"/>
                          </a:rPr>
                          <m:t>2</m:t>
                        </m:r>
                      </m:sup>
                    </m:sSubSup>
                    <m:r>
                      <a:rPr lang="en-IN" sz="1600" i="1">
                        <a:latin typeface="Cambria Math"/>
                      </a:rPr>
                      <m:t>= </m:t>
                    </m:r>
                    <m:f>
                      <m:fPr>
                        <m:ctrlPr>
                          <a:rPr lang="en-IN" sz="1600" i="1">
                            <a:latin typeface="Cambria Math" panose="02040503050406030204" pitchFamily="18" charset="0"/>
                          </a:rPr>
                        </m:ctrlPr>
                      </m:fPr>
                      <m:num>
                        <m:nary>
                          <m:naryPr>
                            <m:chr m:val="∑"/>
                            <m:limLoc m:val="undOvr"/>
                            <m:ctrlPr>
                              <a:rPr lang="en-IN" sz="1800" i="1">
                                <a:latin typeface="Cambria Math" panose="02040503050406030204" pitchFamily="18" charset="0"/>
                              </a:rPr>
                            </m:ctrlPr>
                          </m:naryPr>
                          <m:sub>
                            <m:r>
                              <a:rPr lang="en-IN" sz="1800" i="1">
                                <a:latin typeface="Cambria Math"/>
                              </a:rPr>
                              <m:t>𝑖</m:t>
                            </m:r>
                            <m:r>
                              <a:rPr lang="en-IN" sz="1800" i="1">
                                <a:latin typeface="Cambria Math"/>
                              </a:rPr>
                              <m:t>=1</m:t>
                            </m:r>
                          </m:sub>
                          <m:sup>
                            <m:r>
                              <a:rPr lang="en-US" sz="1800" b="0" i="1" smtClean="0">
                                <a:latin typeface="Cambria Math"/>
                              </a:rPr>
                              <m:t>𝑘</m:t>
                            </m:r>
                          </m:sup>
                          <m:e>
                            <m:sSub>
                              <m:sSubPr>
                                <m:ctrlPr>
                                  <a:rPr lang="en-IN" sz="1800" i="1">
                                    <a:latin typeface="Cambria Math" panose="02040503050406030204" pitchFamily="18" charset="0"/>
                                  </a:rPr>
                                </m:ctrlPr>
                              </m:sSubPr>
                              <m:e>
                                <m:r>
                                  <a:rPr lang="en-IN" sz="1800" i="1">
                                    <a:latin typeface="Cambria Math"/>
                                  </a:rPr>
                                  <m:t>𝑆𝑆</m:t>
                                </m:r>
                              </m:e>
                              <m:sub>
                                <m:r>
                                  <a:rPr lang="en-IN" sz="1800" i="1">
                                    <a:latin typeface="Cambria Math"/>
                                  </a:rPr>
                                  <m:t>𝑖</m:t>
                                </m:r>
                              </m:sub>
                            </m:sSub>
                          </m:e>
                        </m:nary>
                      </m:num>
                      <m:den>
                        <m:nary>
                          <m:naryPr>
                            <m:chr m:val="∑"/>
                            <m:limLoc m:val="undOvr"/>
                            <m:subHide m:val="on"/>
                            <m:supHide m:val="on"/>
                            <m:ctrlPr>
                              <a:rPr lang="en-IN" sz="1600" i="1">
                                <a:latin typeface="Cambria Math" panose="02040503050406030204" pitchFamily="18" charset="0"/>
                              </a:rPr>
                            </m:ctrlPr>
                          </m:naryPr>
                          <m:sub/>
                          <m:sup/>
                          <m:e>
                            <m:sSub>
                              <m:sSubPr>
                                <m:ctrlPr>
                                  <a:rPr lang="en-IN" sz="1600" i="1">
                                    <a:latin typeface="Cambria Math" panose="02040503050406030204" pitchFamily="18" charset="0"/>
                                  </a:rPr>
                                </m:ctrlPr>
                              </m:sSubPr>
                              <m:e>
                                <m:r>
                                  <a:rPr lang="en-IN" sz="1600" i="1">
                                    <a:latin typeface="Cambria Math"/>
                                  </a:rPr>
                                  <m:t>𝑛</m:t>
                                </m:r>
                              </m:e>
                              <m:sub>
                                <m:r>
                                  <a:rPr lang="en-IN" sz="1600" i="1">
                                    <a:latin typeface="Cambria Math"/>
                                  </a:rPr>
                                  <m:t>𝑖</m:t>
                                </m:r>
                              </m:sub>
                            </m:sSub>
                            <m:r>
                              <a:rPr lang="en-IN" sz="1600" i="1">
                                <a:latin typeface="Cambria Math"/>
                              </a:rPr>
                              <m:t>−</m:t>
                            </m:r>
                            <m:r>
                              <a:rPr lang="en-US" sz="1600" b="0" i="1" smtClean="0">
                                <a:latin typeface="Cambria Math"/>
                              </a:rPr>
                              <m:t>𝑘</m:t>
                            </m:r>
                          </m:e>
                        </m:nary>
                      </m:den>
                    </m:f>
                  </m:oMath>
                </a14:m>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4904" y="1537986"/>
                <a:ext cx="8335568" cy="4771334"/>
              </a:xfrm>
              <a:blipFill>
                <a:blip r:embed="rId2"/>
                <a:stretch>
                  <a:fillRect l="-512" t="-639" r="-585"/>
                </a:stretch>
              </a:blipFill>
            </p:spPr>
            <p:txBody>
              <a:bodyPr/>
              <a:lstStyle/>
              <a:p>
                <a:r>
                  <a:rPr lang="en-IN">
                    <a:noFill/>
                  </a:rPr>
                  <a:t> </a:t>
                </a:r>
              </a:p>
            </p:txBody>
          </p:sp>
        </mc:Fallback>
      </mc:AlternateContent>
      <p:sp>
        <p:nvSpPr>
          <p:cNvPr id="5" name="Title 1"/>
          <p:cNvSpPr txBox="1">
            <a:spLocks/>
          </p:cNvSpPr>
          <p:nvPr/>
        </p:nvSpPr>
        <p:spPr>
          <a:xfrm>
            <a:off x="323528" y="116632"/>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Notation and computational formulae</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24D3C716-91D4-E34E-9FD5-94C45E0EB323}"/>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434851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904" y="1537986"/>
            <a:ext cx="8335568" cy="4771334"/>
          </a:xfrm>
        </p:spPr>
        <p:txBody>
          <a:bodyPr>
            <a:normAutofit/>
          </a:bodyPr>
          <a:lstStyle/>
          <a:p>
            <a:pPr algn="just"/>
            <a:r>
              <a:rPr lang="en-US" sz="1800" dirty="0">
                <a:latin typeface="Times New Roman" charset="0"/>
                <a:ea typeface="Times New Roman" charset="0"/>
                <a:cs typeface="Times New Roman" charset="0"/>
              </a:rPr>
              <a:t>The calculations undertaken in the previous example are somewhat cumbersome, and are prone to inaccuracy with non-integer sample means. They also require considerable changes when the sample sizes are unequal. Equivalent computational formulae are available which cater for both equal and unequal sample sizes. </a:t>
            </a:r>
          </a:p>
          <a:p>
            <a:pPr algn="just"/>
            <a:endParaRPr lang="en-US" sz="800" dirty="0">
              <a:latin typeface="Times New Roman" charset="0"/>
              <a:ea typeface="Times New Roman" charset="0"/>
              <a:cs typeface="Times New Roman" charset="0"/>
            </a:endParaRPr>
          </a:p>
          <a:p>
            <a:pPr algn="just"/>
            <a:r>
              <a:rPr lang="en-US" sz="1800" dirty="0">
                <a:latin typeface="Times New Roman" charset="0"/>
                <a:ea typeface="Times New Roman" charset="0"/>
                <a:cs typeface="Times New Roman" charset="0"/>
              </a:rPr>
              <a:t>First, some notation. </a:t>
            </a: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028931439"/>
                  </p:ext>
                </p:extLst>
              </p:nvPr>
            </p:nvGraphicFramePr>
            <p:xfrm>
              <a:off x="1208644" y="3356992"/>
              <a:ext cx="6888088" cy="2744597"/>
            </p:xfrm>
            <a:graphic>
              <a:graphicData uri="http://schemas.openxmlformats.org/drawingml/2006/table">
                <a:tbl>
                  <a:tblPr firstRow="1" bandRow="1">
                    <a:tableStyleId>{2D5ABB26-0587-4C30-8999-92F81FD0307C}</a:tableStyleId>
                  </a:tblPr>
                  <a:tblGrid>
                    <a:gridCol w="3636111">
                      <a:extLst>
                        <a:ext uri="{9D8B030D-6E8A-4147-A177-3AD203B41FA5}">
                          <a16:colId xmlns:a16="http://schemas.microsoft.com/office/drawing/2014/main" val="20000"/>
                        </a:ext>
                      </a:extLst>
                    </a:gridCol>
                    <a:gridCol w="3251977">
                      <a:extLst>
                        <a:ext uri="{9D8B030D-6E8A-4147-A177-3AD203B41FA5}">
                          <a16:colId xmlns:a16="http://schemas.microsoft.com/office/drawing/2014/main" val="20001"/>
                        </a:ext>
                      </a:extLst>
                    </a:gridCol>
                  </a:tblGrid>
                  <a:tr h="27813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600" kern="1200" dirty="0">
                              <a:effectLst/>
                              <a:latin typeface="Times New Roman" charset="0"/>
                              <a:ea typeface="Times New Roman" charset="0"/>
                              <a:cs typeface="Times New Roman" charset="0"/>
                            </a:rPr>
                            <a:t>Number of samples (or levels) </a:t>
                          </a:r>
                          <a:endParaRPr lang="en-US" sz="16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left"/>
                              </m:oMathParaPr>
                              <m:oMath xmlns:m="http://schemas.openxmlformats.org/officeDocument/2006/math">
                                <m:r>
                                  <a:rPr lang="en-US" sz="1400" b="0" i="1" smtClean="0">
                                    <a:latin typeface="Cambria Math" charset="0"/>
                                  </a:rPr>
                                  <m:t>=</m:t>
                                </m:r>
                                <m:r>
                                  <a:rPr lang="en-US" sz="1400" b="0" i="1" smtClean="0">
                                    <a:latin typeface="Cambria Math" charset="0"/>
                                  </a:rPr>
                                  <m:t>𝑘</m:t>
                                </m:r>
                              </m:oMath>
                            </m:oMathPara>
                          </a14:m>
                          <a:endParaRPr lang="en-US" sz="1400" dirty="0"/>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7813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600" kern="1200" dirty="0">
                              <a:effectLst/>
                              <a:latin typeface="Times New Roman" charset="0"/>
                              <a:ea typeface="Times New Roman" charset="0"/>
                              <a:cs typeface="Times New Roman" charset="0"/>
                            </a:rPr>
                            <a:t>Number of observations in </a:t>
                          </a:r>
                          <a14:m>
                            <m:oMath xmlns:m="http://schemas.openxmlformats.org/officeDocument/2006/math">
                              <m:r>
                                <a:rPr lang="en-US" sz="1600" kern="1200" dirty="0" smtClean="0">
                                  <a:effectLst/>
                                  <a:latin typeface="Cambria Math"/>
                                  <a:ea typeface="Times New Roman" charset="0"/>
                                  <a:cs typeface="Times New Roman" charset="0"/>
                                </a:rPr>
                                <m:t>𝑖</m:t>
                              </m:r>
                            </m:oMath>
                          </a14:m>
                          <a:r>
                            <a:rPr lang="en-US" sz="1600" kern="1200" dirty="0" err="1">
                              <a:effectLst/>
                              <a:latin typeface="Times New Roman" charset="0"/>
                              <a:ea typeface="Times New Roman" charset="0"/>
                              <a:cs typeface="Times New Roman" charset="0"/>
                            </a:rPr>
                            <a:t>th</a:t>
                          </a:r>
                          <a:r>
                            <a:rPr lang="en-US" sz="1600" kern="1200" dirty="0">
                              <a:effectLst/>
                              <a:latin typeface="Times New Roman" charset="0"/>
                              <a:ea typeface="Times New Roman" charset="0"/>
                              <a:cs typeface="Times New Roman" charset="0"/>
                            </a:rPr>
                            <a:t> sample </a:t>
                          </a:r>
                          <a:endParaRPr lang="en-US" sz="16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pPr algn="l"/>
                          <a14:m>
                            <m:oMathPara xmlns:m="http://schemas.openxmlformats.org/officeDocument/2006/math">
                              <m:oMathParaPr>
                                <m:jc m:val="left"/>
                              </m:oMathParaPr>
                              <m:oMath xmlns:m="http://schemas.openxmlformats.org/officeDocument/2006/math">
                                <m:r>
                                  <a:rPr lang="en-US" sz="1400" b="0" i="1" smtClean="0">
                                    <a:latin typeface="Cambria Math" charset="0"/>
                                  </a:rPr>
                                  <m:t>=</m:t>
                                </m:r>
                                <m:sSub>
                                  <m:sSubPr>
                                    <m:ctrlPr>
                                      <a:rPr lang="en-US" sz="1400" b="0" i="1" smtClean="0">
                                        <a:latin typeface="Cambria Math" panose="02040503050406030204" pitchFamily="18" charset="0"/>
                                      </a:rPr>
                                    </m:ctrlPr>
                                  </m:sSubPr>
                                  <m:e>
                                    <m:r>
                                      <a:rPr lang="en-US" sz="1400" b="0" i="1" smtClean="0">
                                        <a:latin typeface="Cambria Math" charset="0"/>
                                      </a:rPr>
                                      <m:t>𝑛</m:t>
                                    </m:r>
                                  </m:e>
                                  <m:sub>
                                    <m:r>
                                      <a:rPr lang="en-US" sz="1400" b="0" i="1" smtClean="0">
                                        <a:latin typeface="Cambria Math" charset="0"/>
                                      </a:rPr>
                                      <m:t>𝑖</m:t>
                                    </m:r>
                                  </m:sub>
                                </m:sSub>
                                <m:r>
                                  <a:rPr lang="en-US" sz="1400" b="0" i="1" smtClean="0">
                                    <a:latin typeface="Cambria Math" charset="0"/>
                                  </a:rPr>
                                  <m:t> ,  </m:t>
                                </m:r>
                                <m:r>
                                  <a:rPr lang="en-US" sz="1400" b="0" i="1" smtClean="0">
                                    <a:latin typeface="Cambria Math" charset="0"/>
                                  </a:rPr>
                                  <m:t>𝑖</m:t>
                                </m:r>
                                <m:r>
                                  <a:rPr lang="en-US" sz="1400" b="0" i="1" smtClean="0">
                                    <a:latin typeface="Cambria Math" charset="0"/>
                                  </a:rPr>
                                  <m:t>=1, 2, …, </m:t>
                                </m:r>
                                <m:r>
                                  <a:rPr lang="en-US" sz="1400" b="0" i="1" smtClean="0">
                                    <a:latin typeface="Cambria Math" charset="0"/>
                                  </a:rPr>
                                  <m:t>𝑘</m:t>
                                </m:r>
                              </m:oMath>
                            </m:oMathPara>
                          </a14:m>
                          <a:endParaRPr lang="en-US" sz="1400" dirty="0"/>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1235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600" kern="1200" dirty="0">
                              <a:effectLst/>
                              <a:latin typeface="Times New Roman" charset="0"/>
                              <a:ea typeface="Times New Roman" charset="0"/>
                              <a:cs typeface="Times New Roman" charset="0"/>
                            </a:rPr>
                            <a:t>Total number of observations </a:t>
                          </a:r>
                          <a:endParaRPr lang="en-US" sz="16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pPr algn="l"/>
                          <a14:m>
                            <m:oMathPara xmlns:m="http://schemas.openxmlformats.org/officeDocument/2006/math">
                              <m:oMathParaPr>
                                <m:jc m:val="left"/>
                              </m:oMathParaPr>
                              <m:oMath xmlns:m="http://schemas.openxmlformats.org/officeDocument/2006/math">
                                <m:r>
                                  <a:rPr lang="en-US" sz="1400" b="0" i="1" smtClean="0">
                                    <a:latin typeface="Cambria Math" charset="0"/>
                                  </a:rPr>
                                  <m:t>=</m:t>
                                </m:r>
                                <m:r>
                                  <a:rPr lang="en-US" sz="1400" b="0" i="1" smtClean="0">
                                    <a:latin typeface="Cambria Math" charset="0"/>
                                  </a:rPr>
                                  <m:t>𝑛</m:t>
                                </m:r>
                                <m:r>
                                  <a:rPr lang="en-US" sz="1400" b="0" i="1" smtClean="0">
                                    <a:latin typeface="Cambria Math" charset="0"/>
                                  </a:rPr>
                                  <m:t>=</m:t>
                                </m:r>
                                <m:nary>
                                  <m:naryPr>
                                    <m:chr m:val="∑"/>
                                    <m:supHide m:val="on"/>
                                    <m:ctrlPr>
                                      <a:rPr lang="en-US" sz="1400" b="0" i="1" smtClean="0">
                                        <a:latin typeface="Cambria Math" panose="02040503050406030204" pitchFamily="18" charset="0"/>
                                      </a:rPr>
                                    </m:ctrlPr>
                                  </m:naryPr>
                                  <m:sub>
                                    <m:r>
                                      <m:rPr>
                                        <m:brk m:alnAt="7"/>
                                      </m:rPr>
                                      <a:rPr lang="en-US" sz="1400" b="0" i="1" smtClean="0">
                                        <a:latin typeface="Cambria Math" charset="0"/>
                                      </a:rPr>
                                      <m:t>𝑖</m:t>
                                    </m:r>
                                  </m:sub>
                                  <m:sup/>
                                  <m:e>
                                    <m:sSub>
                                      <m:sSubPr>
                                        <m:ctrlPr>
                                          <a:rPr lang="en-US" sz="1400" b="0" i="1" smtClean="0">
                                            <a:latin typeface="Cambria Math" panose="02040503050406030204" pitchFamily="18" charset="0"/>
                                          </a:rPr>
                                        </m:ctrlPr>
                                      </m:sSubPr>
                                      <m:e>
                                        <m:r>
                                          <a:rPr lang="en-US" sz="1400" b="0" i="1" smtClean="0">
                                            <a:latin typeface="Cambria Math" charset="0"/>
                                          </a:rPr>
                                          <m:t>𝑛</m:t>
                                        </m:r>
                                      </m:e>
                                      <m:sub>
                                        <m:r>
                                          <a:rPr lang="en-US" sz="1400" b="0" i="1" smtClean="0">
                                            <a:latin typeface="Cambria Math" charset="0"/>
                                          </a:rPr>
                                          <m:t>𝑖</m:t>
                                        </m:r>
                                      </m:sub>
                                    </m:sSub>
                                  </m:e>
                                </m:nary>
                              </m:oMath>
                            </m:oMathPara>
                          </a14:m>
                          <a:endParaRPr lang="en-US" sz="1400" dirty="0"/>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7813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600" kern="1200" dirty="0" smtClean="0">
                                  <a:effectLst/>
                                  <a:latin typeface="Cambria Math"/>
                                  <a:ea typeface="Times New Roman" charset="0"/>
                                  <a:cs typeface="Times New Roman" charset="0"/>
                                </a:rPr>
                                <m:t>𝑗</m:t>
                              </m:r>
                              <m:r>
                                <a:rPr lang="en-US" sz="1600" b="0" i="0" kern="1200" dirty="0" smtClean="0">
                                  <a:effectLst/>
                                  <a:latin typeface="Cambria Math"/>
                                  <a:ea typeface="Times New Roman" charset="0"/>
                                  <a:cs typeface="Times New Roman" charset="0"/>
                                </a:rPr>
                                <m:t>−</m:t>
                              </m:r>
                              <m:r>
                                <m:rPr>
                                  <m:sty m:val="p"/>
                                </m:rPr>
                                <a:rPr lang="en-US" sz="1600" b="0" i="0" kern="1200" dirty="0" smtClean="0">
                                  <a:effectLst/>
                                  <a:latin typeface="Cambria Math"/>
                                  <a:ea typeface="Times New Roman" charset="0"/>
                                  <a:cs typeface="Times New Roman" charset="0"/>
                                </a:rPr>
                                <m:t>th</m:t>
                              </m:r>
                              <m:r>
                                <m:rPr>
                                  <m:nor/>
                                </m:rPr>
                                <a:rPr lang="en-US" sz="1600" b="0" i="0" kern="1200" dirty="0" smtClean="0">
                                  <a:effectLst/>
                                  <a:latin typeface="Cambria Math"/>
                                  <a:ea typeface="Times New Roman" charset="0"/>
                                  <a:cs typeface="Times New Roman" charset="0"/>
                                </a:rPr>
                                <m:t> </m:t>
                              </m:r>
                              <m:r>
                                <m:rPr>
                                  <m:nor/>
                                </m:rPr>
                                <a:rPr lang="en-US" sz="1600" b="0" i="0" kern="1200" dirty="0" smtClean="0">
                                  <a:effectLst/>
                                  <a:latin typeface="Cambria Math"/>
                                  <a:ea typeface="Times New Roman" charset="0"/>
                                  <a:cs typeface="Times New Roman" charset="0"/>
                                </a:rPr>
                                <m:t>o</m:t>
                              </m:r>
                              <m:r>
                                <m:rPr>
                                  <m:nor/>
                                </m:rPr>
                                <a:rPr lang="en-US" sz="1600" kern="1200" dirty="0" smtClean="0">
                                  <a:effectLst/>
                                  <a:latin typeface="Times New Roman" charset="0"/>
                                  <a:ea typeface="Times New Roman" charset="0"/>
                                  <a:cs typeface="Times New Roman" charset="0"/>
                                </a:rPr>
                                <m:t>bservation</m:t>
                              </m:r>
                            </m:oMath>
                          </a14:m>
                          <a:r>
                            <a:rPr lang="en-US" sz="1600" kern="1200" dirty="0">
                              <a:effectLst/>
                              <a:latin typeface="Times New Roman" charset="0"/>
                              <a:ea typeface="Times New Roman" charset="0"/>
                              <a:cs typeface="Times New Roman" charset="0"/>
                            </a:rPr>
                            <a:t> in </a:t>
                          </a:r>
                          <a14:m>
                            <m:oMath xmlns:m="http://schemas.openxmlformats.org/officeDocument/2006/math">
                              <m:r>
                                <a:rPr lang="en-US" sz="1600" kern="1200" dirty="0" smtClean="0">
                                  <a:effectLst/>
                                  <a:latin typeface="Cambria Math"/>
                                  <a:ea typeface="Times New Roman" charset="0"/>
                                  <a:cs typeface="Times New Roman" charset="0"/>
                                </a:rPr>
                                <m:t>𝑖</m:t>
                              </m:r>
                            </m:oMath>
                          </a14:m>
                          <a:r>
                            <a:rPr lang="en-US" sz="1600" kern="1200" dirty="0">
                              <a:effectLst/>
                              <a:latin typeface="Times New Roman" charset="0"/>
                              <a:ea typeface="Times New Roman" charset="0"/>
                              <a:cs typeface="Times New Roman" charset="0"/>
                            </a:rPr>
                            <a:t>-</a:t>
                          </a:r>
                          <a:r>
                            <a:rPr lang="en-US" sz="1600" kern="1200" dirty="0" err="1">
                              <a:effectLst/>
                              <a:latin typeface="Times New Roman" charset="0"/>
                              <a:ea typeface="Times New Roman" charset="0"/>
                              <a:cs typeface="Times New Roman" charset="0"/>
                            </a:rPr>
                            <a:t>th</a:t>
                          </a:r>
                          <a:r>
                            <a:rPr lang="en-US" sz="1600" kern="1200" dirty="0">
                              <a:effectLst/>
                              <a:latin typeface="Times New Roman" charset="0"/>
                              <a:ea typeface="Times New Roman" charset="0"/>
                              <a:cs typeface="Times New Roman" charset="0"/>
                            </a:rPr>
                            <a:t> sample </a:t>
                          </a:r>
                          <a:endParaRPr lang="en-US" sz="16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400" b="0" i="1" smtClean="0">
                                    <a:latin typeface="Cambria Math" charset="0"/>
                                  </a:rPr>
                                  <m:t>=</m:t>
                                </m:r>
                                <m:sSub>
                                  <m:sSubPr>
                                    <m:ctrlPr>
                                      <a:rPr lang="en-US" sz="1400" b="0" i="1" smtClean="0">
                                        <a:latin typeface="Cambria Math" panose="02040503050406030204" pitchFamily="18" charset="0"/>
                                      </a:rPr>
                                    </m:ctrlPr>
                                  </m:sSubPr>
                                  <m:e>
                                    <m:r>
                                      <a:rPr lang="en-US" sz="1400" b="0" i="1" smtClean="0">
                                        <a:latin typeface="Cambria Math"/>
                                      </a:rPr>
                                      <m:t>𝑦</m:t>
                                    </m:r>
                                  </m:e>
                                  <m:sub>
                                    <m:r>
                                      <a:rPr lang="en-US" sz="1400" b="0" i="1" smtClean="0">
                                        <a:latin typeface="Cambria Math" charset="0"/>
                                      </a:rPr>
                                      <m:t>𝑖𝑗</m:t>
                                    </m:r>
                                  </m:sub>
                                </m:sSub>
                                <m:r>
                                  <a:rPr lang="en-US" sz="1400" b="0" i="1" smtClean="0">
                                    <a:latin typeface="Cambria Math" charset="0"/>
                                  </a:rPr>
                                  <m:t> ,  </m:t>
                                </m:r>
                                <m:r>
                                  <a:rPr lang="en-US" sz="1400" b="0" i="1" smtClean="0">
                                    <a:latin typeface="Cambria Math" charset="0"/>
                                  </a:rPr>
                                  <m:t>𝑗</m:t>
                                </m:r>
                                <m:r>
                                  <a:rPr lang="en-US" sz="1400" b="0" i="1" smtClean="0">
                                    <a:latin typeface="Cambria Math" charset="0"/>
                                  </a:rPr>
                                  <m:t>=1, 2, …,</m:t>
                                </m:r>
                                <m:sSub>
                                  <m:sSubPr>
                                    <m:ctrlPr>
                                      <a:rPr lang="en-US" sz="1400" b="0" i="1" smtClean="0">
                                        <a:latin typeface="Cambria Math" panose="02040503050406030204" pitchFamily="18" charset="0"/>
                                      </a:rPr>
                                    </m:ctrlPr>
                                  </m:sSubPr>
                                  <m:e>
                                    <m:r>
                                      <a:rPr lang="en-US" sz="1400" b="0" i="1" smtClean="0">
                                        <a:latin typeface="Cambria Math" charset="0"/>
                                      </a:rPr>
                                      <m:t>𝑛</m:t>
                                    </m:r>
                                  </m:e>
                                  <m:sub>
                                    <m:r>
                                      <a:rPr lang="en-US" sz="1400" b="0" i="1" smtClean="0">
                                        <a:latin typeface="Cambria Math" charset="0"/>
                                      </a:rPr>
                                      <m:t>𝑖</m:t>
                                    </m:r>
                                  </m:sub>
                                </m:sSub>
                              </m:oMath>
                            </m:oMathPara>
                          </a14:m>
                          <a:endParaRPr lang="en-US" sz="1400" dirty="0"/>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533067">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600" kern="1200" dirty="0">
                              <a:effectLst/>
                              <a:latin typeface="Times New Roman" charset="0"/>
                              <a:ea typeface="Times New Roman" charset="0"/>
                              <a:cs typeface="Times New Roman" charset="0"/>
                            </a:rPr>
                            <a:t>Sum of </a:t>
                          </a:r>
                          <a14:m>
                            <m:oMath xmlns:m="http://schemas.openxmlformats.org/officeDocument/2006/math">
                              <m:sSub>
                                <m:sSubPr>
                                  <m:ctrlPr>
                                    <a:rPr lang="en-US" sz="1600" i="1" kern="1200" smtClean="0">
                                      <a:effectLst/>
                                      <a:latin typeface="Cambria Math" panose="02040503050406030204" pitchFamily="18" charset="0"/>
                                      <a:ea typeface="Times New Roman" charset="0"/>
                                      <a:cs typeface="Times New Roman" charset="0"/>
                                    </a:rPr>
                                  </m:ctrlPr>
                                </m:sSubPr>
                                <m:e>
                                  <m:r>
                                    <a:rPr lang="en-US" sz="1600" kern="1200" smtClean="0">
                                      <a:effectLst/>
                                      <a:latin typeface="Cambria Math"/>
                                      <a:ea typeface="Times New Roman" charset="0"/>
                                      <a:cs typeface="Times New Roman" charset="0"/>
                                    </a:rPr>
                                    <m:t>𝑛</m:t>
                                  </m:r>
                                </m:e>
                                <m:sub>
                                  <m:r>
                                    <a:rPr lang="en-US" sz="1600" kern="1200" smtClean="0">
                                      <a:effectLst/>
                                      <a:latin typeface="Cambria Math"/>
                                      <a:ea typeface="Times New Roman" charset="0"/>
                                      <a:cs typeface="Times New Roman" charset="0"/>
                                    </a:rPr>
                                    <m:t>𝑖</m:t>
                                  </m:r>
                                </m:sub>
                              </m:sSub>
                              <m:r>
                                <a:rPr lang="en-US" sz="1600" kern="1200" smtClean="0">
                                  <a:effectLst/>
                                  <a:latin typeface="Cambria Math"/>
                                  <a:ea typeface="Times New Roman" charset="0"/>
                                  <a:cs typeface="Times New Roman" charset="0"/>
                                </a:rPr>
                                <m:t> </m:t>
                              </m:r>
                            </m:oMath>
                          </a14:m>
                          <a:r>
                            <a:rPr lang="en-US" sz="1600" kern="1200" dirty="0">
                              <a:effectLst/>
                              <a:latin typeface="Times New Roman" charset="0"/>
                              <a:ea typeface="Times New Roman" charset="0"/>
                              <a:cs typeface="Times New Roman" charset="0"/>
                            </a:rPr>
                            <a:t>observations in </a:t>
                          </a:r>
                          <a14:m>
                            <m:oMath xmlns:m="http://schemas.openxmlformats.org/officeDocument/2006/math">
                              <m:r>
                                <a:rPr lang="en-US" sz="1600" kern="1200" dirty="0" smtClean="0">
                                  <a:effectLst/>
                                  <a:latin typeface="Cambria Math"/>
                                  <a:ea typeface="Times New Roman" charset="0"/>
                                  <a:cs typeface="Times New Roman" charset="0"/>
                                </a:rPr>
                                <m:t>𝑖</m:t>
                              </m:r>
                              <m:r>
                                <a:rPr lang="en-US" sz="1600" b="0" i="0" kern="1200" dirty="0" smtClean="0">
                                  <a:effectLst/>
                                  <a:latin typeface="Cambria Math"/>
                                  <a:ea typeface="Times New Roman" charset="0"/>
                                  <a:cs typeface="Times New Roman" charset="0"/>
                                </a:rPr>
                                <m:t>−</m:t>
                              </m:r>
                            </m:oMath>
                          </a14:m>
                          <a:r>
                            <a:rPr lang="en-US" sz="1600" kern="1200" dirty="0" err="1">
                              <a:effectLst/>
                              <a:latin typeface="Times New Roman" charset="0"/>
                              <a:ea typeface="Times New Roman" charset="0"/>
                              <a:cs typeface="Times New Roman" charset="0"/>
                            </a:rPr>
                            <a:t>th</a:t>
                          </a:r>
                          <a:r>
                            <a:rPr lang="en-US" sz="1600" kern="1200" dirty="0">
                              <a:effectLst/>
                              <a:latin typeface="Times New Roman" charset="0"/>
                              <a:ea typeface="Times New Roman" charset="0"/>
                              <a:cs typeface="Times New Roman" charset="0"/>
                            </a:rPr>
                            <a:t> sample </a:t>
                          </a:r>
                          <a:endParaRPr lang="en-US" sz="16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pPr algn="l"/>
                          <a14:m>
                            <m:oMathPara xmlns:m="http://schemas.openxmlformats.org/officeDocument/2006/math">
                              <m:oMathParaPr>
                                <m:jc m:val="left"/>
                              </m:oMathParaPr>
                              <m:oMath xmlns:m="http://schemas.openxmlformats.org/officeDocument/2006/math">
                                <m:r>
                                  <a:rPr lang="en-US" sz="1400" b="0" i="1" smtClean="0">
                                    <a:latin typeface="Cambria Math" charset="0"/>
                                  </a:rPr>
                                  <m:t>=</m:t>
                                </m:r>
                                <m:sSub>
                                  <m:sSubPr>
                                    <m:ctrlPr>
                                      <a:rPr lang="en-US" sz="1400" b="0" i="1" smtClean="0">
                                        <a:latin typeface="Cambria Math" panose="02040503050406030204" pitchFamily="18" charset="0"/>
                                      </a:rPr>
                                    </m:ctrlPr>
                                  </m:sSubPr>
                                  <m:e>
                                    <m:r>
                                      <a:rPr lang="en-US" sz="1400" b="0" i="1" smtClean="0">
                                        <a:latin typeface="Cambria Math" charset="0"/>
                                      </a:rPr>
                                      <m:t>𝑇</m:t>
                                    </m:r>
                                  </m:e>
                                  <m:sub>
                                    <m:r>
                                      <a:rPr lang="en-US" sz="1400" b="0" i="1" smtClean="0">
                                        <a:latin typeface="Cambria Math" charset="0"/>
                                      </a:rPr>
                                      <m:t>𝑖</m:t>
                                    </m:r>
                                  </m:sub>
                                </m:sSub>
                                <m:r>
                                  <a:rPr lang="en-US" sz="1400" b="0" i="1" smtClean="0">
                                    <a:latin typeface="Cambria Math" charset="0"/>
                                  </a:rPr>
                                  <m:t>=</m:t>
                                </m:r>
                                <m:nary>
                                  <m:naryPr>
                                    <m:chr m:val="∑"/>
                                    <m:supHide m:val="on"/>
                                    <m:ctrlPr>
                                      <a:rPr lang="en-US" sz="1400" b="0" i="1" smtClean="0">
                                        <a:latin typeface="Cambria Math" panose="02040503050406030204" pitchFamily="18" charset="0"/>
                                      </a:rPr>
                                    </m:ctrlPr>
                                  </m:naryPr>
                                  <m:sub>
                                    <m:r>
                                      <m:rPr>
                                        <m:brk m:alnAt="7"/>
                                      </m:rPr>
                                      <a:rPr lang="en-US" sz="1400" b="0" i="1" smtClean="0">
                                        <a:latin typeface="Cambria Math" charset="0"/>
                                      </a:rPr>
                                      <m:t>𝑗</m:t>
                                    </m:r>
                                  </m:sub>
                                  <m:sup/>
                                  <m:e>
                                    <m:sSub>
                                      <m:sSubPr>
                                        <m:ctrlPr>
                                          <a:rPr lang="en-US" sz="1400" b="0" i="1" smtClean="0">
                                            <a:latin typeface="Cambria Math" panose="02040503050406030204" pitchFamily="18" charset="0"/>
                                          </a:rPr>
                                        </m:ctrlPr>
                                      </m:sSubPr>
                                      <m:e>
                                        <m:r>
                                          <a:rPr lang="en-US" sz="1400" b="0" i="1" smtClean="0">
                                            <a:latin typeface="Cambria Math"/>
                                          </a:rPr>
                                          <m:t>𝑦</m:t>
                                        </m:r>
                                      </m:e>
                                      <m:sub>
                                        <m:r>
                                          <a:rPr lang="en-US" sz="1400" b="0" i="1" smtClean="0">
                                            <a:latin typeface="Cambria Math" charset="0"/>
                                          </a:rPr>
                                          <m:t>𝑖𝑗</m:t>
                                        </m:r>
                                      </m:sub>
                                    </m:sSub>
                                  </m:e>
                                </m:nary>
                              </m:oMath>
                            </m:oMathPara>
                          </a14:m>
                          <a:endParaRPr lang="en-US" sz="1400" dirty="0"/>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533067">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600" kern="1200" dirty="0">
                              <a:effectLst/>
                              <a:latin typeface="Times New Roman" charset="0"/>
                              <a:ea typeface="Times New Roman" charset="0"/>
                              <a:cs typeface="Times New Roman" charset="0"/>
                            </a:rPr>
                            <a:t>Sum of all </a:t>
                          </a:r>
                          <a14:m>
                            <m:oMath xmlns:m="http://schemas.openxmlformats.org/officeDocument/2006/math">
                              <m:r>
                                <a:rPr lang="en-US" sz="1600" kern="1200" dirty="0" smtClean="0">
                                  <a:effectLst/>
                                  <a:latin typeface="Cambria Math"/>
                                  <a:ea typeface="Times New Roman" charset="0"/>
                                  <a:cs typeface="Times New Roman" charset="0"/>
                                </a:rPr>
                                <m:t>𝑛</m:t>
                              </m:r>
                            </m:oMath>
                          </a14:m>
                          <a:r>
                            <a:rPr lang="en-US" sz="1600" kern="1200" dirty="0">
                              <a:effectLst/>
                              <a:latin typeface="Times New Roman" charset="0"/>
                              <a:ea typeface="Times New Roman" charset="0"/>
                              <a:cs typeface="Times New Roman" charset="0"/>
                            </a:rPr>
                            <a:t> observations </a:t>
                          </a:r>
                          <a:endParaRPr lang="en-US" sz="16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400" b="0" i="1" smtClean="0">
                                    <a:latin typeface="Cambria Math" charset="0"/>
                                  </a:rPr>
                                  <m:t>=</m:t>
                                </m:r>
                                <m:r>
                                  <a:rPr lang="en-US" sz="1400" b="0" i="1" smtClean="0">
                                    <a:latin typeface="Cambria Math" charset="0"/>
                                  </a:rPr>
                                  <m:t>𝑇</m:t>
                                </m:r>
                                <m:r>
                                  <a:rPr lang="en-US" sz="1400" b="0" i="1" smtClean="0">
                                    <a:latin typeface="Cambria Math" charset="0"/>
                                  </a:rPr>
                                  <m:t>=</m:t>
                                </m:r>
                                <m:nary>
                                  <m:naryPr>
                                    <m:chr m:val="∑"/>
                                    <m:supHide m:val="on"/>
                                    <m:ctrlPr>
                                      <a:rPr lang="en-US" sz="1400" b="0" i="1" smtClean="0">
                                        <a:latin typeface="Cambria Math" panose="02040503050406030204" pitchFamily="18" charset="0"/>
                                      </a:rPr>
                                    </m:ctrlPr>
                                  </m:naryPr>
                                  <m:sub>
                                    <m:r>
                                      <m:rPr>
                                        <m:brk m:alnAt="7"/>
                                      </m:rPr>
                                      <a:rPr lang="en-US" sz="1400" b="0" i="1" smtClean="0">
                                        <a:latin typeface="Cambria Math" charset="0"/>
                                      </a:rPr>
                                      <m:t>𝑖</m:t>
                                    </m:r>
                                  </m:sub>
                                  <m:sup/>
                                  <m:e>
                                    <m:sSub>
                                      <m:sSubPr>
                                        <m:ctrlPr>
                                          <a:rPr lang="en-US" sz="1400" b="0" i="1" smtClean="0">
                                            <a:latin typeface="Cambria Math" panose="02040503050406030204" pitchFamily="18" charset="0"/>
                                          </a:rPr>
                                        </m:ctrlPr>
                                      </m:sSubPr>
                                      <m:e>
                                        <m:r>
                                          <a:rPr lang="en-US" sz="1400" b="0" i="1" smtClean="0">
                                            <a:latin typeface="Cambria Math" charset="0"/>
                                          </a:rPr>
                                          <m:t>𝑇</m:t>
                                        </m:r>
                                      </m:e>
                                      <m:sub>
                                        <m:r>
                                          <a:rPr lang="en-US" sz="1400" b="0" i="1" smtClean="0">
                                            <a:latin typeface="Cambria Math" charset="0"/>
                                          </a:rPr>
                                          <m:t>𝑖</m:t>
                                        </m:r>
                                      </m:sub>
                                    </m:sSub>
                                  </m:e>
                                </m:nary>
                                <m:r>
                                  <a:rPr lang="en-US" sz="1400" b="0" i="1" smtClean="0">
                                    <a:latin typeface="Cambria Math" charset="0"/>
                                  </a:rPr>
                                  <m:t>=</m:t>
                                </m:r>
                                <m:nary>
                                  <m:naryPr>
                                    <m:chr m:val="∑"/>
                                    <m:supHide m:val="on"/>
                                    <m:ctrlPr>
                                      <a:rPr lang="en-US" sz="1400" b="0" i="1" smtClean="0">
                                        <a:latin typeface="Cambria Math" panose="02040503050406030204" pitchFamily="18" charset="0"/>
                                      </a:rPr>
                                    </m:ctrlPr>
                                  </m:naryPr>
                                  <m:sub>
                                    <m:r>
                                      <m:rPr>
                                        <m:brk m:alnAt="7"/>
                                      </m:rPr>
                                      <a:rPr lang="en-US" sz="1400" b="0" i="1" smtClean="0">
                                        <a:latin typeface="Cambria Math" charset="0"/>
                                      </a:rPr>
                                      <m:t>𝑖</m:t>
                                    </m:r>
                                  </m:sub>
                                  <m:sup/>
                                  <m:e>
                                    <m:nary>
                                      <m:naryPr>
                                        <m:chr m:val="∑"/>
                                        <m:supHide m:val="on"/>
                                        <m:ctrlPr>
                                          <a:rPr lang="en-US" sz="1400" b="0" i="1" smtClean="0">
                                            <a:latin typeface="Cambria Math" panose="02040503050406030204" pitchFamily="18" charset="0"/>
                                          </a:rPr>
                                        </m:ctrlPr>
                                      </m:naryPr>
                                      <m:sub>
                                        <m:r>
                                          <m:rPr>
                                            <m:brk m:alnAt="7"/>
                                          </m:rPr>
                                          <a:rPr lang="en-US" sz="1400" b="0" i="1" smtClean="0">
                                            <a:latin typeface="Cambria Math" charset="0"/>
                                          </a:rPr>
                                          <m:t>𝑗</m:t>
                                        </m:r>
                                      </m:sub>
                                      <m:sup/>
                                      <m:e>
                                        <m:sSub>
                                          <m:sSubPr>
                                            <m:ctrlPr>
                                              <a:rPr lang="en-US" sz="1400" b="0" i="1" smtClean="0">
                                                <a:latin typeface="Cambria Math" panose="02040503050406030204" pitchFamily="18" charset="0"/>
                                              </a:rPr>
                                            </m:ctrlPr>
                                          </m:sSubPr>
                                          <m:e>
                                            <m:r>
                                              <a:rPr lang="en-US" sz="1400" b="0" i="1" smtClean="0">
                                                <a:latin typeface="Cambria Math"/>
                                              </a:rPr>
                                              <m:t>𝑦</m:t>
                                            </m:r>
                                          </m:e>
                                          <m:sub>
                                            <m:r>
                                              <a:rPr lang="en-US" sz="1400" b="0" i="1" smtClean="0">
                                                <a:latin typeface="Cambria Math" charset="0"/>
                                              </a:rPr>
                                              <m:t>𝑖𝑗</m:t>
                                            </m:r>
                                          </m:sub>
                                        </m:sSub>
                                      </m:e>
                                    </m:nary>
                                  </m:e>
                                </m:nary>
                              </m:oMath>
                            </m:oMathPara>
                          </a14:m>
                          <a:endParaRPr lang="en-US" sz="1400" dirty="0"/>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028931439"/>
                  </p:ext>
                </p:extLst>
              </p:nvPr>
            </p:nvGraphicFramePr>
            <p:xfrm>
              <a:off x="1208644" y="3356992"/>
              <a:ext cx="6888088" cy="2744597"/>
            </p:xfrm>
            <a:graphic>
              <a:graphicData uri="http://schemas.openxmlformats.org/drawingml/2006/table">
                <a:tbl>
                  <a:tblPr firstRow="1" bandRow="1">
                    <a:tableStyleId>{2D5ABB26-0587-4C30-8999-92F81FD0307C}</a:tableStyleId>
                  </a:tblPr>
                  <a:tblGrid>
                    <a:gridCol w="3636111"/>
                    <a:gridCol w="3251977"/>
                  </a:tblGrid>
                  <a:tr h="31242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600" kern="1200" dirty="0" smtClean="0">
                              <a:effectLst/>
                              <a:latin typeface="Times New Roman" charset="0"/>
                              <a:ea typeface="Times New Roman" charset="0"/>
                              <a:cs typeface="Times New Roman" charset="0"/>
                            </a:rPr>
                            <a:t>Number of samples (or levels) </a:t>
                          </a:r>
                          <a:endParaRPr lang="en-US" sz="1600" dirty="0" smtClean="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rotWithShape="1">
                          <a:blip r:embed="rId2"/>
                          <a:stretch>
                            <a:fillRect l="-112008" t="-33333" r="-188" b="-1109804"/>
                          </a:stretch>
                        </a:blipFill>
                      </a:tcPr>
                    </a:tc>
                  </a:tr>
                  <a:tr h="312420">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blipFill rotWithShape="1">
                          <a:blip r:embed="rId2"/>
                          <a:stretch>
                            <a:fillRect t="-133333" r="-89447" b="-1009804"/>
                          </a:stretch>
                        </a:blipFill>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blipFill rotWithShape="1">
                          <a:blip r:embed="rId2"/>
                          <a:stretch>
                            <a:fillRect l="-112008" t="-133333" r="-188" b="-1009804"/>
                          </a:stretch>
                        </a:blipFill>
                      </a:tcPr>
                    </a:tc>
                  </a:tr>
                  <a:tr h="586359">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600" kern="1200" dirty="0" smtClean="0">
                              <a:effectLst/>
                              <a:latin typeface="Times New Roman" charset="0"/>
                              <a:ea typeface="Times New Roman" charset="0"/>
                              <a:cs typeface="Times New Roman" charset="0"/>
                            </a:rPr>
                            <a:t>Total number of observations </a:t>
                          </a:r>
                          <a:endParaRPr lang="en-US" sz="1600" dirty="0" smtClean="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blipFill rotWithShape="1">
                          <a:blip r:embed="rId2"/>
                          <a:stretch>
                            <a:fillRect l="-112008" t="-122680" r="-188" b="-430928"/>
                          </a:stretch>
                        </a:blipFill>
                      </a:tcPr>
                    </a:tc>
                  </a:tr>
                  <a:tr h="312420">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blipFill rotWithShape="1">
                          <a:blip r:embed="rId2"/>
                          <a:stretch>
                            <a:fillRect t="-423529" r="-89447" b="-719608"/>
                          </a:stretch>
                        </a:blipFill>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blipFill rotWithShape="1">
                          <a:blip r:embed="rId2"/>
                          <a:stretch>
                            <a:fillRect l="-112008" t="-423529" r="-188" b="-719608"/>
                          </a:stretch>
                        </a:blipFill>
                      </a:tcPr>
                    </a:tc>
                  </a:tr>
                  <a:tr h="610489">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blipFill rotWithShape="1">
                          <a:blip r:embed="rId2"/>
                          <a:stretch>
                            <a:fillRect t="-267000" r="-89447" b="-267000"/>
                          </a:stretch>
                        </a:blipFill>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blipFill rotWithShape="1">
                          <a:blip r:embed="rId2"/>
                          <a:stretch>
                            <a:fillRect l="-112008" t="-267000" r="-188" b="-267000"/>
                          </a:stretch>
                        </a:blipFill>
                      </a:tcPr>
                    </a:tc>
                  </a:tr>
                  <a:tr h="610489">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rotWithShape="1">
                          <a:blip r:embed="rId2"/>
                          <a:stretch>
                            <a:fillRect t="-367000" r="-89447" b="-167000"/>
                          </a:stretch>
                        </a:blipFill>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rotWithShape="1">
                          <a:blip r:embed="rId2"/>
                          <a:stretch>
                            <a:fillRect l="-112008" t="-367000" r="-188" b="-167000"/>
                          </a:stretch>
                        </a:blipFill>
                      </a:tcPr>
                    </a:tc>
                  </a:tr>
                </a:tbl>
              </a:graphicData>
            </a:graphic>
          </p:graphicFrame>
        </mc:Fallback>
      </mc:AlternateContent>
      <p:sp>
        <p:nvSpPr>
          <p:cNvPr id="5" name="Title 1"/>
          <p:cNvSpPr txBox="1">
            <a:spLocks/>
          </p:cNvSpPr>
          <p:nvPr/>
        </p:nvSpPr>
        <p:spPr>
          <a:xfrm>
            <a:off x="323528" y="116632"/>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Notation and computational formulae</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9A741FAE-2F3B-CA4D-AA31-443835950A9E}"/>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249907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6444" y="1412776"/>
                <a:ext cx="8050877" cy="5112568"/>
              </a:xfrm>
            </p:spPr>
            <p:txBody>
              <a:bodyPr>
                <a:normAutofit fontScale="92500" lnSpcReduction="20000"/>
              </a:bodyPr>
              <a:lstStyle/>
              <a:p>
                <a:pPr algn="just"/>
                <a:r>
                  <a:rPr lang="en-US" sz="1800" dirty="0">
                    <a:latin typeface="Times New Roman" charset="0"/>
                    <a:ea typeface="Times New Roman" charset="0"/>
                    <a:cs typeface="Times New Roman" charset="0"/>
                  </a:rPr>
                  <a:t>The computational formulae now follow.</a:t>
                </a: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r>
                  <a:rPr lang="en-US" sz="1600" dirty="0">
                    <a:latin typeface="Times New Roman" charset="0"/>
                    <a:ea typeface="Times New Roman" charset="0"/>
                    <a:cs typeface="Times New Roman" charset="0"/>
                  </a:rPr>
                  <a:t>A mean square (or unbiased variance estimate) is given by </a:t>
                </a:r>
              </a:p>
              <a:p>
                <a:pPr marL="0" indent="0" algn="ctr">
                  <a:buNone/>
                </a:pPr>
                <a:r>
                  <a:rPr lang="en-US" sz="1600" dirty="0">
                    <a:latin typeface="Times New Roman" charset="0"/>
                    <a:ea typeface="Times New Roman" charset="0"/>
                    <a:cs typeface="Times New Roman" charset="0"/>
                  </a:rPr>
                  <a:t>(sum of squares) ÷ (degrees of freedom) </a:t>
                </a:r>
              </a:p>
              <a:p>
                <a:pPr marL="0" indent="0" algn="ctr">
                  <a:buNone/>
                  <a:tabLst>
                    <a:tab pos="3399235" algn="l"/>
                  </a:tabLst>
                </a:pPr>
                <a:r>
                  <a:rPr lang="nb-NO" sz="1600" dirty="0"/>
                  <a:t>e.g.          </a:t>
                </a:r>
                <a14:m>
                  <m:oMath xmlns:m="http://schemas.openxmlformats.org/officeDocument/2006/math">
                    <m:sSup>
                      <m:sSupPr>
                        <m:ctrlPr>
                          <a:rPr lang="nb-NO" sz="1600" i="1">
                            <a:latin typeface="Cambria Math" panose="02040503050406030204" pitchFamily="18" charset="0"/>
                          </a:rPr>
                        </m:ctrlPr>
                      </m:sSupPr>
                      <m:e>
                        <m:acc>
                          <m:accPr>
                            <m:chr m:val="̂"/>
                            <m:ctrlPr>
                              <a:rPr lang="nb-NO" sz="1600" i="1">
                                <a:latin typeface="Cambria Math" panose="02040503050406030204" pitchFamily="18" charset="0"/>
                              </a:rPr>
                            </m:ctrlPr>
                          </m:accPr>
                          <m:e>
                            <m:r>
                              <a:rPr lang="nb-NO" sz="1600" i="1">
                                <a:latin typeface="Cambria Math" charset="0"/>
                                <a:ea typeface="Cambria Math" charset="0"/>
                                <a:cs typeface="Cambria Math" charset="0"/>
                              </a:rPr>
                              <m:t>𝜎</m:t>
                            </m:r>
                          </m:e>
                        </m:acc>
                      </m:e>
                      <m:sup>
                        <m:r>
                          <a:rPr lang="en-US" sz="1600" i="1">
                            <a:latin typeface="Cambria Math" charset="0"/>
                          </a:rPr>
                          <m:t>2</m:t>
                        </m:r>
                      </m:sup>
                    </m:sSup>
                    <m:r>
                      <a:rPr lang="en-US" sz="1600" i="1">
                        <a:latin typeface="Cambria Math" charset="0"/>
                      </a:rPr>
                      <m:t>=</m:t>
                    </m:r>
                    <m:f>
                      <m:fPr>
                        <m:ctrlPr>
                          <a:rPr lang="mr-IN" sz="1600" i="1">
                            <a:latin typeface="Cambria Math" panose="02040503050406030204" pitchFamily="18" charset="0"/>
                          </a:rPr>
                        </m:ctrlPr>
                      </m:fPr>
                      <m:num>
                        <m:sSup>
                          <m:sSupPr>
                            <m:ctrlPr>
                              <a:rPr lang="mr-IN" sz="1600" i="1">
                                <a:latin typeface="Cambria Math" panose="02040503050406030204" pitchFamily="18" charset="0"/>
                              </a:rPr>
                            </m:ctrlPr>
                          </m:sSupPr>
                          <m:e>
                            <m:d>
                              <m:dPr>
                                <m:ctrlPr>
                                  <a:rPr lang="mr-IN" sz="1600" i="1">
                                    <a:latin typeface="Cambria Math" panose="02040503050406030204" pitchFamily="18" charset="0"/>
                                  </a:rPr>
                                </m:ctrlPr>
                              </m:dPr>
                              <m:e>
                                <m:r>
                                  <a:rPr lang="en-US" sz="1600" i="1">
                                    <a:latin typeface="Cambria Math" charset="0"/>
                                  </a:rPr>
                                  <m:t>𝑥</m:t>
                                </m:r>
                                <m:r>
                                  <a:rPr lang="en-US" sz="1600" i="1">
                                    <a:latin typeface="Cambria Math" charset="0"/>
                                  </a:rPr>
                                  <m:t>−</m:t>
                                </m:r>
                                <m:acc>
                                  <m:accPr>
                                    <m:chr m:val="̅"/>
                                    <m:ctrlPr>
                                      <a:rPr lang="en-US" sz="1600" i="1">
                                        <a:latin typeface="Cambria Math" panose="02040503050406030204" pitchFamily="18" charset="0"/>
                                      </a:rPr>
                                    </m:ctrlPr>
                                  </m:accPr>
                                  <m:e>
                                    <m:r>
                                      <a:rPr lang="en-US" sz="1600" i="1">
                                        <a:latin typeface="Cambria Math" charset="0"/>
                                      </a:rPr>
                                      <m:t>𝑥</m:t>
                                    </m:r>
                                  </m:e>
                                </m:acc>
                              </m:e>
                            </m:d>
                          </m:e>
                          <m:sup>
                            <m:r>
                              <a:rPr lang="en-US" sz="1600" i="1">
                                <a:latin typeface="Cambria Math" charset="0"/>
                              </a:rPr>
                              <m:t>2</m:t>
                            </m:r>
                          </m:sup>
                        </m:sSup>
                      </m:num>
                      <m:den>
                        <m:r>
                          <a:rPr lang="en-US" sz="1600" i="1">
                            <a:latin typeface="Cambria Math" charset="0"/>
                          </a:rPr>
                          <m:t>𝑛</m:t>
                        </m:r>
                        <m:r>
                          <a:rPr lang="en-US" sz="1600" i="1">
                            <a:latin typeface="Cambria Math" charset="0"/>
                          </a:rPr>
                          <m:t>−1</m:t>
                        </m:r>
                      </m:den>
                    </m:f>
                  </m:oMath>
                </a14:m>
                <a:r>
                  <a:rPr lang="en-US" sz="1600" dirty="0">
                    <a:latin typeface="Times New Roman" charset="0"/>
                    <a:ea typeface="Times New Roman" charset="0"/>
                    <a:cs typeface="Times New Roman" charset="0"/>
                  </a:rPr>
                  <a:t> </a:t>
                </a:r>
              </a:p>
              <a:p>
                <a:pPr marL="0" indent="0">
                  <a:buNone/>
                  <a:tabLst>
                    <a:tab pos="3399235" algn="l"/>
                  </a:tabLst>
                </a:pPr>
                <a:r>
                  <a:rPr lang="en-US" sz="1600" dirty="0">
                    <a:latin typeface="Times New Roman" charset="0"/>
                    <a:ea typeface="Times New Roman" charset="0"/>
                    <a:cs typeface="Times New Roman" charset="0"/>
                  </a:rPr>
                  <a:t>      Hence</a:t>
                </a: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r>
                  <a:rPr lang="en-US" sz="1600" b="1" dirty="0">
                    <a:solidFill>
                      <a:srgbClr val="0070C0"/>
                    </a:solidFill>
                    <a:latin typeface="Times New Roman" charset="0"/>
                    <a:ea typeface="Times New Roman" charset="0"/>
                    <a:cs typeface="Times New Roman" charset="0"/>
                  </a:rPr>
                  <a:t>Note that for the degrees of freedom: (𝑘 − 1) + (𝑛 − 𝑘 ) = (𝑛 − 1) </a:t>
                </a: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6444" y="1412776"/>
                <a:ext cx="8050877" cy="5112568"/>
              </a:xfrm>
              <a:blipFill>
                <a:blip r:embed="rId2"/>
                <a:stretch>
                  <a:fillRect l="-315" t="-12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992317496"/>
                  </p:ext>
                </p:extLst>
              </p:nvPr>
            </p:nvGraphicFramePr>
            <p:xfrm>
              <a:off x="1547664" y="1844825"/>
              <a:ext cx="6120680" cy="1440159"/>
            </p:xfrm>
            <a:graphic>
              <a:graphicData uri="http://schemas.openxmlformats.org/drawingml/2006/table">
                <a:tbl>
                  <a:tblPr firstRow="1" bandRow="1">
                    <a:tableStyleId>{2D5ABB26-0587-4C30-8999-92F81FD0307C}</a:tableStyleId>
                  </a:tblPr>
                  <a:tblGrid>
                    <a:gridCol w="3614976">
                      <a:extLst>
                        <a:ext uri="{9D8B030D-6E8A-4147-A177-3AD203B41FA5}">
                          <a16:colId xmlns:a16="http://schemas.microsoft.com/office/drawing/2014/main" val="20000"/>
                        </a:ext>
                      </a:extLst>
                    </a:gridCol>
                    <a:gridCol w="2505704">
                      <a:extLst>
                        <a:ext uri="{9D8B030D-6E8A-4147-A177-3AD203B41FA5}">
                          <a16:colId xmlns:a16="http://schemas.microsoft.com/office/drawing/2014/main" val="20001"/>
                        </a:ext>
                      </a:extLst>
                    </a:gridCol>
                  </a:tblGrid>
                  <a:tr h="525916">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Times New Roman" charset="0"/>
                              <a:ea typeface="Times New Roman" charset="0"/>
                              <a:cs typeface="Times New Roman" charset="0"/>
                            </a:rPr>
                            <a:t>Total sum of squares,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charset="0"/>
                                      </a:rPr>
                                      <m:t>𝑆𝑆</m:t>
                                    </m:r>
                                  </m:e>
                                  <m:sub>
                                    <m:r>
                                      <a:rPr lang="en-US" sz="1200" b="0" i="1" smtClean="0">
                                        <a:latin typeface="Cambria Math" charset="0"/>
                                      </a:rPr>
                                      <m:t>𝑇</m:t>
                                    </m:r>
                                  </m:sub>
                                </m:sSub>
                                <m:r>
                                  <a:rPr lang="en-US" sz="1200" b="0" i="1" smtClean="0">
                                    <a:latin typeface="Cambria Math" charset="0"/>
                                  </a:rPr>
                                  <m:t>=</m:t>
                                </m:r>
                                <m:nary>
                                  <m:naryPr>
                                    <m:chr m:val="∑"/>
                                    <m:supHide m:val="on"/>
                                    <m:ctrlPr>
                                      <a:rPr lang="en-US" sz="1200" b="0" i="1" smtClean="0">
                                        <a:latin typeface="Cambria Math" panose="02040503050406030204" pitchFamily="18" charset="0"/>
                                      </a:rPr>
                                    </m:ctrlPr>
                                  </m:naryPr>
                                  <m:sub>
                                    <m:r>
                                      <m:rPr>
                                        <m:brk m:alnAt="7"/>
                                      </m:rPr>
                                      <a:rPr lang="en-US" sz="1200" b="0" i="1" smtClean="0">
                                        <a:latin typeface="Cambria Math" charset="0"/>
                                      </a:rPr>
                                      <m:t>𝑖</m:t>
                                    </m:r>
                                  </m:sub>
                                  <m:sup/>
                                  <m:e>
                                    <m:nary>
                                      <m:naryPr>
                                        <m:chr m:val="∑"/>
                                        <m:supHide m:val="on"/>
                                        <m:ctrlPr>
                                          <a:rPr lang="en-US" sz="1200" b="0" i="1" smtClean="0">
                                            <a:latin typeface="Cambria Math" panose="02040503050406030204" pitchFamily="18" charset="0"/>
                                          </a:rPr>
                                        </m:ctrlPr>
                                      </m:naryPr>
                                      <m:sub>
                                        <m:r>
                                          <m:rPr>
                                            <m:brk m:alnAt="7"/>
                                          </m:rPr>
                                          <a:rPr lang="en-US" sz="1200" b="0" i="1" smtClean="0">
                                            <a:latin typeface="Cambria Math" charset="0"/>
                                          </a:rPr>
                                          <m:t>𝑗</m:t>
                                        </m:r>
                                      </m:sub>
                                      <m:sup/>
                                      <m:e>
                                        <m:sSup>
                                          <m:sSupPr>
                                            <m:ctrlPr>
                                              <a:rPr lang="en-US" sz="1200" b="0" i="1" smtClean="0">
                                                <a:latin typeface="Cambria Math" panose="02040503050406030204" pitchFamily="18" charset="0"/>
                                              </a:rPr>
                                            </m:ctrlPr>
                                          </m:sSupPr>
                                          <m:e>
                                            <m:sSub>
                                              <m:sSubPr>
                                                <m:ctrlPr>
                                                  <a:rPr lang="en-US" sz="1200" b="0" i="1" smtClean="0">
                                                    <a:latin typeface="Cambria Math" panose="02040503050406030204" pitchFamily="18" charset="0"/>
                                                  </a:rPr>
                                                </m:ctrlPr>
                                              </m:sSubPr>
                                              <m:e>
                                                <m:r>
                                                  <a:rPr lang="en-US" sz="1200" b="0" i="1" smtClean="0">
                                                    <a:latin typeface="Cambria Math" charset="0"/>
                                                  </a:rPr>
                                                  <m:t>𝑥</m:t>
                                                </m:r>
                                              </m:e>
                                              <m:sub>
                                                <m:r>
                                                  <a:rPr lang="en-US" sz="1200" b="0" i="1" smtClean="0">
                                                    <a:latin typeface="Cambria Math" charset="0"/>
                                                  </a:rPr>
                                                  <m:t>𝑖𝑗</m:t>
                                                </m:r>
                                              </m:sub>
                                            </m:sSub>
                                          </m:e>
                                          <m:sup>
                                            <m:r>
                                              <a:rPr lang="en-US" sz="1200" b="0" i="1" smtClean="0">
                                                <a:latin typeface="Cambria Math" charset="0"/>
                                              </a:rPr>
                                              <m:t>2</m:t>
                                            </m:r>
                                          </m:sup>
                                        </m:sSup>
                                      </m:e>
                                    </m:nary>
                                  </m:e>
                                </m:nary>
                                <m:r>
                                  <a:rPr lang="en-US" sz="1200" b="0" i="1" smtClean="0">
                                    <a:latin typeface="Cambria Math" charset="0"/>
                                  </a:rPr>
                                  <m:t>−</m:t>
                                </m:r>
                                <m:f>
                                  <m:fPr>
                                    <m:ctrlPr>
                                      <a:rPr lang="mr-IN" sz="1200" b="0" i="1" smtClean="0">
                                        <a:latin typeface="Cambria Math" panose="02040503050406030204" pitchFamily="18" charset="0"/>
                                      </a:rPr>
                                    </m:ctrlPr>
                                  </m:fPr>
                                  <m:num>
                                    <m:sSup>
                                      <m:sSupPr>
                                        <m:ctrlPr>
                                          <a:rPr lang="mr-IN" sz="1200" b="0" i="1" smtClean="0">
                                            <a:latin typeface="Cambria Math" panose="02040503050406030204" pitchFamily="18" charset="0"/>
                                          </a:rPr>
                                        </m:ctrlPr>
                                      </m:sSupPr>
                                      <m:e>
                                        <m:r>
                                          <a:rPr lang="en-US" sz="1200" b="0" i="1" smtClean="0">
                                            <a:latin typeface="Cambria Math" charset="0"/>
                                          </a:rPr>
                                          <m:t>𝑇</m:t>
                                        </m:r>
                                      </m:e>
                                      <m:sup>
                                        <m:r>
                                          <a:rPr lang="en-US" sz="1200" b="0" i="1" smtClean="0">
                                            <a:latin typeface="Cambria Math" charset="0"/>
                                          </a:rPr>
                                          <m:t>2</m:t>
                                        </m:r>
                                      </m:sup>
                                    </m:sSup>
                                  </m:num>
                                  <m:den>
                                    <m:r>
                                      <a:rPr lang="en-US" sz="1200" b="0" i="1" smtClean="0">
                                        <a:latin typeface="Cambria Math" charset="0"/>
                                      </a:rPr>
                                      <m:t>𝑛</m:t>
                                    </m:r>
                                  </m:den>
                                </m:f>
                              </m:oMath>
                            </m:oMathPara>
                          </a14:m>
                          <a:endParaRPr lang="en-US" sz="1200" dirty="0"/>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17144">
                    <a:tc>
                      <a:txBody>
                        <a:bodyPr/>
                        <a:lstStyle/>
                        <a:p>
                          <a:r>
                            <a:rPr lang="en-US" sz="1400" kern="1200" dirty="0">
                              <a:solidFill>
                                <a:schemeClr val="tx1"/>
                              </a:solidFill>
                              <a:effectLst/>
                              <a:latin typeface="Times New Roman" charset="0"/>
                              <a:ea typeface="Times New Roman" charset="0"/>
                              <a:cs typeface="Times New Roman" charset="0"/>
                            </a:rPr>
                            <a:t>Between samples sum of squares,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pPr algn="l"/>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charset="0"/>
                                      </a:rPr>
                                      <m:t>𝑆𝑆</m:t>
                                    </m:r>
                                  </m:e>
                                  <m:sub>
                                    <m:r>
                                      <a:rPr lang="en-US" sz="1200" b="0" i="1" smtClean="0">
                                        <a:latin typeface="Cambria Math" charset="0"/>
                                      </a:rPr>
                                      <m:t>𝐵</m:t>
                                    </m:r>
                                  </m:sub>
                                </m:sSub>
                                <m:r>
                                  <a:rPr lang="en-US" sz="1200" b="0" i="1" smtClean="0">
                                    <a:latin typeface="Cambria Math" charset="0"/>
                                  </a:rPr>
                                  <m:t>=</m:t>
                                </m:r>
                                <m:nary>
                                  <m:naryPr>
                                    <m:chr m:val="∑"/>
                                    <m:supHide m:val="on"/>
                                    <m:ctrlPr>
                                      <a:rPr lang="en-US" sz="1200" b="0" i="1" smtClean="0">
                                        <a:latin typeface="Cambria Math" panose="02040503050406030204" pitchFamily="18" charset="0"/>
                                      </a:rPr>
                                    </m:ctrlPr>
                                  </m:naryPr>
                                  <m:sub>
                                    <m:r>
                                      <m:rPr>
                                        <m:brk m:alnAt="7"/>
                                      </m:rPr>
                                      <a:rPr lang="en-US" sz="1200" b="0" i="1" smtClean="0">
                                        <a:latin typeface="Cambria Math" charset="0"/>
                                      </a:rPr>
                                      <m:t>𝑖</m:t>
                                    </m:r>
                                  </m:sub>
                                  <m:sup/>
                                  <m:e>
                                    <m:f>
                                      <m:fPr>
                                        <m:ctrlPr>
                                          <a:rPr lang="mr-IN" sz="1200" b="0" i="1" smtClean="0">
                                            <a:latin typeface="Cambria Math" panose="02040503050406030204" pitchFamily="18" charset="0"/>
                                          </a:rPr>
                                        </m:ctrlPr>
                                      </m:fPr>
                                      <m:num>
                                        <m:sSup>
                                          <m:sSupPr>
                                            <m:ctrlPr>
                                              <a:rPr lang="mr-IN" sz="1200" b="0" i="1" smtClean="0">
                                                <a:latin typeface="Cambria Math" panose="02040503050406030204" pitchFamily="18" charset="0"/>
                                              </a:rPr>
                                            </m:ctrlPr>
                                          </m:sSupPr>
                                          <m:e>
                                            <m:sSub>
                                              <m:sSubPr>
                                                <m:ctrlPr>
                                                  <a:rPr lang="en-US" sz="1200" b="0" i="1" smtClean="0">
                                                    <a:latin typeface="Cambria Math" panose="02040503050406030204" pitchFamily="18" charset="0"/>
                                                  </a:rPr>
                                                </m:ctrlPr>
                                              </m:sSubPr>
                                              <m:e>
                                                <m:r>
                                                  <a:rPr lang="en-US" sz="1200" b="0" i="1" smtClean="0">
                                                    <a:latin typeface="Cambria Math" charset="0"/>
                                                  </a:rPr>
                                                  <m:t>𝑇</m:t>
                                                </m:r>
                                              </m:e>
                                              <m:sub>
                                                <m:r>
                                                  <a:rPr lang="en-US" sz="1200" b="0" i="1" smtClean="0">
                                                    <a:latin typeface="Cambria Math" charset="0"/>
                                                  </a:rPr>
                                                  <m:t>𝑖</m:t>
                                                </m:r>
                                              </m:sub>
                                            </m:sSub>
                                          </m:e>
                                          <m:sup>
                                            <m:r>
                                              <a:rPr lang="en-US" sz="1200" b="0" i="1" smtClean="0">
                                                <a:latin typeface="Cambria Math" charset="0"/>
                                              </a:rPr>
                                              <m:t>2</m:t>
                                            </m:r>
                                          </m:sup>
                                        </m:sSup>
                                      </m:num>
                                      <m:den>
                                        <m:sSub>
                                          <m:sSubPr>
                                            <m:ctrlPr>
                                              <a:rPr lang="en-US" sz="1200" b="0" i="1" smtClean="0">
                                                <a:latin typeface="Cambria Math" panose="02040503050406030204" pitchFamily="18" charset="0"/>
                                              </a:rPr>
                                            </m:ctrlPr>
                                          </m:sSubPr>
                                          <m:e>
                                            <m:r>
                                              <a:rPr lang="en-US" sz="1200" b="0" i="1" smtClean="0">
                                                <a:latin typeface="Cambria Math" charset="0"/>
                                              </a:rPr>
                                              <m:t>𝑛</m:t>
                                            </m:r>
                                          </m:e>
                                          <m:sub>
                                            <m:r>
                                              <a:rPr lang="en-US" sz="1200" b="0" i="1" smtClean="0">
                                                <a:latin typeface="Cambria Math" charset="0"/>
                                              </a:rPr>
                                              <m:t>𝑖</m:t>
                                            </m:r>
                                          </m:sub>
                                        </m:sSub>
                                      </m:den>
                                    </m:f>
                                  </m:e>
                                </m:nary>
                                <m:r>
                                  <a:rPr lang="en-US" sz="1200" b="0" i="1" smtClean="0">
                                    <a:latin typeface="Cambria Math" charset="0"/>
                                  </a:rPr>
                                  <m:t>−</m:t>
                                </m:r>
                                <m:f>
                                  <m:fPr>
                                    <m:ctrlPr>
                                      <a:rPr lang="mr-IN" sz="1200" b="0" i="1" smtClean="0">
                                        <a:latin typeface="Cambria Math" panose="02040503050406030204" pitchFamily="18" charset="0"/>
                                      </a:rPr>
                                    </m:ctrlPr>
                                  </m:fPr>
                                  <m:num>
                                    <m:sSup>
                                      <m:sSupPr>
                                        <m:ctrlPr>
                                          <a:rPr lang="mr-IN" sz="1200" b="0" i="1" smtClean="0">
                                            <a:latin typeface="Cambria Math" panose="02040503050406030204" pitchFamily="18" charset="0"/>
                                          </a:rPr>
                                        </m:ctrlPr>
                                      </m:sSupPr>
                                      <m:e>
                                        <m:r>
                                          <a:rPr lang="en-US" sz="1200" b="0" i="1" smtClean="0">
                                            <a:latin typeface="Cambria Math" charset="0"/>
                                          </a:rPr>
                                          <m:t>𝑇</m:t>
                                        </m:r>
                                      </m:e>
                                      <m:sup>
                                        <m:r>
                                          <a:rPr lang="en-US" sz="1200" b="0" i="1" smtClean="0">
                                            <a:latin typeface="Cambria Math" charset="0"/>
                                          </a:rPr>
                                          <m:t>2</m:t>
                                        </m:r>
                                      </m:sup>
                                    </m:sSup>
                                  </m:num>
                                  <m:den>
                                    <m:r>
                                      <a:rPr lang="en-US" sz="1200" b="0" i="1" smtClean="0">
                                        <a:latin typeface="Cambria Math" charset="0"/>
                                      </a:rPr>
                                      <m:t>𝑛</m:t>
                                    </m:r>
                                  </m:den>
                                </m:f>
                              </m:oMath>
                            </m:oMathPara>
                          </a14:m>
                          <a:endParaRPr lang="en-US" sz="1200" dirty="0"/>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52785">
                    <a:tc>
                      <a:txBody>
                        <a:bodyPr/>
                        <a:lstStyle/>
                        <a:p>
                          <a:r>
                            <a:rPr lang="en-US" sz="1400" kern="1200" dirty="0">
                              <a:solidFill>
                                <a:schemeClr val="tx1"/>
                              </a:solidFill>
                              <a:effectLst/>
                              <a:latin typeface="Times New Roman" charset="0"/>
                              <a:ea typeface="Times New Roman" charset="0"/>
                              <a:cs typeface="Times New Roman" charset="0"/>
                            </a:rPr>
                            <a:t>Within samples sum of squares,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charset="0"/>
                                      </a:rPr>
                                      <m:t>𝑆𝑆</m:t>
                                    </m:r>
                                  </m:e>
                                  <m:sub>
                                    <m:r>
                                      <a:rPr lang="en-US" sz="1200" b="0" i="1" smtClean="0">
                                        <a:latin typeface="Cambria Math" charset="0"/>
                                      </a:rPr>
                                      <m:t>𝑊</m:t>
                                    </m:r>
                                  </m:sub>
                                </m:sSub>
                                <m:r>
                                  <a:rPr lang="en-US" sz="1200" b="0" i="1" smtClean="0">
                                    <a:latin typeface="Cambria Math" charset="0"/>
                                  </a:rPr>
                                  <m:t>=</m:t>
                                </m:r>
                                <m:sSub>
                                  <m:sSubPr>
                                    <m:ctrlPr>
                                      <a:rPr lang="en-US" sz="1200" b="0" i="1" smtClean="0">
                                        <a:latin typeface="Cambria Math" panose="02040503050406030204" pitchFamily="18" charset="0"/>
                                      </a:rPr>
                                    </m:ctrlPr>
                                  </m:sSubPr>
                                  <m:e>
                                    <m:r>
                                      <a:rPr lang="en-US" sz="1200" b="0" i="1" smtClean="0">
                                        <a:latin typeface="Cambria Math" charset="0"/>
                                      </a:rPr>
                                      <m:t>𝑆𝑆</m:t>
                                    </m:r>
                                  </m:e>
                                  <m:sub>
                                    <m:r>
                                      <a:rPr lang="en-US" sz="1200" b="0" i="1" smtClean="0">
                                        <a:latin typeface="Cambria Math" charset="0"/>
                                      </a:rPr>
                                      <m:t>𝑇</m:t>
                                    </m:r>
                                  </m:sub>
                                </m:sSub>
                                <m:r>
                                  <a:rPr lang="en-US" sz="1200" b="0" i="1" smtClean="0">
                                    <a:latin typeface="Cambria Math" charset="0"/>
                                  </a:rPr>
                                  <m:t>−</m:t>
                                </m:r>
                                <m:sSub>
                                  <m:sSubPr>
                                    <m:ctrlPr>
                                      <a:rPr lang="en-US" sz="1200" b="0" i="1" smtClean="0">
                                        <a:latin typeface="Cambria Math" panose="02040503050406030204" pitchFamily="18" charset="0"/>
                                      </a:rPr>
                                    </m:ctrlPr>
                                  </m:sSubPr>
                                  <m:e>
                                    <m:r>
                                      <a:rPr lang="en-US" sz="1200" b="0" i="1" smtClean="0">
                                        <a:latin typeface="Cambria Math" charset="0"/>
                                      </a:rPr>
                                      <m:t>𝑆𝑆</m:t>
                                    </m:r>
                                  </m:e>
                                  <m:sub>
                                    <m:r>
                                      <a:rPr lang="en-US" sz="1200" b="0" i="1" smtClean="0">
                                        <a:latin typeface="Cambria Math" charset="0"/>
                                      </a:rPr>
                                      <m:t>𝐵</m:t>
                                    </m:r>
                                  </m:sub>
                                </m:sSub>
                              </m:oMath>
                            </m:oMathPara>
                          </a14:m>
                          <a:endParaRPr lang="en-US" sz="1200" b="0" dirty="0"/>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191653860"/>
                  </p:ext>
                </p:extLst>
              </p:nvPr>
            </p:nvGraphicFramePr>
            <p:xfrm>
              <a:off x="1547664" y="1844825"/>
              <a:ext cx="6120680" cy="1440159"/>
            </p:xfrm>
            <a:graphic>
              <a:graphicData uri="http://schemas.openxmlformats.org/drawingml/2006/table">
                <a:tbl>
                  <a:tblPr firstRow="1" bandRow="1">
                    <a:tableStyleId>{2D5ABB26-0587-4C30-8999-92F81FD0307C}</a:tableStyleId>
                  </a:tblPr>
                  <a:tblGrid>
                    <a:gridCol w="3614976"/>
                    <a:gridCol w="2505704"/>
                  </a:tblGrid>
                  <a:tr h="548259">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charset="0"/>
                              <a:ea typeface="Times New Roman" charset="0"/>
                              <a:cs typeface="Times New Roman" charset="0"/>
                            </a:rPr>
                            <a:t>Total sum of squares,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rotWithShape="0">
                          <a:blip r:embed="rId3"/>
                          <a:stretch>
                            <a:fillRect l="-144769" t="-113333" r="-730" b="-263333"/>
                          </a:stretch>
                        </a:blipFill>
                      </a:tcPr>
                    </a:tc>
                  </a:tr>
                  <a:tr h="539115">
                    <a:tc>
                      <a:txBody>
                        <a:bodyPr/>
                        <a:lstStyle/>
                        <a:p>
                          <a:r>
                            <a:rPr lang="en-US" sz="1400" kern="1200" dirty="0" smtClean="0">
                              <a:solidFill>
                                <a:schemeClr val="tx1"/>
                              </a:solidFill>
                              <a:effectLst/>
                              <a:latin typeface="Times New Roman" charset="0"/>
                              <a:ea typeface="Times New Roman" charset="0"/>
                              <a:cs typeface="Times New Roman" charset="0"/>
                            </a:rPr>
                            <a:t>Between samples sum of squares,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blipFill rotWithShape="0">
                          <a:blip r:embed="rId3"/>
                          <a:stretch>
                            <a:fillRect l="-144769" t="-215730" r="-730" b="-166292"/>
                          </a:stretch>
                        </a:blipFill>
                      </a:tcPr>
                    </a:tc>
                  </a:tr>
                  <a:tr h="352785">
                    <a:tc>
                      <a:txBody>
                        <a:bodyPr/>
                        <a:lstStyle/>
                        <a:p>
                          <a:r>
                            <a:rPr lang="en-US" sz="1400" kern="1200" dirty="0" smtClean="0">
                              <a:solidFill>
                                <a:schemeClr val="tx1"/>
                              </a:solidFill>
                              <a:effectLst/>
                              <a:latin typeface="Times New Roman" charset="0"/>
                              <a:ea typeface="Times New Roman" charset="0"/>
                              <a:cs typeface="Times New Roman" charset="0"/>
                            </a:rPr>
                            <a:t>Within samples sum of squares,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rotWithShape="0">
                          <a:blip r:embed="rId3"/>
                          <a:stretch>
                            <a:fillRect l="-144769" t="-484483" r="-730" b="-155172"/>
                          </a:stretch>
                        </a:blipFill>
                      </a:tcPr>
                    </a:tc>
                  </a:tr>
                </a:tbl>
              </a:graphicData>
            </a:graphic>
          </p:graphicFrame>
        </mc:Fallback>
      </mc:AlternateContent>
      <p:sp>
        <p:nvSpPr>
          <p:cNvPr id="6" name="Title 1"/>
          <p:cNvSpPr txBox="1">
            <a:spLocks/>
          </p:cNvSpPr>
          <p:nvPr/>
        </p:nvSpPr>
        <p:spPr>
          <a:xfrm>
            <a:off x="323528" y="116632"/>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Notation and computational formulae</a:t>
            </a:r>
            <a:endParaRPr lang="en-IN" sz="4000" dirty="0">
              <a:solidFill>
                <a:srgbClr val="6C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947228149"/>
                  </p:ext>
                </p:extLst>
              </p:nvPr>
            </p:nvGraphicFramePr>
            <p:xfrm>
              <a:off x="1805021" y="4640767"/>
              <a:ext cx="6096000" cy="1236505"/>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12195">
                    <a:tc>
                      <a:txBody>
                        <a:bodyPr/>
                        <a:lstStyle/>
                        <a:p>
                          <a:r>
                            <a:rPr lang="en-US" sz="1400" kern="1200" dirty="0">
                              <a:solidFill>
                                <a:schemeClr val="tx1"/>
                              </a:solidFill>
                              <a:effectLst/>
                              <a:latin typeface="Times New Roman" charset="0"/>
                              <a:ea typeface="Times New Roman" charset="0"/>
                              <a:cs typeface="Times New Roman" charset="0"/>
                            </a:rPr>
                            <a:t>Total mean square,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charset="0"/>
                                      </a:rPr>
                                      <m:t>𝑀𝑆</m:t>
                                    </m:r>
                                  </m:e>
                                  <m:sub>
                                    <m:r>
                                      <a:rPr lang="en-US" sz="1200" b="0" i="1" smtClean="0">
                                        <a:latin typeface="Cambria Math" charset="0"/>
                                      </a:rPr>
                                      <m:t>𝑇</m:t>
                                    </m:r>
                                  </m:sub>
                                </m:sSub>
                                <m:r>
                                  <a:rPr lang="en-US" sz="1200" b="0" i="1" smtClean="0">
                                    <a:latin typeface="Cambria Math" charset="0"/>
                                  </a:rPr>
                                  <m:t>=</m:t>
                                </m:r>
                                <m:f>
                                  <m:fPr>
                                    <m:ctrlPr>
                                      <a:rPr lang="mr-IN" sz="1200" b="0" i="1" smtClean="0">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charset="0"/>
                                          </a:rPr>
                                          <m:t>𝑆𝑆</m:t>
                                        </m:r>
                                      </m:e>
                                      <m:sub>
                                        <m:r>
                                          <a:rPr lang="en-US" sz="1200" b="0" i="1" smtClean="0">
                                            <a:latin typeface="Cambria Math" charset="0"/>
                                          </a:rPr>
                                          <m:t>𝑇</m:t>
                                        </m:r>
                                      </m:sub>
                                    </m:sSub>
                                  </m:num>
                                  <m:den>
                                    <m:r>
                                      <a:rPr lang="en-US" sz="1200" b="0" i="1" smtClean="0">
                                        <a:latin typeface="Cambria Math" charset="0"/>
                                      </a:rPr>
                                      <m:t>𝑛</m:t>
                                    </m:r>
                                    <m:r>
                                      <a:rPr lang="en-US" sz="1200" b="0" i="1" smtClean="0">
                                        <a:latin typeface="Cambria Math" charset="0"/>
                                      </a:rPr>
                                      <m:t>−1</m:t>
                                    </m:r>
                                  </m:den>
                                </m:f>
                              </m:oMath>
                            </m:oMathPara>
                          </a14:m>
                          <a:endParaRPr lang="en-US" sz="1200" dirty="0"/>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12195">
                    <a:tc>
                      <a:txBody>
                        <a:bodyPr/>
                        <a:lstStyle/>
                        <a:p>
                          <a:r>
                            <a:rPr lang="en-US" sz="1400" kern="1200" dirty="0">
                              <a:solidFill>
                                <a:schemeClr val="tx1"/>
                              </a:solidFill>
                              <a:effectLst/>
                              <a:latin typeface="Times New Roman" charset="0"/>
                              <a:ea typeface="Times New Roman" charset="0"/>
                              <a:cs typeface="Times New Roman" charset="0"/>
                            </a:rPr>
                            <a:t>Between samples mean square,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pPr algn="l"/>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charset="0"/>
                                      </a:rPr>
                                      <m:t>𝑀𝑆</m:t>
                                    </m:r>
                                  </m:e>
                                  <m:sub>
                                    <m:r>
                                      <a:rPr lang="en-US" sz="1200" b="0" i="1" smtClean="0">
                                        <a:latin typeface="Cambria Math" charset="0"/>
                                      </a:rPr>
                                      <m:t>𝐵</m:t>
                                    </m:r>
                                  </m:sub>
                                </m:sSub>
                                <m:r>
                                  <a:rPr lang="en-US" sz="1200" b="0" i="1" smtClean="0">
                                    <a:latin typeface="Cambria Math" charset="0"/>
                                  </a:rPr>
                                  <m:t>=</m:t>
                                </m:r>
                                <m:f>
                                  <m:fPr>
                                    <m:ctrlPr>
                                      <a:rPr lang="mr-IN" sz="1200" b="0" i="1" smtClean="0">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charset="0"/>
                                          </a:rPr>
                                          <m:t>𝑆𝑆</m:t>
                                        </m:r>
                                      </m:e>
                                      <m:sub>
                                        <m:r>
                                          <a:rPr lang="en-US" sz="1200" b="0" i="1" smtClean="0">
                                            <a:latin typeface="Cambria Math" charset="0"/>
                                          </a:rPr>
                                          <m:t>𝐵</m:t>
                                        </m:r>
                                      </m:sub>
                                    </m:sSub>
                                  </m:num>
                                  <m:den>
                                    <m:r>
                                      <a:rPr lang="en-US" sz="1200" b="0" i="1" smtClean="0">
                                        <a:latin typeface="Cambria Math" charset="0"/>
                                      </a:rPr>
                                      <m:t>𝑘</m:t>
                                    </m:r>
                                    <m:r>
                                      <a:rPr lang="en-US" sz="1200" b="0" i="1" smtClean="0">
                                        <a:latin typeface="Cambria Math" charset="0"/>
                                      </a:rPr>
                                      <m:t>−1</m:t>
                                    </m:r>
                                  </m:den>
                                </m:f>
                              </m:oMath>
                            </m:oMathPara>
                          </a14:m>
                          <a:endParaRPr lang="en-US" sz="1200" dirty="0"/>
                        </a:p>
                      </a:txBody>
                      <a:tcPr marL="68580" marR="68580"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9051">
                    <a:tc>
                      <a:txBody>
                        <a:bodyPr/>
                        <a:lstStyle/>
                        <a:p>
                          <a:r>
                            <a:rPr lang="en-US" sz="1400" kern="1200" dirty="0">
                              <a:solidFill>
                                <a:schemeClr val="tx1"/>
                              </a:solidFill>
                              <a:effectLst/>
                              <a:latin typeface="Times New Roman" charset="0"/>
                              <a:ea typeface="Times New Roman" charset="0"/>
                              <a:cs typeface="Times New Roman" charset="0"/>
                            </a:rPr>
                            <a:t>Within samples mean square,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charset="0"/>
                                      </a:rPr>
                                      <m:t>𝑀𝑆</m:t>
                                    </m:r>
                                  </m:e>
                                  <m:sub>
                                    <m:r>
                                      <a:rPr lang="en-US" sz="1200" b="0" i="1" smtClean="0">
                                        <a:latin typeface="Cambria Math" charset="0"/>
                                      </a:rPr>
                                      <m:t>𝑊</m:t>
                                    </m:r>
                                  </m:sub>
                                </m:sSub>
                                <m:r>
                                  <a:rPr lang="en-US" sz="1200" b="0" i="1" smtClean="0">
                                    <a:latin typeface="Cambria Math" charset="0"/>
                                  </a:rPr>
                                  <m:t>=</m:t>
                                </m:r>
                                <m:f>
                                  <m:fPr>
                                    <m:ctrlPr>
                                      <a:rPr lang="mr-IN" sz="1200" b="0" i="1" smtClean="0">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charset="0"/>
                                          </a:rPr>
                                          <m:t>𝑆𝑆</m:t>
                                        </m:r>
                                      </m:e>
                                      <m:sub>
                                        <m:r>
                                          <a:rPr lang="en-US" sz="1200" b="0" i="1" smtClean="0">
                                            <a:latin typeface="Cambria Math" charset="0"/>
                                          </a:rPr>
                                          <m:t>𝑊</m:t>
                                        </m:r>
                                      </m:sub>
                                    </m:sSub>
                                  </m:num>
                                  <m:den>
                                    <m:r>
                                      <a:rPr lang="en-US" sz="1200" b="0" i="1" smtClean="0">
                                        <a:latin typeface="Cambria Math" charset="0"/>
                                      </a:rPr>
                                      <m:t>𝑛</m:t>
                                    </m:r>
                                    <m:r>
                                      <a:rPr lang="en-US" sz="1200" b="0" i="1" smtClean="0">
                                        <a:latin typeface="Cambria Math" charset="0"/>
                                      </a:rPr>
                                      <m:t>−</m:t>
                                    </m:r>
                                    <m:r>
                                      <a:rPr lang="en-US" sz="1200" b="0" i="1" smtClean="0">
                                        <a:latin typeface="Cambria Math" charset="0"/>
                                      </a:rPr>
                                      <m:t>𝑘</m:t>
                                    </m:r>
                                  </m:den>
                                </m:f>
                              </m:oMath>
                            </m:oMathPara>
                          </a14:m>
                          <a:endParaRPr lang="en-US" sz="1200" b="0" dirty="0"/>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097374876"/>
                  </p:ext>
                </p:extLst>
              </p:nvPr>
            </p:nvGraphicFramePr>
            <p:xfrm>
              <a:off x="1805021" y="4640767"/>
              <a:ext cx="6096000" cy="1236505"/>
            </p:xfrm>
            <a:graphic>
              <a:graphicData uri="http://schemas.openxmlformats.org/drawingml/2006/table">
                <a:tbl>
                  <a:tblPr firstRow="1" bandRow="1">
                    <a:tableStyleId>{2D5ABB26-0587-4C30-8999-92F81FD0307C}</a:tableStyleId>
                  </a:tblPr>
                  <a:tblGrid>
                    <a:gridCol w="3048000"/>
                    <a:gridCol w="3048000"/>
                  </a:tblGrid>
                  <a:tr h="412195">
                    <a:tc>
                      <a:txBody>
                        <a:bodyPr/>
                        <a:lstStyle/>
                        <a:p>
                          <a:r>
                            <a:rPr lang="en-US" sz="1400" kern="1200" dirty="0" smtClean="0">
                              <a:solidFill>
                                <a:schemeClr val="tx1"/>
                              </a:solidFill>
                              <a:effectLst/>
                              <a:latin typeface="Times New Roman" charset="0"/>
                              <a:ea typeface="Times New Roman" charset="0"/>
                              <a:cs typeface="Times New Roman" charset="0"/>
                            </a:rPr>
                            <a:t>Total mean square,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rotWithShape="0">
                          <a:blip r:embed="rId4"/>
                          <a:stretch>
                            <a:fillRect l="-100400" t="-4412" r="-400" b="-205882"/>
                          </a:stretch>
                        </a:blipFill>
                      </a:tcPr>
                    </a:tc>
                  </a:tr>
                  <a:tr h="412195">
                    <a:tc>
                      <a:txBody>
                        <a:bodyPr/>
                        <a:lstStyle/>
                        <a:p>
                          <a:r>
                            <a:rPr lang="en-US" sz="1400" kern="1200" dirty="0" smtClean="0">
                              <a:solidFill>
                                <a:schemeClr val="tx1"/>
                              </a:solidFill>
                              <a:effectLst/>
                              <a:latin typeface="Times New Roman" charset="0"/>
                              <a:ea typeface="Times New Roman" charset="0"/>
                              <a:cs typeface="Times New Roman" charset="0"/>
                            </a:rPr>
                            <a:t>Between samples mean square,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blipFill rotWithShape="0">
                          <a:blip r:embed="rId4"/>
                          <a:stretch>
                            <a:fillRect l="-100400" t="-104412" r="-400" b="-105882"/>
                          </a:stretch>
                        </a:blipFill>
                      </a:tcPr>
                    </a:tc>
                  </a:tr>
                  <a:tr h="412115">
                    <a:tc>
                      <a:txBody>
                        <a:bodyPr/>
                        <a:lstStyle/>
                        <a:p>
                          <a:r>
                            <a:rPr lang="en-US" sz="1400" kern="1200" dirty="0" smtClean="0">
                              <a:solidFill>
                                <a:schemeClr val="tx1"/>
                              </a:solidFill>
                              <a:effectLst/>
                              <a:latin typeface="Times New Roman" charset="0"/>
                              <a:ea typeface="Times New Roman" charset="0"/>
                              <a:cs typeface="Times New Roman" charset="0"/>
                            </a:rPr>
                            <a:t>Within samples mean square, </a:t>
                          </a:r>
                          <a:endParaRPr lang="en-US" sz="1400" dirty="0">
                            <a:latin typeface="Times New Roman" charset="0"/>
                            <a:ea typeface="Times New Roman" charset="0"/>
                            <a:cs typeface="Times New Roman" charset="0"/>
                          </a:endParaRP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rotWithShape="0">
                          <a:blip r:embed="rId4"/>
                          <a:stretch>
                            <a:fillRect l="-100400" t="-204412" r="-400" b="-5882"/>
                          </a:stretch>
                        </a:blipFill>
                      </a:tcPr>
                    </a:tc>
                  </a:tr>
                </a:tbl>
              </a:graphicData>
            </a:graphic>
          </p:graphicFrame>
        </mc:Fallback>
      </mc:AlternateContent>
      <p:sp>
        <p:nvSpPr>
          <p:cNvPr id="2" name="Date Placeholder 1">
            <a:extLst>
              <a:ext uri="{FF2B5EF4-FFF2-40B4-BE49-F238E27FC236}">
                <a16:creationId xmlns:a16="http://schemas.microsoft.com/office/drawing/2014/main" id="{FB3CCD22-8BB8-7A4E-94F0-AFF67FF4E5FD}"/>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83395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864096"/>
          </a:xfrm>
        </p:spPr>
        <p:txBody>
          <a:bodyPr>
            <a:noAutofit/>
          </a:bodyPr>
          <a:lstStyle/>
          <a:p>
            <a:r>
              <a:rPr lang="en-US" sz="4000" dirty="0">
                <a:solidFill>
                  <a:srgbClr val="960000"/>
                </a:solidFill>
                <a:latin typeface="Times New Roman" pitchFamily="18" charset="0"/>
                <a:cs typeface="Times New Roman" pitchFamily="18" charset="0"/>
              </a:rPr>
              <a:t>Some Terminologies</a:t>
            </a:r>
            <a:endParaRPr lang="en-IN" sz="4000" dirty="0">
              <a:solidFill>
                <a:srgbClr val="960000"/>
              </a:solidFill>
              <a:latin typeface="Times New Roman" pitchFamily="18" charset="0"/>
              <a:cs typeface="Times New Roman" pitchFamily="18" charset="0"/>
            </a:endParaRPr>
          </a:p>
        </p:txBody>
      </p:sp>
      <p:sp>
        <p:nvSpPr>
          <p:cNvPr id="4" name="Content Placeholder 3"/>
          <p:cNvSpPr>
            <a:spLocks noGrp="1"/>
          </p:cNvSpPr>
          <p:nvPr>
            <p:ph idx="1"/>
          </p:nvPr>
        </p:nvSpPr>
        <p:spPr>
          <a:xfrm>
            <a:off x="432285" y="1421263"/>
            <a:ext cx="8229600" cy="4389120"/>
          </a:xfrm>
        </p:spPr>
        <p:txBody>
          <a:bodyPr>
            <a:normAutofit/>
          </a:bodyPr>
          <a:lstStyle/>
          <a:p>
            <a:r>
              <a:rPr lang="en-US" sz="2000" dirty="0"/>
              <a:t>Factor</a:t>
            </a:r>
          </a:p>
          <a:p>
            <a:pPr lvl="1"/>
            <a:r>
              <a:rPr lang="en-US" sz="1800" dirty="0"/>
              <a:t>A characteristic under consideration, thought to influence the measured observations.</a:t>
            </a:r>
          </a:p>
          <a:p>
            <a:r>
              <a:rPr lang="en-US" sz="2000" dirty="0"/>
              <a:t>Level (also called treatment)</a:t>
            </a:r>
          </a:p>
          <a:p>
            <a:pPr lvl="1"/>
            <a:r>
              <a:rPr lang="en-US" sz="1800" dirty="0"/>
              <a:t>A value of the factor</a:t>
            </a:r>
            <a:endParaRPr lang="en-IN" sz="1800" dirty="0"/>
          </a:p>
        </p:txBody>
      </p:sp>
      <p:sp>
        <p:nvSpPr>
          <p:cNvPr id="5" name="Date Placeholder 4"/>
          <p:cNvSpPr>
            <a:spLocks noGrp="1"/>
          </p:cNvSpPr>
          <p:nvPr>
            <p:ph type="dt" sz="half" idx="10"/>
          </p:nvPr>
        </p:nvSpPr>
        <p:spPr/>
        <p:txBody>
          <a:bodyPr/>
          <a:lstStyle/>
          <a:p>
            <a:r>
              <a:rPr lang="en-IN"/>
              <a:t>IIITS: IDA - M2021</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353003430"/>
              </p:ext>
            </p:extLst>
          </p:nvPr>
        </p:nvGraphicFramePr>
        <p:xfrm>
          <a:off x="492068" y="3753269"/>
          <a:ext cx="6552729" cy="2781109"/>
        </p:xfrm>
        <a:graphic>
          <a:graphicData uri="http://schemas.openxmlformats.org/drawingml/2006/table">
            <a:tbl>
              <a:tblPr firstRow="1" firstCol="1" bandRow="1">
                <a:tableStyleId>{5C22544A-7EE6-4342-B048-85BDC9FD1C3A}</a:tableStyleId>
              </a:tblPr>
              <a:tblGrid>
                <a:gridCol w="920418">
                  <a:extLst>
                    <a:ext uri="{9D8B030D-6E8A-4147-A177-3AD203B41FA5}">
                      <a16:colId xmlns:a16="http://schemas.microsoft.com/office/drawing/2014/main" val="20000"/>
                    </a:ext>
                  </a:extLst>
                </a:gridCol>
                <a:gridCol w="920418">
                  <a:extLst>
                    <a:ext uri="{9D8B030D-6E8A-4147-A177-3AD203B41FA5}">
                      <a16:colId xmlns:a16="http://schemas.microsoft.com/office/drawing/2014/main" val="20001"/>
                    </a:ext>
                  </a:extLst>
                </a:gridCol>
                <a:gridCol w="920418">
                  <a:extLst>
                    <a:ext uri="{9D8B030D-6E8A-4147-A177-3AD203B41FA5}">
                      <a16:colId xmlns:a16="http://schemas.microsoft.com/office/drawing/2014/main" val="20002"/>
                    </a:ext>
                  </a:extLst>
                </a:gridCol>
                <a:gridCol w="1030221">
                  <a:extLst>
                    <a:ext uri="{9D8B030D-6E8A-4147-A177-3AD203B41FA5}">
                      <a16:colId xmlns:a16="http://schemas.microsoft.com/office/drawing/2014/main" val="20003"/>
                    </a:ext>
                  </a:extLst>
                </a:gridCol>
                <a:gridCol w="920418">
                  <a:extLst>
                    <a:ext uri="{9D8B030D-6E8A-4147-A177-3AD203B41FA5}">
                      <a16:colId xmlns:a16="http://schemas.microsoft.com/office/drawing/2014/main" val="20004"/>
                    </a:ext>
                  </a:extLst>
                </a:gridCol>
                <a:gridCol w="920418">
                  <a:extLst>
                    <a:ext uri="{9D8B030D-6E8A-4147-A177-3AD203B41FA5}">
                      <a16:colId xmlns:a16="http://schemas.microsoft.com/office/drawing/2014/main" val="20005"/>
                    </a:ext>
                  </a:extLst>
                </a:gridCol>
                <a:gridCol w="920418">
                  <a:extLst>
                    <a:ext uri="{9D8B030D-6E8A-4147-A177-3AD203B41FA5}">
                      <a16:colId xmlns:a16="http://schemas.microsoft.com/office/drawing/2014/main" val="20006"/>
                    </a:ext>
                  </a:extLst>
                </a:gridCol>
              </a:tblGrid>
              <a:tr h="369136">
                <a:tc>
                  <a:txBody>
                    <a:bodyPr/>
                    <a:lstStyle/>
                    <a:p>
                      <a:pPr algn="ctr">
                        <a:lnSpc>
                          <a:spcPct val="115000"/>
                        </a:lnSpc>
                        <a:spcAft>
                          <a:spcPts val="0"/>
                        </a:spcAft>
                      </a:pPr>
                      <a:r>
                        <a:rPr lang="en-IN" sz="1100" dirty="0">
                          <a:effectLst/>
                        </a:rPr>
                        <a:t>Level</a:t>
                      </a:r>
                      <a:endParaRPr lang="en-IN" sz="1100" dirty="0">
                        <a:effectLst/>
                        <a:latin typeface="Calibri"/>
                        <a:ea typeface="Calibri"/>
                        <a:cs typeface="Times New Roman"/>
                      </a:endParaRPr>
                    </a:p>
                  </a:txBody>
                  <a:tcPr marL="68580" marR="68580" marT="0" marB="0"/>
                </a:tc>
                <a:tc gridSpan="4">
                  <a:txBody>
                    <a:bodyPr/>
                    <a:lstStyle/>
                    <a:p>
                      <a:pPr algn="ctr">
                        <a:lnSpc>
                          <a:spcPct val="115000"/>
                        </a:lnSpc>
                        <a:spcAft>
                          <a:spcPts val="0"/>
                        </a:spcAft>
                      </a:pPr>
                      <a:r>
                        <a:rPr lang="en-IN" sz="1100" dirty="0">
                          <a:effectLst/>
                        </a:rPr>
                        <a:t>Observations (RBC)</a:t>
                      </a:r>
                      <a:endParaRPr lang="en-IN" sz="1100" dirty="0">
                        <a:effectLst/>
                        <a:latin typeface="Calibri"/>
                        <a:ea typeface="Calibri"/>
                        <a:cs typeface="Times New Roman"/>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15000"/>
                        </a:lnSpc>
                        <a:spcAft>
                          <a:spcPts val="0"/>
                        </a:spcAft>
                      </a:pPr>
                      <a:r>
                        <a:rPr lang="en-IN" sz="1100" dirty="0">
                          <a:effectLst/>
                        </a:rPr>
                        <a:t>Total</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Mean</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69136">
                <a:tc>
                  <a:txBody>
                    <a:bodyPr/>
                    <a:lstStyle/>
                    <a:p>
                      <a:pPr algn="ctr">
                        <a:lnSpc>
                          <a:spcPct val="115000"/>
                        </a:lnSpc>
                        <a:spcAft>
                          <a:spcPts val="0"/>
                        </a:spcAft>
                      </a:pPr>
                      <a:r>
                        <a:rPr lang="en-IN" sz="1100" dirty="0">
                          <a:effectLst/>
                        </a:rPr>
                        <a:t>1_Anemic</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a:effectLst/>
                        </a:rPr>
                        <a:t>y</a:t>
                      </a:r>
                      <a:r>
                        <a:rPr lang="en-IN" sz="1100" baseline="-25000" dirty="0">
                          <a:effectLst/>
                        </a:rPr>
                        <a:t>11</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a:effectLst/>
                        </a:rPr>
                        <a:t>y</a:t>
                      </a:r>
                      <a:r>
                        <a:rPr lang="en-IN" sz="1100" baseline="-25000" dirty="0">
                          <a:effectLst/>
                        </a:rPr>
                        <a:t>12</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a:effectLst/>
                        </a:rPr>
                        <a:t>y</a:t>
                      </a:r>
                      <a:r>
                        <a:rPr lang="en-IN" sz="1100" baseline="-25000" dirty="0">
                          <a:effectLst/>
                        </a:rPr>
                        <a:t>1n1</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69136">
                <a:tc>
                  <a:txBody>
                    <a:bodyPr/>
                    <a:lstStyle/>
                    <a:p>
                      <a:pPr algn="ctr">
                        <a:lnSpc>
                          <a:spcPct val="115000"/>
                        </a:lnSpc>
                        <a:spcAft>
                          <a:spcPts val="0"/>
                        </a:spcAft>
                      </a:pPr>
                      <a:r>
                        <a:rPr lang="en-IN" sz="1100" dirty="0">
                          <a:effectLst/>
                        </a:rPr>
                        <a:t>2_Normal</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a:effectLst/>
                        </a:rPr>
                        <a:t>y</a:t>
                      </a:r>
                      <a:r>
                        <a:rPr lang="en-IN" sz="1100" baseline="-25000" dirty="0">
                          <a:effectLst/>
                        </a:rPr>
                        <a:t>21</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a:effectLst/>
                        </a:rPr>
                        <a:t>y</a:t>
                      </a:r>
                      <a:r>
                        <a:rPr lang="en-IN" sz="1100" baseline="-25000" dirty="0">
                          <a:effectLst/>
                        </a:rPr>
                        <a:t>22</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a:effectLst/>
                        </a:rPr>
                        <a:t>y</a:t>
                      </a:r>
                      <a:r>
                        <a:rPr lang="en-IN" sz="1100" baseline="-25000" dirty="0">
                          <a:effectLst/>
                        </a:rPr>
                        <a:t>2n2</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69136">
                <a:tc>
                  <a:txBody>
                    <a:bodyPr/>
                    <a:lstStyle/>
                    <a:p>
                      <a:pPr algn="ctr">
                        <a:lnSpc>
                          <a:spcPct val="115000"/>
                        </a:lnSpc>
                        <a:spcAft>
                          <a:spcPts val="0"/>
                        </a:spcAft>
                      </a:pPr>
                      <a:r>
                        <a:rPr lang="en-IN" sz="1100" dirty="0">
                          <a:effectLst/>
                        </a:rPr>
                        <a:t>3-Erythrocytosis</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69136">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69136">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tc>
                  <a:txBody>
                    <a:bodyPr/>
                    <a:lstStyle/>
                    <a:p>
                      <a:pPr>
                        <a:lnSpc>
                          <a:spcPct val="115000"/>
                        </a:lnSpc>
                        <a:spcAft>
                          <a:spcPts val="0"/>
                        </a:spcAft>
                      </a:pPr>
                      <a:r>
                        <a:rPr lang="en-IN" sz="11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69136">
                <a:tc>
                  <a:txBody>
                    <a:bodyPr/>
                    <a:lstStyle/>
                    <a:p>
                      <a:pPr algn="ctr">
                        <a:lnSpc>
                          <a:spcPct val="115000"/>
                        </a:lnSpc>
                        <a:spcAft>
                          <a:spcPts val="0"/>
                        </a:spcAft>
                      </a:pPr>
                      <a:r>
                        <a:rPr lang="en-IN" sz="1100">
                          <a:effectLst/>
                        </a:rPr>
                        <a:t>k</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a:effectLst/>
                        </a:rPr>
                        <a:t>y</a:t>
                      </a:r>
                      <a:r>
                        <a:rPr lang="en-IN" sz="1100" baseline="-25000" dirty="0">
                          <a:effectLst/>
                        </a:rPr>
                        <a:t>k1</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a:effectLst/>
                        </a:rPr>
                        <a:t>y</a:t>
                      </a:r>
                      <a:r>
                        <a:rPr lang="en-IN" sz="1100" baseline="-25000" dirty="0">
                          <a:effectLst/>
                        </a:rPr>
                        <a:t>k2</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a:effectLst/>
                        </a:rPr>
                        <a: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100" dirty="0" err="1">
                          <a:effectLst/>
                        </a:rPr>
                        <a:t>y</a:t>
                      </a:r>
                      <a:r>
                        <a:rPr lang="en-IN" sz="1100" baseline="-25000" dirty="0" err="1">
                          <a:effectLst/>
                        </a:rPr>
                        <a:t>knk</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tc>
                <a:tc>
                  <a:txBody>
                    <a:bodyPr/>
                    <a:lstStyle/>
                    <a:p>
                      <a:pPr>
                        <a:lnSpc>
                          <a:spcPct val="115000"/>
                        </a:lnSpc>
                        <a:spcAft>
                          <a:spcPts val="0"/>
                        </a:spcAft>
                      </a:pPr>
                      <a:r>
                        <a:rPr lang="en-IN" sz="1100" dirty="0">
                          <a:effectLst/>
                        </a:rPr>
                        <a:t> </a:t>
                      </a:r>
                      <a:endParaRPr lang="en-IN"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7" name="Rectangle 6"/>
          <p:cNvSpPr/>
          <p:nvPr/>
        </p:nvSpPr>
        <p:spPr>
          <a:xfrm>
            <a:off x="1964444" y="3398667"/>
            <a:ext cx="3607975" cy="307777"/>
          </a:xfrm>
          <a:prstGeom prst="rect">
            <a:avLst/>
          </a:prstGeom>
        </p:spPr>
        <p:txBody>
          <a:bodyPr wrap="none">
            <a:spAutoFit/>
          </a:bodyPr>
          <a:lstStyle/>
          <a:p>
            <a:r>
              <a:rPr lang="en-IN" sz="1400" dirty="0">
                <a:solidFill>
                  <a:srgbClr val="0070C0"/>
                </a:solidFill>
              </a:rPr>
              <a:t>Typical data for a </a:t>
            </a:r>
            <a:r>
              <a:rPr lang="en-IN" sz="1400" b="1" dirty="0">
                <a:solidFill>
                  <a:srgbClr val="0070C0"/>
                </a:solidFill>
              </a:rPr>
              <a:t>Single-Factor</a:t>
            </a:r>
            <a:r>
              <a:rPr lang="en-IN" sz="1400" dirty="0">
                <a:solidFill>
                  <a:srgbClr val="0070C0"/>
                </a:solidFill>
              </a:rPr>
              <a:t> Experiment</a:t>
            </a:r>
          </a:p>
        </p:txBody>
      </p:sp>
    </p:spTree>
    <p:extLst>
      <p:ext uri="{BB962C8B-B14F-4D97-AF65-F5344CB8AC3E}">
        <p14:creationId xmlns:p14="http://schemas.microsoft.com/office/powerpoint/2010/main" val="2879578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6571" y="1772816"/>
                <a:ext cx="8229600" cy="4389120"/>
              </a:xfrm>
            </p:spPr>
            <p:txBody>
              <a:bodyPr>
                <a:normAutofit/>
              </a:bodyPr>
              <a:lstStyle/>
              <a:p>
                <a:pPr marL="482600" indent="-355600" algn="just"/>
                <a:r>
                  <a:rPr lang="en-US" sz="2000" dirty="0">
                    <a:latin typeface="Times New Roman" charset="0"/>
                    <a:ea typeface="Times New Roman" charset="0"/>
                    <a:cs typeface="Times New Roman" charset="0"/>
                  </a:rPr>
                  <a:t>For the previous example on 60W electric light bulbs, use these computational formulae to show the following. </a:t>
                </a:r>
              </a:p>
              <a:p>
                <a:pPr marL="482600" indent="-355600" algn="just"/>
                <a:endParaRPr lang="en-US" sz="2000" dirty="0">
                  <a:latin typeface="Times New Roman" charset="0"/>
                  <a:ea typeface="Times New Roman" charset="0"/>
                  <a:cs typeface="Times New Roman" charset="0"/>
                </a:endParaRPr>
              </a:p>
              <a:p>
                <a:pPr marL="127000" indent="0" algn="just">
                  <a:buNone/>
                </a:pPr>
                <a:r>
                  <a:rPr lang="en-US" sz="2000" dirty="0">
                    <a:latin typeface="Times New Roman" charset="0"/>
                    <a:ea typeface="Times New Roman" charset="0"/>
                    <a:cs typeface="Times New Roman" charset="0"/>
                  </a:rPr>
                  <a:t>	(a)   </a:t>
                </a:r>
                <a14:m>
                  <m:oMath xmlns:m="http://schemas.openxmlformats.org/officeDocument/2006/math">
                    <m:sSub>
                      <m:sSubPr>
                        <m:ctrlPr>
                          <a:rPr lang="en-US" sz="2000" i="1">
                            <a:latin typeface="Cambria Math" panose="02040503050406030204" pitchFamily="18" charset="0"/>
                          </a:rPr>
                        </m:ctrlPr>
                      </m:sSubPr>
                      <m:e>
                        <m:r>
                          <a:rPr lang="en-US" sz="2000" i="1">
                            <a:latin typeface="Cambria Math" charset="0"/>
                          </a:rPr>
                          <m:t>𝑆𝑆</m:t>
                        </m:r>
                      </m:e>
                      <m:sub>
                        <m:r>
                          <a:rPr lang="en-US" sz="2000" i="1">
                            <a:latin typeface="Cambria Math" charset="0"/>
                          </a:rPr>
                          <m:t>𝑇</m:t>
                        </m:r>
                      </m:sub>
                    </m:sSub>
                    <m:r>
                      <a:rPr lang="en-US" sz="2000" i="1">
                        <a:latin typeface="Cambria Math" charset="0"/>
                      </a:rPr>
                      <m:t>=</m:t>
                    </m:r>
                    <m:r>
                      <a:rPr lang="en-US" sz="2000" b="0" i="1" smtClean="0">
                        <a:latin typeface="Cambria Math" charset="0"/>
                      </a:rPr>
                      <m:t>430</m:t>
                    </m:r>
                  </m:oMath>
                </a14:m>
                <a:r>
                  <a:rPr lang="en-US" sz="2000" dirty="0">
                    <a:latin typeface="Times New Roman" charset="0"/>
                    <a:ea typeface="Times New Roman" charset="0"/>
                    <a:cs typeface="Times New Roman" charset="0"/>
                  </a:rPr>
                  <a:t>			(b)   </a:t>
                </a:r>
                <a14:m>
                  <m:oMath xmlns:m="http://schemas.openxmlformats.org/officeDocument/2006/math">
                    <m:sSub>
                      <m:sSubPr>
                        <m:ctrlPr>
                          <a:rPr lang="en-US" sz="2000" i="1">
                            <a:latin typeface="Cambria Math" panose="02040503050406030204" pitchFamily="18" charset="0"/>
                          </a:rPr>
                        </m:ctrlPr>
                      </m:sSubPr>
                      <m:e>
                        <m:r>
                          <a:rPr lang="en-US" sz="2000" i="1">
                            <a:latin typeface="Cambria Math" charset="0"/>
                          </a:rPr>
                          <m:t>𝑆𝑆</m:t>
                        </m:r>
                      </m:e>
                      <m:sub>
                        <m:r>
                          <a:rPr lang="en-US" sz="2000" b="0" i="1" smtClean="0">
                            <a:latin typeface="Cambria Math" charset="0"/>
                          </a:rPr>
                          <m:t>𝐵</m:t>
                        </m:r>
                      </m:sub>
                    </m:sSub>
                    <m:r>
                      <a:rPr lang="en-US" sz="2000" i="1">
                        <a:latin typeface="Cambria Math" charset="0"/>
                      </a:rPr>
                      <m:t>=3</m:t>
                    </m:r>
                    <m:r>
                      <a:rPr lang="en-US" sz="2000" b="0" i="1" smtClean="0">
                        <a:latin typeface="Cambria Math" charset="0"/>
                      </a:rPr>
                      <m:t>1</m:t>
                    </m:r>
                    <m:r>
                      <a:rPr lang="en-US" sz="2000" i="1">
                        <a:latin typeface="Cambria Math" charset="0"/>
                      </a:rPr>
                      <m:t>0</m:t>
                    </m:r>
                  </m:oMath>
                </a14:m>
                <a:endParaRPr lang="en-US" sz="2000" dirty="0">
                  <a:latin typeface="Times New Roman" charset="0"/>
                  <a:ea typeface="Times New Roman" charset="0"/>
                  <a:cs typeface="Times New Roman" charset="0"/>
                </a:endParaRPr>
              </a:p>
              <a:p>
                <a:pPr marL="127000" indent="0" algn="just">
                  <a:buNone/>
                </a:pPr>
                <a:r>
                  <a:rPr lang="en-US" sz="2000" dirty="0">
                    <a:latin typeface="Times New Roman" charset="0"/>
                    <a:ea typeface="Times New Roman" charset="0"/>
                    <a:cs typeface="Times New Roman" charset="0"/>
                  </a:rPr>
                  <a:t>	(c)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charset="0"/>
                          </a:rPr>
                          <m:t>𝑀</m:t>
                        </m:r>
                        <m:r>
                          <a:rPr lang="en-US" sz="2000" i="1">
                            <a:latin typeface="Cambria Math" charset="0"/>
                          </a:rPr>
                          <m:t>𝑆</m:t>
                        </m:r>
                      </m:e>
                      <m:sub>
                        <m:r>
                          <a:rPr lang="en-US" sz="2000" b="0" i="1" smtClean="0">
                            <a:latin typeface="Cambria Math" charset="0"/>
                          </a:rPr>
                          <m:t>𝐵</m:t>
                        </m:r>
                      </m:sub>
                    </m:sSub>
                    <m:r>
                      <a:rPr lang="en-US" sz="2000" i="1">
                        <a:latin typeface="Cambria Math" charset="0"/>
                      </a:rPr>
                      <m:t>=</m:t>
                    </m:r>
                    <m:r>
                      <a:rPr lang="en-US" sz="2000" b="0" i="1" smtClean="0">
                        <a:latin typeface="Cambria Math" charset="0"/>
                      </a:rPr>
                      <m:t>155 (</m:t>
                    </m:r>
                    <m:r>
                      <a:rPr lang="en-US" sz="2000" smtClean="0">
                        <a:latin typeface="Cambria Math" charset="0"/>
                        <a:ea typeface="Times New Roman" charset="0"/>
                        <a:cs typeface="Times New Roman" charset="0"/>
                      </a:rPr>
                      <m:t>5</m:t>
                    </m:r>
                    <m:sSubSup>
                      <m:sSubSupPr>
                        <m:ctrlPr>
                          <a:rPr lang="en-US" sz="2000" i="1">
                            <a:latin typeface="Cambria Math" panose="02040503050406030204" pitchFamily="18" charset="0"/>
                            <a:ea typeface="Times New Roman" charset="0"/>
                            <a:cs typeface="Times New Roman" charset="0"/>
                          </a:rPr>
                        </m:ctrlPr>
                      </m:sSubSupPr>
                      <m:e>
                        <m:acc>
                          <m:accPr>
                            <m:chr m:val="̂"/>
                            <m:ctrlPr>
                              <a:rPr lang="en-US" sz="2000" i="1">
                                <a:latin typeface="Cambria Math" panose="02040503050406030204" pitchFamily="18" charset="0"/>
                                <a:ea typeface="Times New Roman" charset="0"/>
                                <a:cs typeface="Times New Roman" charset="0"/>
                              </a:rPr>
                            </m:ctrlPr>
                          </m:accPr>
                          <m:e>
                            <m:r>
                              <a:rPr lang="en-US" sz="2000" i="1">
                                <a:latin typeface="Cambria Math" charset="0"/>
                                <a:ea typeface="Times New Roman" charset="0"/>
                                <a:cs typeface="Times New Roman" charset="0"/>
                              </a:rPr>
                              <m:t>𝜎</m:t>
                            </m:r>
                          </m:e>
                        </m:acc>
                      </m:e>
                      <m:sub>
                        <m:acc>
                          <m:accPr>
                            <m:chr m:val="̅"/>
                            <m:ctrlPr>
                              <a:rPr lang="en-US" sz="2000" i="1">
                                <a:latin typeface="Cambria Math" panose="02040503050406030204" pitchFamily="18" charset="0"/>
                                <a:ea typeface="Times New Roman" charset="0"/>
                                <a:cs typeface="Times New Roman" charset="0"/>
                              </a:rPr>
                            </m:ctrlPr>
                          </m:accPr>
                          <m:e>
                            <m:r>
                              <a:rPr lang="en-US" sz="2000" i="1">
                                <a:latin typeface="Cambria Math" charset="0"/>
                                <a:ea typeface="Times New Roman" charset="0"/>
                                <a:cs typeface="Times New Roman" charset="0"/>
                              </a:rPr>
                              <m:t>𝐵</m:t>
                            </m:r>
                          </m:e>
                        </m:acc>
                      </m:sub>
                      <m:sup>
                        <m:r>
                          <a:rPr lang="en-US" sz="2000" i="1">
                            <a:latin typeface="Cambria Math" charset="0"/>
                            <a:ea typeface="Times New Roman" charset="0"/>
                            <a:cs typeface="Times New Roman" charset="0"/>
                          </a:rPr>
                          <m:t>2</m:t>
                        </m:r>
                      </m:sup>
                    </m:sSubSup>
                    <m:r>
                      <a:rPr lang="en-US" sz="2000" b="0" i="1" smtClean="0">
                        <a:latin typeface="Cambria Math" charset="0"/>
                      </a:rPr>
                      <m:t>)</m:t>
                    </m:r>
                  </m:oMath>
                </a14:m>
                <a:r>
                  <a:rPr lang="en-US" sz="2000" dirty="0">
                    <a:latin typeface="Times New Roman" charset="0"/>
                    <a:ea typeface="Times New Roman" charset="0"/>
                    <a:cs typeface="Times New Roman" charset="0"/>
                  </a:rPr>
                  <a:t>		(d)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𝑀𝑆</m:t>
                        </m:r>
                      </m:e>
                      <m:sub>
                        <m:r>
                          <a:rPr lang="en-US" sz="1800" b="0" i="1" smtClean="0">
                            <a:latin typeface="Cambria Math" charset="0"/>
                          </a:rPr>
                          <m:t>𝑊</m:t>
                        </m:r>
                      </m:sub>
                    </m:sSub>
                    <m:r>
                      <a:rPr lang="en-US" sz="1800" i="1">
                        <a:latin typeface="Cambria Math" charset="0"/>
                      </a:rPr>
                      <m:t>=</m:t>
                    </m:r>
                    <m:r>
                      <a:rPr lang="en-US" sz="1800" b="0" i="1" smtClean="0">
                        <a:latin typeface="Cambria Math" charset="0"/>
                      </a:rPr>
                      <m:t>10 </m:t>
                    </m:r>
                    <m:r>
                      <a:rPr lang="en-US" sz="1800" i="1">
                        <a:latin typeface="Cambria Math" charset="0"/>
                      </a:rPr>
                      <m:t>(</m:t>
                    </m:r>
                    <m:sSubSup>
                      <m:sSubSupPr>
                        <m:ctrlPr>
                          <a:rPr lang="en-US" sz="1800" i="1">
                            <a:latin typeface="Cambria Math" panose="02040503050406030204" pitchFamily="18" charset="0"/>
                            <a:ea typeface="Times New Roman" charset="0"/>
                            <a:cs typeface="Times New Roman" charset="0"/>
                          </a:rPr>
                        </m:ctrlPr>
                      </m:sSubSupPr>
                      <m:e>
                        <m:acc>
                          <m:accPr>
                            <m:chr m:val="̂"/>
                            <m:ctrlPr>
                              <a:rPr lang="en-US" sz="1800" i="1">
                                <a:latin typeface="Cambria Math" panose="02040503050406030204" pitchFamily="18" charset="0"/>
                                <a:ea typeface="Times New Roman" charset="0"/>
                                <a:cs typeface="Times New Roman" charset="0"/>
                              </a:rPr>
                            </m:ctrlPr>
                          </m:accPr>
                          <m:e>
                            <m:r>
                              <a:rPr lang="en-US" sz="1800" i="1">
                                <a:latin typeface="Cambria Math" charset="0"/>
                                <a:ea typeface="Times New Roman" charset="0"/>
                                <a:cs typeface="Times New Roman" charset="0"/>
                              </a:rPr>
                              <m:t>𝜎</m:t>
                            </m:r>
                          </m:e>
                        </m:acc>
                      </m:e>
                      <m:sub>
                        <m:r>
                          <a:rPr lang="en-US" sz="1800" i="1">
                            <a:latin typeface="Cambria Math" charset="0"/>
                            <a:ea typeface="Times New Roman" charset="0"/>
                            <a:cs typeface="Times New Roman" charset="0"/>
                          </a:rPr>
                          <m:t>𝑊</m:t>
                        </m:r>
                      </m:sub>
                      <m:sup>
                        <m:r>
                          <a:rPr lang="en-US" sz="1800" i="1">
                            <a:latin typeface="Cambria Math" charset="0"/>
                            <a:ea typeface="Times New Roman" charset="0"/>
                            <a:cs typeface="Times New Roman" charset="0"/>
                          </a:rPr>
                          <m:t>2</m:t>
                        </m:r>
                      </m:sup>
                    </m:sSubSup>
                    <m:r>
                      <a:rPr lang="en-US" sz="1800" i="1">
                        <a:latin typeface="Cambria Math" charset="0"/>
                      </a:rPr>
                      <m:t>)</m:t>
                    </m:r>
                  </m:oMath>
                </a14:m>
                <a:r>
                  <a:rPr lang="en-US" sz="1800" dirty="0">
                    <a:latin typeface="Times New Roman" charset="0"/>
                    <a:ea typeface="Times New Roman" charset="0"/>
                    <a:cs typeface="Times New Roman" charset="0"/>
                  </a:rPr>
                  <a:t>	</a:t>
                </a:r>
                <a:endParaRPr lang="en-US" sz="2000" dirty="0">
                  <a:latin typeface="Times New Roman" charset="0"/>
                  <a:ea typeface="Times New Roman" charset="0"/>
                  <a:cs typeface="Times New Roman" charset="0"/>
                </a:endParaRPr>
              </a:p>
              <a:p>
                <a:pPr marL="127000" indent="0" algn="just">
                  <a:buNone/>
                </a:pPr>
                <a:endParaRPr lang="en-US" sz="2000" dirty="0">
                  <a:latin typeface="Times New Roman" charset="0"/>
                  <a:ea typeface="Times New Roman" charset="0"/>
                  <a:cs typeface="Times New Roman" charset="0"/>
                </a:endParaRPr>
              </a:p>
              <a:p>
                <a:pPr marL="127000" indent="0" algn="just">
                  <a:buNone/>
                </a:pPr>
                <a:r>
                  <a:rPr lang="en-US" sz="2000" dirty="0">
                    <a:latin typeface="Times New Roman" charset="0"/>
                    <a:ea typeface="Times New Roman" charset="0"/>
                    <a:cs typeface="Times New Roman" charset="0"/>
                  </a:rPr>
                  <a:t>Note that </a:t>
                </a:r>
                <a14:m>
                  <m:oMath xmlns:m="http://schemas.openxmlformats.org/officeDocument/2006/math">
                    <m:r>
                      <a:rPr lang="en-US" sz="2400" b="0" i="1" smtClean="0">
                        <a:latin typeface="Cambria Math" charset="0"/>
                        <a:ea typeface="Times New Roman" charset="0"/>
                        <a:cs typeface="Times New Roman" charset="0"/>
                      </a:rPr>
                      <m:t>𝐹</m:t>
                    </m:r>
                    <m:r>
                      <a:rPr lang="en-US" sz="2400" b="0" i="1" smtClean="0">
                        <a:latin typeface="Cambria Math" charset="0"/>
                        <a:ea typeface="Times New Roman" charset="0"/>
                        <a:cs typeface="Times New Roman" charset="0"/>
                      </a:rPr>
                      <m:t>=</m:t>
                    </m:r>
                    <m:f>
                      <m:fPr>
                        <m:ctrlPr>
                          <a:rPr lang="mr-IN" sz="2400" b="0" i="1" smtClean="0">
                            <a:latin typeface="Cambria Math" panose="02040503050406030204" pitchFamily="18" charset="0"/>
                            <a:ea typeface="Times New Roman" charset="0"/>
                            <a:cs typeface="Times New Roman" charset="0"/>
                          </a:rPr>
                        </m:ctrlPr>
                      </m:fPr>
                      <m:num>
                        <m:sSub>
                          <m:sSubPr>
                            <m:ctrlPr>
                              <a:rPr lang="en-US" sz="2400" i="1">
                                <a:latin typeface="Cambria Math" panose="02040503050406030204" pitchFamily="18" charset="0"/>
                              </a:rPr>
                            </m:ctrlPr>
                          </m:sSubPr>
                          <m:e>
                            <m:r>
                              <a:rPr lang="en-US" sz="2400" i="1">
                                <a:latin typeface="Cambria Math" charset="0"/>
                              </a:rPr>
                              <m:t>𝑀𝑆</m:t>
                            </m:r>
                          </m:e>
                          <m:sub>
                            <m:r>
                              <a:rPr lang="en-US" sz="2400" i="1">
                                <a:latin typeface="Cambria Math" charset="0"/>
                              </a:rPr>
                              <m:t>𝐵</m:t>
                            </m:r>
                          </m:sub>
                        </m:sSub>
                      </m:num>
                      <m:den>
                        <m:sSub>
                          <m:sSubPr>
                            <m:ctrlPr>
                              <a:rPr lang="en-US" sz="2000" i="1">
                                <a:latin typeface="Cambria Math" panose="02040503050406030204" pitchFamily="18" charset="0"/>
                              </a:rPr>
                            </m:ctrlPr>
                          </m:sSubPr>
                          <m:e>
                            <m:r>
                              <a:rPr lang="en-US" sz="2000" i="1">
                                <a:latin typeface="Cambria Math" charset="0"/>
                              </a:rPr>
                              <m:t>𝑀𝑆</m:t>
                            </m:r>
                          </m:e>
                          <m:sub>
                            <m:r>
                              <a:rPr lang="en-US" sz="2000" i="1">
                                <a:latin typeface="Cambria Math" charset="0"/>
                              </a:rPr>
                              <m:t>𝑊</m:t>
                            </m:r>
                          </m:sub>
                        </m:sSub>
                      </m:den>
                    </m:f>
                    <m:r>
                      <a:rPr lang="en-US" sz="2400" b="0" i="1" smtClean="0">
                        <a:latin typeface="Cambria Math" charset="0"/>
                        <a:ea typeface="Times New Roman" charset="0"/>
                        <a:cs typeface="Times New Roman" charset="0"/>
                      </a:rPr>
                      <m:t>=</m:t>
                    </m:r>
                    <m:f>
                      <m:fPr>
                        <m:ctrlPr>
                          <a:rPr lang="mr-IN" sz="2400" b="0" i="1" smtClean="0">
                            <a:latin typeface="Cambria Math" panose="02040503050406030204" pitchFamily="18" charset="0"/>
                            <a:ea typeface="Times New Roman" charset="0"/>
                            <a:cs typeface="Times New Roman" charset="0"/>
                          </a:rPr>
                        </m:ctrlPr>
                      </m:fPr>
                      <m:num>
                        <m:r>
                          <a:rPr lang="en-US" sz="2400" b="0" i="1" smtClean="0">
                            <a:latin typeface="Cambria Math" charset="0"/>
                            <a:ea typeface="Times New Roman" charset="0"/>
                            <a:cs typeface="Times New Roman" charset="0"/>
                          </a:rPr>
                          <m:t>155</m:t>
                        </m:r>
                      </m:num>
                      <m:den>
                        <m:r>
                          <a:rPr lang="en-US" sz="2400" b="0" i="1" smtClean="0">
                            <a:latin typeface="Cambria Math" charset="0"/>
                            <a:ea typeface="Times New Roman" charset="0"/>
                            <a:cs typeface="Times New Roman" charset="0"/>
                          </a:rPr>
                          <m:t>10</m:t>
                        </m:r>
                      </m:den>
                    </m:f>
                    <m:r>
                      <a:rPr lang="en-US" sz="2400" b="0" i="1" smtClean="0">
                        <a:latin typeface="Cambria Math" charset="0"/>
                        <a:ea typeface="Times New Roman" charset="0"/>
                        <a:cs typeface="Times New Roman" charset="0"/>
                      </a:rPr>
                      <m:t>=15.5 </m:t>
                    </m:r>
                  </m:oMath>
                </a14:m>
                <a:r>
                  <a:rPr lang="en-US" sz="2000" dirty="0">
                    <a:latin typeface="Times New Roman" charset="0"/>
                    <a:ea typeface="Times New Roman" charset="0"/>
                    <a:cs typeface="Times New Roman" charset="0"/>
                  </a:rPr>
                  <a:t>as previously. </a:t>
                </a:r>
              </a:p>
              <a:p>
                <a:pPr marL="127000" indent="0" algn="just">
                  <a:buNone/>
                </a:pPr>
                <a:endParaRPr lang="en-US" sz="20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6571" y="1772816"/>
                <a:ext cx="8229600" cy="4389120"/>
              </a:xfrm>
              <a:blipFill rotWithShape="0">
                <a:blip r:embed="rId2"/>
                <a:stretch>
                  <a:fillRect t="-833" r="-815"/>
                </a:stretch>
              </a:blipFill>
            </p:spPr>
            <p:txBody>
              <a:bodyPr/>
              <a:lstStyle/>
              <a:p>
                <a:r>
                  <a:rPr lang="en-US">
                    <a:noFill/>
                  </a:rPr>
                  <a:t> </a:t>
                </a:r>
              </a:p>
            </p:txBody>
          </p:sp>
        </mc:Fallback>
      </mc:AlternateContent>
      <p:sp>
        <p:nvSpPr>
          <p:cNvPr id="4"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Example 8: F-Test using Formula</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CAF96777-4637-9C46-8ACD-A016177AA995}"/>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508419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571" y="1772816"/>
            <a:ext cx="8229600" cy="4389120"/>
          </a:xfrm>
        </p:spPr>
        <p:txBody>
          <a:bodyPr>
            <a:normAutofit/>
          </a:bodyPr>
          <a:lstStyle/>
          <a:p>
            <a:pPr marL="482600" indent="-355600" algn="just"/>
            <a:r>
              <a:rPr lang="en-US" sz="2000" dirty="0">
                <a:latin typeface="Times New Roman" charset="0"/>
                <a:ea typeface="Times New Roman" charset="0"/>
                <a:cs typeface="Times New Roman" charset="0"/>
              </a:rPr>
              <a:t>It is convenient to summarize the results of an analysis of variance in a table. For a one factor analysis this takes the following form. </a:t>
            </a:r>
          </a:p>
          <a:p>
            <a:pPr marL="482600" indent="-355600" algn="just"/>
            <a:endParaRPr lang="en-US" sz="2000" dirty="0">
              <a:latin typeface="Times New Roman" charset="0"/>
              <a:ea typeface="Times New Roman" charset="0"/>
              <a:cs typeface="Times New Roman" charset="0"/>
            </a:endParaRPr>
          </a:p>
          <a:p>
            <a:pPr marL="127000" indent="0" algn="just">
              <a:buNone/>
            </a:pPr>
            <a:r>
              <a:rPr lang="en-US" sz="2000" dirty="0">
                <a:latin typeface="Times New Roman" charset="0"/>
                <a:ea typeface="Times New Roman" charset="0"/>
                <a:cs typeface="Times New Roman" charset="0"/>
              </a:rPr>
              <a:t>	</a:t>
            </a:r>
          </a:p>
          <a:p>
            <a:pPr marL="127000" indent="0" algn="just">
              <a:buNone/>
            </a:pPr>
            <a:endParaRPr lang="en-US" sz="2000" dirty="0">
              <a:latin typeface="Times New Roman" charset="0"/>
              <a:ea typeface="Times New Roman" charset="0"/>
              <a:cs typeface="Times New Roman" charset="0"/>
            </a:endParaRPr>
          </a:p>
          <a:p>
            <a:pPr marL="127000" indent="0" algn="just">
              <a:buNone/>
            </a:pPr>
            <a:endParaRPr lang="en-US" sz="2000" dirty="0">
              <a:latin typeface="Times New Roman" charset="0"/>
              <a:ea typeface="Times New Roman" charset="0"/>
              <a:cs typeface="Times New Roman" charset="0"/>
            </a:endParaRPr>
          </a:p>
          <a:p>
            <a:pPr marL="127000" indent="0" algn="just">
              <a:buNone/>
            </a:pPr>
            <a:endParaRPr lang="en-US" sz="2000" dirty="0">
              <a:latin typeface="Times New Roman" charset="0"/>
              <a:ea typeface="Times New Roman" charset="0"/>
              <a:cs typeface="Times New Roman" charset="0"/>
            </a:endParaRPr>
          </a:p>
          <a:p>
            <a:pPr marL="127000" indent="0" algn="just">
              <a:buNone/>
            </a:pPr>
            <a:endParaRPr lang="en-US" sz="2000" dirty="0">
              <a:latin typeface="Times New Roman" charset="0"/>
              <a:ea typeface="Times New Roman" charset="0"/>
              <a:cs typeface="Times New Roman" charset="0"/>
            </a:endParaRPr>
          </a:p>
          <a:p>
            <a:pPr marL="127000" indent="0" algn="just">
              <a:buNone/>
            </a:pPr>
            <a:endParaRPr lang="en-US" sz="2000" dirty="0">
              <a:latin typeface="Times New Roman" charset="0"/>
              <a:ea typeface="Times New Roman" charset="0"/>
              <a:cs typeface="Times New Roman" charset="0"/>
            </a:endParaRPr>
          </a:p>
          <a:p>
            <a:pPr marL="127000" indent="0" algn="just">
              <a:buNone/>
            </a:pPr>
            <a:endParaRPr lang="en-US" sz="2000" dirty="0">
              <a:latin typeface="Times New Roman" charset="0"/>
              <a:ea typeface="Times New Roman" charset="0"/>
              <a:cs typeface="Times New Roman" charset="0"/>
            </a:endParaRPr>
          </a:p>
          <a:p>
            <a:pPr marL="127000" indent="0" algn="just">
              <a:buNone/>
            </a:pPr>
            <a:endParaRPr lang="en-US" sz="2000" dirty="0">
              <a:latin typeface="Times New Roman" charset="0"/>
              <a:ea typeface="Times New Roman" charset="0"/>
              <a:cs typeface="Times New Roman" charset="0"/>
            </a:endParaRPr>
          </a:p>
          <a:p>
            <a:pPr marL="127000" indent="0" algn="just">
              <a:buNone/>
            </a:pPr>
            <a:endParaRPr lang="en-US" sz="2000" dirty="0">
              <a:latin typeface="Times New Roman" charset="0"/>
              <a:ea typeface="Times New Roman" charset="0"/>
              <a:cs typeface="Times New Roman" charset="0"/>
            </a:endParaRPr>
          </a:p>
        </p:txBody>
      </p:sp>
      <p:sp>
        <p:nvSpPr>
          <p:cNvPr id="4"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One-way ANOVA Table</a:t>
            </a:r>
            <a:endParaRPr lang="en-IN" sz="4000" dirty="0">
              <a:solidFill>
                <a:srgbClr val="6C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03375764"/>
                  </p:ext>
                </p:extLst>
              </p:nvPr>
            </p:nvGraphicFramePr>
            <p:xfrm>
              <a:off x="827584" y="2708920"/>
              <a:ext cx="7560840" cy="2815337"/>
            </p:xfrm>
            <a:graphic>
              <a:graphicData uri="http://schemas.openxmlformats.org/drawingml/2006/table">
                <a:tbl>
                  <a:tblPr firstRow="1" bandRow="1">
                    <a:tableStyleId>{6E25E649-3F16-4E02-A733-19D2CDBF48F0}</a:tableStyleId>
                  </a:tblPr>
                  <a:tblGrid>
                    <a:gridCol w="1872208">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tblGrid>
                  <a:tr h="370840">
                    <a:tc>
                      <a:txBody>
                        <a:bodyPr/>
                        <a:lstStyle/>
                        <a:p>
                          <a:pPr algn="ctr"/>
                          <a:r>
                            <a:rPr lang="en-US" dirty="0"/>
                            <a:t>Source of variation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kern="1200" dirty="0">
                              <a:effectLst/>
                            </a:rPr>
                            <a:t>Sum of squares </a:t>
                          </a:r>
                          <a:endParaRPr lang="en-US" dirty="0"/>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kern="1200" dirty="0">
                              <a:effectLst/>
                            </a:rPr>
                            <a:t>Degrees of</a:t>
                          </a:r>
                          <a:br>
                            <a:rPr kumimoji="0" lang="en-US" sz="1800" kern="1200" dirty="0">
                              <a:effectLst/>
                            </a:rPr>
                          </a:br>
                          <a:r>
                            <a:rPr kumimoji="0" lang="en-US" sz="1800" kern="1200" dirty="0">
                              <a:effectLst/>
                            </a:rPr>
                            <a:t>freedom </a:t>
                          </a:r>
                          <a:endParaRPr lang="en-US" dirty="0"/>
                        </a:p>
                        <a:p>
                          <a:pPr algn="ctr"/>
                          <a:endParaRPr lang="en-US" dirty="0"/>
                        </a:p>
                      </a:txBody>
                      <a:tcPr/>
                    </a:tc>
                    <a:tc>
                      <a:txBody>
                        <a:bodyPr/>
                        <a:lstStyle/>
                        <a:p>
                          <a:pPr algn="ctr"/>
                          <a:r>
                            <a:rPr lang="en-US" dirty="0"/>
                            <a:t>Mean square</a:t>
                          </a:r>
                        </a:p>
                      </a:txBody>
                      <a:tcPr/>
                    </a:tc>
                    <a:tc>
                      <a:txBody>
                        <a:bodyPr/>
                        <a:lstStyle/>
                        <a:p>
                          <a:pPr algn="ctr"/>
                          <a:r>
                            <a:rPr lang="en-US" dirty="0"/>
                            <a:t>F ratio</a:t>
                          </a:r>
                          <a:endParaRPr lang="en-US" i="1" dirty="0"/>
                        </a:p>
                      </a:txBody>
                      <a:tcPr/>
                    </a:tc>
                    <a:extLst>
                      <a:ext uri="{0D108BD9-81ED-4DB2-BD59-A6C34878D82A}">
                        <a16:rowId xmlns:a16="http://schemas.microsoft.com/office/drawing/2014/main" val="10000"/>
                      </a:ext>
                    </a:extLst>
                  </a:tr>
                  <a:tr h="370840">
                    <a:tc>
                      <a:txBody>
                        <a:bodyPr/>
                        <a:lstStyle/>
                        <a:p>
                          <a:r>
                            <a:rPr lang="en-US" dirty="0"/>
                            <a:t>Between samples</a:t>
                          </a:r>
                          <a:endParaRPr lang="en-US" dirty="0">
                            <a:latin typeface="Times New Roman" charset="0"/>
                            <a:ea typeface="Times New Roman" charset="0"/>
                            <a:cs typeface="Times New Roman"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smtClean="0">
                                        <a:latin typeface="Cambria Math"/>
                                      </a:rPr>
                                      <m:t>𝑆</m:t>
                                    </m:r>
                                    <m:r>
                                      <a:rPr lang="en-US" sz="1800">
                                        <a:latin typeface="Cambria Math"/>
                                      </a:rPr>
                                      <m:t>𝑆</m:t>
                                    </m:r>
                                  </m:e>
                                  <m:sub>
                                    <m:r>
                                      <a:rPr lang="en-US" sz="1800">
                                        <a:latin typeface="Cambria Math"/>
                                      </a:rPr>
                                      <m:t>𝐵</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𝑘</m:t>
                                </m:r>
                                <m:r>
                                  <a:rPr lang="en-US" smtClean="0">
                                    <a:latin typeface="Cambria Math"/>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a:latin typeface="Cambria Math"/>
                                      </a:rPr>
                                      <m:t>𝑀𝑆</m:t>
                                    </m:r>
                                  </m:e>
                                  <m:sub>
                                    <m:r>
                                      <a:rPr lang="en-US" sz="1800">
                                        <a:latin typeface="Cambria Math"/>
                                      </a:rPr>
                                      <m:t>𝐵</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ctrlPr>
                                      <a:rPr lang="mr-IN" sz="1800" i="1" smtClean="0">
                                        <a:latin typeface="Cambria Math" panose="02040503050406030204" pitchFamily="18" charset="0"/>
                                      </a:rPr>
                                    </m:ctrlPr>
                                  </m:fPr>
                                  <m:num>
                                    <m:sSub>
                                      <m:sSubPr>
                                        <m:ctrlPr>
                                          <a:rPr lang="en-US" sz="1800" i="1">
                                            <a:latin typeface="Cambria Math" panose="02040503050406030204" pitchFamily="18" charset="0"/>
                                          </a:rPr>
                                        </m:ctrlPr>
                                      </m:sSubPr>
                                      <m:e>
                                        <m:r>
                                          <a:rPr lang="en-US" sz="1800">
                                            <a:latin typeface="Cambria Math"/>
                                          </a:rPr>
                                          <m:t>𝑀𝑆</m:t>
                                        </m:r>
                                      </m:e>
                                      <m:sub>
                                        <m:r>
                                          <a:rPr lang="en-US" sz="1800">
                                            <a:latin typeface="Cambria Math"/>
                                          </a:rPr>
                                          <m:t>𝐵</m:t>
                                        </m:r>
                                      </m:sub>
                                    </m:sSub>
                                  </m:num>
                                  <m:den>
                                    <m:sSub>
                                      <m:sSubPr>
                                        <m:ctrlPr>
                                          <a:rPr lang="en-US" sz="1600" i="1">
                                            <a:latin typeface="Cambria Math" panose="02040503050406030204" pitchFamily="18" charset="0"/>
                                          </a:rPr>
                                        </m:ctrlPr>
                                      </m:sSubPr>
                                      <m:e>
                                        <m:r>
                                          <a:rPr lang="en-US" sz="1600">
                                            <a:latin typeface="Cambria Math"/>
                                          </a:rPr>
                                          <m:t>𝑀𝑆</m:t>
                                        </m:r>
                                      </m:e>
                                      <m:sub>
                                        <m:r>
                                          <a:rPr lang="en-US" sz="1600">
                                            <a:latin typeface="Cambria Math"/>
                                          </a:rPr>
                                          <m:t>𝑊</m:t>
                                        </m:r>
                                      </m:sub>
                                    </m:sSub>
                                  </m:den>
                                </m:f>
                              </m:oMath>
                            </m:oMathPara>
                          </a14:m>
                          <a:endParaRPr lang="en-US" dirty="0"/>
                        </a:p>
                      </a:txBody>
                      <a:tcPr/>
                    </a:tc>
                    <a:extLst>
                      <a:ext uri="{0D108BD9-81ED-4DB2-BD59-A6C34878D82A}">
                        <a16:rowId xmlns:a16="http://schemas.microsoft.com/office/drawing/2014/main" val="10001"/>
                      </a:ext>
                    </a:extLst>
                  </a:tr>
                  <a:tr h="370840">
                    <a:tc>
                      <a:txBody>
                        <a:bodyPr/>
                        <a:lstStyle/>
                        <a:p>
                          <a:r>
                            <a:rPr lang="en-US" dirty="0"/>
                            <a:t>Within samples</a:t>
                          </a:r>
                          <a:endParaRPr lang="en-US" dirty="0">
                            <a:latin typeface="Times New Roman" charset="0"/>
                            <a:ea typeface="Times New Roman" charset="0"/>
                            <a:cs typeface="Times New Roman"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smtClean="0">
                                        <a:latin typeface="Cambria Math"/>
                                      </a:rPr>
                                      <m:t>𝑆</m:t>
                                    </m:r>
                                    <m:r>
                                      <a:rPr lang="en-US" sz="1800">
                                        <a:latin typeface="Cambria Math"/>
                                      </a:rPr>
                                      <m:t>𝑆</m:t>
                                    </m:r>
                                  </m:e>
                                  <m:sub>
                                    <m:r>
                                      <a:rPr lang="en-US" sz="1800" smtClean="0">
                                        <a:latin typeface="Cambria Math"/>
                                      </a:rPr>
                                      <m:t>𝑊</m:t>
                                    </m:r>
                                  </m:sub>
                                </m:sSub>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mtClean="0">
                                    <a:latin typeface="Cambria Math"/>
                                  </a:rPr>
                                  <m:t>𝑛</m:t>
                                </m:r>
                                <m:r>
                                  <a:rPr lang="en-US" smtClean="0">
                                    <a:latin typeface="Cambria Math"/>
                                  </a:rPr>
                                  <m:t>−</m:t>
                                </m:r>
                                <m:r>
                                  <a:rPr lang="en-US" smtClean="0">
                                    <a:latin typeface="Cambria Math"/>
                                  </a:rPr>
                                  <m:t>𝑘</m:t>
                                </m:r>
                              </m:oMath>
                            </m:oMathPara>
                          </a14:m>
                          <a:endParaRPr lang="en-US" dirty="0"/>
                        </a:p>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a:latin typeface="Cambria Math"/>
                                      </a:rPr>
                                      <m:t>𝑀𝑆</m:t>
                                    </m:r>
                                  </m:e>
                                  <m:sub>
                                    <m:r>
                                      <a:rPr lang="en-US" sz="1800" smtClean="0">
                                        <a:latin typeface="Cambria Math"/>
                                      </a:rPr>
                                      <m:t>𝑊</m:t>
                                    </m:r>
                                  </m:sub>
                                </m:sSub>
                              </m:oMath>
                            </m:oMathPara>
                          </a14:m>
                          <a:endParaRPr lang="en-US" dirty="0"/>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pPr algn="ctr"/>
                          <a:r>
                            <a:rPr lang="en-US" b="1" dirty="0"/>
                            <a:t>Total</a:t>
                          </a:r>
                          <a:endParaRPr lang="en-US" b="1" dirty="0">
                            <a:latin typeface="Times New Roman" charset="0"/>
                            <a:ea typeface="Times New Roman" charset="0"/>
                            <a:cs typeface="Times New Roman"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smtClean="0">
                                        <a:latin typeface="Cambria Math"/>
                                      </a:rPr>
                                      <m:t>𝑆</m:t>
                                    </m:r>
                                    <m:r>
                                      <a:rPr lang="en-US" sz="1800">
                                        <a:latin typeface="Cambria Math"/>
                                      </a:rPr>
                                      <m:t>𝑆</m:t>
                                    </m:r>
                                  </m:e>
                                  <m:sub>
                                    <m:r>
                                      <a:rPr lang="en-US" sz="1800" smtClean="0">
                                        <a:latin typeface="Cambria Math"/>
                                      </a:rPr>
                                      <m:t>𝑇</m:t>
                                    </m:r>
                                  </m:sub>
                                </m:sSub>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mtClean="0">
                                    <a:latin typeface="Cambria Math"/>
                                  </a:rPr>
                                  <m:t>𝑛</m:t>
                                </m:r>
                                <m:r>
                                  <a:rPr lang="en-US" smtClean="0">
                                    <a:latin typeface="Cambria Math"/>
                                  </a:rPr>
                                  <m:t>−1</m:t>
                                </m:r>
                              </m:oMath>
                            </m:oMathPara>
                          </a14:m>
                          <a:endParaRPr lang="en-US" dirty="0"/>
                        </a:p>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443524206"/>
                  </p:ext>
                </p:extLst>
              </p:nvPr>
            </p:nvGraphicFramePr>
            <p:xfrm>
              <a:off x="827584" y="2708920"/>
              <a:ext cx="7560840" cy="2847213"/>
            </p:xfrm>
            <a:graphic>
              <a:graphicData uri="http://schemas.openxmlformats.org/drawingml/2006/table">
                <a:tbl>
                  <a:tblPr firstRow="1" bandRow="1">
                    <a:tableStyleId>{6E25E649-3F16-4E02-A733-19D2CDBF48F0}</a:tableStyleId>
                  </a:tblPr>
                  <a:tblGrid>
                    <a:gridCol w="1872208"/>
                    <a:gridCol w="1440160"/>
                    <a:gridCol w="1584176"/>
                    <a:gridCol w="1440160"/>
                    <a:gridCol w="1224136"/>
                  </a:tblGrid>
                  <a:tr h="914400">
                    <a:tc>
                      <a:txBody>
                        <a:bodyPr/>
                        <a:lstStyle/>
                        <a:p>
                          <a:pPr algn="ctr"/>
                          <a:r>
                            <a:rPr lang="en-US" dirty="0" smtClean="0"/>
                            <a:t>Source of variation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kern="1200" dirty="0" smtClean="0">
                              <a:effectLst/>
                            </a:rPr>
                            <a:t>Sum of squares </a:t>
                          </a:r>
                          <a:endParaRPr lang="en-US" dirty="0" smtClean="0"/>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kern="1200" dirty="0" smtClean="0">
                              <a:effectLst/>
                            </a:rPr>
                            <a:t>Degrees of</a:t>
                          </a:r>
                          <a:br>
                            <a:rPr kumimoji="0" lang="en-US" sz="1800" kern="1200" dirty="0" smtClean="0">
                              <a:effectLst/>
                            </a:rPr>
                          </a:br>
                          <a:r>
                            <a:rPr kumimoji="0" lang="en-US" sz="1800" kern="1200" dirty="0" smtClean="0">
                              <a:effectLst/>
                            </a:rPr>
                            <a:t>freedom </a:t>
                          </a:r>
                          <a:endParaRPr lang="en-US" dirty="0" smtClean="0"/>
                        </a:p>
                        <a:p>
                          <a:pPr algn="ctr"/>
                          <a:endParaRPr lang="en-US" dirty="0"/>
                        </a:p>
                      </a:txBody>
                      <a:tcPr/>
                    </a:tc>
                    <a:tc>
                      <a:txBody>
                        <a:bodyPr/>
                        <a:lstStyle/>
                        <a:p>
                          <a:pPr algn="ctr"/>
                          <a:r>
                            <a:rPr lang="en-US" dirty="0" smtClean="0"/>
                            <a:t>Mean square</a:t>
                          </a:r>
                          <a:endParaRPr lang="en-US" dirty="0"/>
                        </a:p>
                      </a:txBody>
                      <a:tcPr/>
                    </a:tc>
                    <a:tc>
                      <a:txBody>
                        <a:bodyPr/>
                        <a:lstStyle/>
                        <a:p>
                          <a:pPr algn="ctr"/>
                          <a:r>
                            <a:rPr lang="en-US" dirty="0" smtClean="0"/>
                            <a:t>F ratio</a:t>
                          </a:r>
                          <a:endParaRPr lang="en-US" i="1" dirty="0"/>
                        </a:p>
                      </a:txBody>
                      <a:tcPr/>
                    </a:tc>
                  </a:tr>
                  <a:tr h="652653">
                    <a:tc>
                      <a:txBody>
                        <a:bodyPr/>
                        <a:lstStyle/>
                        <a:p>
                          <a:r>
                            <a:rPr lang="en-US" dirty="0" smtClean="0"/>
                            <a:t>Between samples</a:t>
                          </a:r>
                          <a:endParaRPr lang="en-US" dirty="0">
                            <a:latin typeface="Times New Roman" charset="0"/>
                            <a:ea typeface="Times New Roman" charset="0"/>
                            <a:cs typeface="Times New Roman" charset="0"/>
                          </a:endParaRPr>
                        </a:p>
                      </a:txBody>
                      <a:tcPr/>
                    </a:tc>
                    <a:tc>
                      <a:txBody>
                        <a:bodyPr/>
                        <a:lstStyle/>
                        <a:p>
                          <a:endParaRPr lang="en-US"/>
                        </a:p>
                      </a:txBody>
                      <a:tcPr>
                        <a:blipFill rotWithShape="0">
                          <a:blip r:embed="rId2"/>
                          <a:stretch>
                            <a:fillRect l="-130508" t="-143519" r="-296610" b="-196296"/>
                          </a:stretch>
                        </a:blipFill>
                      </a:tcPr>
                    </a:tc>
                    <a:tc>
                      <a:txBody>
                        <a:bodyPr/>
                        <a:lstStyle/>
                        <a:p>
                          <a:endParaRPr lang="en-US"/>
                        </a:p>
                      </a:txBody>
                      <a:tcPr>
                        <a:blipFill rotWithShape="0">
                          <a:blip r:embed="rId2"/>
                          <a:stretch>
                            <a:fillRect l="-209231" t="-143519" r="-169231" b="-196296"/>
                          </a:stretch>
                        </a:blipFill>
                      </a:tcPr>
                    </a:tc>
                    <a:tc>
                      <a:txBody>
                        <a:bodyPr/>
                        <a:lstStyle/>
                        <a:p>
                          <a:endParaRPr lang="en-US"/>
                        </a:p>
                      </a:txBody>
                      <a:tcPr>
                        <a:blipFill rotWithShape="0">
                          <a:blip r:embed="rId2"/>
                          <a:stretch>
                            <a:fillRect l="-339241" t="-143519" r="-85654" b="-196296"/>
                          </a:stretch>
                        </a:blipFill>
                      </a:tcPr>
                    </a:tc>
                    <a:tc>
                      <a:txBody>
                        <a:bodyPr/>
                        <a:lstStyle/>
                        <a:p>
                          <a:endParaRPr lang="en-US"/>
                        </a:p>
                      </a:txBody>
                      <a:tcPr>
                        <a:blipFill rotWithShape="0">
                          <a:blip r:embed="rId2"/>
                          <a:stretch>
                            <a:fillRect l="-517910" t="-143519" r="-995" b="-196296"/>
                          </a:stretch>
                        </a:blipFill>
                      </a:tcPr>
                    </a:tc>
                  </a:tr>
                  <a:tr h="640080">
                    <a:tc>
                      <a:txBody>
                        <a:bodyPr/>
                        <a:lstStyle/>
                        <a:p>
                          <a:r>
                            <a:rPr lang="en-US" dirty="0" smtClean="0"/>
                            <a:t>Within samples</a:t>
                          </a:r>
                          <a:endParaRPr lang="en-US" dirty="0">
                            <a:latin typeface="Times New Roman" charset="0"/>
                            <a:ea typeface="Times New Roman" charset="0"/>
                            <a:cs typeface="Times New Roman" charset="0"/>
                          </a:endParaRPr>
                        </a:p>
                      </a:txBody>
                      <a:tcPr/>
                    </a:tc>
                    <a:tc>
                      <a:txBody>
                        <a:bodyPr/>
                        <a:lstStyle/>
                        <a:p>
                          <a:endParaRPr lang="en-US"/>
                        </a:p>
                      </a:txBody>
                      <a:tcPr>
                        <a:blipFill rotWithShape="0">
                          <a:blip r:embed="rId2"/>
                          <a:stretch>
                            <a:fillRect l="-130508" t="-250476" r="-296610" b="-101905"/>
                          </a:stretch>
                        </a:blipFill>
                      </a:tcPr>
                    </a:tc>
                    <a:tc>
                      <a:txBody>
                        <a:bodyPr/>
                        <a:lstStyle/>
                        <a:p>
                          <a:endParaRPr lang="en-US"/>
                        </a:p>
                      </a:txBody>
                      <a:tcPr>
                        <a:blipFill rotWithShape="0">
                          <a:blip r:embed="rId2"/>
                          <a:stretch>
                            <a:fillRect l="-209231" t="-250476" r="-169231" b="-101905"/>
                          </a:stretch>
                        </a:blipFill>
                      </a:tcPr>
                    </a:tc>
                    <a:tc>
                      <a:txBody>
                        <a:bodyPr/>
                        <a:lstStyle/>
                        <a:p>
                          <a:endParaRPr lang="en-US"/>
                        </a:p>
                      </a:txBody>
                      <a:tcPr>
                        <a:blipFill rotWithShape="0">
                          <a:blip r:embed="rId2"/>
                          <a:stretch>
                            <a:fillRect l="-339241" t="-250476" r="-85654" b="-101905"/>
                          </a:stretch>
                        </a:blipFill>
                      </a:tcPr>
                    </a:tc>
                    <a:tc>
                      <a:txBody>
                        <a:bodyPr/>
                        <a:lstStyle/>
                        <a:p>
                          <a:endParaRPr lang="en-US"/>
                        </a:p>
                      </a:txBody>
                      <a:tcPr/>
                    </a:tc>
                  </a:tr>
                  <a:tr h="640080">
                    <a:tc>
                      <a:txBody>
                        <a:bodyPr/>
                        <a:lstStyle/>
                        <a:p>
                          <a:pPr algn="ctr"/>
                          <a:r>
                            <a:rPr lang="en-US" b="1" dirty="0" smtClean="0"/>
                            <a:t>Total</a:t>
                          </a:r>
                          <a:endParaRPr lang="en-US" b="1" dirty="0">
                            <a:latin typeface="Times New Roman" charset="0"/>
                            <a:ea typeface="Times New Roman" charset="0"/>
                            <a:cs typeface="Times New Roman" charset="0"/>
                          </a:endParaRPr>
                        </a:p>
                      </a:txBody>
                      <a:tcPr/>
                    </a:tc>
                    <a:tc>
                      <a:txBody>
                        <a:bodyPr/>
                        <a:lstStyle/>
                        <a:p>
                          <a:endParaRPr lang="en-US"/>
                        </a:p>
                      </a:txBody>
                      <a:tcPr>
                        <a:blipFill rotWithShape="0">
                          <a:blip r:embed="rId2"/>
                          <a:stretch>
                            <a:fillRect l="-130508" t="-350476" r="-296610" b="-1905"/>
                          </a:stretch>
                        </a:blipFill>
                      </a:tcPr>
                    </a:tc>
                    <a:tc>
                      <a:txBody>
                        <a:bodyPr/>
                        <a:lstStyle/>
                        <a:p>
                          <a:endParaRPr lang="en-US"/>
                        </a:p>
                      </a:txBody>
                      <a:tcPr>
                        <a:blipFill rotWithShape="0">
                          <a:blip r:embed="rId2"/>
                          <a:stretch>
                            <a:fillRect l="-209231" t="-350476" r="-169231" b="-1905"/>
                          </a:stretch>
                        </a:blipFill>
                      </a:tcPr>
                    </a:tc>
                    <a:tc>
                      <a:txBody>
                        <a:bodyPr/>
                        <a:lstStyle/>
                        <a:p>
                          <a:endParaRPr lang="en-US" dirty="0"/>
                        </a:p>
                      </a:txBody>
                      <a:tcPr/>
                    </a:tc>
                    <a:tc>
                      <a:txBody>
                        <a:bodyPr/>
                        <a:lstStyle/>
                        <a:p>
                          <a:endParaRPr lang="en-US" dirty="0"/>
                        </a:p>
                      </a:txBody>
                      <a:tcPr/>
                    </a:tc>
                  </a:tr>
                </a:tbl>
              </a:graphicData>
            </a:graphic>
          </p:graphicFrame>
        </mc:Fallback>
      </mc:AlternateContent>
      <p:sp>
        <p:nvSpPr>
          <p:cNvPr id="5" name="Date Placeholder 4">
            <a:extLst>
              <a:ext uri="{FF2B5EF4-FFF2-40B4-BE49-F238E27FC236}">
                <a16:creationId xmlns:a16="http://schemas.microsoft.com/office/drawing/2014/main" id="{9CED9F09-3F37-814D-863F-09733E5D54DC}"/>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778220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192" y="1268760"/>
            <a:ext cx="8555295" cy="5112568"/>
          </a:xfrm>
        </p:spPr>
        <p:txBody>
          <a:bodyPr>
            <a:normAutofit fontScale="92500" lnSpcReduction="10000"/>
          </a:bodyPr>
          <a:lstStyle/>
          <a:p>
            <a:pPr algn="just"/>
            <a:r>
              <a:rPr lang="en-US" sz="1800" dirty="0">
                <a:latin typeface="Times New Roman" charset="0"/>
                <a:ea typeface="Times New Roman" charset="0"/>
                <a:cs typeface="Times New Roman" charset="0"/>
              </a:rPr>
              <a:t>In a comparison of the cleaning action of four detergents, 20 pieces of white cloth were first soiled with India ink. The cloths were then washed under controlled conditions with 5 pieces washed by each of the detergents. Unfortunately three pieces of cloth were 'lost' in the course of the experiment. Whiteness readings, made on the 17 remaining pieces of cloth, are shown below. </a:t>
            </a: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r>
              <a:rPr lang="en-US" sz="1800" dirty="0">
                <a:latin typeface="Times New Roman" charset="0"/>
                <a:ea typeface="Times New Roman" charset="0"/>
                <a:cs typeface="Times New Roman" charset="0"/>
              </a:rPr>
              <a:t>Assuming all whiteness readings to be normally distributed with common variance, test the hypothesis of no difference between the four brands as regards mean whiteness readings after washing. </a:t>
            </a:r>
          </a:p>
        </p:txBody>
      </p:sp>
      <p:graphicFrame>
        <p:nvGraphicFramePr>
          <p:cNvPr id="5" name="Table 4"/>
          <p:cNvGraphicFramePr>
            <a:graphicFrameLocks noGrp="1"/>
          </p:cNvGraphicFramePr>
          <p:nvPr>
            <p:extLst>
              <p:ext uri="{D42A27DB-BD31-4B8C-83A1-F6EECF244321}">
                <p14:modId xmlns:p14="http://schemas.microsoft.com/office/powerpoint/2010/main" val="1236216443"/>
              </p:ext>
            </p:extLst>
          </p:nvPr>
        </p:nvGraphicFramePr>
        <p:xfrm>
          <a:off x="3095836" y="2924944"/>
          <a:ext cx="2808312" cy="2100254"/>
        </p:xfrm>
        <a:graphic>
          <a:graphicData uri="http://schemas.openxmlformats.org/drawingml/2006/table">
            <a:tbl>
              <a:tblPr firstRow="1" bandRow="1">
                <a:tableStyleId>{5C22544A-7EE6-4342-B048-85BDC9FD1C3A}</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702078">
                  <a:extLst>
                    <a:ext uri="{9D8B030D-6E8A-4147-A177-3AD203B41FA5}">
                      <a16:colId xmlns:a16="http://schemas.microsoft.com/office/drawing/2014/main" val="20003"/>
                    </a:ext>
                  </a:extLst>
                </a:gridCol>
              </a:tblGrid>
              <a:tr h="328598">
                <a:tc gridSpan="4">
                  <a:txBody>
                    <a:bodyPr/>
                    <a:lstStyle/>
                    <a:p>
                      <a:pPr algn="ctr"/>
                      <a:r>
                        <a:rPr lang="en-US" sz="1600" b="0" dirty="0">
                          <a:solidFill>
                            <a:schemeClr val="bg1"/>
                          </a:solidFill>
                          <a:latin typeface="+mj-lt"/>
                        </a:rPr>
                        <a:t>Detergent</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tc hMerge="1">
                  <a:txBody>
                    <a:bodyPr/>
                    <a:lstStyle/>
                    <a:p>
                      <a:pPr algn="ctr"/>
                      <a:endParaRPr lang="en-US" sz="1600" b="0" dirty="0">
                        <a:solidFill>
                          <a:schemeClr val="bg1"/>
                        </a:solidFill>
                        <a:latin typeface="+mj-lt"/>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93272">
                <a:tc>
                  <a:txBody>
                    <a:bodyPr/>
                    <a:lstStyle/>
                    <a:p>
                      <a:pPr algn="ctr"/>
                      <a:r>
                        <a:rPr lang="en-US" sz="1600" b="0" dirty="0">
                          <a:solidFill>
                            <a:schemeClr val="bg1"/>
                          </a:solidFill>
                          <a:latin typeface="+mj-lt"/>
                        </a:rPr>
                        <a:t>A</a:t>
                      </a:r>
                    </a:p>
                  </a:txBody>
                  <a:tcPr marL="51435" marR="51435" marT="25718" marB="25718">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600" b="0" dirty="0">
                          <a:solidFill>
                            <a:schemeClr val="bg1"/>
                          </a:solidFill>
                          <a:latin typeface="+mj-lt"/>
                        </a:rPr>
                        <a:t>B</a:t>
                      </a:r>
                    </a:p>
                  </a:txBody>
                  <a:tcPr marL="51435" marR="51435" marT="25718" marB="25718">
                    <a:solidFill>
                      <a:schemeClr val="accent1"/>
                    </a:solidFill>
                  </a:tcPr>
                </a:tc>
                <a:tc>
                  <a:txBody>
                    <a:bodyPr/>
                    <a:lstStyle/>
                    <a:p>
                      <a:pPr algn="ctr"/>
                      <a:r>
                        <a:rPr lang="en-US" sz="1600" b="0" dirty="0">
                          <a:solidFill>
                            <a:schemeClr val="bg1"/>
                          </a:solidFill>
                          <a:latin typeface="+mj-lt"/>
                        </a:rPr>
                        <a:t>C</a:t>
                      </a:r>
                    </a:p>
                  </a:txBody>
                  <a:tcPr marL="51435" marR="51435" marT="25718" marB="25718">
                    <a:solidFill>
                      <a:schemeClr val="accent1"/>
                    </a:solidFill>
                  </a:tcPr>
                </a:tc>
                <a:tc>
                  <a:txBody>
                    <a:bodyPr/>
                    <a:lstStyle/>
                    <a:p>
                      <a:pPr algn="ctr"/>
                      <a:r>
                        <a:rPr lang="en-US" sz="1600" b="0" dirty="0">
                          <a:solidFill>
                            <a:schemeClr val="bg1"/>
                          </a:solidFill>
                          <a:latin typeface="+mj-lt"/>
                        </a:rPr>
                        <a:t>D</a:t>
                      </a:r>
                    </a:p>
                  </a:txBody>
                  <a:tcPr marL="51435" marR="51435" marT="25718" marB="25718">
                    <a:lnR w="12700" cap="flat" cmpd="sng" algn="ctr">
                      <a:solidFill>
                        <a:schemeClr val="tx1"/>
                      </a:solidFill>
                      <a:prstDash val="solid"/>
                      <a:round/>
                      <a:headEnd type="none" w="med" len="med"/>
                      <a:tailEnd type="none" w="med" len="med"/>
                    </a:lnR>
                    <a:solidFill>
                      <a:schemeClr val="accent1"/>
                    </a:solidFill>
                  </a:tcPr>
                </a:tc>
                <a:extLst>
                  <a:ext uri="{0D108BD9-81ED-4DB2-BD59-A6C34878D82A}">
                    <a16:rowId xmlns:a16="http://schemas.microsoft.com/office/drawing/2014/main" val="10001"/>
                  </a:ext>
                </a:extLst>
              </a:tr>
              <a:tr h="293272">
                <a:tc>
                  <a:txBody>
                    <a:bodyPr/>
                    <a:lstStyle/>
                    <a:p>
                      <a:pPr algn="ctr"/>
                      <a:r>
                        <a:rPr lang="en-US" sz="1600" b="0" dirty="0">
                          <a:latin typeface="+mj-lt"/>
                        </a:rPr>
                        <a:t>77</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a:latin typeface="+mj-lt"/>
                        </a:rPr>
                        <a:t>74</a:t>
                      </a:r>
                    </a:p>
                  </a:txBody>
                  <a:tcPr marL="51435" marR="51435" marT="25718" marB="25718"/>
                </a:tc>
                <a:tc>
                  <a:txBody>
                    <a:bodyPr/>
                    <a:lstStyle/>
                    <a:p>
                      <a:pPr algn="ctr"/>
                      <a:r>
                        <a:rPr lang="en-US" sz="1600" b="0" dirty="0">
                          <a:latin typeface="+mj-lt"/>
                        </a:rPr>
                        <a:t>73</a:t>
                      </a:r>
                    </a:p>
                  </a:txBody>
                  <a:tcPr marL="51435" marR="51435" marT="25718" marB="25718"/>
                </a:tc>
                <a:tc>
                  <a:txBody>
                    <a:bodyPr/>
                    <a:lstStyle/>
                    <a:p>
                      <a:pPr algn="ctr"/>
                      <a:r>
                        <a:rPr lang="en-US" sz="1600" b="0" dirty="0">
                          <a:latin typeface="+mj-lt"/>
                        </a:rPr>
                        <a:t>76</a:t>
                      </a: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3272">
                <a:tc>
                  <a:txBody>
                    <a:bodyPr/>
                    <a:lstStyle/>
                    <a:p>
                      <a:pPr algn="ctr"/>
                      <a:r>
                        <a:rPr lang="en-US" sz="1600" b="0" dirty="0">
                          <a:latin typeface="+mj-lt"/>
                        </a:rPr>
                        <a:t>81</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a:latin typeface="+mj-lt"/>
                        </a:rPr>
                        <a:t>66</a:t>
                      </a:r>
                    </a:p>
                  </a:txBody>
                  <a:tcPr marL="51435" marR="51435" marT="25718" marB="25718"/>
                </a:tc>
                <a:tc>
                  <a:txBody>
                    <a:bodyPr/>
                    <a:lstStyle/>
                    <a:p>
                      <a:pPr algn="ctr"/>
                      <a:r>
                        <a:rPr lang="en-US" sz="1600" b="0" dirty="0">
                          <a:latin typeface="+mj-lt"/>
                        </a:rPr>
                        <a:t>78</a:t>
                      </a:r>
                    </a:p>
                  </a:txBody>
                  <a:tcPr marL="51435" marR="51435" marT="25718" marB="25718"/>
                </a:tc>
                <a:tc>
                  <a:txBody>
                    <a:bodyPr/>
                    <a:lstStyle/>
                    <a:p>
                      <a:pPr algn="ctr"/>
                      <a:r>
                        <a:rPr lang="en-US" sz="1600" b="0" dirty="0">
                          <a:latin typeface="+mj-lt"/>
                        </a:rPr>
                        <a:t>85</a:t>
                      </a: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93272">
                <a:tc>
                  <a:txBody>
                    <a:bodyPr/>
                    <a:lstStyle/>
                    <a:p>
                      <a:pPr algn="ctr"/>
                      <a:r>
                        <a:rPr lang="en-US" sz="1600" b="0" dirty="0">
                          <a:latin typeface="+mj-lt"/>
                        </a:rPr>
                        <a:t>61</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r>
                        <a:rPr lang="en-US" sz="1600" b="0" dirty="0">
                          <a:latin typeface="+mj-lt"/>
                        </a:rPr>
                        <a:t>58</a:t>
                      </a:r>
                    </a:p>
                  </a:txBody>
                  <a:tcPr marL="51435" marR="51435" marT="25718" marB="25718"/>
                </a:tc>
                <a:tc>
                  <a:txBody>
                    <a:bodyPr/>
                    <a:lstStyle/>
                    <a:p>
                      <a:pPr algn="ctr"/>
                      <a:r>
                        <a:rPr lang="en-US" sz="1600" b="0" dirty="0">
                          <a:latin typeface="+mj-lt"/>
                        </a:rPr>
                        <a:t>57</a:t>
                      </a:r>
                    </a:p>
                  </a:txBody>
                  <a:tcPr marL="51435" marR="51435" marT="25718" marB="25718"/>
                </a:tc>
                <a:tc>
                  <a:txBody>
                    <a:bodyPr/>
                    <a:lstStyle/>
                    <a:p>
                      <a:pPr algn="ctr"/>
                      <a:r>
                        <a:rPr lang="en-US" sz="1600" b="0" dirty="0">
                          <a:latin typeface="+mj-lt"/>
                        </a:rPr>
                        <a:t>77</a:t>
                      </a: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3272">
                <a:tc>
                  <a:txBody>
                    <a:bodyPr/>
                    <a:lstStyle/>
                    <a:p>
                      <a:pPr algn="ctr"/>
                      <a:r>
                        <a:rPr lang="en-US" sz="1600" b="0" dirty="0">
                          <a:latin typeface="+mj-lt"/>
                        </a:rPr>
                        <a:t>76</a:t>
                      </a:r>
                    </a:p>
                  </a:txBody>
                  <a:tcPr marL="51435" marR="51435" marT="25718" marB="25718">
                    <a:lnL w="12700" cap="flat" cmpd="sng" algn="ctr">
                      <a:solidFill>
                        <a:schemeClr val="tx1"/>
                      </a:solidFill>
                      <a:prstDash val="solid"/>
                      <a:round/>
                      <a:headEnd type="none" w="med" len="med"/>
                      <a:tailEnd type="none" w="med" len="med"/>
                    </a:lnL>
                  </a:tcPr>
                </a:tc>
                <a:tc>
                  <a:txBody>
                    <a:bodyPr/>
                    <a:lstStyle/>
                    <a:p>
                      <a:pPr algn="ctr"/>
                      <a:endParaRPr lang="en-US" sz="1600" b="0" dirty="0">
                        <a:latin typeface="+mj-lt"/>
                      </a:endParaRPr>
                    </a:p>
                  </a:txBody>
                  <a:tcPr marL="51435" marR="51435" marT="25718" marB="25718"/>
                </a:tc>
                <a:tc>
                  <a:txBody>
                    <a:bodyPr/>
                    <a:lstStyle/>
                    <a:p>
                      <a:pPr algn="ctr"/>
                      <a:r>
                        <a:rPr lang="en-US" sz="1600" b="0" dirty="0">
                          <a:latin typeface="+mj-lt"/>
                        </a:rPr>
                        <a:t>69</a:t>
                      </a:r>
                    </a:p>
                  </a:txBody>
                  <a:tcPr marL="51435" marR="51435" marT="25718" marB="25718"/>
                </a:tc>
                <a:tc>
                  <a:txBody>
                    <a:bodyPr/>
                    <a:lstStyle/>
                    <a:p>
                      <a:pPr algn="ctr"/>
                      <a:r>
                        <a:rPr lang="en-US" sz="1600" b="0" dirty="0">
                          <a:latin typeface="+mj-lt"/>
                        </a:rPr>
                        <a:t>64</a:t>
                      </a:r>
                    </a:p>
                  </a:txBody>
                  <a:tcPr marL="51435" marR="51435" marT="25718" marB="25718">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93272">
                <a:tc>
                  <a:txBody>
                    <a:bodyPr/>
                    <a:lstStyle/>
                    <a:p>
                      <a:pPr algn="ctr"/>
                      <a:r>
                        <a:rPr lang="en-US" sz="1600" b="0" dirty="0">
                          <a:latin typeface="+mj-lt"/>
                        </a:rPr>
                        <a:t>69</a:t>
                      </a:r>
                    </a:p>
                  </a:txBody>
                  <a:tcPr marL="51435" marR="51435" marT="25718" marB="25718">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1600" b="0" dirty="0">
                        <a:latin typeface="+mj-lt"/>
                      </a:endParaRPr>
                    </a:p>
                  </a:txBody>
                  <a:tcPr marL="51435" marR="51435" marT="25718" marB="25718">
                    <a:lnB w="12700" cap="flat" cmpd="sng" algn="ctr">
                      <a:solidFill>
                        <a:schemeClr val="tx1"/>
                      </a:solidFill>
                      <a:prstDash val="solid"/>
                      <a:round/>
                      <a:headEnd type="none" w="med" len="med"/>
                      <a:tailEnd type="none" w="med" len="med"/>
                    </a:lnB>
                  </a:tcPr>
                </a:tc>
                <a:tc>
                  <a:txBody>
                    <a:bodyPr/>
                    <a:lstStyle/>
                    <a:p>
                      <a:pPr algn="ctr"/>
                      <a:r>
                        <a:rPr lang="en-US" sz="1600" b="0" dirty="0">
                          <a:latin typeface="+mj-lt"/>
                        </a:rPr>
                        <a:t>63</a:t>
                      </a:r>
                    </a:p>
                  </a:txBody>
                  <a:tcPr marL="51435" marR="51435" marT="25718" marB="25718">
                    <a:lnB w="12700" cap="flat" cmpd="sng" algn="ctr">
                      <a:solidFill>
                        <a:schemeClr val="tx1"/>
                      </a:solidFill>
                      <a:prstDash val="solid"/>
                      <a:round/>
                      <a:headEnd type="none" w="med" len="med"/>
                      <a:tailEnd type="none" w="med" len="med"/>
                    </a:lnB>
                  </a:tcPr>
                </a:tc>
                <a:tc>
                  <a:txBody>
                    <a:bodyPr/>
                    <a:lstStyle/>
                    <a:p>
                      <a:pPr algn="ctr"/>
                      <a:endParaRPr lang="en-US" sz="1600" b="0" dirty="0">
                        <a:latin typeface="+mj-lt"/>
                      </a:endParaRPr>
                    </a:p>
                  </a:txBody>
                  <a:tcPr marL="51435" marR="51435" marT="25718" marB="25718">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Title 1"/>
          <p:cNvSpPr txBox="1">
            <a:spLocks/>
          </p:cNvSpPr>
          <p:nvPr/>
        </p:nvSpPr>
        <p:spPr>
          <a:xfrm>
            <a:off x="385192" y="193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Example 9: F-Test for unbalanced</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A56FF5CB-2D35-E644-B620-EAF947909C55}"/>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177701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1340768"/>
                <a:ext cx="8353395" cy="4824536"/>
              </a:xfrm>
            </p:spPr>
            <p:txBody>
              <a:bodyPr>
                <a:noAutofit/>
              </a:bodyPr>
              <a:lstStyle/>
              <a:p>
                <a:pPr marL="0" indent="0" algn="just">
                  <a:buNone/>
                </a:pPr>
                <a:endParaRPr lang="en-US" sz="800" dirty="0">
                  <a:latin typeface="Times New Roman" charset="0"/>
                  <a:ea typeface="Times New Roman" charset="0"/>
                  <a:cs typeface="Times New Roman" charset="0"/>
                </a:endParaRPr>
              </a:p>
              <a:p>
                <a:pPr marL="541735" indent="-336947" algn="just">
                  <a:lnSpc>
                    <a:spcPct val="200000"/>
                  </a:lnSpc>
                  <a:buClr>
                    <a:schemeClr val="tx1"/>
                  </a:buClr>
                  <a:buFont typeface="Courier New" charset="0"/>
                  <a:buChar char="o"/>
                </a:pPr>
                <a14:m>
                  <m:oMath xmlns:m="http://schemas.openxmlformats.org/officeDocument/2006/math">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𝐻</m:t>
                        </m:r>
                      </m:e>
                      <m:sub>
                        <m:r>
                          <a:rPr lang="en-US" sz="1900" i="1">
                            <a:latin typeface="Cambria Math"/>
                            <a:ea typeface="Times New Roman" charset="0"/>
                            <a:cs typeface="Times New Roman" charset="0"/>
                          </a:rPr>
                          <m:t>0</m:t>
                        </m:r>
                      </m:sub>
                    </m:sSub>
                    <m:r>
                      <a:rPr lang="en-US" sz="1900" i="1">
                        <a:latin typeface="Cambria Math"/>
                        <a:ea typeface="Times New Roman" charset="0"/>
                        <a:cs typeface="Times New Roman" charset="0"/>
                      </a:rPr>
                      <m:t>: </m:t>
                    </m:r>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𝜇</m:t>
                        </m:r>
                      </m:e>
                      <m:sub>
                        <m:r>
                          <a:rPr lang="en-US" sz="1900" i="1">
                            <a:latin typeface="Cambria Math"/>
                            <a:ea typeface="Times New Roman" charset="0"/>
                            <a:cs typeface="Times New Roman" charset="0"/>
                          </a:rPr>
                          <m:t>𝑖</m:t>
                        </m:r>
                      </m:sub>
                    </m:sSub>
                    <m:r>
                      <a:rPr lang="en-US" sz="1900" i="1">
                        <a:latin typeface="Cambria Math"/>
                        <a:ea typeface="Times New Roman" charset="0"/>
                        <a:cs typeface="Times New Roman" charset="0"/>
                      </a:rPr>
                      <m:t>=</m:t>
                    </m:r>
                    <m:r>
                      <a:rPr lang="en-US" sz="1900" i="1">
                        <a:latin typeface="Cambria Math"/>
                        <a:ea typeface="Times New Roman" charset="0"/>
                        <a:cs typeface="Times New Roman" charset="0"/>
                      </a:rPr>
                      <m:t>𝜇</m:t>
                    </m:r>
                  </m:oMath>
                </a14:m>
                <a:r>
                  <a:rPr lang="en-US" sz="1900" dirty="0">
                    <a:latin typeface="Times New Roman" charset="0"/>
                    <a:ea typeface="Times New Roman" charset="0"/>
                    <a:cs typeface="Times New Roman" charset="0"/>
                  </a:rPr>
                  <a:t>   all   </a:t>
                </a:r>
                <a14:m>
                  <m:oMath xmlns:m="http://schemas.openxmlformats.org/officeDocument/2006/math">
                    <m:r>
                      <a:rPr lang="en-US" sz="1900" i="1" dirty="0">
                        <a:latin typeface="Cambria Math"/>
                        <a:ea typeface="Times New Roman" charset="0"/>
                        <a:cs typeface="Times New Roman" charset="0"/>
                      </a:rPr>
                      <m:t>𝑖</m:t>
                    </m:r>
                    <m:r>
                      <a:rPr lang="en-US" sz="1900" i="1" dirty="0">
                        <a:latin typeface="Cambria Math"/>
                        <a:ea typeface="Times New Roman" charset="0"/>
                        <a:cs typeface="Times New Roman" charset="0"/>
                      </a:rPr>
                      <m:t>=1, 2, 3 </m:t>
                    </m:r>
                  </m:oMath>
                </a14:m>
                <a:endParaRPr lang="en-US" sz="1900" dirty="0">
                  <a:latin typeface="Times New Roman" charset="0"/>
                  <a:ea typeface="Times New Roman" charset="0"/>
                  <a:cs typeface="Times New Roman" charset="0"/>
                </a:endParaRPr>
              </a:p>
              <a:p>
                <a:pPr marL="541735" indent="-336947" algn="just">
                  <a:lnSpc>
                    <a:spcPct val="200000"/>
                  </a:lnSpc>
                  <a:buClr>
                    <a:schemeClr val="tx1"/>
                  </a:buClr>
                  <a:buFont typeface="Courier New" charset="0"/>
                  <a:buChar char="o"/>
                </a:pPr>
                <a14:m>
                  <m:oMath xmlns:m="http://schemas.openxmlformats.org/officeDocument/2006/math">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𝐻</m:t>
                        </m:r>
                      </m:e>
                      <m:sub>
                        <m:r>
                          <a:rPr lang="en-US" sz="1900" i="1">
                            <a:latin typeface="Cambria Math"/>
                            <a:ea typeface="Times New Roman" charset="0"/>
                            <a:cs typeface="Times New Roman" charset="0"/>
                          </a:rPr>
                          <m:t>1</m:t>
                        </m:r>
                      </m:sub>
                    </m:sSub>
                    <m:r>
                      <a:rPr lang="en-US" sz="1900" i="1">
                        <a:latin typeface="Cambria Math"/>
                        <a:ea typeface="Times New Roman" charset="0"/>
                        <a:cs typeface="Times New Roman" charset="0"/>
                      </a:rPr>
                      <m:t>: </m:t>
                    </m:r>
                    <m:sSub>
                      <m:sSubPr>
                        <m:ctrlPr>
                          <a:rPr lang="en-US" sz="1900" i="1">
                            <a:latin typeface="Cambria Math" panose="02040503050406030204" pitchFamily="18" charset="0"/>
                            <a:ea typeface="Times New Roman" charset="0"/>
                            <a:cs typeface="Times New Roman" charset="0"/>
                          </a:rPr>
                        </m:ctrlPr>
                      </m:sSubPr>
                      <m:e>
                        <m:r>
                          <a:rPr lang="en-US" sz="1900" i="1">
                            <a:latin typeface="Cambria Math"/>
                            <a:ea typeface="Times New Roman" charset="0"/>
                            <a:cs typeface="Times New Roman" charset="0"/>
                          </a:rPr>
                          <m:t>𝜇</m:t>
                        </m:r>
                      </m:e>
                      <m:sub>
                        <m:r>
                          <a:rPr lang="en-US" sz="1900" i="1">
                            <a:latin typeface="Cambria Math"/>
                            <a:ea typeface="Times New Roman" charset="0"/>
                            <a:cs typeface="Times New Roman" charset="0"/>
                          </a:rPr>
                          <m:t>𝑖</m:t>
                        </m:r>
                      </m:sub>
                    </m:sSub>
                    <m:r>
                      <a:rPr lang="en-US" sz="1900" i="1">
                        <a:latin typeface="Cambria Math"/>
                        <a:ea typeface="Times New Roman" charset="0"/>
                        <a:cs typeface="Times New Roman" charset="0"/>
                      </a:rPr>
                      <m:t>≠</m:t>
                    </m:r>
                    <m:r>
                      <a:rPr lang="en-US" sz="1900" i="1">
                        <a:latin typeface="Cambria Math"/>
                        <a:ea typeface="Times New Roman" charset="0"/>
                        <a:cs typeface="Times New Roman" charset="0"/>
                      </a:rPr>
                      <m:t>𝜇</m:t>
                    </m:r>
                  </m:oMath>
                </a14:m>
                <a:r>
                  <a:rPr lang="en-US" sz="1900" dirty="0">
                    <a:latin typeface="Times New Roman" charset="0"/>
                    <a:ea typeface="Times New Roman" charset="0"/>
                    <a:cs typeface="Times New Roman" charset="0"/>
                  </a:rPr>
                  <a:t>   some  </a:t>
                </a:r>
                <a14:m>
                  <m:oMath xmlns:m="http://schemas.openxmlformats.org/officeDocument/2006/math">
                    <m:r>
                      <a:rPr lang="en-US" sz="1900" i="1" dirty="0">
                        <a:latin typeface="Cambria Math"/>
                        <a:ea typeface="Times New Roman" charset="0"/>
                        <a:cs typeface="Times New Roman" charset="0"/>
                      </a:rPr>
                      <m:t>𝑖</m:t>
                    </m:r>
                    <m:r>
                      <a:rPr lang="en-US" sz="1900" i="1" dirty="0">
                        <a:latin typeface="Cambria Math"/>
                        <a:ea typeface="Times New Roman" charset="0"/>
                        <a:cs typeface="Times New Roman" charset="0"/>
                      </a:rPr>
                      <m:t>=1, 2, 3</m:t>
                    </m:r>
                  </m:oMath>
                </a14:m>
                <a:endParaRPr lang="en-US" sz="1900" i="1" dirty="0">
                  <a:latin typeface="Times New Roman" charset="0"/>
                  <a:ea typeface="Times New Roman" charset="0"/>
                  <a:cs typeface="Times New Roman" charset="0"/>
                </a:endParaRPr>
              </a:p>
              <a:p>
                <a:pPr marL="541735" indent="-336947" algn="just">
                  <a:lnSpc>
                    <a:spcPct val="200000"/>
                  </a:lnSpc>
                  <a:buClr>
                    <a:schemeClr val="tx1"/>
                  </a:buClr>
                  <a:buFont typeface="Courier New" charset="0"/>
                  <a:buChar char="o"/>
                </a:pPr>
                <a:r>
                  <a:rPr lang="en-US" sz="1900" dirty="0">
                    <a:latin typeface="Times New Roman" charset="0"/>
                    <a:ea typeface="Times New Roman" charset="0"/>
                    <a:cs typeface="Times New Roman" charset="0"/>
                  </a:rPr>
                  <a:t>Significance level, </a:t>
                </a:r>
                <a14:m>
                  <m:oMath xmlns:m="http://schemas.openxmlformats.org/officeDocument/2006/math">
                    <m:r>
                      <a:rPr lang="en-US" sz="1900" i="1" smtClean="0">
                        <a:latin typeface="Cambria Math"/>
                        <a:ea typeface="Times New Roman" charset="0"/>
                        <a:cs typeface="Times New Roman" charset="0"/>
                      </a:rPr>
                      <m:t>𝛼</m:t>
                    </m:r>
                    <m:r>
                      <a:rPr lang="en-US" sz="1900" i="1" smtClean="0">
                        <a:latin typeface="Cambria Math"/>
                        <a:ea typeface="Times New Roman" charset="0"/>
                        <a:cs typeface="Times New Roman" charset="0"/>
                      </a:rPr>
                      <m:t> = 0.05 </m:t>
                    </m:r>
                  </m:oMath>
                </a14:m>
                <a:r>
                  <a:rPr lang="en-US" sz="1900" dirty="0">
                    <a:latin typeface="Times New Roman" charset="0"/>
                    <a:ea typeface="Times New Roman" charset="0"/>
                    <a:cs typeface="Times New Roman" charset="0"/>
                  </a:rPr>
                  <a:t>(say)</a:t>
                </a:r>
              </a:p>
              <a:p>
                <a:pPr marL="541735" indent="-336947" algn="just">
                  <a:lnSpc>
                    <a:spcPct val="200000"/>
                  </a:lnSpc>
                  <a:buClr>
                    <a:schemeClr val="tx1"/>
                  </a:buClr>
                  <a:buFont typeface="Courier New" charset="0"/>
                  <a:buChar char="o"/>
                </a:pPr>
                <a:r>
                  <a:rPr lang="en-US" sz="1900" dirty="0">
                    <a:latin typeface="Times New Roman" charset="0"/>
                    <a:ea typeface="Times New Roman" charset="0"/>
                    <a:cs typeface="Times New Roman" charset="0"/>
                  </a:rPr>
                  <a:t>Degrees of freedom, </a:t>
                </a:r>
                <a14:m>
                  <m:oMath xmlns:m="http://schemas.openxmlformats.org/officeDocument/2006/math">
                    <m:sSub>
                      <m:sSubPr>
                        <m:ctrlPr>
                          <a:rPr lang="en-US" sz="1900" i="1" smtClean="0">
                            <a:latin typeface="Cambria Math" panose="02040503050406030204" pitchFamily="18" charset="0"/>
                            <a:ea typeface="Times New Roman" charset="0"/>
                            <a:cs typeface="Times New Roman" charset="0"/>
                          </a:rPr>
                        </m:ctrlPr>
                      </m:sSubPr>
                      <m:e>
                        <m:r>
                          <a:rPr lang="en-US" sz="1900" b="0" i="1" smtClean="0">
                            <a:latin typeface="Cambria Math"/>
                            <a:ea typeface="Times New Roman" charset="0"/>
                            <a:cs typeface="Times New Roman" charset="0"/>
                          </a:rPr>
                          <m:t>𝑣</m:t>
                        </m:r>
                      </m:e>
                      <m:sub>
                        <m:r>
                          <a:rPr lang="en-US" sz="1900" b="0" i="1" smtClean="0">
                            <a:latin typeface="Cambria Math"/>
                            <a:ea typeface="Times New Roman" charset="0"/>
                            <a:cs typeface="Times New Roman" charset="0"/>
                          </a:rPr>
                          <m:t>1</m:t>
                        </m:r>
                      </m:sub>
                    </m:sSub>
                    <m:r>
                      <a:rPr lang="en-US" sz="1900" b="0" i="1" smtClean="0">
                        <a:latin typeface="Cambria Math"/>
                        <a:ea typeface="Times New Roman" charset="0"/>
                        <a:cs typeface="Times New Roman" charset="0"/>
                      </a:rPr>
                      <m:t>=</m:t>
                    </m:r>
                    <m:r>
                      <a:rPr lang="en-US" sz="1900" b="0" i="1" smtClean="0">
                        <a:latin typeface="Cambria Math" charset="0"/>
                        <a:ea typeface="Times New Roman" charset="0"/>
                        <a:cs typeface="Times New Roman" charset="0"/>
                      </a:rPr>
                      <m:t>𝑘</m:t>
                    </m:r>
                    <m:r>
                      <a:rPr lang="en-US" sz="1900" b="0" i="1" smtClean="0">
                        <a:latin typeface="Cambria Math" charset="0"/>
                        <a:ea typeface="Times New Roman" charset="0"/>
                        <a:cs typeface="Times New Roman" charset="0"/>
                      </a:rPr>
                      <m:t>−1=3,  </m:t>
                    </m:r>
                  </m:oMath>
                </a14:m>
                <a:endParaRPr lang="en-US" sz="1900" b="0" i="1" dirty="0">
                  <a:latin typeface="Times New Roman" charset="0"/>
                  <a:ea typeface="Times New Roman" charset="0"/>
                  <a:cs typeface="Times New Roman" charset="0"/>
                </a:endParaRPr>
              </a:p>
              <a:p>
                <a:pPr marL="204788" indent="0" algn="just">
                  <a:lnSpc>
                    <a:spcPct val="200000"/>
                  </a:lnSpc>
                  <a:buClr>
                    <a:schemeClr val="tx1"/>
                  </a:buClr>
                  <a:buNone/>
                </a:pPr>
                <a:r>
                  <a:rPr lang="en-US" sz="1900" b="0" dirty="0">
                    <a:ea typeface="Times New Roman" charset="0"/>
                    <a:cs typeface="Times New Roman" charset="0"/>
                  </a:rPr>
                  <a:t>	and</a:t>
                </a:r>
                <a14:m>
                  <m:oMath xmlns:m="http://schemas.openxmlformats.org/officeDocument/2006/math">
                    <m:r>
                      <a:rPr lang="en-US" sz="1900" b="0" i="1" smtClean="0">
                        <a:latin typeface="Cambria Math"/>
                        <a:ea typeface="Times New Roman" charset="0"/>
                        <a:cs typeface="Times New Roman" charset="0"/>
                      </a:rPr>
                      <m:t> </m:t>
                    </m:r>
                    <m:sSub>
                      <m:sSubPr>
                        <m:ctrlPr>
                          <a:rPr lang="en-US" sz="1900" b="0" i="1" smtClean="0">
                            <a:latin typeface="Cambria Math" panose="02040503050406030204" pitchFamily="18" charset="0"/>
                            <a:ea typeface="Times New Roman" charset="0"/>
                            <a:cs typeface="Times New Roman" charset="0"/>
                          </a:rPr>
                        </m:ctrlPr>
                      </m:sSubPr>
                      <m:e>
                        <m:r>
                          <a:rPr lang="en-US" sz="1900" b="0" i="1" smtClean="0">
                            <a:latin typeface="Cambria Math"/>
                            <a:ea typeface="Times New Roman" charset="0"/>
                            <a:cs typeface="Times New Roman" charset="0"/>
                          </a:rPr>
                          <m:t>𝑣</m:t>
                        </m:r>
                      </m:e>
                      <m:sub>
                        <m:r>
                          <a:rPr lang="en-US" sz="1900" b="0" i="1" smtClean="0">
                            <a:latin typeface="Cambria Math"/>
                            <a:ea typeface="Times New Roman" charset="0"/>
                            <a:cs typeface="Times New Roman" charset="0"/>
                          </a:rPr>
                          <m:t>2</m:t>
                        </m:r>
                      </m:sub>
                    </m:sSub>
                    <m:r>
                      <a:rPr lang="en-US" sz="1900" b="0" i="1" smtClean="0">
                        <a:latin typeface="Cambria Math"/>
                        <a:ea typeface="Times New Roman" charset="0"/>
                        <a:cs typeface="Times New Roman" charset="0"/>
                      </a:rPr>
                      <m:t>=</m:t>
                    </m:r>
                    <m:r>
                      <a:rPr lang="en-US" sz="1900" b="0" i="1" smtClean="0">
                        <a:latin typeface="Cambria Math" charset="0"/>
                        <a:ea typeface="Times New Roman" charset="0"/>
                        <a:cs typeface="Times New Roman" charset="0"/>
                      </a:rPr>
                      <m:t>𝑛</m:t>
                    </m:r>
                    <m:r>
                      <a:rPr lang="en-US" sz="1900" b="0" i="1" smtClean="0">
                        <a:latin typeface="Cambria Math" charset="0"/>
                        <a:ea typeface="Times New Roman" charset="0"/>
                        <a:cs typeface="Times New Roman" charset="0"/>
                      </a:rPr>
                      <m:t>−</m:t>
                    </m:r>
                    <m:r>
                      <a:rPr lang="en-US" sz="1900" b="0" i="1" smtClean="0">
                        <a:latin typeface="Cambria Math" charset="0"/>
                        <a:ea typeface="Times New Roman" charset="0"/>
                        <a:cs typeface="Times New Roman" charset="0"/>
                      </a:rPr>
                      <m:t>𝑘</m:t>
                    </m:r>
                    <m:r>
                      <a:rPr lang="en-US" sz="1900" b="0" i="1" smtClean="0">
                        <a:latin typeface="Cambria Math" charset="0"/>
                        <a:ea typeface="Times New Roman" charset="0"/>
                        <a:cs typeface="Times New Roman" charset="0"/>
                      </a:rPr>
                      <m:t>=17−4=13</m:t>
                    </m:r>
                  </m:oMath>
                </a14:m>
                <a:endParaRPr lang="en-US" sz="1900" dirty="0">
                  <a:latin typeface="Times New Roman" charset="0"/>
                  <a:ea typeface="Times New Roman" charset="0"/>
                  <a:cs typeface="Times New Roman" charset="0"/>
                </a:endParaRPr>
              </a:p>
              <a:p>
                <a:pPr marL="541735" indent="-336947" algn="just">
                  <a:lnSpc>
                    <a:spcPct val="200000"/>
                  </a:lnSpc>
                  <a:buClr>
                    <a:schemeClr val="tx1"/>
                  </a:buClr>
                  <a:buFont typeface="Courier New" charset="0"/>
                  <a:buChar char="o"/>
                </a:pPr>
                <a:r>
                  <a:rPr lang="en-US" sz="1900" dirty="0">
                    <a:latin typeface="Times New Roman" charset="0"/>
                    <a:ea typeface="Times New Roman" charset="0"/>
                    <a:cs typeface="Times New Roman" charset="0"/>
                  </a:rPr>
                  <a:t>Critical region is </a:t>
                </a:r>
                <a14:m>
                  <m:oMath xmlns:m="http://schemas.openxmlformats.org/officeDocument/2006/math">
                    <m:r>
                      <a:rPr lang="en-US" sz="1900" b="0" i="1" smtClean="0">
                        <a:latin typeface="Cambria Math"/>
                        <a:ea typeface="Times New Roman" charset="0"/>
                        <a:cs typeface="Times New Roman" charset="0"/>
                      </a:rPr>
                      <m:t>𝐹</m:t>
                    </m:r>
                    <m:r>
                      <a:rPr lang="en-US" sz="1900" b="0" i="1" smtClean="0">
                        <a:latin typeface="Cambria Math"/>
                        <a:ea typeface="Times New Roman" charset="0"/>
                        <a:cs typeface="Times New Roman" charset="0"/>
                      </a:rPr>
                      <m:t>&gt;3.411</m:t>
                    </m:r>
                  </m:oMath>
                </a14:m>
                <a:endParaRPr lang="en-US" sz="1900" b="0" dirty="0">
                  <a:latin typeface="Times New Roman" charset="0"/>
                  <a:ea typeface="Times New Roman" charset="0"/>
                  <a:cs typeface="Times New Roman" charset="0"/>
                </a:endParaRPr>
              </a:p>
              <a:p>
                <a:pPr marL="541735" indent="-336947">
                  <a:buClr>
                    <a:schemeClr val="tx1"/>
                  </a:buClr>
                  <a:buFont typeface="Courier New" charset="0"/>
                  <a:buChar char="o"/>
                </a:pPr>
                <a:endParaRPr lang="en-US" sz="1900" dirty="0">
                  <a:latin typeface="Times New Roman" charset="0"/>
                  <a:ea typeface="Times New Roman" charset="0"/>
                  <a:cs typeface="Times New Roman" charset="0"/>
                </a:endParaRPr>
              </a:p>
              <a:p>
                <a:pPr marL="0" indent="0">
                  <a:buNone/>
                </a:pPr>
                <a:br>
                  <a:rPr lang="en-US" sz="1900" dirty="0">
                    <a:latin typeface="Times New Roman" charset="0"/>
                    <a:ea typeface="Times New Roman" charset="0"/>
                    <a:cs typeface="Times New Roman" charset="0"/>
                  </a:rPr>
                </a:br>
                <a:endParaRPr lang="en-US" sz="1900" dirty="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a:p>
                <a:pPr algn="just"/>
                <a:endParaRPr lang="en-US" sz="19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1340768"/>
                <a:ext cx="8353395" cy="4824536"/>
              </a:xfrm>
              <a:blipFill rotWithShape="0">
                <a:blip r:embed="rId2"/>
                <a:stretch>
                  <a:fillRect/>
                </a:stretch>
              </a:blipFill>
            </p:spPr>
            <p:txBody>
              <a:bodyPr/>
              <a:lstStyle/>
              <a:p>
                <a:r>
                  <a:rPr lang="en-US">
                    <a:noFill/>
                  </a:rPr>
                  <a:t> </a:t>
                </a:r>
              </a:p>
            </p:txBody>
          </p:sp>
        </mc:Fallback>
      </mc:AlternateContent>
      <p:sp>
        <p:nvSpPr>
          <p:cNvPr id="7" name="Title 1"/>
          <p:cNvSpPr txBox="1">
            <a:spLocks/>
          </p:cNvSpPr>
          <p:nvPr/>
        </p:nvSpPr>
        <p:spPr>
          <a:xfrm>
            <a:off x="395536" y="0"/>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Solution</a:t>
            </a:r>
            <a:endParaRPr lang="en-IN" sz="4000" dirty="0">
              <a:solidFill>
                <a:srgbClr val="6C0000"/>
              </a:solidFill>
              <a:latin typeface="Times New Roman" pitchFamily="18" charset="0"/>
              <a:cs typeface="Times New Roman" pitchFamily="18" charset="0"/>
            </a:endParaRPr>
          </a:p>
        </p:txBody>
      </p:sp>
      <p:pic>
        <p:nvPicPr>
          <p:cNvPr id="35" name="Picture 34"/>
          <p:cNvPicPr>
            <a:picLocks noChangeAspect="1"/>
          </p:cNvPicPr>
          <p:nvPr/>
        </p:nvPicPr>
        <p:blipFill>
          <a:blip r:embed="rId3"/>
          <a:stretch>
            <a:fillRect/>
          </a:stretch>
        </p:blipFill>
        <p:spPr>
          <a:xfrm>
            <a:off x="5292080" y="2060848"/>
            <a:ext cx="3650805" cy="2592288"/>
          </a:xfrm>
          <a:prstGeom prst="rect">
            <a:avLst/>
          </a:prstGeom>
        </p:spPr>
      </p:pic>
      <p:sp>
        <p:nvSpPr>
          <p:cNvPr id="2" name="Date Placeholder 1">
            <a:extLst>
              <a:ext uri="{FF2B5EF4-FFF2-40B4-BE49-F238E27FC236}">
                <a16:creationId xmlns:a16="http://schemas.microsoft.com/office/drawing/2014/main" id="{0802E404-9A20-E248-8728-8CD32A9588E2}"/>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860817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828744-921E-412A-B13C-F1F232CCE7CF}"/>
              </a:ext>
            </a:extLst>
          </p:cNvPr>
          <p:cNvSpPr>
            <a:spLocks noGrp="1"/>
          </p:cNvSpPr>
          <p:nvPr>
            <p:ph type="dt" sz="half" idx="10"/>
          </p:nvPr>
        </p:nvSpPr>
        <p:spPr/>
        <p:txBody>
          <a:bodyPr/>
          <a:lstStyle/>
          <a:p>
            <a:r>
              <a:rPr lang="en-IN"/>
              <a:t>IIITS: IDA - M2021</a:t>
            </a:r>
            <a:endParaRPr lang="en-IN" dirty="0"/>
          </a:p>
        </p:txBody>
      </p:sp>
      <p:pic>
        <p:nvPicPr>
          <p:cNvPr id="6" name="Picture 5">
            <a:extLst>
              <a:ext uri="{FF2B5EF4-FFF2-40B4-BE49-F238E27FC236}">
                <a16:creationId xmlns:a16="http://schemas.microsoft.com/office/drawing/2014/main" id="{B711563A-4729-4BF4-801B-A24C1E2A64DE}"/>
              </a:ext>
            </a:extLst>
          </p:cNvPr>
          <p:cNvPicPr>
            <a:picLocks noChangeAspect="1"/>
          </p:cNvPicPr>
          <p:nvPr/>
        </p:nvPicPr>
        <p:blipFill>
          <a:blip r:embed="rId2">
            <a:lum bright="-20000" contrast="40000"/>
          </a:blip>
          <a:stretch>
            <a:fillRect/>
          </a:stretch>
        </p:blipFill>
        <p:spPr>
          <a:xfrm>
            <a:off x="1164111" y="1174686"/>
            <a:ext cx="6142036" cy="5064129"/>
          </a:xfrm>
          <a:prstGeom prst="rect">
            <a:avLst/>
          </a:prstGeom>
        </p:spPr>
      </p:pic>
    </p:spTree>
    <p:extLst>
      <p:ext uri="{BB962C8B-B14F-4D97-AF65-F5344CB8AC3E}">
        <p14:creationId xmlns:p14="http://schemas.microsoft.com/office/powerpoint/2010/main" val="3509536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5192" y="1268760"/>
                <a:ext cx="8555295" cy="5112568"/>
              </a:xfrm>
            </p:spPr>
            <p:txBody>
              <a:bodyPr>
                <a:normAutofit/>
              </a:bodyPr>
              <a:lstStyle/>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marL="0" indent="0" algn="just">
                  <a:buNone/>
                </a:pPr>
                <a14:m>
                  <m:oMathPara xmlns:m="http://schemas.openxmlformats.org/officeDocument/2006/math">
                    <m:oMathParaPr>
                      <m:jc m:val="centerGroup"/>
                    </m:oMathParaPr>
                    <m:oMath xmlns:m="http://schemas.openxmlformats.org/officeDocument/2006/math">
                      <m:nary>
                        <m:naryPr>
                          <m:chr m:val="∑"/>
                          <m:supHide m:val="on"/>
                          <m:ctrlPr>
                            <a:rPr lang="en-US" sz="1800" i="1">
                              <a:latin typeface="Cambria Math" panose="02040503050406030204" pitchFamily="18" charset="0"/>
                            </a:rPr>
                          </m:ctrlPr>
                        </m:naryPr>
                        <m:sub>
                          <m:r>
                            <m:rPr>
                              <m:brk m:alnAt="7"/>
                            </m:rPr>
                            <a:rPr lang="en-US" sz="1800" i="1">
                              <a:latin typeface="Cambria Math" charset="0"/>
                            </a:rPr>
                            <m:t>𝑖</m:t>
                          </m:r>
                        </m:sub>
                        <m:sup/>
                        <m:e>
                          <m:nary>
                            <m:naryPr>
                              <m:chr m:val="∑"/>
                              <m:supHide m:val="on"/>
                              <m:ctrlPr>
                                <a:rPr lang="en-US" sz="1800" i="1">
                                  <a:latin typeface="Cambria Math" panose="02040503050406030204" pitchFamily="18" charset="0"/>
                                </a:rPr>
                              </m:ctrlPr>
                            </m:naryPr>
                            <m:sub>
                              <m:r>
                                <m:rPr>
                                  <m:brk m:alnAt="7"/>
                                </m:rPr>
                                <a:rPr lang="en-US" sz="1800" i="1">
                                  <a:latin typeface="Cambria Math" charset="0"/>
                                </a:rPr>
                                <m:t>𝑗</m:t>
                              </m:r>
                            </m:sub>
                            <m:sup/>
                            <m:e>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b="0" i="1" smtClean="0">
                                          <a:latin typeface="Cambria Math"/>
                                        </a:rPr>
                                        <m:t>𝑦</m:t>
                                      </m:r>
                                    </m:e>
                                    <m:sub>
                                      <m:r>
                                        <a:rPr lang="en-US" sz="1800" i="1">
                                          <a:latin typeface="Cambria Math" charset="0"/>
                                        </a:rPr>
                                        <m:t>𝑖𝑗</m:t>
                                      </m:r>
                                    </m:sub>
                                  </m:sSub>
                                </m:e>
                                <m:sup>
                                  <m:r>
                                    <a:rPr lang="en-US" sz="1800" i="1">
                                      <a:latin typeface="Cambria Math" charset="0"/>
                                    </a:rPr>
                                    <m:t>2</m:t>
                                  </m:r>
                                </m:sup>
                              </m:sSup>
                            </m:e>
                          </m:nary>
                          <m:r>
                            <a:rPr lang="en-US" sz="1800" b="0" i="1" smtClean="0">
                              <a:latin typeface="Cambria Math" charset="0"/>
                            </a:rPr>
                            <m:t>=86362</m:t>
                          </m:r>
                        </m:e>
                      </m:nary>
                    </m:oMath>
                  </m:oMathPara>
                </a14:m>
                <a:endParaRPr lang="en-US" sz="1800" dirty="0">
                  <a:latin typeface="Times New Roman" charset="0"/>
                  <a:ea typeface="Times New Roman" charset="0"/>
                  <a:cs typeface="Times New Roman" charset="0"/>
                </a:endParaRPr>
              </a:p>
              <a:p>
                <a:pPr marL="0" indent="0" algn="just">
                  <a:buNone/>
                </a:pPr>
                <a:endParaRPr lang="en-US" sz="800" dirty="0">
                  <a:latin typeface="Times New Roman" charset="0"/>
                  <a:ea typeface="Times New Roman" charset="0"/>
                  <a:cs typeface="Times New Roman"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𝑆𝑆</m:t>
                          </m:r>
                        </m:e>
                        <m:sub>
                          <m:r>
                            <a:rPr lang="en-US" sz="1800" i="1">
                              <a:latin typeface="Cambria Math" charset="0"/>
                            </a:rPr>
                            <m:t>𝑇</m:t>
                          </m:r>
                        </m:sub>
                      </m:sSub>
                      <m:r>
                        <a:rPr lang="en-US" sz="1800" b="0" i="1" smtClean="0">
                          <a:latin typeface="Cambria Math" charset="0"/>
                        </a:rPr>
                        <m:t>=86362</m:t>
                      </m:r>
                      <m:r>
                        <a:rPr lang="en-US" sz="1800" i="1">
                          <a:latin typeface="Cambria Math" charset="0"/>
                        </a:rPr>
                        <m:t>−</m:t>
                      </m:r>
                      <m:f>
                        <m:fPr>
                          <m:ctrlPr>
                            <a:rPr lang="mr-IN" sz="1800" i="1">
                              <a:latin typeface="Cambria Math" panose="02040503050406030204" pitchFamily="18" charset="0"/>
                            </a:rPr>
                          </m:ctrlPr>
                        </m:fPr>
                        <m:num>
                          <m:sSup>
                            <m:sSupPr>
                              <m:ctrlPr>
                                <a:rPr lang="mr-IN" sz="1800" i="1">
                                  <a:latin typeface="Cambria Math" panose="02040503050406030204" pitchFamily="18" charset="0"/>
                                </a:rPr>
                              </m:ctrlPr>
                            </m:sSupPr>
                            <m:e>
                              <m:r>
                                <a:rPr lang="en-US" sz="1800" b="0" i="1" smtClean="0">
                                  <a:latin typeface="Cambria Math" charset="0"/>
                                </a:rPr>
                                <m:t>1204</m:t>
                              </m:r>
                            </m:e>
                            <m:sup>
                              <m:r>
                                <a:rPr lang="en-US" sz="1800" i="1">
                                  <a:latin typeface="Cambria Math" charset="0"/>
                                </a:rPr>
                                <m:t>2</m:t>
                              </m:r>
                            </m:sup>
                          </m:sSup>
                        </m:num>
                        <m:den>
                          <m:r>
                            <a:rPr lang="en-US" sz="1800" b="0" i="1" smtClean="0">
                              <a:latin typeface="Cambria Math" charset="0"/>
                            </a:rPr>
                            <m:t>17</m:t>
                          </m:r>
                        </m:den>
                      </m:f>
                      <m:r>
                        <a:rPr lang="en-US" sz="1800" b="0" i="1" smtClean="0">
                          <a:latin typeface="Cambria Math" charset="0"/>
                        </a:rPr>
                        <m:t>=1090.47</m:t>
                      </m:r>
                    </m:oMath>
                  </m:oMathPara>
                </a14:m>
                <a:endParaRPr lang="en-US" sz="1800" dirty="0"/>
              </a:p>
              <a:p>
                <a:pPr marL="0" indent="0" algn="just">
                  <a:buNone/>
                </a:pPr>
                <a:endParaRPr lang="en-US" sz="1800" dirty="0"/>
              </a:p>
              <a:p>
                <a:pPr marL="0" indent="0" algn="just">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𝑆𝑆</m:t>
                          </m:r>
                        </m:e>
                        <m:sub>
                          <m:r>
                            <a:rPr lang="en-US" sz="1800" b="0" i="1" smtClean="0">
                              <a:latin typeface="Cambria Math" charset="0"/>
                            </a:rPr>
                            <m:t>𝐵</m:t>
                          </m:r>
                        </m:sub>
                      </m:sSub>
                      <m:r>
                        <a:rPr lang="en-US" sz="1800" i="1">
                          <a:latin typeface="Cambria Math" charset="0"/>
                        </a:rPr>
                        <m:t>=</m:t>
                      </m:r>
                      <m:d>
                        <m:dPr>
                          <m:ctrlPr>
                            <a:rPr lang="mr-IN" sz="1800" i="1" smtClean="0">
                              <a:latin typeface="Cambria Math" panose="02040503050406030204" pitchFamily="18" charset="0"/>
                            </a:rPr>
                          </m:ctrlPr>
                        </m:dPr>
                        <m:e>
                          <m:f>
                            <m:fPr>
                              <m:ctrlPr>
                                <a:rPr lang="mr-IN" sz="1800" i="1">
                                  <a:latin typeface="Cambria Math" panose="02040503050406030204" pitchFamily="18" charset="0"/>
                                </a:rPr>
                              </m:ctrlPr>
                            </m:fPr>
                            <m:num>
                              <m:sSup>
                                <m:sSupPr>
                                  <m:ctrlPr>
                                    <a:rPr lang="mr-IN" sz="1800" i="1">
                                      <a:latin typeface="Cambria Math" panose="02040503050406030204" pitchFamily="18" charset="0"/>
                                    </a:rPr>
                                  </m:ctrlPr>
                                </m:sSupPr>
                                <m:e>
                                  <m:r>
                                    <a:rPr lang="en-US" sz="1800" b="0" i="1" smtClean="0">
                                      <a:latin typeface="Cambria Math" charset="0"/>
                                    </a:rPr>
                                    <m:t>364</m:t>
                                  </m:r>
                                </m:e>
                                <m:sup>
                                  <m:r>
                                    <a:rPr lang="en-US" sz="1800" i="1">
                                      <a:latin typeface="Cambria Math" charset="0"/>
                                    </a:rPr>
                                    <m:t>2</m:t>
                                  </m:r>
                                </m:sup>
                              </m:sSup>
                            </m:num>
                            <m:den>
                              <m:r>
                                <a:rPr lang="en-US" sz="1800" b="0" i="1" smtClean="0">
                                  <a:latin typeface="Cambria Math" charset="0"/>
                                </a:rPr>
                                <m:t>5</m:t>
                              </m:r>
                            </m:den>
                          </m:f>
                          <m:r>
                            <a:rPr lang="en-US" sz="1800" b="0" i="1" smtClean="0">
                              <a:latin typeface="Cambria Math" charset="0"/>
                            </a:rPr>
                            <m:t>+</m:t>
                          </m:r>
                          <m:f>
                            <m:fPr>
                              <m:ctrlPr>
                                <a:rPr lang="mr-IN" sz="1800" i="1">
                                  <a:latin typeface="Cambria Math" panose="02040503050406030204" pitchFamily="18" charset="0"/>
                                </a:rPr>
                              </m:ctrlPr>
                            </m:fPr>
                            <m:num>
                              <m:sSup>
                                <m:sSupPr>
                                  <m:ctrlPr>
                                    <a:rPr lang="mr-IN" sz="1800" i="1">
                                      <a:latin typeface="Cambria Math" panose="02040503050406030204" pitchFamily="18" charset="0"/>
                                    </a:rPr>
                                  </m:ctrlPr>
                                </m:sSupPr>
                                <m:e>
                                  <m:r>
                                    <a:rPr lang="en-US" sz="1800" b="0" i="1" smtClean="0">
                                      <a:latin typeface="Cambria Math" charset="0"/>
                                    </a:rPr>
                                    <m:t>198</m:t>
                                  </m:r>
                                </m:e>
                                <m:sup>
                                  <m:r>
                                    <a:rPr lang="en-US" sz="1800" i="1">
                                      <a:latin typeface="Cambria Math" charset="0"/>
                                    </a:rPr>
                                    <m:t>2</m:t>
                                  </m:r>
                                </m:sup>
                              </m:sSup>
                            </m:num>
                            <m:den>
                              <m:r>
                                <a:rPr lang="en-US" sz="1800" b="0" i="1" smtClean="0">
                                  <a:latin typeface="Cambria Math" charset="0"/>
                                </a:rPr>
                                <m:t>3</m:t>
                              </m:r>
                            </m:den>
                          </m:f>
                          <m:r>
                            <a:rPr lang="en-US" sz="1800" b="0" i="1" smtClean="0">
                              <a:latin typeface="Cambria Math" charset="0"/>
                            </a:rPr>
                            <m:t>+</m:t>
                          </m:r>
                          <m:f>
                            <m:fPr>
                              <m:ctrlPr>
                                <a:rPr lang="mr-IN" sz="1800" i="1">
                                  <a:latin typeface="Cambria Math" panose="02040503050406030204" pitchFamily="18" charset="0"/>
                                </a:rPr>
                              </m:ctrlPr>
                            </m:fPr>
                            <m:num>
                              <m:sSup>
                                <m:sSupPr>
                                  <m:ctrlPr>
                                    <a:rPr lang="mr-IN" sz="1800" i="1">
                                      <a:latin typeface="Cambria Math" panose="02040503050406030204" pitchFamily="18" charset="0"/>
                                    </a:rPr>
                                  </m:ctrlPr>
                                </m:sSupPr>
                                <m:e>
                                  <m:r>
                                    <a:rPr lang="en-US" sz="1800" b="0" i="1" smtClean="0">
                                      <a:latin typeface="Cambria Math" charset="0"/>
                                    </a:rPr>
                                    <m:t>340</m:t>
                                  </m:r>
                                </m:e>
                                <m:sup>
                                  <m:r>
                                    <a:rPr lang="en-US" sz="1800" i="1">
                                      <a:latin typeface="Cambria Math" charset="0"/>
                                    </a:rPr>
                                    <m:t>2</m:t>
                                  </m:r>
                                </m:sup>
                              </m:sSup>
                            </m:num>
                            <m:den>
                              <m:r>
                                <a:rPr lang="en-US" sz="1800" b="0" i="1" smtClean="0">
                                  <a:latin typeface="Cambria Math" charset="0"/>
                                </a:rPr>
                                <m:t>5</m:t>
                              </m:r>
                            </m:den>
                          </m:f>
                          <m:r>
                            <a:rPr lang="en-US" sz="1800" b="0" i="1" smtClean="0">
                              <a:latin typeface="Cambria Math" charset="0"/>
                            </a:rPr>
                            <m:t>+</m:t>
                          </m:r>
                          <m:f>
                            <m:fPr>
                              <m:ctrlPr>
                                <a:rPr lang="mr-IN" sz="1800" i="1">
                                  <a:latin typeface="Cambria Math" panose="02040503050406030204" pitchFamily="18" charset="0"/>
                                </a:rPr>
                              </m:ctrlPr>
                            </m:fPr>
                            <m:num>
                              <m:sSup>
                                <m:sSupPr>
                                  <m:ctrlPr>
                                    <a:rPr lang="mr-IN" sz="1800" i="1">
                                      <a:latin typeface="Cambria Math" panose="02040503050406030204" pitchFamily="18" charset="0"/>
                                    </a:rPr>
                                  </m:ctrlPr>
                                </m:sSupPr>
                                <m:e>
                                  <m:r>
                                    <a:rPr lang="en-US" sz="1800" b="0" i="1" smtClean="0">
                                      <a:latin typeface="Cambria Math" charset="0"/>
                                    </a:rPr>
                                    <m:t>302</m:t>
                                  </m:r>
                                </m:e>
                                <m:sup>
                                  <m:r>
                                    <a:rPr lang="en-US" sz="1800" i="1">
                                      <a:latin typeface="Cambria Math" charset="0"/>
                                    </a:rPr>
                                    <m:t>2</m:t>
                                  </m:r>
                                </m:sup>
                              </m:sSup>
                            </m:num>
                            <m:den>
                              <m:r>
                                <a:rPr lang="en-US" sz="1800" b="0" i="1" smtClean="0">
                                  <a:latin typeface="Cambria Math" charset="0"/>
                                </a:rPr>
                                <m:t>4</m:t>
                              </m:r>
                            </m:den>
                          </m:f>
                        </m:e>
                      </m:d>
                      <m:r>
                        <a:rPr lang="en-US" sz="1800" i="1">
                          <a:latin typeface="Cambria Math" charset="0"/>
                        </a:rPr>
                        <m:t>−</m:t>
                      </m:r>
                      <m:f>
                        <m:fPr>
                          <m:ctrlPr>
                            <a:rPr lang="mr-IN" sz="1800" i="1">
                              <a:latin typeface="Cambria Math" panose="02040503050406030204" pitchFamily="18" charset="0"/>
                            </a:rPr>
                          </m:ctrlPr>
                        </m:fPr>
                        <m:num>
                          <m:sSup>
                            <m:sSupPr>
                              <m:ctrlPr>
                                <a:rPr lang="mr-IN" sz="1800" i="1">
                                  <a:latin typeface="Cambria Math" panose="02040503050406030204" pitchFamily="18" charset="0"/>
                                </a:rPr>
                              </m:ctrlPr>
                            </m:sSupPr>
                            <m:e>
                              <m:r>
                                <a:rPr lang="en-US" sz="1800" i="1">
                                  <a:latin typeface="Cambria Math" charset="0"/>
                                </a:rPr>
                                <m:t>1204</m:t>
                              </m:r>
                            </m:e>
                            <m:sup>
                              <m:r>
                                <a:rPr lang="en-US" sz="1800" i="1">
                                  <a:latin typeface="Cambria Math" charset="0"/>
                                </a:rPr>
                                <m:t>2</m:t>
                              </m:r>
                            </m:sup>
                          </m:sSup>
                        </m:num>
                        <m:den>
                          <m:r>
                            <a:rPr lang="en-US" sz="1800" i="1">
                              <a:latin typeface="Cambria Math" charset="0"/>
                            </a:rPr>
                            <m:t>17</m:t>
                          </m:r>
                        </m:den>
                      </m:f>
                      <m:r>
                        <a:rPr lang="en-US" sz="1800" b="0" i="1" smtClean="0">
                          <a:latin typeface="Cambria Math" charset="0"/>
                        </a:rPr>
                        <m:t>=216.67</m:t>
                      </m:r>
                    </m:oMath>
                  </m:oMathPara>
                </a14:m>
                <a:endParaRPr lang="en-US" sz="1800" dirty="0"/>
              </a:p>
              <a:p>
                <a:pPr marL="0" indent="0" algn="just">
                  <a:buNone/>
                </a:pPr>
                <a:endParaRPr lang="en-US" sz="1800" dirty="0"/>
              </a:p>
              <a:p>
                <a:pPr marL="0" indent="0" algn="just">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𝑆𝑆</m:t>
                          </m:r>
                        </m:e>
                        <m:sub>
                          <m:r>
                            <a:rPr lang="en-US" sz="1800" b="0" i="1" smtClean="0">
                              <a:latin typeface="Cambria Math" charset="0"/>
                            </a:rPr>
                            <m:t>𝑊</m:t>
                          </m:r>
                        </m:sub>
                      </m:sSub>
                      <m:r>
                        <a:rPr lang="en-US" sz="1800" i="1">
                          <a:latin typeface="Cambria Math" charset="0"/>
                        </a:rPr>
                        <m:t>=</m:t>
                      </m:r>
                      <m:r>
                        <a:rPr lang="en-US" sz="1800" b="0" i="1" smtClean="0">
                          <a:latin typeface="Cambria Math" charset="0"/>
                        </a:rPr>
                        <m:t>1090.47−216.67=873.80</m:t>
                      </m:r>
                    </m:oMath>
                  </m:oMathPara>
                </a14:m>
                <a:endParaRPr lang="en-US" sz="1800" dirty="0">
                  <a:latin typeface="Times New Roman" charset="0"/>
                  <a:ea typeface="Times New Roman" charset="0"/>
                  <a:cs typeface="Times New Roman" charset="0"/>
                </a:endParaRPr>
              </a:p>
              <a:p>
                <a:pPr marL="0" indent="0" algn="just">
                  <a:buNone/>
                </a:pPr>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a:p>
                <a:pPr algn="just"/>
                <a:endParaRPr lang="en-US" sz="1800"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5192" y="1268760"/>
                <a:ext cx="8555295" cy="5112568"/>
              </a:xfrm>
              <a:blipFill rotWithShape="1">
                <a:blip r:embed="rId2"/>
                <a:stretch>
                  <a:fillRect/>
                </a:stretch>
              </a:blipFill>
            </p:spPr>
            <p:txBody>
              <a:bodyPr/>
              <a:lstStyle/>
              <a:p>
                <a:r>
                  <a:rPr lang="en-IN">
                    <a:noFill/>
                  </a:rPr>
                  <a:t> </a:t>
                </a:r>
              </a:p>
            </p:txBody>
          </p:sp>
        </mc:Fallback>
      </mc:AlternateContent>
      <p:sp>
        <p:nvSpPr>
          <p:cNvPr id="6" name="Title 1"/>
          <p:cNvSpPr txBox="1">
            <a:spLocks/>
          </p:cNvSpPr>
          <p:nvPr/>
        </p:nvSpPr>
        <p:spPr>
          <a:xfrm>
            <a:off x="385192" y="193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Solution</a:t>
            </a:r>
            <a:endParaRPr lang="en-IN" sz="4000" dirty="0">
              <a:solidFill>
                <a:srgbClr val="6C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993422310"/>
                  </p:ext>
                </p:extLst>
              </p:nvPr>
            </p:nvGraphicFramePr>
            <p:xfrm>
              <a:off x="1524000" y="1397000"/>
              <a:ext cx="6432378" cy="1112520"/>
            </p:xfrm>
            <a:graphic>
              <a:graphicData uri="http://schemas.openxmlformats.org/drawingml/2006/table">
                <a:tbl>
                  <a:tblPr firstRow="1" bandRow="1">
                    <a:tableStyleId>{2D5ABB26-0587-4C30-8999-92F81FD0307C}</a:tableStyleId>
                  </a:tblPr>
                  <a:tblGrid>
                    <a:gridCol w="1072063">
                      <a:extLst>
                        <a:ext uri="{9D8B030D-6E8A-4147-A177-3AD203B41FA5}">
                          <a16:colId xmlns:a16="http://schemas.microsoft.com/office/drawing/2014/main" val="20000"/>
                        </a:ext>
                      </a:extLst>
                    </a:gridCol>
                    <a:gridCol w="967825">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1512170">
                      <a:extLst>
                        <a:ext uri="{9D8B030D-6E8A-4147-A177-3AD203B41FA5}">
                          <a16:colId xmlns:a16="http://schemas.microsoft.com/office/drawing/2014/main" val="20005"/>
                        </a:ext>
                      </a:extLst>
                    </a:gridCol>
                  </a:tblGrid>
                  <a:tr h="370840">
                    <a:tc>
                      <a:txBody>
                        <a:bodyPr/>
                        <a:lstStyle/>
                        <a:p>
                          <a:pPr algn="ctr"/>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charset="0"/>
                              <a:ea typeface="Times New Roman" charset="0"/>
                              <a:cs typeface="Times New Roman" charset="0"/>
                            </a:rPr>
                            <a:t>A</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charset="0"/>
                              <a:ea typeface="Times New Roman" charset="0"/>
                              <a:cs typeface="Times New Roman" charset="0"/>
                            </a:rPr>
                            <a:t>B</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charset="0"/>
                              <a:ea typeface="Times New Roman" charset="0"/>
                              <a:cs typeface="Times New Roman" charset="0"/>
                            </a:rPr>
                            <a:t>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charset="0"/>
                              <a:ea typeface="Times New Roman" charset="0"/>
                              <a:cs typeface="Times New Roman" charset="0"/>
                            </a:rPr>
                            <a:t>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charset="0"/>
                              <a:ea typeface="Times New Roman" charset="0"/>
                              <a:cs typeface="Times New Roman" charset="0"/>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Times New Roman" charset="0"/>
                                        <a:cs typeface="Times New Roman" charset="0"/>
                                      </a:rPr>
                                    </m:ctrlPr>
                                  </m:sSubPr>
                                  <m:e>
                                    <m:r>
                                      <a:rPr lang="en-US" smtClean="0">
                                        <a:latin typeface="Cambria Math"/>
                                        <a:ea typeface="Times New Roman" charset="0"/>
                                        <a:cs typeface="Times New Roman" charset="0"/>
                                      </a:rPr>
                                      <m:t>𝑛</m:t>
                                    </m:r>
                                  </m:e>
                                  <m:sub>
                                    <m:r>
                                      <a:rPr lang="en-US" smtClean="0">
                                        <a:latin typeface="Cambria Math"/>
                                        <a:ea typeface="Times New Roman" charset="0"/>
                                        <a:cs typeface="Times New Roman" charset="0"/>
                                      </a:rPr>
                                      <m:t>𝑖</m:t>
                                    </m:r>
                                  </m:sub>
                                </m:sSub>
                              </m:oMath>
                            </m:oMathPara>
                          </a14:m>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latin typeface="Times New Roman" charset="0"/>
                              <a:ea typeface="Times New Roman" charset="0"/>
                              <a:cs typeface="Times New Roman" charset="0"/>
                            </a:rPr>
                            <a:t>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latin typeface="Times New Roman" charset="0"/>
                              <a:ea typeface="Times New Roman" charset="0"/>
                              <a:cs typeface="Times New Roman" charset="0"/>
                            </a:rPr>
                            <a:t>3</a:t>
                          </a:r>
                        </a:p>
                      </a:txBody>
                      <a:tcPr>
                        <a:lnT w="12700" cap="flat" cmpd="sng" algn="ctr">
                          <a:solidFill>
                            <a:schemeClr val="tx1"/>
                          </a:solidFill>
                          <a:prstDash val="solid"/>
                          <a:round/>
                          <a:headEnd type="none" w="med" len="med"/>
                          <a:tailEnd type="none" w="med" len="med"/>
                        </a:lnT>
                      </a:tcPr>
                    </a:tc>
                    <a:tc>
                      <a:txBody>
                        <a:bodyPr/>
                        <a:lstStyle/>
                        <a:p>
                          <a:pPr algn="ctr"/>
                          <a:r>
                            <a:rPr lang="en-US" dirty="0">
                              <a:latin typeface="Times New Roman" charset="0"/>
                              <a:ea typeface="Times New Roman" charset="0"/>
                              <a:cs typeface="Times New Roman" charset="0"/>
                            </a:rPr>
                            <a:t>5</a:t>
                          </a:r>
                        </a:p>
                      </a:txBody>
                      <a:tcPr>
                        <a:lnT w="12700" cap="flat" cmpd="sng" algn="ctr">
                          <a:solidFill>
                            <a:schemeClr val="tx1"/>
                          </a:solidFill>
                          <a:prstDash val="solid"/>
                          <a:round/>
                          <a:headEnd type="none" w="med" len="med"/>
                          <a:tailEnd type="none" w="med" len="med"/>
                        </a:lnT>
                      </a:tcPr>
                    </a:tc>
                    <a:tc>
                      <a:txBody>
                        <a:bodyPr/>
                        <a:lstStyle/>
                        <a:p>
                          <a:pPr algn="ctr"/>
                          <a:r>
                            <a:rPr lang="en-US" dirty="0">
                              <a:latin typeface="Times New Roman" charset="0"/>
                              <a:ea typeface="Times New Roman" charset="0"/>
                              <a:cs typeface="Times New Roman" charset="0"/>
                            </a:rPr>
                            <a:t>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en-US" smtClean="0">
                                    <a:latin typeface="Cambria Math"/>
                                    <a:ea typeface="Times New Roman" charset="0"/>
                                    <a:cs typeface="Times New Roman" charset="0"/>
                                  </a:rPr>
                                  <m:t>17=</m:t>
                                </m:r>
                                <m:r>
                                  <a:rPr lang="en-US" smtClean="0">
                                    <a:latin typeface="Cambria Math"/>
                                    <a:ea typeface="Times New Roman" charset="0"/>
                                    <a:cs typeface="Times New Roman" charset="0"/>
                                  </a:rPr>
                                  <m:t>𝑛</m:t>
                                </m:r>
                              </m:oMath>
                            </m:oMathPara>
                          </a14:m>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Times New Roman" charset="0"/>
                                        <a:cs typeface="Times New Roman" charset="0"/>
                                      </a:rPr>
                                    </m:ctrlPr>
                                  </m:sSubPr>
                                  <m:e>
                                    <m:r>
                                      <a:rPr lang="en-US" smtClean="0">
                                        <a:latin typeface="Cambria Math"/>
                                        <a:ea typeface="Times New Roman" charset="0"/>
                                        <a:cs typeface="Times New Roman" charset="0"/>
                                      </a:rPr>
                                      <m:t>𝑇</m:t>
                                    </m:r>
                                  </m:e>
                                  <m:sub>
                                    <m:r>
                                      <a:rPr lang="en-US" smtClean="0">
                                        <a:latin typeface="Cambria Math"/>
                                        <a:ea typeface="Times New Roman" charset="0"/>
                                        <a:cs typeface="Times New Roman" charset="0"/>
                                      </a:rPr>
                                      <m:t>𝑖</m:t>
                                    </m:r>
                                  </m:sub>
                                </m:sSub>
                              </m:oMath>
                            </m:oMathPara>
                          </a14:m>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latin typeface="Times New Roman" charset="0"/>
                              <a:ea typeface="Times New Roman" charset="0"/>
                              <a:cs typeface="Times New Roman" charset="0"/>
                            </a:rPr>
                            <a:t>364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a:latin typeface="Times New Roman" charset="0"/>
                              <a:ea typeface="Times New Roman" charset="0"/>
                              <a:cs typeface="Times New Roman" charset="0"/>
                            </a:rPr>
                            <a:t>198</a:t>
                          </a:r>
                        </a:p>
                      </a:txBody>
                      <a:tcPr>
                        <a:lnB w="12700" cap="flat" cmpd="sng" algn="ctr">
                          <a:solidFill>
                            <a:schemeClr val="tx1"/>
                          </a:solidFill>
                          <a:prstDash val="solid"/>
                          <a:round/>
                          <a:headEnd type="none" w="med" len="med"/>
                          <a:tailEnd type="none" w="med" len="med"/>
                        </a:lnB>
                      </a:tcPr>
                    </a:tc>
                    <a:tc>
                      <a:txBody>
                        <a:bodyPr/>
                        <a:lstStyle/>
                        <a:p>
                          <a:pPr algn="ctr"/>
                          <a:r>
                            <a:rPr lang="en-US" dirty="0">
                              <a:latin typeface="Times New Roman" charset="0"/>
                              <a:ea typeface="Times New Roman" charset="0"/>
                              <a:cs typeface="Times New Roman" charset="0"/>
                            </a:rPr>
                            <a:t>340</a:t>
                          </a:r>
                        </a:p>
                      </a:txBody>
                      <a:tcPr>
                        <a:lnB w="12700" cap="flat" cmpd="sng" algn="ctr">
                          <a:solidFill>
                            <a:schemeClr val="tx1"/>
                          </a:solidFill>
                          <a:prstDash val="solid"/>
                          <a:round/>
                          <a:headEnd type="none" w="med" len="med"/>
                          <a:tailEnd type="none" w="med" len="med"/>
                        </a:lnB>
                      </a:tcPr>
                    </a:tc>
                    <a:tc>
                      <a:txBody>
                        <a:bodyPr/>
                        <a:lstStyle/>
                        <a:p>
                          <a:pPr algn="ctr"/>
                          <a:r>
                            <a:rPr lang="en-US" dirty="0">
                              <a:latin typeface="Times New Roman" charset="0"/>
                              <a:ea typeface="Times New Roman" charset="0"/>
                              <a:cs typeface="Times New Roman" charset="0"/>
                            </a:rPr>
                            <a:t>302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mtClean="0">
                                    <a:latin typeface="Cambria Math"/>
                                    <a:ea typeface="Times New Roman" charset="0"/>
                                    <a:cs typeface="Times New Roman" charset="0"/>
                                  </a:rPr>
                                  <m:t>1204=</m:t>
                                </m:r>
                                <m:r>
                                  <a:rPr lang="en-US" smtClean="0">
                                    <a:latin typeface="Cambria Math"/>
                                    <a:ea typeface="Times New Roman" charset="0"/>
                                    <a:cs typeface="Times New Roman" charset="0"/>
                                  </a:rPr>
                                  <m:t>𝑇</m:t>
                                </m:r>
                              </m:oMath>
                            </m:oMathPara>
                          </a14:m>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993422310"/>
                  </p:ext>
                </p:extLst>
              </p:nvPr>
            </p:nvGraphicFramePr>
            <p:xfrm>
              <a:off x="1524000" y="1397000"/>
              <a:ext cx="6432378" cy="1112520"/>
            </p:xfrm>
            <a:graphic>
              <a:graphicData uri="http://schemas.openxmlformats.org/drawingml/2006/table">
                <a:tbl>
                  <a:tblPr firstRow="1" bandRow="1">
                    <a:tableStyleId>{2D5ABB26-0587-4C30-8999-92F81FD0307C}</a:tableStyleId>
                  </a:tblPr>
                  <a:tblGrid>
                    <a:gridCol w="1072063"/>
                    <a:gridCol w="967825"/>
                    <a:gridCol w="1008112"/>
                    <a:gridCol w="936104"/>
                    <a:gridCol w="936104"/>
                    <a:gridCol w="1512170"/>
                  </a:tblGrid>
                  <a:tr h="370840">
                    <a:tc>
                      <a:txBody>
                        <a:bodyPr/>
                        <a:lstStyle/>
                        <a:p>
                          <a:pPr algn="ctr"/>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A</a:t>
                          </a:r>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B</a:t>
                          </a:r>
                          <a:endParaRPr lang="en-US" dirty="0">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C</a:t>
                          </a:r>
                          <a:endParaRPr lang="en-US" dirty="0">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D</a:t>
                          </a:r>
                          <a:endParaRPr lang="en-US"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Total</a:t>
                          </a:r>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rotWithShape="1">
                          <a:blip r:embed="rId3"/>
                          <a:stretch>
                            <a:fillRect t="-108197" r="-500000" b="-124590"/>
                          </a:stretch>
                        </a:blipFill>
                      </a:tcPr>
                    </a:tc>
                    <a:tc>
                      <a:txBody>
                        <a:bodyPr/>
                        <a:lstStyle/>
                        <a:p>
                          <a:pPr algn="ctr"/>
                          <a:r>
                            <a:rPr lang="en-US" dirty="0" smtClean="0">
                              <a:latin typeface="Times New Roman" charset="0"/>
                              <a:ea typeface="Times New Roman" charset="0"/>
                              <a:cs typeface="Times New Roman" charset="0"/>
                            </a:rPr>
                            <a:t>5</a:t>
                          </a:r>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charset="0"/>
                              <a:ea typeface="Times New Roman" charset="0"/>
                              <a:cs typeface="Times New Roman" charset="0"/>
                            </a:rPr>
                            <a:t>3</a:t>
                          </a:r>
                          <a:endParaRPr lang="en-US" dirty="0">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charset="0"/>
                              <a:ea typeface="Times New Roman" charset="0"/>
                              <a:cs typeface="Times New Roman" charset="0"/>
                            </a:rPr>
                            <a:t>5</a:t>
                          </a:r>
                          <a:endParaRPr lang="en-US" dirty="0">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latin typeface="Times New Roman" charset="0"/>
                              <a:ea typeface="Times New Roman" charset="0"/>
                              <a:cs typeface="Times New Roman" charset="0"/>
                            </a:rPr>
                            <a:t>4</a:t>
                          </a:r>
                          <a:endParaRPr lang="en-US"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rotWithShape="1">
                          <a:blip r:embed="rId3"/>
                          <a:stretch>
                            <a:fillRect l="-325403" t="-108197" r="-403" b="-124590"/>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rotWithShape="1">
                          <a:blip r:embed="rId3"/>
                          <a:stretch>
                            <a:fillRect t="-208197" r="-500000" b="-24590"/>
                          </a:stretch>
                        </a:blipFill>
                      </a:tcPr>
                    </a:tc>
                    <a:tc>
                      <a:txBody>
                        <a:bodyPr/>
                        <a:lstStyle/>
                        <a:p>
                          <a:pPr algn="ctr"/>
                          <a:r>
                            <a:rPr lang="en-US" dirty="0" smtClean="0">
                              <a:latin typeface="Times New Roman" charset="0"/>
                              <a:ea typeface="Times New Roman" charset="0"/>
                              <a:cs typeface="Times New Roman" charset="0"/>
                            </a:rPr>
                            <a:t>364</a:t>
                          </a:r>
                          <a:endParaRPr lang="en-US" dirty="0">
                            <a:latin typeface="Times New Roman" charset="0"/>
                            <a:ea typeface="Times New Roman" charset="0"/>
                            <a:cs typeface="Times New Roman"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198</a:t>
                          </a:r>
                          <a:endParaRPr lang="en-US"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340</a:t>
                          </a:r>
                          <a:endParaRPr lang="en-US" dirty="0">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charset="0"/>
                              <a:ea typeface="Times New Roman" charset="0"/>
                              <a:cs typeface="Times New Roman" charset="0"/>
                            </a:rPr>
                            <a:t>302</a:t>
                          </a:r>
                          <a:endParaRPr lang="en-US" dirty="0">
                            <a:latin typeface="Times New Roman" charset="0"/>
                            <a:ea typeface="Times New Roman" charset="0"/>
                            <a:cs typeface="Times New Roman"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rotWithShape="1">
                          <a:blip r:embed="rId3"/>
                          <a:stretch>
                            <a:fillRect l="-325403" t="-208197" r="-403" b="-24590"/>
                          </a:stretch>
                        </a:blipFill>
                      </a:tcPr>
                    </a:tc>
                  </a:tr>
                </a:tbl>
              </a:graphicData>
            </a:graphic>
          </p:graphicFrame>
        </mc:Fallback>
      </mc:AlternateContent>
      <p:sp>
        <p:nvSpPr>
          <p:cNvPr id="4" name="Date Placeholder 3">
            <a:extLst>
              <a:ext uri="{FF2B5EF4-FFF2-40B4-BE49-F238E27FC236}">
                <a16:creationId xmlns:a16="http://schemas.microsoft.com/office/drawing/2014/main" id="{0EBBE817-A99D-444B-9EAA-1D0C73BD4174}"/>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952374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192" y="1340768"/>
            <a:ext cx="8229600" cy="5040560"/>
          </a:xfrm>
        </p:spPr>
        <p:txBody>
          <a:bodyPr>
            <a:noAutofit/>
          </a:bodyPr>
          <a:lstStyle/>
          <a:p>
            <a:pPr marL="482600" indent="-355600" algn="just"/>
            <a:r>
              <a:rPr lang="en-US" sz="1800" dirty="0">
                <a:latin typeface="Times New Roman" charset="0"/>
                <a:ea typeface="Times New Roman" charset="0"/>
                <a:cs typeface="Times New Roman" charset="0"/>
              </a:rPr>
              <a:t>The ANOVA table is now as follows.</a:t>
            </a:r>
          </a:p>
          <a:p>
            <a:pPr marL="482600" indent="-355600" algn="just"/>
            <a:endParaRPr lang="en-US" sz="1800" dirty="0">
              <a:latin typeface="Times New Roman" charset="0"/>
              <a:ea typeface="Times New Roman" charset="0"/>
              <a:cs typeface="Times New Roman" charset="0"/>
            </a:endParaRPr>
          </a:p>
          <a:p>
            <a:pPr marL="482600" indent="-355600" algn="just"/>
            <a:endParaRPr lang="en-US" sz="1800" dirty="0">
              <a:latin typeface="Times New Roman" charset="0"/>
              <a:ea typeface="Times New Roman" charset="0"/>
              <a:cs typeface="Times New Roman" charset="0"/>
            </a:endParaRPr>
          </a:p>
          <a:p>
            <a:pPr marL="482600" indent="-355600" algn="just"/>
            <a:endParaRPr lang="en-US" sz="1800" dirty="0">
              <a:latin typeface="Times New Roman" charset="0"/>
              <a:ea typeface="Times New Roman" charset="0"/>
              <a:cs typeface="Times New Roman" charset="0"/>
            </a:endParaRPr>
          </a:p>
          <a:p>
            <a:pPr marL="482600" indent="-355600" algn="just"/>
            <a:endParaRPr lang="en-US" sz="1800" dirty="0">
              <a:latin typeface="Times New Roman" charset="0"/>
              <a:ea typeface="Times New Roman" charset="0"/>
              <a:cs typeface="Times New Roman" charset="0"/>
            </a:endParaRPr>
          </a:p>
          <a:p>
            <a:pPr marL="482600" indent="-355600" algn="just"/>
            <a:endParaRPr lang="en-US" sz="1800" dirty="0">
              <a:latin typeface="Times New Roman" charset="0"/>
              <a:ea typeface="Times New Roman" charset="0"/>
              <a:cs typeface="Times New Roman" charset="0"/>
            </a:endParaRPr>
          </a:p>
          <a:p>
            <a:pPr marL="482600" indent="-355600" algn="just"/>
            <a:endParaRPr lang="en-US" sz="1800" dirty="0">
              <a:latin typeface="Times New Roman" charset="0"/>
              <a:ea typeface="Times New Roman" charset="0"/>
              <a:cs typeface="Times New Roman" charset="0"/>
            </a:endParaRPr>
          </a:p>
          <a:p>
            <a:pPr marL="482600" indent="-355600" algn="just"/>
            <a:endParaRPr lang="en-US" sz="1800" dirty="0">
              <a:latin typeface="Times New Roman" charset="0"/>
              <a:ea typeface="Times New Roman" charset="0"/>
              <a:cs typeface="Times New Roman" charset="0"/>
            </a:endParaRPr>
          </a:p>
          <a:p>
            <a:pPr marL="482600" indent="-355600" algn="just"/>
            <a:endParaRPr lang="en-US" sz="1800" dirty="0">
              <a:latin typeface="Times New Roman" charset="0"/>
              <a:ea typeface="Times New Roman" charset="0"/>
              <a:cs typeface="Times New Roman" charset="0"/>
            </a:endParaRPr>
          </a:p>
          <a:p>
            <a:pPr marL="482600" indent="-355600" algn="just"/>
            <a:endParaRPr lang="en-US" sz="1800" dirty="0">
              <a:latin typeface="Times New Roman" charset="0"/>
              <a:ea typeface="Times New Roman" charset="0"/>
              <a:cs typeface="Times New Roman" charset="0"/>
            </a:endParaRPr>
          </a:p>
          <a:p>
            <a:pPr marL="482600" indent="-355600" algn="just"/>
            <a:r>
              <a:rPr lang="en-US" sz="1800" dirty="0">
                <a:latin typeface="Times New Roman" charset="0"/>
                <a:ea typeface="Times New Roman" charset="0"/>
                <a:cs typeface="Times New Roman" charset="0"/>
              </a:rPr>
              <a:t>The F ratio of 1.07 does not lie in the critical region. </a:t>
            </a:r>
          </a:p>
          <a:p>
            <a:pPr marL="2677160" lvl="8" indent="-355600" algn="just"/>
            <a:endParaRPr lang="en-US" sz="600" dirty="0">
              <a:latin typeface="Times New Roman" charset="0"/>
              <a:ea typeface="Times New Roman" charset="0"/>
              <a:cs typeface="Times New Roman" charset="0"/>
            </a:endParaRPr>
          </a:p>
          <a:p>
            <a:pPr marL="482600" indent="-355600" algn="just"/>
            <a:r>
              <a:rPr lang="en-US" sz="1800" dirty="0">
                <a:latin typeface="Times New Roman" charset="0"/>
                <a:ea typeface="Times New Roman" charset="0"/>
                <a:cs typeface="Times New Roman" charset="0"/>
              </a:rPr>
              <a:t>Thus there is no evidence, at the 5% significance level, to suggest a difference between the four brands as regards mean whiteness after washing.   </a:t>
            </a:r>
          </a:p>
          <a:p>
            <a:pPr marL="482600" indent="-355600" algn="just"/>
            <a:endParaRPr lang="en-US" sz="1800" dirty="0">
              <a:latin typeface="Times New Roman" charset="0"/>
              <a:ea typeface="Times New Roman" charset="0"/>
              <a:cs typeface="Times New Roman" charset="0"/>
            </a:endParaRPr>
          </a:p>
          <a:p>
            <a:pPr marL="127000" indent="0" algn="just">
              <a:buNone/>
            </a:pPr>
            <a:r>
              <a:rPr lang="en-US" sz="1800" dirty="0">
                <a:latin typeface="Times New Roman" charset="0"/>
                <a:ea typeface="Times New Roman" charset="0"/>
                <a:cs typeface="Times New Roman" charset="0"/>
              </a:rPr>
              <a:t>	</a:t>
            </a:r>
          </a:p>
          <a:p>
            <a:pPr marL="127000" indent="0" algn="just">
              <a:buNone/>
            </a:pPr>
            <a:endParaRPr lang="en-US" sz="1800" dirty="0">
              <a:latin typeface="Times New Roman" charset="0"/>
              <a:ea typeface="Times New Roman" charset="0"/>
              <a:cs typeface="Times New Roman" charset="0"/>
            </a:endParaRPr>
          </a:p>
          <a:p>
            <a:pPr marL="127000" indent="0" algn="just">
              <a:buNone/>
            </a:pPr>
            <a:endParaRPr lang="en-US" sz="1800" dirty="0">
              <a:latin typeface="Times New Roman" charset="0"/>
              <a:ea typeface="Times New Roman" charset="0"/>
              <a:cs typeface="Times New Roman" charset="0"/>
            </a:endParaRPr>
          </a:p>
          <a:p>
            <a:pPr marL="127000" indent="0" algn="just">
              <a:buNone/>
            </a:pPr>
            <a:endParaRPr lang="en-US" sz="1800" dirty="0">
              <a:latin typeface="Times New Roman" charset="0"/>
              <a:ea typeface="Times New Roman" charset="0"/>
              <a:cs typeface="Times New Roman" charset="0"/>
            </a:endParaRPr>
          </a:p>
          <a:p>
            <a:pPr marL="127000" indent="0" algn="just">
              <a:buNone/>
            </a:pPr>
            <a:endParaRPr lang="en-US" sz="1800" dirty="0">
              <a:latin typeface="Times New Roman" charset="0"/>
              <a:ea typeface="Times New Roman" charset="0"/>
              <a:cs typeface="Times New Roman" charset="0"/>
            </a:endParaRPr>
          </a:p>
          <a:p>
            <a:pPr marL="127000" indent="0" algn="just">
              <a:buNone/>
            </a:pPr>
            <a:endParaRPr lang="en-US" sz="1800" dirty="0">
              <a:latin typeface="Times New Roman" charset="0"/>
              <a:ea typeface="Times New Roman" charset="0"/>
              <a:cs typeface="Times New Roman" charset="0"/>
            </a:endParaRPr>
          </a:p>
          <a:p>
            <a:pPr marL="127000" indent="0" algn="just">
              <a:buNone/>
            </a:pPr>
            <a:endParaRPr lang="en-US" sz="1800" dirty="0">
              <a:latin typeface="Times New Roman" charset="0"/>
              <a:ea typeface="Times New Roman" charset="0"/>
              <a:cs typeface="Times New Roman" charset="0"/>
            </a:endParaRPr>
          </a:p>
          <a:p>
            <a:pPr marL="127000" indent="0" algn="just">
              <a:buNone/>
            </a:pPr>
            <a:endParaRPr lang="en-US" sz="1800" dirty="0">
              <a:latin typeface="Times New Roman" charset="0"/>
              <a:ea typeface="Times New Roman" charset="0"/>
              <a:cs typeface="Times New Roman" charset="0"/>
            </a:endParaRPr>
          </a:p>
          <a:p>
            <a:pPr marL="127000" indent="0" algn="just">
              <a:buNone/>
            </a:pPr>
            <a:endParaRPr lang="en-US" sz="1800"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642543804"/>
                  </p:ext>
                </p:extLst>
              </p:nvPr>
            </p:nvGraphicFramePr>
            <p:xfrm>
              <a:off x="1043608" y="1916832"/>
              <a:ext cx="7344816" cy="2436072"/>
            </p:xfrm>
            <a:graphic>
              <a:graphicData uri="http://schemas.openxmlformats.org/drawingml/2006/table">
                <a:tbl>
                  <a:tblPr firstRow="1" bandRow="1">
                    <a:tableStyleId>{6E25E649-3F16-4E02-A733-19D2CDBF48F0}</a:tableStyleId>
                  </a:tblPr>
                  <a:tblGrid>
                    <a:gridCol w="1944216">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1080120">
                      <a:extLst>
                        <a:ext uri="{9D8B030D-6E8A-4147-A177-3AD203B41FA5}">
                          <a16:colId xmlns:a16="http://schemas.microsoft.com/office/drawing/2014/main" val="20004"/>
                        </a:ext>
                      </a:extLst>
                    </a:gridCol>
                  </a:tblGrid>
                  <a:tr h="763152">
                    <a:tc>
                      <a:txBody>
                        <a:bodyPr/>
                        <a:lstStyle/>
                        <a:p>
                          <a:pPr algn="ctr"/>
                          <a:r>
                            <a:rPr lang="en-US" sz="1600" dirty="0"/>
                            <a:t>Source of variation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effectLst/>
                            </a:rPr>
                            <a:t>Sum of squares </a:t>
                          </a:r>
                          <a:endParaRPr lang="en-US" sz="1600" dirty="0"/>
                        </a:p>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effectLst/>
                            </a:rPr>
                            <a:t>Degrees of</a:t>
                          </a:r>
                          <a:br>
                            <a:rPr kumimoji="0" lang="en-US" sz="1600" kern="1200" dirty="0">
                              <a:effectLst/>
                            </a:rPr>
                          </a:br>
                          <a:r>
                            <a:rPr kumimoji="0" lang="en-US" sz="1600" kern="1200" dirty="0">
                              <a:effectLst/>
                            </a:rPr>
                            <a:t>freedom </a:t>
                          </a:r>
                          <a:endParaRPr lang="en-US" sz="1600" dirty="0"/>
                        </a:p>
                        <a:p>
                          <a:pPr algn="ctr"/>
                          <a:endParaRPr lang="en-US" sz="1600" dirty="0"/>
                        </a:p>
                      </a:txBody>
                      <a:tcPr/>
                    </a:tc>
                    <a:tc>
                      <a:txBody>
                        <a:bodyPr/>
                        <a:lstStyle/>
                        <a:p>
                          <a:pPr algn="ctr"/>
                          <a:r>
                            <a:rPr lang="en-US" sz="1600" dirty="0"/>
                            <a:t>Mean square</a:t>
                          </a:r>
                        </a:p>
                      </a:txBody>
                      <a:tcPr/>
                    </a:tc>
                    <a:tc>
                      <a:txBody>
                        <a:bodyPr/>
                        <a:lstStyle/>
                        <a:p>
                          <a:pPr algn="ctr"/>
                          <a:r>
                            <a:rPr lang="en-US" sz="1600" dirty="0"/>
                            <a:t>F ratio</a:t>
                          </a:r>
                          <a:endParaRPr lang="en-US" sz="1600" i="1" dirty="0"/>
                        </a:p>
                      </a:txBody>
                      <a:tcPr/>
                    </a:tc>
                    <a:extLst>
                      <a:ext uri="{0D108BD9-81ED-4DB2-BD59-A6C34878D82A}">
                        <a16:rowId xmlns:a16="http://schemas.microsoft.com/office/drawing/2014/main" val="10000"/>
                      </a:ext>
                    </a:extLst>
                  </a:tr>
                  <a:tr h="544700">
                    <a:tc>
                      <a:txBody>
                        <a:bodyPr/>
                        <a:lstStyle/>
                        <a:p>
                          <a:r>
                            <a:rPr lang="en-US" sz="1600" dirty="0"/>
                            <a:t>Between detergents</a:t>
                          </a:r>
                          <a:endParaRPr lang="en-US" sz="1600" dirty="0">
                            <a:latin typeface="Times New Roman" charset="0"/>
                            <a:ea typeface="Times New Roman" charset="0"/>
                            <a:cs typeface="Times New Roman"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0" i="0" smtClean="0">
                                    <a:latin typeface="Cambria Math" charset="0"/>
                                  </a:rPr>
                                  <m:t>216.67</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0" smtClean="0">
                                    <a:latin typeface="Cambria Math" charset="0"/>
                                  </a:rPr>
                                  <m:t>3</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0" smtClean="0">
                                    <a:latin typeface="Cambria Math" charset="0"/>
                                  </a:rPr>
                                  <m:t>72.22</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0" smtClean="0">
                                    <a:latin typeface="Cambria Math" charset="0"/>
                                  </a:rPr>
                                  <m:t>1.07</m:t>
                                </m:r>
                              </m:oMath>
                            </m:oMathPara>
                          </a14:m>
                          <a:endParaRPr lang="en-US" sz="1600" dirty="0"/>
                        </a:p>
                      </a:txBody>
                      <a:tcPr/>
                    </a:tc>
                    <a:extLst>
                      <a:ext uri="{0D108BD9-81ED-4DB2-BD59-A6C34878D82A}">
                        <a16:rowId xmlns:a16="http://schemas.microsoft.com/office/drawing/2014/main" val="10001"/>
                      </a:ext>
                    </a:extLst>
                  </a:tr>
                  <a:tr h="534206">
                    <a:tc>
                      <a:txBody>
                        <a:bodyPr/>
                        <a:lstStyle/>
                        <a:p>
                          <a:r>
                            <a:rPr lang="en-US" sz="1600" dirty="0"/>
                            <a:t>Within detergents</a:t>
                          </a:r>
                          <a:endParaRPr lang="en-US" sz="1600" dirty="0">
                            <a:latin typeface="Times New Roman" charset="0"/>
                            <a:ea typeface="Times New Roman" charset="0"/>
                            <a:cs typeface="Times New Roman"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0" i="0" smtClean="0">
                                    <a:latin typeface="Cambria Math" charset="0"/>
                                  </a:rPr>
                                  <m:t>873.80</m:t>
                                </m:r>
                              </m:oMath>
                            </m:oMathPara>
                          </a14:m>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0" smtClean="0">
                                    <a:latin typeface="Cambria Math" charset="0"/>
                                  </a:rPr>
                                  <m:t>13</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0" smtClean="0">
                                    <a:latin typeface="Cambria Math" charset="0"/>
                                  </a:rPr>
                                  <m:t>67.22</m:t>
                                </m:r>
                              </m:oMath>
                            </m:oMathPara>
                          </a14:m>
                          <a:endParaRPr lang="en-US" sz="1600" dirty="0"/>
                        </a:p>
                      </a:txBody>
                      <a:tcPr/>
                    </a:tc>
                    <a:tc>
                      <a:txBody>
                        <a:bodyPr/>
                        <a:lstStyle/>
                        <a:p>
                          <a:endParaRPr lang="en-US" sz="1600" dirty="0"/>
                        </a:p>
                      </a:txBody>
                      <a:tcPr/>
                    </a:tc>
                    <a:extLst>
                      <a:ext uri="{0D108BD9-81ED-4DB2-BD59-A6C34878D82A}">
                        <a16:rowId xmlns:a16="http://schemas.microsoft.com/office/drawing/2014/main" val="10002"/>
                      </a:ext>
                    </a:extLst>
                  </a:tr>
                  <a:tr h="534206">
                    <a:tc>
                      <a:txBody>
                        <a:bodyPr/>
                        <a:lstStyle/>
                        <a:p>
                          <a:pPr algn="ctr"/>
                          <a:r>
                            <a:rPr lang="en-US" sz="1600" b="1" dirty="0"/>
                            <a:t>Total</a:t>
                          </a:r>
                          <a:endParaRPr lang="en-US" sz="1600" b="1" dirty="0">
                            <a:latin typeface="Times New Roman" charset="0"/>
                            <a:ea typeface="Times New Roman" charset="0"/>
                            <a:cs typeface="Times New Roman"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0" i="0" smtClean="0">
                                    <a:latin typeface="Cambria Math" charset="0"/>
                                  </a:rPr>
                                  <m:t>1090.47</m:t>
                                </m:r>
                              </m:oMath>
                            </m:oMathPara>
                          </a14:m>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0" smtClean="0">
                                    <a:latin typeface="Cambria Math" charset="0"/>
                                  </a:rPr>
                                  <m:t>16</m:t>
                                </m:r>
                              </m:oMath>
                            </m:oMathPara>
                          </a14:m>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3"/>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635987929"/>
                  </p:ext>
                </p:extLst>
              </p:nvPr>
            </p:nvGraphicFramePr>
            <p:xfrm>
              <a:off x="1043608" y="1916832"/>
              <a:ext cx="7344816" cy="2436072"/>
            </p:xfrm>
            <a:graphic>
              <a:graphicData uri="http://schemas.openxmlformats.org/drawingml/2006/table">
                <a:tbl>
                  <a:tblPr firstRow="1" bandRow="1">
                    <a:tableStyleId>{6E25E649-3F16-4E02-A733-19D2CDBF48F0}</a:tableStyleId>
                  </a:tblPr>
                  <a:tblGrid>
                    <a:gridCol w="1944216"/>
                    <a:gridCol w="1440160"/>
                    <a:gridCol w="1512168"/>
                    <a:gridCol w="1368152"/>
                    <a:gridCol w="1080120"/>
                  </a:tblGrid>
                  <a:tr h="822960">
                    <a:tc>
                      <a:txBody>
                        <a:bodyPr/>
                        <a:lstStyle/>
                        <a:p>
                          <a:pPr algn="ctr"/>
                          <a:r>
                            <a:rPr lang="en-US" sz="1600" dirty="0" smtClean="0"/>
                            <a:t>Source of variation</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smtClean="0">
                              <a:effectLst/>
                            </a:rPr>
                            <a:t>Sum of squares </a:t>
                          </a:r>
                          <a:endParaRPr lang="en-US" sz="1600" dirty="0" smtClean="0"/>
                        </a:p>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smtClean="0">
                              <a:effectLst/>
                            </a:rPr>
                            <a:t>Degrees of</a:t>
                          </a:r>
                          <a:br>
                            <a:rPr kumimoji="0" lang="en-US" sz="1600" kern="1200" dirty="0" smtClean="0">
                              <a:effectLst/>
                            </a:rPr>
                          </a:br>
                          <a:r>
                            <a:rPr kumimoji="0" lang="en-US" sz="1600" kern="1200" dirty="0" smtClean="0">
                              <a:effectLst/>
                            </a:rPr>
                            <a:t>freedom </a:t>
                          </a:r>
                          <a:endParaRPr lang="en-US" sz="1600" dirty="0" smtClean="0"/>
                        </a:p>
                        <a:p>
                          <a:pPr algn="ctr"/>
                          <a:endParaRPr lang="en-US" sz="1600" dirty="0"/>
                        </a:p>
                      </a:txBody>
                      <a:tcPr/>
                    </a:tc>
                    <a:tc>
                      <a:txBody>
                        <a:bodyPr/>
                        <a:lstStyle/>
                        <a:p>
                          <a:pPr algn="ctr"/>
                          <a:r>
                            <a:rPr lang="en-US" sz="1600" dirty="0" smtClean="0"/>
                            <a:t>Mean square</a:t>
                          </a:r>
                          <a:endParaRPr lang="en-US" sz="1600" dirty="0"/>
                        </a:p>
                      </a:txBody>
                      <a:tcPr/>
                    </a:tc>
                    <a:tc>
                      <a:txBody>
                        <a:bodyPr/>
                        <a:lstStyle/>
                        <a:p>
                          <a:pPr algn="ctr"/>
                          <a:r>
                            <a:rPr lang="en-US" sz="1600" dirty="0" smtClean="0"/>
                            <a:t>F ratio</a:t>
                          </a:r>
                          <a:endParaRPr lang="en-US" sz="1600" i="1" dirty="0"/>
                        </a:p>
                      </a:txBody>
                      <a:tcPr/>
                    </a:tc>
                  </a:tr>
                  <a:tr h="544700">
                    <a:tc>
                      <a:txBody>
                        <a:bodyPr/>
                        <a:lstStyle/>
                        <a:p>
                          <a:r>
                            <a:rPr lang="en-US" sz="1600" dirty="0" smtClean="0"/>
                            <a:t>Between detergents</a:t>
                          </a:r>
                          <a:endParaRPr lang="en-US" sz="1600" dirty="0">
                            <a:latin typeface="Times New Roman" charset="0"/>
                            <a:ea typeface="Times New Roman" charset="0"/>
                            <a:cs typeface="Times New Roman" charset="0"/>
                          </a:endParaRPr>
                        </a:p>
                      </a:txBody>
                      <a:tcPr/>
                    </a:tc>
                    <a:tc>
                      <a:txBody>
                        <a:bodyPr/>
                        <a:lstStyle/>
                        <a:p>
                          <a:endParaRPr lang="en-US"/>
                        </a:p>
                      </a:txBody>
                      <a:tcPr>
                        <a:blipFill rotWithShape="0">
                          <a:blip r:embed="rId2"/>
                          <a:stretch>
                            <a:fillRect l="-134599" t="-153333" r="-275105" b="-197778"/>
                          </a:stretch>
                        </a:blipFill>
                      </a:tcPr>
                    </a:tc>
                    <a:tc>
                      <a:txBody>
                        <a:bodyPr/>
                        <a:lstStyle/>
                        <a:p>
                          <a:endParaRPr lang="en-US"/>
                        </a:p>
                      </a:txBody>
                      <a:tcPr>
                        <a:blipFill rotWithShape="0">
                          <a:blip r:embed="rId2"/>
                          <a:stretch>
                            <a:fillRect l="-224194" t="-153333" r="-162903" b="-197778"/>
                          </a:stretch>
                        </a:blipFill>
                      </a:tcPr>
                    </a:tc>
                    <a:tc>
                      <a:txBody>
                        <a:bodyPr/>
                        <a:lstStyle/>
                        <a:p>
                          <a:endParaRPr lang="en-US"/>
                        </a:p>
                      </a:txBody>
                      <a:tcPr>
                        <a:blipFill rotWithShape="0">
                          <a:blip r:embed="rId2"/>
                          <a:stretch>
                            <a:fillRect l="-357333" t="-153333" r="-79556" b="-197778"/>
                          </a:stretch>
                        </a:blipFill>
                      </a:tcPr>
                    </a:tc>
                    <a:tc>
                      <a:txBody>
                        <a:bodyPr/>
                        <a:lstStyle/>
                        <a:p>
                          <a:endParaRPr lang="en-US"/>
                        </a:p>
                      </a:txBody>
                      <a:tcPr>
                        <a:blipFill rotWithShape="0">
                          <a:blip r:embed="rId2"/>
                          <a:stretch>
                            <a:fillRect l="-581356" t="-153333" r="-1130" b="-197778"/>
                          </a:stretch>
                        </a:blipFill>
                      </a:tcPr>
                    </a:tc>
                  </a:tr>
                  <a:tr h="534206">
                    <a:tc>
                      <a:txBody>
                        <a:bodyPr/>
                        <a:lstStyle/>
                        <a:p>
                          <a:r>
                            <a:rPr lang="en-US" sz="1600" dirty="0" smtClean="0"/>
                            <a:t>Within detergents</a:t>
                          </a:r>
                          <a:endParaRPr lang="en-US" sz="1600" dirty="0">
                            <a:latin typeface="Times New Roman" charset="0"/>
                            <a:ea typeface="Times New Roman" charset="0"/>
                            <a:cs typeface="Times New Roman" charset="0"/>
                          </a:endParaRPr>
                        </a:p>
                      </a:txBody>
                      <a:tcPr/>
                    </a:tc>
                    <a:tc>
                      <a:txBody>
                        <a:bodyPr/>
                        <a:lstStyle/>
                        <a:p>
                          <a:endParaRPr lang="en-US"/>
                        </a:p>
                      </a:txBody>
                      <a:tcPr>
                        <a:blipFill rotWithShape="0">
                          <a:blip r:embed="rId2"/>
                          <a:stretch>
                            <a:fillRect l="-134599" t="-259091" r="-275105" b="-102273"/>
                          </a:stretch>
                        </a:blipFill>
                      </a:tcPr>
                    </a:tc>
                    <a:tc>
                      <a:txBody>
                        <a:bodyPr/>
                        <a:lstStyle/>
                        <a:p>
                          <a:endParaRPr lang="en-US"/>
                        </a:p>
                      </a:txBody>
                      <a:tcPr>
                        <a:blipFill rotWithShape="0">
                          <a:blip r:embed="rId2"/>
                          <a:stretch>
                            <a:fillRect l="-224194" t="-259091" r="-162903" b="-102273"/>
                          </a:stretch>
                        </a:blipFill>
                      </a:tcPr>
                    </a:tc>
                    <a:tc>
                      <a:txBody>
                        <a:bodyPr/>
                        <a:lstStyle/>
                        <a:p>
                          <a:endParaRPr lang="en-US"/>
                        </a:p>
                      </a:txBody>
                      <a:tcPr>
                        <a:blipFill rotWithShape="0">
                          <a:blip r:embed="rId2"/>
                          <a:stretch>
                            <a:fillRect l="-357333" t="-259091" r="-79556" b="-102273"/>
                          </a:stretch>
                        </a:blipFill>
                      </a:tcPr>
                    </a:tc>
                    <a:tc>
                      <a:txBody>
                        <a:bodyPr/>
                        <a:lstStyle/>
                        <a:p>
                          <a:endParaRPr lang="en-US" sz="1600" dirty="0"/>
                        </a:p>
                      </a:txBody>
                      <a:tcPr/>
                    </a:tc>
                  </a:tr>
                  <a:tr h="534206">
                    <a:tc>
                      <a:txBody>
                        <a:bodyPr/>
                        <a:lstStyle/>
                        <a:p>
                          <a:pPr algn="ctr"/>
                          <a:r>
                            <a:rPr lang="en-US" sz="1600" b="1" dirty="0" smtClean="0"/>
                            <a:t>Total</a:t>
                          </a:r>
                          <a:endParaRPr lang="en-US" sz="1600" b="1" dirty="0">
                            <a:latin typeface="Times New Roman" charset="0"/>
                            <a:ea typeface="Times New Roman" charset="0"/>
                            <a:cs typeface="Times New Roman" charset="0"/>
                          </a:endParaRPr>
                        </a:p>
                      </a:txBody>
                      <a:tcPr/>
                    </a:tc>
                    <a:tc>
                      <a:txBody>
                        <a:bodyPr/>
                        <a:lstStyle/>
                        <a:p>
                          <a:endParaRPr lang="en-US"/>
                        </a:p>
                      </a:txBody>
                      <a:tcPr>
                        <a:blipFill rotWithShape="0">
                          <a:blip r:embed="rId2"/>
                          <a:stretch>
                            <a:fillRect l="-134599" t="-359091" r="-275105" b="-2273"/>
                          </a:stretch>
                        </a:blipFill>
                      </a:tcPr>
                    </a:tc>
                    <a:tc>
                      <a:txBody>
                        <a:bodyPr/>
                        <a:lstStyle/>
                        <a:p>
                          <a:endParaRPr lang="en-US"/>
                        </a:p>
                      </a:txBody>
                      <a:tcPr>
                        <a:blipFill rotWithShape="0">
                          <a:blip r:embed="rId2"/>
                          <a:stretch>
                            <a:fillRect l="-224194" t="-359091" r="-162903" b="-2273"/>
                          </a:stretch>
                        </a:blipFill>
                      </a:tcPr>
                    </a:tc>
                    <a:tc>
                      <a:txBody>
                        <a:bodyPr/>
                        <a:lstStyle/>
                        <a:p>
                          <a:endParaRPr lang="en-US" sz="1600" dirty="0"/>
                        </a:p>
                      </a:txBody>
                      <a:tcPr/>
                    </a:tc>
                    <a:tc>
                      <a:txBody>
                        <a:bodyPr/>
                        <a:lstStyle/>
                        <a:p>
                          <a:endParaRPr lang="en-US" sz="1600" dirty="0"/>
                        </a:p>
                      </a:txBody>
                      <a:tcPr/>
                    </a:tc>
                  </a:tr>
                </a:tbl>
              </a:graphicData>
            </a:graphic>
          </p:graphicFrame>
        </mc:Fallback>
      </mc:AlternateContent>
      <p:sp>
        <p:nvSpPr>
          <p:cNvPr id="5" name="Title 1"/>
          <p:cNvSpPr txBox="1">
            <a:spLocks/>
          </p:cNvSpPr>
          <p:nvPr/>
        </p:nvSpPr>
        <p:spPr>
          <a:xfrm>
            <a:off x="385192" y="193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Solution</a:t>
            </a:r>
            <a:endParaRPr lang="en-IN" sz="4000" dirty="0">
              <a:solidFill>
                <a:srgbClr val="6C0000"/>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08E400E4-2E18-A64B-A4C8-65F805BE570F}"/>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769874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323528" y="1172332"/>
            <a:ext cx="8496944" cy="773440"/>
          </a:xfrm>
        </p:spPr>
        <p:txBody>
          <a:bodyPr>
            <a:noAutofit/>
          </a:bodyPr>
          <a:lstStyle/>
          <a:p>
            <a:pPr marL="0" indent="0" algn="ctr">
              <a:buNone/>
            </a:pPr>
            <a:r>
              <a:rPr lang="en-US" sz="5400" dirty="0">
                <a:solidFill>
                  <a:srgbClr val="0070C0"/>
                </a:solidFill>
                <a:latin typeface="Times New Roman" pitchFamily="18" charset="0"/>
                <a:cs typeface="Times New Roman" pitchFamily="18" charset="0"/>
              </a:rPr>
              <a:t>Two-way ANOVA</a:t>
            </a: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Tree>
    <p:extLst>
      <p:ext uri="{BB962C8B-B14F-4D97-AF65-F5344CB8AC3E}">
        <p14:creationId xmlns:p14="http://schemas.microsoft.com/office/powerpoint/2010/main" val="2312123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245" y="1700808"/>
            <a:ext cx="8136898" cy="4389120"/>
          </a:xfrm>
        </p:spPr>
        <p:txBody>
          <a:bodyPr>
            <a:normAutofit/>
          </a:bodyPr>
          <a:lstStyle/>
          <a:p>
            <a:pPr algn="just"/>
            <a:r>
              <a:rPr lang="en-IN" sz="2000" dirty="0">
                <a:latin typeface="Times New Roman" charset="0"/>
                <a:ea typeface="Times New Roman" charset="0"/>
                <a:cs typeface="Times New Roman" charset="0"/>
              </a:rPr>
              <a:t>This is an extension of the one factor situation to take account of a second factor. </a:t>
            </a:r>
          </a:p>
          <a:p>
            <a:pPr algn="just"/>
            <a:endParaRPr lang="en-US" sz="800" dirty="0">
              <a:latin typeface="Times New Roman" charset="0"/>
              <a:ea typeface="Times New Roman" charset="0"/>
              <a:cs typeface="Times New Roman" charset="0"/>
            </a:endParaRPr>
          </a:p>
          <a:p>
            <a:pPr algn="just"/>
            <a:r>
              <a:rPr lang="en-IN" sz="2000" dirty="0">
                <a:latin typeface="Times New Roman" charset="0"/>
                <a:ea typeface="Times New Roman" charset="0"/>
                <a:cs typeface="Times New Roman" charset="0"/>
              </a:rPr>
              <a:t>The levels of this second factor are often determined by groupings of subjects or units used in the investigation. As such it is often called a blocking factor because it places subjects or units into homogeneous groups called blocks. The design itself is then called a randomised block design.</a:t>
            </a:r>
          </a:p>
          <a:p>
            <a:pPr marL="0" indent="0" algn="just">
              <a:buNone/>
            </a:pPr>
            <a:endParaRPr lang="en-US" sz="2000" dirty="0">
              <a:latin typeface="Times New Roman" charset="0"/>
              <a:ea typeface="Times New Roman" charset="0"/>
              <a:cs typeface="Times New Roman" charset="0"/>
            </a:endParaRPr>
          </a:p>
        </p:txBody>
      </p:sp>
      <p:sp>
        <p:nvSpPr>
          <p:cNvPr id="4"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Two-way (factor) </a:t>
            </a:r>
            <a:r>
              <a:rPr lang="en-US" sz="4000" dirty="0" err="1">
                <a:solidFill>
                  <a:srgbClr val="A50021"/>
                </a:solidFill>
                <a:latin typeface="Times New Roman" pitchFamily="18" charset="0"/>
                <a:cs typeface="Times New Roman" pitchFamily="18" charset="0"/>
              </a:rPr>
              <a:t>anova</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62E9DF3D-51E8-0545-A8F8-5B49EDB721E1}"/>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1510313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43" y="1628800"/>
            <a:ext cx="8229600" cy="4389120"/>
          </a:xfrm>
        </p:spPr>
        <p:txBody>
          <a:bodyPr>
            <a:normAutofit/>
          </a:bodyPr>
          <a:lstStyle/>
          <a:p>
            <a:pPr algn="just"/>
            <a:r>
              <a:rPr lang="en-IN" sz="2000" dirty="0">
                <a:latin typeface="Times New Roman" charset="0"/>
                <a:ea typeface="Times New Roman" charset="0"/>
                <a:cs typeface="Times New Roman" charset="0"/>
              </a:rPr>
              <a:t>A computer manufacturer wishes to compare the speed of four of the firm's compilers. The manufacturer can use one of two experimental designs.</a:t>
            </a:r>
          </a:p>
          <a:p>
            <a:pPr algn="just"/>
            <a:endParaRPr lang="en-US" sz="800" dirty="0">
              <a:latin typeface="Times New Roman" charset="0"/>
              <a:ea typeface="Times New Roman" charset="0"/>
              <a:cs typeface="Times New Roman" charset="0"/>
            </a:endParaRPr>
          </a:p>
          <a:p>
            <a:pPr marL="822960" lvl="1" indent="-457200" algn="just">
              <a:buClr>
                <a:schemeClr val="tx1">
                  <a:lumMod val="75000"/>
                  <a:lumOff val="25000"/>
                </a:schemeClr>
              </a:buClr>
              <a:buFont typeface="+mj-lt"/>
              <a:buAutoNum type="alphaLcParenR"/>
            </a:pPr>
            <a:r>
              <a:rPr lang="en-IN" sz="2000" dirty="0">
                <a:latin typeface="Times New Roman" charset="0"/>
                <a:ea typeface="Times New Roman" charset="0"/>
                <a:cs typeface="Times New Roman" charset="0"/>
              </a:rPr>
              <a:t>Use 20 similar programs, randomly allocating 5 programs to each compiler.</a:t>
            </a:r>
          </a:p>
          <a:p>
            <a:pPr marL="822960" lvl="1" indent="-457200" algn="just">
              <a:buClr>
                <a:schemeClr val="tx1">
                  <a:lumMod val="75000"/>
                  <a:lumOff val="25000"/>
                </a:schemeClr>
              </a:buClr>
              <a:buFont typeface="+mj-lt"/>
              <a:buAutoNum type="alphaLcParenR"/>
            </a:pPr>
            <a:r>
              <a:rPr lang="en-IN" sz="2000" dirty="0">
                <a:latin typeface="Times New Roman" charset="0"/>
                <a:ea typeface="Times New Roman" charset="0"/>
                <a:cs typeface="Times New Roman" charset="0"/>
              </a:rPr>
              <a:t>Use 4 copies of any 5 programs, allocating 1 copy of each program to each compiler.</a:t>
            </a:r>
          </a:p>
          <a:p>
            <a:pPr marL="365760" lvl="1" indent="0" algn="just">
              <a:buClr>
                <a:schemeClr val="tx1">
                  <a:lumMod val="75000"/>
                  <a:lumOff val="25000"/>
                </a:schemeClr>
              </a:buClr>
              <a:buNone/>
            </a:pPr>
            <a:endParaRPr lang="en-US" sz="1800" dirty="0">
              <a:latin typeface="Times New Roman" charset="0"/>
              <a:ea typeface="Times New Roman" charset="0"/>
              <a:cs typeface="Times New Roman" charset="0"/>
            </a:endParaRPr>
          </a:p>
          <a:p>
            <a:pPr algn="just"/>
            <a:r>
              <a:rPr lang="en-IN" sz="2000" dirty="0">
                <a:latin typeface="Times New Roman" charset="0"/>
                <a:ea typeface="Times New Roman" charset="0"/>
                <a:cs typeface="Times New Roman" charset="0"/>
              </a:rPr>
              <a:t>Which of (a) and (b) would you recommend, and why? </a:t>
            </a:r>
            <a:endParaRPr lang="en-US" sz="2000" dirty="0">
              <a:latin typeface="Times New Roman" charset="0"/>
              <a:ea typeface="Times New Roman" charset="0"/>
              <a:cs typeface="Times New Roman" charset="0"/>
            </a:endParaRPr>
          </a:p>
        </p:txBody>
      </p:sp>
      <p:sp>
        <p:nvSpPr>
          <p:cNvPr id="4"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6C0000"/>
                </a:solidFill>
                <a:latin typeface="Times New Roman" pitchFamily="18" charset="0"/>
                <a:cs typeface="Times New Roman" pitchFamily="18" charset="0"/>
              </a:rPr>
              <a:t> </a:t>
            </a:r>
            <a:r>
              <a:rPr lang="en-US" sz="4000" dirty="0">
                <a:solidFill>
                  <a:srgbClr val="960000"/>
                </a:solidFill>
                <a:latin typeface="Times New Roman" pitchFamily="18" charset="0"/>
                <a:cs typeface="Times New Roman" pitchFamily="18" charset="0"/>
              </a:rPr>
              <a:t>Example 10: Two-factor Analysis</a:t>
            </a:r>
            <a:endParaRPr lang="en-IN" sz="4000" dirty="0">
              <a:solidFill>
                <a:srgbClr val="96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2353B77F-8220-D94E-9526-EB6974969275}"/>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15068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080120"/>
          </a:xfrm>
        </p:spPr>
        <p:txBody>
          <a:bodyPr>
            <a:noAutofit/>
          </a:bodyPr>
          <a:lstStyle/>
          <a:p>
            <a:r>
              <a:rPr lang="en-US" sz="4000" dirty="0">
                <a:solidFill>
                  <a:srgbClr val="960000"/>
                </a:solidFill>
                <a:latin typeface="Times New Roman" pitchFamily="18" charset="0"/>
                <a:cs typeface="Times New Roman" pitchFamily="18" charset="0"/>
              </a:rPr>
              <a:t>Example 3: Single-Factor ANOVA</a:t>
            </a:r>
            <a:endParaRPr lang="en-IN" sz="4000" dirty="0">
              <a:solidFill>
                <a:srgbClr val="960000"/>
              </a:solidFill>
              <a:latin typeface="Times New Roman" pitchFamily="18" charset="0"/>
              <a:cs typeface="Times New Roman" pitchFamily="18" charset="0"/>
            </a:endParaRPr>
          </a:p>
        </p:txBody>
      </p:sp>
      <p:sp>
        <p:nvSpPr>
          <p:cNvPr id="4" name="Content Placeholder 3"/>
          <p:cNvSpPr>
            <a:spLocks noGrp="1"/>
          </p:cNvSpPr>
          <p:nvPr>
            <p:ph idx="1"/>
          </p:nvPr>
        </p:nvSpPr>
        <p:spPr>
          <a:xfrm>
            <a:off x="467544" y="1772816"/>
            <a:ext cx="8229600" cy="4389120"/>
          </a:xfrm>
        </p:spPr>
        <p:txBody>
          <a:bodyPr/>
          <a:lstStyle/>
          <a:p>
            <a:r>
              <a:rPr lang="en-US" sz="2400" dirty="0"/>
              <a:t>Draw a straight line of between 20cm and 25 cm on a sheet of plain white card (only you know its exact length).</a:t>
            </a:r>
          </a:p>
          <a:p>
            <a:pPr lvl="8"/>
            <a:endParaRPr lang="en-US" sz="1200" dirty="0"/>
          </a:p>
          <a:p>
            <a:pPr lvl="1"/>
            <a:r>
              <a:rPr lang="en-US" sz="2000" dirty="0"/>
              <a:t>Collect 6 to 10 volunteers from each of Class VII, Class X and Class XII. Ask each volunteer to estimate independently the length of the line.</a:t>
            </a:r>
          </a:p>
          <a:p>
            <a:pPr lvl="7"/>
            <a:endParaRPr lang="en-US" dirty="0"/>
          </a:p>
          <a:p>
            <a:r>
              <a:rPr lang="en-US" sz="2400" dirty="0"/>
              <a:t>Do differences in class means appear to outweigh differences within class? </a:t>
            </a:r>
            <a:endParaRPr lang="en-IN" sz="2400" dirty="0"/>
          </a:p>
        </p:txBody>
      </p:sp>
      <p:sp>
        <p:nvSpPr>
          <p:cNvPr id="5" name="Date Placeholder 4"/>
          <p:cNvSpPr>
            <a:spLocks noGrp="1"/>
          </p:cNvSpPr>
          <p:nvPr>
            <p:ph type="dt" sz="half" idx="10"/>
          </p:nvPr>
        </p:nvSpPr>
        <p:spPr/>
        <p:txBody>
          <a:bodyPr/>
          <a:lstStyle/>
          <a:p>
            <a:r>
              <a:rPr lang="en-IN"/>
              <a:t>IIITS: IDA - M2021</a:t>
            </a:r>
            <a:endParaRPr lang="en-IN" dirty="0"/>
          </a:p>
        </p:txBody>
      </p:sp>
      <p:sp>
        <p:nvSpPr>
          <p:cNvPr id="3" name="Rectangle 2"/>
          <p:cNvSpPr/>
          <p:nvPr/>
        </p:nvSpPr>
        <p:spPr>
          <a:xfrm>
            <a:off x="1547664" y="5229200"/>
            <a:ext cx="4416787" cy="369332"/>
          </a:xfrm>
          <a:prstGeom prst="rect">
            <a:avLst/>
          </a:prstGeom>
        </p:spPr>
        <p:txBody>
          <a:bodyPr wrap="none">
            <a:spAutoFit/>
          </a:bodyPr>
          <a:lstStyle/>
          <a:p>
            <a:r>
              <a:rPr lang="en-IN" dirty="0">
                <a:solidFill>
                  <a:srgbClr val="C00000"/>
                </a:solidFill>
              </a:rPr>
              <a:t>What is/ are the Factor(s) and Levels here?</a:t>
            </a:r>
          </a:p>
        </p:txBody>
      </p:sp>
    </p:spTree>
    <p:extLst>
      <p:ext uri="{BB962C8B-B14F-4D97-AF65-F5344CB8AC3E}">
        <p14:creationId xmlns:p14="http://schemas.microsoft.com/office/powerpoint/2010/main" val="3426430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193" y="1628800"/>
            <a:ext cx="8229600" cy="4389120"/>
          </a:xfrm>
        </p:spPr>
        <p:txBody>
          <a:bodyPr>
            <a:normAutofit fontScale="55000" lnSpcReduction="20000"/>
          </a:bodyPr>
          <a:lstStyle/>
          <a:p>
            <a:pPr algn="just"/>
            <a:r>
              <a:rPr lang="en-IN" sz="3200" dirty="0">
                <a:latin typeface="Times New Roman" panose="02020603050405020304" pitchFamily="18" charset="0"/>
                <a:cs typeface="Times New Roman" panose="02020603050405020304" pitchFamily="18" charset="0"/>
              </a:rPr>
              <a:t>In (a), although the 20 programs are similar, any differences</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between them may affect the compilation times and hence perhaps</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any conclusions. Thus in the 'worst scenario', the 5 programs</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allocated to what is really the fastest compiler could be the 5</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requiring the longest compilation times, resulting in the compiler</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appearing to be the slowest! If used, the results would require a</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one factor analysis of variance; the factor being compiler at 4 levels.</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a:p>
            <a:pPr algn="just"/>
            <a:r>
              <a:rPr lang="en-IN" sz="3200" dirty="0">
                <a:latin typeface="Times New Roman" charset="0"/>
                <a:ea typeface="Times New Roman" charset="0"/>
                <a:cs typeface="Times New Roman" charset="0"/>
              </a:rPr>
              <a:t>In (b), since all 5 programs are run on each compiler, differences between programs should not affect the results. Indeed it may be advantageous to use 5 programs that differ markedly so that comparisons of compilation times are more general. For this design, there are two factors; compiler (4 levels) and program (5 levels). The factor of principal interest is compiler whereas the other factor, program, may be considered as a blocking factor as it creates 5 blocks each containing 4 copies of the same program.</a:t>
            </a:r>
          </a:p>
          <a:p>
            <a:pPr marL="0" indent="0" algn="just">
              <a:buNone/>
            </a:pPr>
            <a:endParaRPr lang="en-IN" sz="2400" dirty="0">
              <a:latin typeface="Times New Roman" charset="0"/>
              <a:ea typeface="Times New Roman" charset="0"/>
              <a:cs typeface="Times New Roman" charset="0"/>
            </a:endParaRPr>
          </a:p>
          <a:p>
            <a:r>
              <a:rPr lang="en-IN" sz="2400" b="1" dirty="0">
                <a:latin typeface="Times New Roman" panose="02020603050405020304" pitchFamily="18" charset="0"/>
                <a:cs typeface="Times New Roman" panose="02020603050405020304" pitchFamily="18" charset="0"/>
              </a:rPr>
              <a:t>Thus (b) is the better designed investigation.</a:t>
            </a:r>
          </a:p>
        </p:txBody>
      </p:sp>
      <p:sp>
        <p:nvSpPr>
          <p:cNvPr id="6"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 Solution</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65012326-BD80-C646-B2D0-E9CB8BE99389}"/>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1203093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000" dirty="0">
                <a:solidFill>
                  <a:srgbClr val="C00000"/>
                </a:solidFill>
                <a:latin typeface="Times New Roman" panose="02020603050405020304" pitchFamily="18" charset="0"/>
                <a:cs typeface="Times New Roman" panose="02020603050405020304" pitchFamily="18" charset="0"/>
              </a:rPr>
              <a:t>Solution</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sz="2000" dirty="0">
                <a:latin typeface="Times New Roman" panose="02020603050405020304" pitchFamily="18" charset="0"/>
                <a:cs typeface="Times New Roman" panose="02020603050405020304" pitchFamily="18" charset="0"/>
              </a:rPr>
              <a:t>The actual compilation times, in milliseconds, for this two factor (randomised block) design are shown in the following table. </a:t>
            </a:r>
          </a:p>
          <a:p>
            <a:pPr marL="0" indent="0">
              <a:buNone/>
            </a:pPr>
            <a:endParaRPr lang="en-IN" dirty="0"/>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162521427"/>
              </p:ext>
            </p:extLst>
          </p:nvPr>
        </p:nvGraphicFramePr>
        <p:xfrm>
          <a:off x="2447764" y="3789040"/>
          <a:ext cx="4248472" cy="2899728"/>
        </p:xfrm>
        <a:graphic>
          <a:graphicData uri="http://schemas.openxmlformats.org/drawingml/2006/table">
            <a:tbl>
              <a:tblPr firstRow="1" bandRow="1">
                <a:tableStyleId>{5C22544A-7EE6-4342-B048-85BDC9FD1C3A}</a:tableStyleId>
              </a:tblPr>
              <a:tblGrid>
                <a:gridCol w="1448322">
                  <a:extLst>
                    <a:ext uri="{9D8B030D-6E8A-4147-A177-3AD203B41FA5}">
                      <a16:colId xmlns:a16="http://schemas.microsoft.com/office/drawing/2014/main" val="20000"/>
                    </a:ext>
                  </a:extLst>
                </a:gridCol>
                <a:gridCol w="667487">
                  <a:extLst>
                    <a:ext uri="{9D8B030D-6E8A-4147-A177-3AD203B41FA5}">
                      <a16:colId xmlns:a16="http://schemas.microsoft.com/office/drawing/2014/main" val="20001"/>
                    </a:ext>
                  </a:extLst>
                </a:gridCol>
                <a:gridCol w="836519">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tblGrid>
              <a:tr h="432048">
                <a:tc rowSpan="2">
                  <a:txBody>
                    <a:bodyPr/>
                    <a:lstStyle/>
                    <a:p>
                      <a:pPr algn="ctr"/>
                      <a:endParaRPr lang="en-US" sz="1400" b="1" dirty="0">
                        <a:solidFill>
                          <a:schemeClr val="tx1"/>
                        </a:solidFill>
                        <a:latin typeface="+mj-lt"/>
                      </a:endParaRPr>
                    </a:p>
                  </a:txBody>
                  <a:tcPr marL="51435" marR="51435" marT="25718" marB="25718"/>
                </a:tc>
                <a:tc gridSpan="3">
                  <a:txBody>
                    <a:bodyPr/>
                    <a:lstStyle/>
                    <a:p>
                      <a:pPr algn="ctr"/>
                      <a:r>
                        <a:rPr lang="en-US" sz="1400" dirty="0"/>
                        <a:t>Compiler</a:t>
                      </a:r>
                      <a:endParaRPr lang="en-US" sz="1400" b="1" dirty="0">
                        <a:solidFill>
                          <a:schemeClr val="bg1"/>
                        </a:solidFill>
                        <a:latin typeface="+mj-lt"/>
                      </a:endParaRPr>
                    </a:p>
                  </a:txBody>
                  <a:tcPr marL="51435" marR="51435" marT="25718" marB="25718"/>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tc>
                  <a:txBody>
                    <a:bodyPr/>
                    <a:lstStyle/>
                    <a:p>
                      <a:pPr algn="ctr"/>
                      <a:endParaRPr lang="en-US" sz="1400" b="1" dirty="0">
                        <a:solidFill>
                          <a:schemeClr val="bg1"/>
                        </a:solidFill>
                        <a:latin typeface="+mj-lt"/>
                      </a:endParaRPr>
                    </a:p>
                  </a:txBody>
                  <a:tcPr marL="51435" marR="51435" marT="25718" marB="25718"/>
                </a:tc>
                <a:extLst>
                  <a:ext uri="{0D108BD9-81ED-4DB2-BD59-A6C34878D82A}">
                    <a16:rowId xmlns:a16="http://schemas.microsoft.com/office/drawing/2014/main" val="10000"/>
                  </a:ext>
                </a:extLst>
              </a:tr>
              <a:tr h="360040">
                <a:tc vMerge="1">
                  <a:txBody>
                    <a:bodyPr/>
                    <a:lstStyle/>
                    <a:p>
                      <a:pPr algn="ctr"/>
                      <a:endParaRPr lang="en-US" sz="1200" dirty="0"/>
                    </a:p>
                  </a:txBody>
                  <a:tcPr marL="68580" marR="68580" marT="34290" marB="34290">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400" dirty="0"/>
                        <a:t>1</a:t>
                      </a:r>
                      <a:endParaRPr lang="en-US" sz="1400" b="1" dirty="0">
                        <a:solidFill>
                          <a:schemeClr val="bg1"/>
                        </a:solidFill>
                        <a:latin typeface="+mj-lt"/>
                      </a:endParaRPr>
                    </a:p>
                  </a:txBody>
                  <a:tcPr marL="51435" marR="51435" marT="25718" marB="25718"/>
                </a:tc>
                <a:tc>
                  <a:txBody>
                    <a:bodyPr/>
                    <a:lstStyle/>
                    <a:p>
                      <a:pPr algn="ctr"/>
                      <a:r>
                        <a:rPr lang="en-US" sz="1400" dirty="0"/>
                        <a:t>2</a:t>
                      </a:r>
                      <a:endParaRPr lang="en-US" sz="1400" b="1" dirty="0">
                        <a:solidFill>
                          <a:schemeClr val="bg1"/>
                        </a:solidFill>
                        <a:latin typeface="+mj-lt"/>
                      </a:endParaRPr>
                    </a:p>
                  </a:txBody>
                  <a:tcPr marL="51435" marR="51435" marT="25718" marB="25718"/>
                </a:tc>
                <a:tc>
                  <a:txBody>
                    <a:bodyPr/>
                    <a:lstStyle/>
                    <a:p>
                      <a:pPr algn="ctr"/>
                      <a:r>
                        <a:rPr lang="en-US" sz="1400" dirty="0"/>
                        <a:t>3</a:t>
                      </a:r>
                      <a:endParaRPr lang="en-US" sz="1400" b="1" dirty="0">
                        <a:solidFill>
                          <a:schemeClr val="bg1"/>
                        </a:solidFill>
                        <a:latin typeface="+mj-lt"/>
                      </a:endParaRPr>
                    </a:p>
                  </a:txBody>
                  <a:tcPr marL="51435" marR="51435" marT="25718" marB="25718"/>
                </a:tc>
                <a:tc>
                  <a:txBody>
                    <a:bodyPr/>
                    <a:lstStyle/>
                    <a:p>
                      <a:pPr algn="ctr"/>
                      <a:r>
                        <a:rPr lang="en-US" sz="1400" dirty="0"/>
                        <a:t>4</a:t>
                      </a:r>
                      <a:endParaRPr lang="en-US" sz="1400" b="1" dirty="0">
                        <a:solidFill>
                          <a:schemeClr val="bg1"/>
                        </a:solidFill>
                        <a:latin typeface="+mj-lt"/>
                      </a:endParaRPr>
                    </a:p>
                  </a:txBody>
                  <a:tcPr marL="51435" marR="51435" marT="25718" marB="25718"/>
                </a:tc>
                <a:extLst>
                  <a:ext uri="{0D108BD9-81ED-4DB2-BD59-A6C34878D82A}">
                    <a16:rowId xmlns:a16="http://schemas.microsoft.com/office/drawing/2014/main" val="10001"/>
                  </a:ext>
                </a:extLst>
              </a:tr>
              <a:tr h="451456">
                <a:tc>
                  <a:txBody>
                    <a:bodyPr/>
                    <a:lstStyle/>
                    <a:p>
                      <a:pPr algn="ctr"/>
                      <a:r>
                        <a:rPr lang="en-US" sz="1400" dirty="0"/>
                        <a:t>Program A</a:t>
                      </a:r>
                      <a:endParaRPr lang="en-US" sz="1400" b="1" dirty="0">
                        <a:latin typeface="+mj-lt"/>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29.21</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28.25</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28.20</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28.62</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2"/>
                  </a:ext>
                </a:extLst>
              </a:tr>
              <a:tr h="432048">
                <a:tc>
                  <a:txBody>
                    <a:bodyPr/>
                    <a:lstStyle/>
                    <a:p>
                      <a:pPr algn="ctr"/>
                      <a:r>
                        <a:rPr lang="en-US" sz="1400" dirty="0"/>
                        <a:t>Program B</a:t>
                      </a:r>
                      <a:endParaRPr lang="en-US" sz="1400" b="1" dirty="0">
                        <a:latin typeface="+mj-lt"/>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26.18</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26.02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26.22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25.56</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3"/>
                  </a:ext>
                </a:extLst>
              </a:tr>
              <a:tr h="432048">
                <a:tc>
                  <a:txBody>
                    <a:bodyPr/>
                    <a:lstStyle/>
                    <a:p>
                      <a:pPr algn="ctr"/>
                      <a:r>
                        <a:rPr lang="en-US" sz="1400" dirty="0"/>
                        <a:t>Program C</a:t>
                      </a:r>
                      <a:endParaRPr lang="en-US" sz="1400" b="1" dirty="0">
                        <a:latin typeface="+mj-lt"/>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30.91</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30.18</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30.52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30.09</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4"/>
                  </a:ext>
                </a:extLst>
              </a:tr>
              <a:tr h="432048">
                <a:tc>
                  <a:txBody>
                    <a:bodyPr/>
                    <a:lstStyle/>
                    <a:p>
                      <a:pPr algn="ctr"/>
                      <a:r>
                        <a:rPr lang="en-US" sz="1400" dirty="0"/>
                        <a:t>Program D</a:t>
                      </a:r>
                      <a:endParaRPr lang="en-US" sz="1400" b="1" dirty="0">
                        <a:latin typeface="+mj-lt"/>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25.14</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25.26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25.20</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25.02</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5"/>
                  </a:ext>
                </a:extLst>
              </a:tr>
              <a:tr h="360040">
                <a:tc>
                  <a:txBody>
                    <a:bodyPr/>
                    <a:lstStyle/>
                    <a:p>
                      <a:pPr algn="ctr"/>
                      <a:r>
                        <a:rPr lang="en-US" sz="1400" dirty="0"/>
                        <a:t>Program E</a:t>
                      </a:r>
                      <a:endParaRPr lang="en-US" sz="1400" b="1" dirty="0">
                        <a:latin typeface="+mj-lt"/>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26.16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25.16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25.26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25.46</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588444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412776"/>
            <a:ext cx="7543800" cy="4608512"/>
          </a:xfrm>
        </p:spPr>
        <p:txBody>
          <a:bodyPr>
            <a:normAutofit fontScale="85000" lnSpcReduction="20000"/>
          </a:bodyPr>
          <a:lstStyle/>
          <a:p>
            <a:pPr algn="just"/>
            <a:r>
              <a:rPr lang="en-IN" sz="2000" dirty="0">
                <a:latin typeface="Times New Roman" panose="02020603050405020304" pitchFamily="18" charset="0"/>
                <a:ea typeface="Times New Roman" charset="0"/>
                <a:cs typeface="Times New Roman" panose="02020603050405020304" pitchFamily="18" charset="0"/>
              </a:rPr>
              <a:t>The three assumptions for a two factor analysis of variance when there is only one observed measurement at each combination of levels of the two factors are as follows.</a:t>
            </a:r>
          </a:p>
          <a:p>
            <a:pPr marL="822960" lvl="1" indent="-457200" algn="just">
              <a:buFont typeface="+mj-lt"/>
              <a:buAutoNum type="arabicPeriod"/>
            </a:pPr>
            <a:r>
              <a:rPr lang="en-IN" sz="2000" dirty="0">
                <a:latin typeface="Times New Roman" panose="02020603050405020304" pitchFamily="18" charset="0"/>
                <a:ea typeface="Times New Roman" charset="0"/>
                <a:cs typeface="Times New Roman" panose="02020603050405020304" pitchFamily="18" charset="0"/>
              </a:rPr>
              <a:t>The population at each factor level combination is (approximately) normally distributed.</a:t>
            </a:r>
          </a:p>
          <a:p>
            <a:pPr marL="822960" lvl="1" indent="-457200" algn="just">
              <a:buFont typeface="+mj-lt"/>
              <a:buAutoNum type="arabicPeriod"/>
            </a:pPr>
            <a:r>
              <a:rPr lang="en-IN" sz="2000" dirty="0">
                <a:latin typeface="Times New Roman" panose="02020603050405020304" pitchFamily="18" charset="0"/>
                <a:cs typeface="Times New Roman" panose="02020603050405020304" pitchFamily="18" charset="0"/>
              </a:rPr>
              <a:t>These normal populations have a common variance, σ</a:t>
            </a:r>
            <a:r>
              <a:rPr lang="en-IN" sz="2000" baseline="30000" dirty="0">
                <a:latin typeface="Times New Roman" panose="02020603050405020304" pitchFamily="18" charset="0"/>
                <a:cs typeface="Times New Roman" panose="02020603050405020304" pitchFamily="18" charset="0"/>
              </a:rPr>
              <a:t>2</a:t>
            </a:r>
            <a:r>
              <a:rPr lang="en-IN" sz="2000" dirty="0">
                <a:latin typeface="Times New Roman" panose="02020603050405020304" pitchFamily="18" charset="0"/>
                <a:cs typeface="Times New Roman" panose="02020603050405020304" pitchFamily="18" charset="0"/>
              </a:rPr>
              <a:t>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822960" lvl="1" indent="-457200" algn="just">
              <a:buFont typeface="+mj-lt"/>
              <a:buAutoNum type="arabicPeriod"/>
            </a:pPr>
            <a:r>
              <a:rPr lang="en-IN" sz="2000" dirty="0">
                <a:latin typeface="Times New Roman" panose="02020603050405020304" pitchFamily="18" charset="0"/>
                <a:cs typeface="Times New Roman" panose="02020603050405020304" pitchFamily="18" charset="0"/>
              </a:rPr>
              <a:t>The effect of one factor is the same at all levels of the other</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factor.</a:t>
            </a:r>
          </a:p>
          <a:p>
            <a:pPr marL="365760" lvl="1" indent="0" algn="just">
              <a:buNone/>
            </a:pPr>
            <a:endParaRPr lang="en-IN" sz="1600" dirty="0"/>
          </a:p>
          <a:p>
            <a:pPr marL="365760" lvl="1" indent="0" algn="just">
              <a:buNone/>
            </a:pPr>
            <a:r>
              <a:rPr lang="en-IN" sz="2000" dirty="0">
                <a:latin typeface="Times New Roman" panose="02020603050405020304" pitchFamily="18" charset="0"/>
                <a:cs typeface="Times New Roman" panose="02020603050405020304" pitchFamily="18" charset="0"/>
              </a:rPr>
              <a:t>Hence from assumptions 1 and 2, when one factor is at level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and</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the other at level j, the population has a distribution which is</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1600" dirty="0"/>
              <a:t>			</a:t>
            </a:r>
            <a:r>
              <a:rPr lang="en-IN" sz="2200" dirty="0"/>
              <a:t>N(</a:t>
            </a:r>
            <a:r>
              <a:rPr lang="el-GR" sz="2600" dirty="0"/>
              <a:t>μ</a:t>
            </a:r>
            <a:r>
              <a:rPr lang="en-IN" sz="1200" dirty="0" err="1"/>
              <a:t>i</a:t>
            </a:r>
            <a:r>
              <a:rPr lang="en-IN" sz="1300" dirty="0" err="1"/>
              <a:t>j</a:t>
            </a:r>
            <a:r>
              <a:rPr lang="en-IN" sz="2200" dirty="0"/>
              <a:t>, </a:t>
            </a:r>
            <a:r>
              <a:rPr lang="el-GR" sz="2200" dirty="0"/>
              <a:t>σ²)</a:t>
            </a:r>
            <a:endParaRPr lang="en-US" sz="2200" dirty="0"/>
          </a:p>
          <a:p>
            <a:pPr marL="342900" indent="-342900"/>
            <a:r>
              <a:rPr lang="en-IN" sz="2200" dirty="0">
                <a:latin typeface="Times New Roman" panose="02020603050405020304" pitchFamily="18" charset="0"/>
                <a:cs typeface="Times New Roman" panose="02020603050405020304" pitchFamily="18" charset="0"/>
              </a:rPr>
              <a:t>Assumption 3 is equivalent to stating that there is no interaction between the two factors</a:t>
            </a:r>
            <a:r>
              <a:rPr lang="en-IN" sz="2200" dirty="0"/>
              <a:t>.</a:t>
            </a:r>
            <a:br>
              <a:rPr lang="en-IN" sz="2200" dirty="0"/>
            </a:br>
            <a:endParaRPr lang="en-IN" sz="2200" dirty="0"/>
          </a:p>
          <a:p>
            <a:pPr marL="365760" lvl="1" indent="0" algn="just">
              <a:buNone/>
            </a:pPr>
            <a:endParaRPr lang="en-IN" sz="2200" dirty="0"/>
          </a:p>
          <a:p>
            <a:pPr marL="365760" lvl="1" indent="0" algn="just">
              <a:buNone/>
            </a:pPr>
            <a:endParaRPr lang="en-IN" sz="1800" dirty="0">
              <a:latin typeface="Times New Roman" charset="0"/>
              <a:ea typeface="Times New Roman" charset="0"/>
              <a:cs typeface="Times New Roman" charset="0"/>
            </a:endParaRPr>
          </a:p>
          <a:p>
            <a:pPr marL="822960" lvl="1" indent="-457200" algn="just">
              <a:buFont typeface="+mj-lt"/>
              <a:buAutoNum type="arabicPeriod"/>
            </a:pPr>
            <a:endParaRPr lang="en-IN" sz="1800" dirty="0">
              <a:latin typeface="Times New Roman" charset="0"/>
              <a:ea typeface="Times New Roman" charset="0"/>
              <a:cs typeface="Times New Roman" charset="0"/>
            </a:endParaRPr>
          </a:p>
        </p:txBody>
      </p:sp>
      <p:sp>
        <p:nvSpPr>
          <p:cNvPr id="5" name="Title 1"/>
          <p:cNvSpPr txBox="1">
            <a:spLocks/>
          </p:cNvSpPr>
          <p:nvPr/>
        </p:nvSpPr>
        <p:spPr>
          <a:xfrm>
            <a:off x="395543" y="149015"/>
            <a:ext cx="8229600" cy="543681"/>
          </a:xfrm>
          <a:prstGeom prst="rect">
            <a:avLst/>
          </a:prstGeom>
        </p:spPr>
        <p:txBody>
          <a:bodyPr vert="horz" lIns="0" rIns="0" bIns="0" anchor="b">
            <a:normAutofit fontScale="92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 Assumptions and Interaction</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D5C0726D-BC05-8748-A712-0F721EA25CDD}"/>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1352563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985952"/>
          </a:xfrm>
        </p:spPr>
        <p:txBody>
          <a:bodyPr>
            <a:normAutofit fontScale="90000"/>
          </a:bodyPr>
          <a:lstStyle/>
          <a:p>
            <a:r>
              <a:rPr lang="en-US" sz="4000" dirty="0">
                <a:latin typeface="Times New Roman" panose="02020603050405020304" pitchFamily="18" charset="0"/>
                <a:cs typeface="Times New Roman" panose="02020603050405020304" pitchFamily="18" charset="0"/>
              </a:rPr>
              <a:t> </a:t>
            </a:r>
            <a:r>
              <a:rPr lang="en-US" sz="4000" dirty="0">
                <a:solidFill>
                  <a:srgbClr val="960000"/>
                </a:solidFill>
                <a:latin typeface="Times New Roman" panose="02020603050405020304" pitchFamily="18" charset="0"/>
                <a:cs typeface="Times New Roman" panose="02020603050405020304" pitchFamily="18" charset="0"/>
              </a:rPr>
              <a:t>Assumptions and Interaction</a:t>
            </a:r>
            <a:endParaRPr lang="en-IN" sz="4000" dirty="0">
              <a:solidFill>
                <a:srgbClr val="96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16" y="1484784"/>
            <a:ext cx="8229600" cy="4839816"/>
          </a:xfrm>
        </p:spPr>
        <p:txBody>
          <a:bodyPr>
            <a:normAutofit fontScale="92500" lnSpcReduction="20000"/>
          </a:bodyPr>
          <a:lstStyle/>
          <a:p>
            <a:r>
              <a:rPr lang="en-IN" sz="2000" dirty="0">
                <a:latin typeface="Times New Roman" panose="02020603050405020304" pitchFamily="18" charset="0"/>
                <a:cs typeface="Times New Roman" panose="02020603050405020304" pitchFamily="18" charset="0"/>
              </a:rPr>
              <a:t>Now interaction exists when the effect of one factor depends upon  the  level of the other factor. For example consider the effects of the two factors: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sugar (levels none and 2 teaspoons), and stirring (levels none and 1 minute), </a:t>
            </a:r>
            <a:r>
              <a:rPr lang="en-IN" sz="2000" dirty="0">
                <a:solidFill>
                  <a:srgbClr val="2759E5"/>
                </a:solidFill>
                <a:latin typeface="Times New Roman" panose="02020603050405020304" pitchFamily="18" charset="0"/>
                <a:cs typeface="Times New Roman" panose="02020603050405020304" pitchFamily="18" charset="0"/>
              </a:rPr>
              <a:t>on the sweetness of a cup of tea.</a:t>
            </a:r>
          </a:p>
          <a:p>
            <a:pPr marL="0" indent="0">
              <a:buNone/>
            </a:pPr>
            <a:endParaRPr lang="en-IN" sz="2000" dirty="0">
              <a:solidFill>
                <a:srgbClr val="2759E5"/>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Stirring has no effect on sweetness if sugar is not added but certainly does have an effect if sugar is added. Similarly, adding sugar has little effect on sweetness unless the tea is stirred.</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Hence factors sugar and stirring are said to interact.</a:t>
            </a:r>
          </a:p>
          <a:p>
            <a:pPr marL="0" indent="0" algn="just">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Interaction can only be assessed if more than one measurement is taken at each combination of the factor levels. Since such situations are beyond the scope of this text, it will always be assumed that interaction between the two factors does not exist.</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Tree>
    <p:extLst>
      <p:ext uri="{BB962C8B-B14F-4D97-AF65-F5344CB8AC3E}">
        <p14:creationId xmlns:p14="http://schemas.microsoft.com/office/powerpoint/2010/main" val="44746908"/>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67544" y="260648"/>
            <a:ext cx="8229600" cy="1143000"/>
          </a:xfrm>
        </p:spPr>
        <p:txBody>
          <a:bodyPr>
            <a:normAutofit fontScale="90000"/>
          </a:bodyPr>
          <a:lstStyle/>
          <a:p>
            <a:r>
              <a:rPr lang="en-US" sz="4000" dirty="0">
                <a:latin typeface="Times New Roman" panose="02020603050405020304" pitchFamily="18" charset="0"/>
                <a:cs typeface="Times New Roman" panose="02020603050405020304" pitchFamily="18" charset="0"/>
              </a:rPr>
              <a:t> </a:t>
            </a:r>
            <a:r>
              <a:rPr lang="en-US" sz="4000" dirty="0">
                <a:solidFill>
                  <a:srgbClr val="960000"/>
                </a:solidFill>
                <a:latin typeface="Times New Roman" panose="02020603050405020304" pitchFamily="18" charset="0"/>
                <a:cs typeface="Times New Roman" panose="02020603050405020304" pitchFamily="18" charset="0"/>
              </a:rPr>
              <a:t>Assumptions and Interaction</a:t>
            </a:r>
            <a:endParaRPr lang="en-IN" sz="4000" dirty="0">
              <a:solidFill>
                <a:srgbClr val="96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16" y="1556792"/>
            <a:ext cx="8229600" cy="4767808"/>
          </a:xfrm>
        </p:spPr>
        <p:txBody>
          <a:bodyPr/>
          <a:lstStyle/>
          <a:p>
            <a:r>
              <a:rPr lang="en-IN" sz="2000" dirty="0">
                <a:latin typeface="Times New Roman" panose="02020603050405020304" pitchFamily="18" charset="0"/>
                <a:cs typeface="Times New Roman" panose="02020603050405020304" pitchFamily="18" charset="0"/>
              </a:rPr>
              <a:t>Thus, for example, since it would be most unusual to find one compiler particularly suited to one program, the assumption of no interaction between compilers and programs appears reasonable.</a:t>
            </a:r>
          </a:p>
          <a:p>
            <a:pPr lvl="1"/>
            <a:endParaRPr lang="en-IN" sz="18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Tree>
    <p:extLst>
      <p:ext uri="{BB962C8B-B14F-4D97-AF65-F5344CB8AC3E}">
        <p14:creationId xmlns:p14="http://schemas.microsoft.com/office/powerpoint/2010/main" val="2340707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16" y="1412776"/>
            <a:ext cx="8229600" cy="4911824"/>
          </a:xfrm>
        </p:spPr>
        <p:txBody>
          <a:bodyPr/>
          <a:lstStyle/>
          <a:p>
            <a:r>
              <a:rPr lang="en-IN" sz="2000" dirty="0">
                <a:latin typeface="Times New Roman" panose="02020603050405020304" pitchFamily="18" charset="0"/>
                <a:cs typeface="Times New Roman" panose="02020603050405020304" pitchFamily="18" charset="0"/>
              </a:rPr>
              <a:t>As illustrated earlier, the data for a two-way ANOVA can be displayed in a two-way table. It is thus convenient, in general, to label the factors as</a:t>
            </a:r>
            <a:br>
              <a:rPr lang="en-IN" sz="20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	</a:t>
            </a:r>
          </a:p>
          <a:p>
            <a:pPr marL="393192" lvl="1" indent="0">
              <a:buNone/>
            </a:pP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 </a:t>
            </a:r>
            <a:r>
              <a:rPr lang="en-IN" sz="2000" b="1" dirty="0">
                <a:latin typeface="Times New Roman" panose="02020603050405020304" pitchFamily="18" charset="0"/>
                <a:cs typeface="Times New Roman" panose="02020603050405020304" pitchFamily="18" charset="0"/>
              </a:rPr>
              <a:t>row factor </a:t>
            </a:r>
            <a:r>
              <a:rPr lang="en-IN" sz="2000" dirty="0">
                <a:latin typeface="Times New Roman" panose="02020603050405020304" pitchFamily="18" charset="0"/>
                <a:cs typeface="Times New Roman" panose="02020603050405020304" pitchFamily="18" charset="0"/>
              </a:rPr>
              <a:t>and a </a:t>
            </a:r>
            <a:r>
              <a:rPr lang="en-IN" sz="2000" b="1" dirty="0">
                <a:latin typeface="Times New Roman" panose="02020603050405020304" pitchFamily="18" charset="0"/>
                <a:cs typeface="Times New Roman" panose="02020603050405020304" pitchFamily="18" charset="0"/>
              </a:rPr>
              <a:t>column factor</a:t>
            </a:r>
            <a:r>
              <a:rPr lang="en-IN" sz="2000" dirty="0">
                <a:latin typeface="Times New Roman" panose="02020603050405020304" pitchFamily="18" charset="0"/>
                <a:cs typeface="Times New Roman" panose="02020603050405020304" pitchFamily="18" charset="0"/>
              </a:rPr>
              <a:t>.</a:t>
            </a:r>
          </a:p>
          <a:p>
            <a:pPr marL="393192" lvl="1" indent="0">
              <a:buNone/>
            </a:pPr>
            <a:endParaRPr lang="en-IN" sz="1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Notation, similar to that for the one factor case, is then as follows.</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0" indent="0">
              <a:buNone/>
            </a:pP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8" name="Title 1"/>
          <p:cNvSpPr txBox="1">
            <a:spLocks/>
          </p:cNvSpPr>
          <p:nvPr/>
        </p:nvSpPr>
        <p:spPr>
          <a:xfrm>
            <a:off x="395543" y="149015"/>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 Notation and Computational Formulae</a:t>
            </a:r>
            <a:endParaRPr lang="en-IN" sz="4000" dirty="0">
              <a:solidFill>
                <a:srgbClr val="6C0000"/>
              </a:solidFill>
              <a:latin typeface="Times New Roman" pitchFamily="18" charset="0"/>
              <a:cs typeface="Times New Roman"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070744836"/>
              </p:ext>
            </p:extLst>
          </p:nvPr>
        </p:nvGraphicFramePr>
        <p:xfrm>
          <a:off x="1547664" y="3501009"/>
          <a:ext cx="5328592" cy="2304255"/>
        </p:xfrm>
        <a:graphic>
          <a:graphicData uri="http://schemas.openxmlformats.org/drawingml/2006/table">
            <a:tbl>
              <a:tblPr firstRow="1" bandRow="1">
                <a:tableStyleId>{2D5ABB26-0587-4C30-8999-92F81FD0307C}</a:tableStyleId>
              </a:tblPr>
              <a:tblGrid>
                <a:gridCol w="3240360">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tblGrid>
              <a:tr h="387961">
                <a:tc>
                  <a:txBody>
                    <a:bodyPr/>
                    <a:lstStyle/>
                    <a:p>
                      <a:r>
                        <a:rPr lang="en-IN" sz="1600" dirty="0">
                          <a:latin typeface="Times New Roman" panose="02020603050405020304" pitchFamily="18" charset="0"/>
                          <a:cs typeface="Times New Roman" panose="02020603050405020304" pitchFamily="18" charset="0"/>
                        </a:rPr>
                        <a:t>Number of levels of row factor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sz="1600" dirty="0"/>
                        <a:t>     = 𝑟</a:t>
                      </a:r>
                      <a:endParaRPr lang="en-IN" sz="1600" dirty="0">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87961">
                <a:tc>
                  <a:txBody>
                    <a:bodyPr/>
                    <a:lstStyle/>
                    <a:p>
                      <a:r>
                        <a:rPr lang="en-IN" sz="1600" dirty="0">
                          <a:latin typeface="Times New Roman" panose="02020603050405020304" pitchFamily="18" charset="0"/>
                          <a:cs typeface="Times New Roman" panose="02020603050405020304" pitchFamily="18" charset="0"/>
                        </a:rPr>
                        <a:t>Number of levels of column factor</a:t>
                      </a:r>
                    </a:p>
                  </a:txBody>
                  <a:tcPr>
                    <a:lnL w="12700" cap="flat" cmpd="sng" algn="ctr">
                      <a:solidFill>
                        <a:schemeClr val="tx1"/>
                      </a:solidFill>
                      <a:prstDash val="solid"/>
                      <a:round/>
                      <a:headEnd type="none" w="med" len="med"/>
                      <a:tailEnd type="none" w="med" len="med"/>
                    </a:lnL>
                  </a:tcPr>
                </a:tc>
                <a:tc>
                  <a:txBody>
                    <a:bodyPr/>
                    <a:lstStyle/>
                    <a:p>
                      <a:r>
                        <a:rPr lang="en-IN" sz="1600" dirty="0"/>
                        <a:t>     = 𝑐</a:t>
                      </a:r>
                      <a:endParaRPr lang="en-IN" sz="1600" dirty="0">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29109">
                <a:tc>
                  <a:txBody>
                    <a:bodyPr/>
                    <a:lstStyle/>
                    <a:p>
                      <a:r>
                        <a:rPr lang="en-IN" sz="1600" dirty="0">
                          <a:latin typeface="Times New Roman" panose="02020603050405020304" pitchFamily="18" charset="0"/>
                          <a:cs typeface="Times New Roman" panose="02020603050405020304" pitchFamily="18" charset="0"/>
                        </a:rPr>
                        <a:t>Total number of</a:t>
                      </a:r>
                      <a:r>
                        <a:rPr lang="en-IN" sz="1600" baseline="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observations </a:t>
                      </a:r>
                    </a:p>
                  </a:txBody>
                  <a:tcPr>
                    <a:lnL w="12700" cap="flat" cmpd="sng" algn="ctr">
                      <a:solidFill>
                        <a:schemeClr val="tx1"/>
                      </a:solidFill>
                      <a:prstDash val="solid"/>
                      <a:round/>
                      <a:headEnd type="none" w="med" len="med"/>
                      <a:tailEnd type="none" w="med" len="med"/>
                    </a:lnL>
                  </a:tcPr>
                </a:tc>
                <a:tc>
                  <a:txBody>
                    <a:bodyPr/>
                    <a:lstStyle/>
                    <a:p>
                      <a:r>
                        <a:rPr lang="en-IN" sz="1600" dirty="0"/>
                        <a:t>     = 𝑟𝑐</a:t>
                      </a:r>
                      <a:endParaRPr lang="en-IN" sz="1600" dirty="0">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429109">
                <a:tc>
                  <a:txBody>
                    <a:bodyPr/>
                    <a:lstStyle/>
                    <a:p>
                      <a:r>
                        <a:rPr lang="en-IN" sz="1600" dirty="0">
                          <a:latin typeface="Times New Roman" panose="02020603050405020304" pitchFamily="18" charset="0"/>
                          <a:cs typeface="Times New Roman" panose="02020603050405020304" pitchFamily="18" charset="0"/>
                        </a:rPr>
                        <a:t>Observation in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j-</a:t>
                      </a:r>
                      <a:r>
                        <a:rPr lang="en-IN" sz="1600" dirty="0" err="1">
                          <a:latin typeface="Times New Roman" panose="02020603050405020304" pitchFamily="18" charset="0"/>
                          <a:cs typeface="Times New Roman" panose="02020603050405020304" pitchFamily="18" charset="0"/>
                        </a:rPr>
                        <a:t>th</a:t>
                      </a:r>
                      <a:r>
                        <a:rPr lang="en-IN" sz="1600" dirty="0">
                          <a:latin typeface="Times New Roman" panose="02020603050405020304" pitchFamily="18" charset="0"/>
                          <a:cs typeface="Times New Roman" panose="02020603050405020304" pitchFamily="18" charset="0"/>
                        </a:rPr>
                        <a:t> cell of table</a:t>
                      </a:r>
                    </a:p>
                  </a:txBody>
                  <a:tcPr>
                    <a:lnL w="12700" cap="flat" cmpd="sng" algn="ctr">
                      <a:solidFill>
                        <a:schemeClr val="tx1"/>
                      </a:solidFill>
                      <a:prstDash val="solid"/>
                      <a:round/>
                      <a:headEnd type="none" w="med" len="med"/>
                      <a:tailEnd type="none" w="med" len="med"/>
                    </a:lnL>
                  </a:tcPr>
                </a:tc>
                <a:tc>
                  <a:txBody>
                    <a:bodyPr/>
                    <a:lstStyle/>
                    <a:p>
                      <a:r>
                        <a:rPr lang="en-IN" sz="1600" dirty="0"/>
                        <a:t>     = 𝑥</a:t>
                      </a:r>
                      <a:r>
                        <a:rPr lang="en-IN" sz="1600" baseline="-25000" dirty="0"/>
                        <a:t>𝑖𝑗</a:t>
                      </a:r>
                      <a:r>
                        <a:rPr lang="en-IN" sz="1600" dirty="0"/>
                        <a:t> </a:t>
                      </a:r>
                      <a:endParaRPr lang="en-IN" sz="1600" dirty="0">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670115">
                <a:tc>
                  <a:txBody>
                    <a:bodyPr/>
                    <a:lstStyle/>
                    <a:p>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ith</a:t>
                      </a:r>
                      <a:r>
                        <a:rPr lang="en-IN" sz="1600" dirty="0">
                          <a:latin typeface="Times New Roman" panose="02020603050405020304" pitchFamily="18" charset="0"/>
                          <a:cs typeface="Times New Roman" panose="02020603050405020304" pitchFamily="18" charset="0"/>
                        </a:rPr>
                        <a:t> level of row factor and</a:t>
                      </a:r>
                    </a:p>
                    <a:p>
                      <a:r>
                        <a:rPr lang="en-IN" sz="1600" dirty="0" err="1">
                          <a:latin typeface="Times New Roman" panose="02020603050405020304" pitchFamily="18" charset="0"/>
                          <a:cs typeface="Times New Roman" panose="02020603050405020304" pitchFamily="18" charset="0"/>
                        </a:rPr>
                        <a:t>jth</a:t>
                      </a:r>
                      <a:r>
                        <a:rPr lang="en-IN" sz="1600" dirty="0">
                          <a:latin typeface="Times New Roman" panose="02020603050405020304" pitchFamily="18" charset="0"/>
                          <a:cs typeface="Times New Roman" panose="02020603050405020304" pitchFamily="18" charset="0"/>
                        </a:rPr>
                        <a:t> level of column factor)</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IN" sz="1600" dirty="0"/>
                        <a:t>     𝑖=1,2,…,r</a:t>
                      </a:r>
                    </a:p>
                    <a:p>
                      <a:r>
                        <a:rPr lang="en-IN" sz="1600" dirty="0"/>
                        <a:t>     𝑗=1,2,…,c</a:t>
                      </a:r>
                      <a:endParaRPr lang="en-IN" sz="1600" dirty="0">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28014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16" y="1412776"/>
            <a:ext cx="8229600" cy="4911824"/>
          </a:xfrm>
        </p:spPr>
        <p:txBody>
          <a:bodyPr/>
          <a:lstStyle/>
          <a:p>
            <a:endParaRPr lang="en-US" dirty="0"/>
          </a:p>
          <a:p>
            <a:endParaRPr lang="en-US" dirty="0"/>
          </a:p>
          <a:p>
            <a:endParaRPr lang="en-US" dirty="0"/>
          </a:p>
          <a:p>
            <a:endParaRPr lang="en-US" dirty="0"/>
          </a:p>
          <a:p>
            <a:endParaRPr lang="en-US" dirty="0"/>
          </a:p>
          <a:p>
            <a:pPr marL="0" indent="0">
              <a:buNone/>
            </a:pPr>
            <a:endParaRPr lang="en-US" dirty="0"/>
          </a:p>
          <a:p>
            <a:r>
              <a:rPr lang="en-IN" sz="2000" dirty="0">
                <a:latin typeface="Times New Roman" panose="02020603050405020304" pitchFamily="18" charset="0"/>
                <a:cs typeface="Times New Roman" panose="02020603050405020304" pitchFamily="18" charset="0"/>
              </a:rPr>
              <a:t>These lead to the following computational formulae which again are similar to those for one-way ANOVA except that there is an additional sum of squares, etc. for the second factor.</a:t>
            </a:r>
          </a:p>
          <a:p>
            <a:pPr marL="0" indent="0">
              <a:buNone/>
            </a:pPr>
            <a:endParaRPr lang="en-IN" dirty="0"/>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7" name="Title 1"/>
          <p:cNvSpPr txBox="1">
            <a:spLocks/>
          </p:cNvSpPr>
          <p:nvPr/>
        </p:nvSpPr>
        <p:spPr>
          <a:xfrm>
            <a:off x="395543" y="149015"/>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 Notation and computational formulae</a:t>
            </a:r>
            <a:endParaRPr lang="en-IN" sz="4000" dirty="0">
              <a:solidFill>
                <a:srgbClr val="6C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984377509"/>
                  </p:ext>
                </p:extLst>
              </p:nvPr>
            </p:nvGraphicFramePr>
            <p:xfrm>
              <a:off x="981951" y="1916832"/>
              <a:ext cx="7056784" cy="1875917"/>
            </p:xfrm>
            <a:graphic>
              <a:graphicData uri="http://schemas.openxmlformats.org/drawingml/2006/table">
                <a:tbl>
                  <a:tblPr firstRow="1" bandRow="1">
                    <a:tableStyleId>{2D5ABB26-0587-4C30-8999-92F81FD0307C}</a:tableStyleId>
                  </a:tblPr>
                  <a:tblGrid>
                    <a:gridCol w="3751070">
                      <a:extLst>
                        <a:ext uri="{9D8B030D-6E8A-4147-A177-3AD203B41FA5}">
                          <a16:colId xmlns:a16="http://schemas.microsoft.com/office/drawing/2014/main" val="20000"/>
                        </a:ext>
                      </a:extLst>
                    </a:gridCol>
                    <a:gridCol w="3305714">
                      <a:extLst>
                        <a:ext uri="{9D8B030D-6E8A-4147-A177-3AD203B41FA5}">
                          <a16:colId xmlns:a16="http://schemas.microsoft.com/office/drawing/2014/main" val="20001"/>
                        </a:ext>
                      </a:extLst>
                    </a:gridCol>
                  </a:tblGrid>
                  <a:tr h="576064">
                    <a:tc>
                      <a:txBody>
                        <a:bodyPr/>
                        <a:lstStyle/>
                        <a:p>
                          <a:r>
                            <a:rPr lang="en-IN" sz="1600" dirty="0">
                              <a:latin typeface="Times New Roman" panose="02020603050405020304" pitchFamily="18" charset="0"/>
                              <a:cs typeface="Times New Roman" panose="02020603050405020304" pitchFamily="18" charset="0"/>
                            </a:rPr>
                            <a:t>Sum of c observations in </a:t>
                          </a:r>
                          <a:r>
                            <a:rPr lang="en-IN" sz="1600" dirty="0" err="1">
                              <a:latin typeface="Times New Roman" panose="02020603050405020304" pitchFamily="18" charset="0"/>
                              <a:cs typeface="Times New Roman" panose="02020603050405020304" pitchFamily="18" charset="0"/>
                            </a:rPr>
                            <a:t>i-th</a:t>
                          </a:r>
                          <a:r>
                            <a:rPr lang="en-IN" sz="1600" dirty="0">
                              <a:latin typeface="Times New Roman" panose="02020603050405020304" pitchFamily="18" charset="0"/>
                              <a:cs typeface="Times New Roman" panose="02020603050405020304" pitchFamily="18" charset="0"/>
                            </a:rPr>
                            <a:t> row</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400" b="0" i="0" u="none" strike="noStrike" kern="1200" cap="none" spc="0" normalizeH="0" baseline="0" noProof="0" smtClean="0">
                                    <a:ln>
                                      <a:noFill/>
                                    </a:ln>
                                    <a:effectLst/>
                                    <a:uLnTx/>
                                    <a:uFillTx/>
                                    <a:latin typeface="Cambria Math"/>
                                    <a:ea typeface="Cambria Math" panose="02040503050406030204" pitchFamily="18" charset="0"/>
                                  </a:rPr>
                                  <m:t>   </m:t>
                                </m:r>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m:t>
                                </m:r>
                                <m:sSub>
                                  <m:sSubPr>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𝑇</m:t>
                                    </m:r>
                                  </m:e>
                                  <m: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𝑅𝑖</m:t>
                                    </m:r>
                                  </m:sub>
                                </m:s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m:t>
                                </m:r>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𝑗</m:t>
                                    </m:r>
                                  </m:sub>
                                  <m:sup/>
                                  <m:e>
                                    <m:sSub>
                                      <m:sSubPr>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𝑥</m:t>
                                        </m:r>
                                      </m:e>
                                      <m: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𝑖𝑗</m:t>
                                        </m:r>
                                      </m:sub>
                                    </m:sSub>
                                  </m:e>
                                </m:nary>
                              </m:oMath>
                            </m:oMathPara>
                          </a14:m>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r>
                            <a:rPr lang="en-IN" sz="1600" dirty="0">
                              <a:latin typeface="Times New Roman" panose="02020603050405020304" pitchFamily="18" charset="0"/>
                              <a:cs typeface="Times New Roman" panose="02020603050405020304" pitchFamily="18" charset="0"/>
                            </a:rPr>
                            <a:t>Sum of r observations in j-</a:t>
                          </a:r>
                          <a:r>
                            <a:rPr lang="en-IN" sz="1600" dirty="0" err="1">
                              <a:latin typeface="Times New Roman" panose="02020603050405020304" pitchFamily="18" charset="0"/>
                              <a:cs typeface="Times New Roman" panose="02020603050405020304" pitchFamily="18" charset="0"/>
                            </a:rPr>
                            <a:t>th</a:t>
                          </a:r>
                          <a:r>
                            <a:rPr lang="en-IN" sz="1600" dirty="0">
                              <a:latin typeface="Times New Roman" panose="02020603050405020304" pitchFamily="18" charset="0"/>
                              <a:cs typeface="Times New Roman" panose="02020603050405020304" pitchFamily="18" charset="0"/>
                            </a:rPr>
                            <a:t> column </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400" b="0" i="0" u="none" strike="noStrike" kern="1200" cap="none" spc="0" normalizeH="0" baseline="0" noProof="0" smtClean="0">
                                    <a:ln>
                                      <a:noFill/>
                                    </a:ln>
                                    <a:effectLst/>
                                    <a:uLnTx/>
                                    <a:uFillTx/>
                                    <a:latin typeface="Cambria Math"/>
                                    <a:ea typeface="Cambria Math" panose="02040503050406030204" pitchFamily="18" charset="0"/>
                                  </a:rPr>
                                  <m:t>   </m:t>
                                </m:r>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m:t>
                                </m:r>
                                <m:sSub>
                                  <m:sSubPr>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𝑇</m:t>
                                    </m:r>
                                  </m:e>
                                  <m: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𝐶𝑗</m:t>
                                    </m:r>
                                  </m:sub>
                                </m:s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m:t>
                                </m:r>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𝑖</m:t>
                                    </m:r>
                                  </m:sub>
                                  <m:sup/>
                                  <m:e>
                                    <m:sSub>
                                      <m:sSubPr>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𝑥</m:t>
                                        </m:r>
                                      </m:e>
                                      <m: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𝑖𝑗</m:t>
                                        </m:r>
                                      </m:sub>
                                    </m:sSub>
                                  </m:e>
                                </m:nary>
                              </m:oMath>
                            </m:oMathPara>
                          </a14:m>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r>
                            <a:rPr lang="en-IN" sz="1600" dirty="0">
                              <a:latin typeface="Times New Roman" panose="02020603050405020304" pitchFamily="18" charset="0"/>
                              <a:cs typeface="Times New Roman" panose="02020603050405020304" pitchFamily="18" charset="0"/>
                            </a:rPr>
                            <a:t>Sum of all </a:t>
                          </a:r>
                          <a:r>
                            <a:rPr lang="en-IN" sz="1600" dirty="0" err="1">
                              <a:latin typeface="Times New Roman" panose="02020603050405020304" pitchFamily="18" charset="0"/>
                              <a:cs typeface="Times New Roman" panose="02020603050405020304" pitchFamily="18" charset="0"/>
                            </a:rPr>
                            <a:t>rc</a:t>
                          </a:r>
                          <a:r>
                            <a:rPr lang="en-IN" sz="1600" dirty="0">
                              <a:latin typeface="Times New Roman" panose="02020603050405020304" pitchFamily="18" charset="0"/>
                              <a:cs typeface="Times New Roman" panose="02020603050405020304" pitchFamily="18" charset="0"/>
                            </a:rPr>
                            <a:t> observations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400" b="0" i="0" u="none" strike="noStrike" kern="1200" cap="none" spc="0" normalizeH="0" baseline="0" noProof="0" smtClean="0">
                                    <a:ln>
                                      <a:noFill/>
                                    </a:ln>
                                    <a:effectLst/>
                                    <a:uLnTx/>
                                    <a:uFillTx/>
                                    <a:latin typeface="Cambria Math"/>
                                    <a:ea typeface="Cambria Math" panose="02040503050406030204" pitchFamily="18" charset="0"/>
                                  </a:rPr>
                                  <m:t>  </m:t>
                                </m:r>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m:t>
                                </m:r>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𝑇</m:t>
                                </m:r>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m:t>
                                </m:r>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𝑖</m:t>
                                    </m:r>
                                  </m:sub>
                                  <m:sup/>
                                  <m:e>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𝑗</m:t>
                                        </m:r>
                                      </m:sub>
                                      <m:sup/>
                                      <m:e>
                                        <m:sSub>
                                          <m:sSubPr>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𝑥</m:t>
                                            </m:r>
                                          </m:e>
                                          <m: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𝑖𝑗</m:t>
                                            </m:r>
                                          </m:sub>
                                        </m:sSub>
                                      </m:e>
                                    </m:nary>
                                  </m:e>
                                </m:nary>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m:t>
                                </m:r>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𝑖</m:t>
                                    </m:r>
                                  </m:sub>
                                  <m:sup/>
                                  <m:e>
                                    <m:sSub>
                                      <m:sSubPr>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𝑇</m:t>
                                        </m:r>
                                      </m:e>
                                      <m: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𝑅𝑖</m:t>
                                        </m:r>
                                      </m:sub>
                                    </m:sSub>
                                  </m:e>
                                </m:nary>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m:t>
                                </m:r>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naryPr>
                                  <m: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𝑗</m:t>
                                    </m:r>
                                  </m:sub>
                                  <m:sup/>
                                  <m:e>
                                    <m:sSub>
                                      <m:sSubPr>
                                        <m:ctrlPr>
                                          <a:rPr kumimoji="0" lang="en-US" sz="1400" i="1"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𝑇</m:t>
                                        </m:r>
                                      </m:e>
                                      <m:sub>
                                        <m:r>
                                          <a:rPr kumimoji="0" lang="en-US" sz="1400" u="none" strike="noStrike" kern="1200" cap="none" spc="0" normalizeH="0" baseline="0" noProof="0" smtClean="0">
                                            <a:ln>
                                              <a:noFill/>
                                            </a:ln>
                                            <a:effectLst/>
                                            <a:uLnTx/>
                                            <a:uFillTx/>
                                            <a:latin typeface="Cambria Math" panose="02040503050406030204" pitchFamily="18" charset="0"/>
                                            <a:ea typeface="Cambria Math" panose="02040503050406030204" pitchFamily="18" charset="0"/>
                                          </a:rPr>
                                          <m:t>𝐶𝑗</m:t>
                                        </m:r>
                                      </m:sub>
                                    </m:sSub>
                                  </m:e>
                                </m:nary>
                              </m:oMath>
                            </m:oMathPara>
                          </a14:m>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984377509"/>
                  </p:ext>
                </p:extLst>
              </p:nvPr>
            </p:nvGraphicFramePr>
            <p:xfrm>
              <a:off x="981951" y="1916832"/>
              <a:ext cx="7056784" cy="1875917"/>
            </p:xfrm>
            <a:graphic>
              <a:graphicData uri="http://schemas.openxmlformats.org/drawingml/2006/table">
                <a:tbl>
                  <a:tblPr firstRow="1" bandRow="1">
                    <a:tableStyleId>{2D5ABB26-0587-4C30-8999-92F81FD0307C}</a:tableStyleId>
                  </a:tblPr>
                  <a:tblGrid>
                    <a:gridCol w="3751070"/>
                    <a:gridCol w="3305714"/>
                  </a:tblGrid>
                  <a:tr h="633349">
                    <a:tc>
                      <a:txBody>
                        <a:bodyPr/>
                        <a:lstStyle/>
                        <a:p>
                          <a:r>
                            <a:rPr lang="en-IN" sz="1600" dirty="0" smtClean="0">
                              <a:latin typeface="Times New Roman" panose="02020603050405020304" pitchFamily="18" charset="0"/>
                              <a:cs typeface="Times New Roman" panose="02020603050405020304" pitchFamily="18" charset="0"/>
                            </a:rPr>
                            <a:t>Sum of c observations in </a:t>
                          </a:r>
                          <a:r>
                            <a:rPr lang="en-IN" sz="1600" dirty="0" err="1" smtClean="0">
                              <a:latin typeface="Times New Roman" panose="02020603050405020304" pitchFamily="18" charset="0"/>
                              <a:cs typeface="Times New Roman" panose="02020603050405020304" pitchFamily="18" charset="0"/>
                            </a:rPr>
                            <a:t>i-th</a:t>
                          </a:r>
                          <a:r>
                            <a:rPr lang="en-IN" sz="1600"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row</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rotWithShape="1">
                          <a:blip r:embed="rId2"/>
                          <a:stretch>
                            <a:fillRect l="-113653" t="-112500" b="-354808"/>
                          </a:stretch>
                        </a:blipFill>
                      </a:tcPr>
                    </a:tc>
                  </a:tr>
                  <a:tr h="609219">
                    <a:tc>
                      <a:txBody>
                        <a:bodyPr/>
                        <a:lstStyle/>
                        <a:p>
                          <a:r>
                            <a:rPr lang="en-IN" sz="1600" dirty="0" smtClean="0">
                              <a:latin typeface="Times New Roman" panose="02020603050405020304" pitchFamily="18" charset="0"/>
                              <a:cs typeface="Times New Roman" panose="02020603050405020304" pitchFamily="18" charset="0"/>
                            </a:rPr>
                            <a:t>Sum of r observations in </a:t>
                          </a:r>
                          <a:r>
                            <a:rPr lang="en-IN" sz="1600" dirty="0" smtClean="0">
                              <a:latin typeface="Times New Roman" panose="02020603050405020304" pitchFamily="18" charset="0"/>
                              <a:cs typeface="Times New Roman" panose="02020603050405020304" pitchFamily="18" charset="0"/>
                            </a:rPr>
                            <a:t>j-</a:t>
                          </a:r>
                          <a:r>
                            <a:rPr lang="en-IN" sz="1600" dirty="0" err="1" smtClean="0">
                              <a:latin typeface="Times New Roman" panose="02020603050405020304" pitchFamily="18" charset="0"/>
                              <a:cs typeface="Times New Roman" panose="02020603050405020304" pitchFamily="18" charset="0"/>
                            </a:rPr>
                            <a:t>th</a:t>
                          </a:r>
                          <a:r>
                            <a:rPr lang="en-IN" sz="1600"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column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endParaRPr lang="en-US"/>
                        </a:p>
                      </a:txBody>
                      <a:tcPr>
                        <a:lnR w="12700" cap="flat" cmpd="sng" algn="ctr">
                          <a:solidFill>
                            <a:schemeClr val="tx1"/>
                          </a:solidFill>
                          <a:prstDash val="solid"/>
                          <a:round/>
                          <a:headEnd type="none" w="med" len="med"/>
                          <a:tailEnd type="none" w="med" len="med"/>
                        </a:lnR>
                        <a:blipFill rotWithShape="1">
                          <a:blip r:embed="rId2"/>
                          <a:stretch>
                            <a:fillRect l="-113653" t="-221000" b="-269000"/>
                          </a:stretch>
                        </a:blipFill>
                      </a:tcPr>
                    </a:tc>
                  </a:tr>
                  <a:tr h="633349">
                    <a:tc>
                      <a:txBody>
                        <a:bodyPr/>
                        <a:lstStyle/>
                        <a:p>
                          <a:r>
                            <a:rPr lang="en-IN" sz="1600" dirty="0" smtClean="0">
                              <a:latin typeface="Times New Roman" panose="02020603050405020304" pitchFamily="18" charset="0"/>
                              <a:cs typeface="Times New Roman" panose="02020603050405020304" pitchFamily="18" charset="0"/>
                            </a:rPr>
                            <a:t>Sum of all </a:t>
                          </a:r>
                          <a:r>
                            <a:rPr lang="en-IN" sz="1600" dirty="0" err="1" smtClean="0">
                              <a:latin typeface="Times New Roman" panose="02020603050405020304" pitchFamily="18" charset="0"/>
                              <a:cs typeface="Times New Roman" panose="02020603050405020304" pitchFamily="18" charset="0"/>
                            </a:rPr>
                            <a:t>rc</a:t>
                          </a:r>
                          <a:r>
                            <a:rPr lang="en-IN" sz="1600" dirty="0" smtClean="0">
                              <a:latin typeface="Times New Roman" panose="02020603050405020304" pitchFamily="18" charset="0"/>
                              <a:cs typeface="Times New Roman" panose="02020603050405020304" pitchFamily="18" charset="0"/>
                            </a:rPr>
                            <a:t> observations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rotWithShape="1">
                          <a:blip r:embed="rId2"/>
                          <a:stretch>
                            <a:fillRect l="-113653" t="-308654" b="-158654"/>
                          </a:stretch>
                        </a:blipFill>
                      </a:tcPr>
                    </a:tc>
                  </a:tr>
                </a:tbl>
              </a:graphicData>
            </a:graphic>
          </p:graphicFrame>
        </mc:Fallback>
      </mc:AlternateContent>
    </p:spTree>
    <p:extLst>
      <p:ext uri="{BB962C8B-B14F-4D97-AF65-F5344CB8AC3E}">
        <p14:creationId xmlns:p14="http://schemas.microsoft.com/office/powerpoint/2010/main" val="3690983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2296940193"/>
                  </p:ext>
                </p:extLst>
              </p:nvPr>
            </p:nvGraphicFramePr>
            <p:xfrm>
              <a:off x="899592" y="1700808"/>
              <a:ext cx="6408712" cy="2332736"/>
            </p:xfrm>
            <a:graphic>
              <a:graphicData uri="http://schemas.openxmlformats.org/drawingml/2006/table">
                <a:tbl>
                  <a:tblPr firstRow="1" bandRow="1">
                    <a:tableStyleId>{2D5ABB26-0587-4C30-8999-92F81FD0307C}</a:tableStyleId>
                  </a:tblPr>
                  <a:tblGrid>
                    <a:gridCol w="3204356">
                      <a:extLst>
                        <a:ext uri="{9D8B030D-6E8A-4147-A177-3AD203B41FA5}">
                          <a16:colId xmlns:a16="http://schemas.microsoft.com/office/drawing/2014/main" val="20000"/>
                        </a:ext>
                      </a:extLst>
                    </a:gridCol>
                    <a:gridCol w="3204356">
                      <a:extLst>
                        <a:ext uri="{9D8B030D-6E8A-4147-A177-3AD203B41FA5}">
                          <a16:colId xmlns:a16="http://schemas.microsoft.com/office/drawing/2014/main" val="20001"/>
                        </a:ext>
                      </a:extLst>
                    </a:gridCol>
                  </a:tblGrid>
                  <a:tr h="370840">
                    <a:tc>
                      <a:txBody>
                        <a:bodyPr/>
                        <a:lstStyle/>
                        <a:p>
                          <a:r>
                            <a:rPr lang="en-IN" sz="1600" dirty="0"/>
                            <a:t>Total sum of squares,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400" i="1" u="none" strike="noStrike" kern="1200" cap="none" spc="0" normalizeH="0" baseline="0" noProof="0" smtClean="0">
                                        <a:ln>
                                          <a:noFill/>
                                        </a:ln>
                                        <a:effectLst/>
                                        <a:uLnTx/>
                                        <a:uFillTx/>
                                        <a:latin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a:rPr>
                                      <m:t>𝑆𝑆</m:t>
                                    </m:r>
                                  </m:e>
                                  <m:sub>
                                    <m:r>
                                      <a:rPr kumimoji="0" lang="en-US" sz="1400" u="none" strike="noStrike" kern="1200" cap="none" spc="0" normalizeH="0" baseline="0" noProof="0" smtClean="0">
                                        <a:ln>
                                          <a:noFill/>
                                        </a:ln>
                                        <a:effectLst/>
                                        <a:uLnTx/>
                                        <a:uFillTx/>
                                        <a:latin typeface="Cambria Math"/>
                                      </a:rPr>
                                      <m:t>𝑇</m:t>
                                    </m:r>
                                  </m:sub>
                                </m:sSub>
                                <m:r>
                                  <a:rPr kumimoji="0" lang="en-US" sz="1400" u="none" strike="noStrike" kern="1200" cap="none" spc="0" normalizeH="0" baseline="0" noProof="0" smtClean="0">
                                    <a:ln>
                                      <a:noFill/>
                                    </a:ln>
                                    <a:effectLst/>
                                    <a:uLnTx/>
                                    <a:uFillTx/>
                                    <a:latin typeface="Cambria Math"/>
                                  </a:rPr>
                                  <m:t>=</m:t>
                                </m:r>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a:rPr>
                                      <m:t>𝑖</m:t>
                                    </m:r>
                                  </m:sub>
                                  <m:sup/>
                                  <m:e>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a:rPr>
                                          <m:t>𝑗</m:t>
                                        </m:r>
                                      </m:sub>
                                      <m:sup/>
                                      <m:e>
                                        <m:sSup>
                                          <m:sSupPr>
                                            <m:ctrlPr>
                                              <a:rPr kumimoji="0" lang="en-US" sz="1400" i="1" u="none" strike="noStrike" kern="1200" cap="none" spc="0" normalizeH="0" baseline="0" noProof="0" smtClean="0">
                                                <a:ln>
                                                  <a:noFill/>
                                                </a:ln>
                                                <a:effectLst/>
                                                <a:uLnTx/>
                                                <a:uFillTx/>
                                                <a:latin typeface="Cambria Math" panose="02040503050406030204" pitchFamily="18" charset="0"/>
                                              </a:rPr>
                                            </m:ctrlPr>
                                          </m:sSupPr>
                                          <m:e>
                                            <m:sSub>
                                              <m:sSubPr>
                                                <m:ctrlPr>
                                                  <a:rPr kumimoji="0" lang="en-US" sz="1400" i="1" u="none" strike="noStrike" kern="1200" cap="none" spc="0" normalizeH="0" baseline="0" noProof="0" smtClean="0">
                                                    <a:ln>
                                                      <a:noFill/>
                                                    </a:ln>
                                                    <a:effectLst/>
                                                    <a:uLnTx/>
                                                    <a:uFillTx/>
                                                    <a:latin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a:rPr>
                                                  <m:t>𝑥</m:t>
                                                </m:r>
                                              </m:e>
                                              <m:sub>
                                                <m:r>
                                                  <a:rPr kumimoji="0" lang="en-US" sz="1400" u="none" strike="noStrike" kern="1200" cap="none" spc="0" normalizeH="0" baseline="0" noProof="0" smtClean="0">
                                                    <a:ln>
                                                      <a:noFill/>
                                                    </a:ln>
                                                    <a:effectLst/>
                                                    <a:uLnTx/>
                                                    <a:uFillTx/>
                                                    <a:latin typeface="Cambria Math"/>
                                                  </a:rPr>
                                                  <m:t>𝑖𝑗</m:t>
                                                </m:r>
                                              </m:sub>
                                            </m:sSub>
                                          </m:e>
                                          <m:sup>
                                            <m:r>
                                              <a:rPr kumimoji="0" lang="en-US" sz="1400" u="none" strike="noStrike" kern="1200" cap="none" spc="0" normalizeH="0" baseline="0" noProof="0" smtClean="0">
                                                <a:ln>
                                                  <a:noFill/>
                                                </a:ln>
                                                <a:effectLst/>
                                                <a:uLnTx/>
                                                <a:uFillTx/>
                                                <a:latin typeface="Cambria Math"/>
                                              </a:rPr>
                                              <m:t>2</m:t>
                                            </m:r>
                                          </m:sup>
                                        </m:sSup>
                                      </m:e>
                                    </m:nary>
                                  </m:e>
                                </m:nary>
                                <m:r>
                                  <a:rPr kumimoji="0" lang="en-US" sz="1400" u="none" strike="noStrike" kern="1200" cap="none" spc="0" normalizeH="0" baseline="0" noProof="0" smtClean="0">
                                    <a:ln>
                                      <a:noFill/>
                                    </a:ln>
                                    <a:effectLst/>
                                    <a:uLnTx/>
                                    <a:uFillTx/>
                                    <a:latin typeface="Cambria Math"/>
                                  </a:rPr>
                                  <m:t>−</m:t>
                                </m:r>
                                <m:f>
                                  <m:fPr>
                                    <m:ctrlPr>
                                      <a:rPr kumimoji="0" lang="mr-IN" sz="1400" i="1" u="none" strike="noStrike" kern="1200" cap="none" spc="0" normalizeH="0" baseline="0" noProof="0" smtClean="0">
                                        <a:ln>
                                          <a:noFill/>
                                        </a:ln>
                                        <a:effectLst/>
                                        <a:uLnTx/>
                                        <a:uFillTx/>
                                        <a:latin typeface="Cambria Math" panose="02040503050406030204" pitchFamily="18" charset="0"/>
                                      </a:rPr>
                                    </m:ctrlPr>
                                  </m:fPr>
                                  <m:num>
                                    <m:sSup>
                                      <m:sSupPr>
                                        <m:ctrlPr>
                                          <a:rPr kumimoji="0" lang="mr-IN" sz="1400" i="1" u="none" strike="noStrike" kern="1200" cap="none" spc="0" normalizeH="0" baseline="0" noProof="0" smtClean="0">
                                            <a:ln>
                                              <a:noFill/>
                                            </a:ln>
                                            <a:effectLst/>
                                            <a:uLnTx/>
                                            <a:uFillTx/>
                                            <a:latin typeface="Cambria Math" panose="02040503050406030204" pitchFamily="18" charset="0"/>
                                          </a:rPr>
                                        </m:ctrlPr>
                                      </m:sSupPr>
                                      <m:e>
                                        <m:r>
                                          <a:rPr kumimoji="0" lang="en-US" sz="1400" u="none" strike="noStrike" kern="1200" cap="none" spc="0" normalizeH="0" baseline="0" noProof="0" smtClean="0">
                                            <a:ln>
                                              <a:noFill/>
                                            </a:ln>
                                            <a:effectLst/>
                                            <a:uLnTx/>
                                            <a:uFillTx/>
                                            <a:latin typeface="Cambria Math"/>
                                          </a:rPr>
                                          <m:t>𝑇</m:t>
                                        </m:r>
                                      </m:e>
                                      <m:sup>
                                        <m:r>
                                          <a:rPr kumimoji="0" lang="en-US" sz="1400" u="none" strike="noStrike" kern="1200" cap="none" spc="0" normalizeH="0" baseline="0" noProof="0" smtClean="0">
                                            <a:ln>
                                              <a:noFill/>
                                            </a:ln>
                                            <a:effectLst/>
                                            <a:uLnTx/>
                                            <a:uFillTx/>
                                            <a:latin typeface="Cambria Math"/>
                                          </a:rPr>
                                          <m:t>2</m:t>
                                        </m:r>
                                      </m:sup>
                                    </m:sSup>
                                  </m:num>
                                  <m:den>
                                    <m:r>
                                      <a:rPr kumimoji="0" lang="en-US" sz="1400" u="none" strike="noStrike" kern="1200" cap="none" spc="0" normalizeH="0" baseline="0" noProof="0" smtClean="0">
                                        <a:ln>
                                          <a:noFill/>
                                        </a:ln>
                                        <a:effectLst/>
                                        <a:uLnTx/>
                                        <a:uFillTx/>
                                        <a:latin typeface="Cambria Math"/>
                                      </a:rPr>
                                      <m:t>𝑟𝑐</m:t>
                                    </m:r>
                                  </m:den>
                                </m:f>
                              </m:oMath>
                            </m:oMathPara>
                          </a14:m>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r>
                            <a:rPr lang="en-IN" sz="1600" dirty="0"/>
                            <a:t>Between rows sum of squares,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400" i="1" u="none" strike="noStrike" kern="1200" cap="none" spc="0" normalizeH="0" baseline="0" noProof="0" smtClean="0">
                                        <a:ln>
                                          <a:noFill/>
                                        </a:ln>
                                        <a:effectLst/>
                                        <a:uLnTx/>
                                        <a:uFillTx/>
                                        <a:latin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a:rPr>
                                      <m:t> </m:t>
                                    </m:r>
                                    <m:r>
                                      <a:rPr kumimoji="0" lang="en-US" sz="1400" u="none" strike="noStrike" kern="1200" cap="none" spc="0" normalizeH="0" baseline="0" noProof="0" smtClean="0">
                                        <a:ln>
                                          <a:noFill/>
                                        </a:ln>
                                        <a:effectLst/>
                                        <a:uLnTx/>
                                        <a:uFillTx/>
                                        <a:latin typeface="Cambria Math"/>
                                      </a:rPr>
                                      <m:t>𝑆𝑆</m:t>
                                    </m:r>
                                  </m:e>
                                  <m:sub>
                                    <m:r>
                                      <a:rPr kumimoji="0" lang="en-US" sz="1400" u="none" strike="noStrike" kern="1200" cap="none" spc="0" normalizeH="0" baseline="0" noProof="0" smtClean="0">
                                        <a:ln>
                                          <a:noFill/>
                                        </a:ln>
                                        <a:effectLst/>
                                        <a:uLnTx/>
                                        <a:uFillTx/>
                                        <a:latin typeface="Cambria Math"/>
                                      </a:rPr>
                                      <m:t>𝑅</m:t>
                                    </m:r>
                                  </m:sub>
                                </m:sSub>
                                <m:r>
                                  <a:rPr kumimoji="0" lang="en-US" sz="1400" u="none" strike="noStrike" kern="1200" cap="none" spc="0" normalizeH="0" baseline="0" noProof="0" smtClean="0">
                                    <a:ln>
                                      <a:noFill/>
                                    </a:ln>
                                    <a:effectLst/>
                                    <a:uLnTx/>
                                    <a:uFillTx/>
                                    <a:latin typeface="Cambria Math"/>
                                  </a:rPr>
                                  <m:t>=</m:t>
                                </m:r>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a:rPr>
                                      <m:t>𝑖</m:t>
                                    </m:r>
                                  </m:sub>
                                  <m:sup/>
                                  <m:e>
                                    <m:f>
                                      <m:fPr>
                                        <m:ctrlPr>
                                          <a:rPr kumimoji="0" lang="mr-IN" sz="1400" i="1" u="none" strike="noStrike" kern="1200" cap="none" spc="0" normalizeH="0" baseline="0" noProof="0" smtClean="0">
                                            <a:ln>
                                              <a:noFill/>
                                            </a:ln>
                                            <a:effectLst/>
                                            <a:uLnTx/>
                                            <a:uFillTx/>
                                            <a:latin typeface="Cambria Math" panose="02040503050406030204" pitchFamily="18" charset="0"/>
                                          </a:rPr>
                                        </m:ctrlPr>
                                      </m:fPr>
                                      <m:num>
                                        <m:sSup>
                                          <m:sSupPr>
                                            <m:ctrlPr>
                                              <a:rPr kumimoji="0" lang="mr-IN" sz="1400" i="1" u="none" strike="noStrike" kern="1200" cap="none" spc="0" normalizeH="0" baseline="0" noProof="0" smtClean="0">
                                                <a:ln>
                                                  <a:noFill/>
                                                </a:ln>
                                                <a:effectLst/>
                                                <a:uLnTx/>
                                                <a:uFillTx/>
                                                <a:latin typeface="Cambria Math" panose="02040503050406030204" pitchFamily="18" charset="0"/>
                                              </a:rPr>
                                            </m:ctrlPr>
                                          </m:sSupPr>
                                          <m:e>
                                            <m:sSub>
                                              <m:sSubPr>
                                                <m:ctrlPr>
                                                  <a:rPr kumimoji="0" lang="en-US" sz="1400" i="1" u="none" strike="noStrike" kern="1200" cap="none" spc="0" normalizeH="0" baseline="0" noProof="0" smtClean="0">
                                                    <a:ln>
                                                      <a:noFill/>
                                                    </a:ln>
                                                    <a:effectLst/>
                                                    <a:uLnTx/>
                                                    <a:uFillTx/>
                                                    <a:latin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a:rPr>
                                                  <m:t>𝑇</m:t>
                                                </m:r>
                                              </m:e>
                                              <m:sub>
                                                <m:r>
                                                  <a:rPr kumimoji="0" lang="en-US" sz="1400" u="none" strike="noStrike" kern="1200" cap="none" spc="0" normalizeH="0" baseline="0" noProof="0" smtClean="0">
                                                    <a:ln>
                                                      <a:noFill/>
                                                    </a:ln>
                                                    <a:effectLst/>
                                                    <a:uLnTx/>
                                                    <a:uFillTx/>
                                                    <a:latin typeface="Cambria Math"/>
                                                  </a:rPr>
                                                  <m:t>𝑅𝑖</m:t>
                                                </m:r>
                                              </m:sub>
                                            </m:sSub>
                                          </m:e>
                                          <m:sup>
                                            <m:r>
                                              <a:rPr kumimoji="0" lang="en-US" sz="1400" u="none" strike="noStrike" kern="1200" cap="none" spc="0" normalizeH="0" baseline="0" noProof="0" smtClean="0">
                                                <a:ln>
                                                  <a:noFill/>
                                                </a:ln>
                                                <a:effectLst/>
                                                <a:uLnTx/>
                                                <a:uFillTx/>
                                                <a:latin typeface="Cambria Math"/>
                                              </a:rPr>
                                              <m:t>2</m:t>
                                            </m:r>
                                          </m:sup>
                                        </m:sSup>
                                      </m:num>
                                      <m:den>
                                        <m:r>
                                          <a:rPr kumimoji="0" lang="en-US" sz="1400" u="none" strike="noStrike" kern="1200" cap="none" spc="0" normalizeH="0" baseline="0" noProof="0" smtClean="0">
                                            <a:ln>
                                              <a:noFill/>
                                            </a:ln>
                                            <a:effectLst/>
                                            <a:uLnTx/>
                                            <a:uFillTx/>
                                            <a:latin typeface="Cambria Math"/>
                                          </a:rPr>
                                          <m:t>𝑐</m:t>
                                        </m:r>
                                      </m:den>
                                    </m:f>
                                  </m:e>
                                </m:nary>
                                <m:r>
                                  <a:rPr kumimoji="0" lang="en-US" sz="1400" u="none" strike="noStrike" kern="1200" cap="none" spc="0" normalizeH="0" baseline="0" noProof="0" smtClean="0">
                                    <a:ln>
                                      <a:noFill/>
                                    </a:ln>
                                    <a:effectLst/>
                                    <a:uLnTx/>
                                    <a:uFillTx/>
                                    <a:latin typeface="Cambria Math"/>
                                  </a:rPr>
                                  <m:t>−</m:t>
                                </m:r>
                                <m:f>
                                  <m:fPr>
                                    <m:ctrlPr>
                                      <a:rPr kumimoji="0" lang="mr-IN" sz="1400" i="1" u="none" strike="noStrike" kern="1200" cap="none" spc="0" normalizeH="0" baseline="0" noProof="0" smtClean="0">
                                        <a:ln>
                                          <a:noFill/>
                                        </a:ln>
                                        <a:effectLst/>
                                        <a:uLnTx/>
                                        <a:uFillTx/>
                                        <a:latin typeface="Cambria Math" panose="02040503050406030204" pitchFamily="18" charset="0"/>
                                      </a:rPr>
                                    </m:ctrlPr>
                                  </m:fPr>
                                  <m:num>
                                    <m:sSup>
                                      <m:sSupPr>
                                        <m:ctrlPr>
                                          <a:rPr kumimoji="0" lang="mr-IN" sz="1400" i="1" u="none" strike="noStrike" kern="1200" cap="none" spc="0" normalizeH="0" baseline="0" noProof="0" smtClean="0">
                                            <a:ln>
                                              <a:noFill/>
                                            </a:ln>
                                            <a:effectLst/>
                                            <a:uLnTx/>
                                            <a:uFillTx/>
                                            <a:latin typeface="Cambria Math" panose="02040503050406030204" pitchFamily="18" charset="0"/>
                                          </a:rPr>
                                        </m:ctrlPr>
                                      </m:sSupPr>
                                      <m:e>
                                        <m:r>
                                          <a:rPr kumimoji="0" lang="en-US" sz="1400" u="none" strike="noStrike" kern="1200" cap="none" spc="0" normalizeH="0" baseline="0" noProof="0" smtClean="0">
                                            <a:ln>
                                              <a:noFill/>
                                            </a:ln>
                                            <a:effectLst/>
                                            <a:uLnTx/>
                                            <a:uFillTx/>
                                            <a:latin typeface="Cambria Math"/>
                                          </a:rPr>
                                          <m:t>𝑇</m:t>
                                        </m:r>
                                      </m:e>
                                      <m:sup>
                                        <m:r>
                                          <a:rPr kumimoji="0" lang="en-US" sz="1400" u="none" strike="noStrike" kern="1200" cap="none" spc="0" normalizeH="0" baseline="0" noProof="0" smtClean="0">
                                            <a:ln>
                                              <a:noFill/>
                                            </a:ln>
                                            <a:effectLst/>
                                            <a:uLnTx/>
                                            <a:uFillTx/>
                                            <a:latin typeface="Cambria Math"/>
                                          </a:rPr>
                                          <m:t>2</m:t>
                                        </m:r>
                                      </m:sup>
                                    </m:sSup>
                                  </m:num>
                                  <m:den>
                                    <m:r>
                                      <a:rPr kumimoji="0" lang="en-US" sz="1400" u="none" strike="noStrike" kern="1200" cap="none" spc="0" normalizeH="0" baseline="0" noProof="0" smtClean="0">
                                        <a:ln>
                                          <a:noFill/>
                                        </a:ln>
                                        <a:effectLst/>
                                        <a:uLnTx/>
                                        <a:uFillTx/>
                                        <a:latin typeface="Cambria Math"/>
                                      </a:rPr>
                                      <m:t>𝑟𝑐</m:t>
                                    </m:r>
                                  </m:den>
                                </m:f>
                              </m:oMath>
                            </m:oMathPara>
                          </a14:m>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r>
                            <a:rPr lang="en-IN" sz="1600" dirty="0"/>
                            <a:t>Between columns sum of squares,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400" i="1" u="none" strike="noStrike" kern="1200" cap="none" spc="0" normalizeH="0" baseline="0" noProof="0" smtClean="0">
                                        <a:ln>
                                          <a:noFill/>
                                        </a:ln>
                                        <a:effectLst/>
                                        <a:uLnTx/>
                                        <a:uFillTx/>
                                        <a:latin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a:rPr>
                                      <m:t> </m:t>
                                    </m:r>
                                    <m:r>
                                      <a:rPr kumimoji="0" lang="en-US" sz="1400" u="none" strike="noStrike" kern="1200" cap="none" spc="0" normalizeH="0" baseline="0" noProof="0" smtClean="0">
                                        <a:ln>
                                          <a:noFill/>
                                        </a:ln>
                                        <a:effectLst/>
                                        <a:uLnTx/>
                                        <a:uFillTx/>
                                        <a:latin typeface="Cambria Math"/>
                                      </a:rPr>
                                      <m:t>𝑆𝑆</m:t>
                                    </m:r>
                                  </m:e>
                                  <m:sub>
                                    <m:r>
                                      <a:rPr kumimoji="0" lang="en-US" sz="1400" u="none" strike="noStrike" kern="1200" cap="none" spc="0" normalizeH="0" baseline="0" noProof="0" smtClean="0">
                                        <a:ln>
                                          <a:noFill/>
                                        </a:ln>
                                        <a:effectLst/>
                                        <a:uLnTx/>
                                        <a:uFillTx/>
                                        <a:latin typeface="Cambria Math"/>
                                      </a:rPr>
                                      <m:t>𝐶</m:t>
                                    </m:r>
                                  </m:sub>
                                </m:sSub>
                                <m:r>
                                  <a:rPr kumimoji="0" lang="en-US" sz="1400" u="none" strike="noStrike" kern="1200" cap="none" spc="0" normalizeH="0" baseline="0" noProof="0" smtClean="0">
                                    <a:ln>
                                      <a:noFill/>
                                    </a:ln>
                                    <a:effectLst/>
                                    <a:uLnTx/>
                                    <a:uFillTx/>
                                    <a:latin typeface="Cambria Math"/>
                                  </a:rPr>
                                  <m:t>=</m:t>
                                </m:r>
                                <m:nary>
                                  <m:naryPr>
                                    <m:chr m:val="∑"/>
                                    <m:supHide m:val="on"/>
                                    <m:ctrlPr>
                                      <a:rPr kumimoji="0" lang="en-US" sz="1400" i="1" u="none" strike="noStrike" kern="1200" cap="none" spc="0" normalizeH="0" baseline="0" noProof="0" smtClean="0">
                                        <a:ln>
                                          <a:noFill/>
                                        </a:ln>
                                        <a:effectLst/>
                                        <a:uLnTx/>
                                        <a:uFillTx/>
                                        <a:latin typeface="Cambria Math" panose="02040503050406030204" pitchFamily="18" charset="0"/>
                                      </a:rPr>
                                    </m:ctrlPr>
                                  </m:naryPr>
                                  <m:sub>
                                    <m:r>
                                      <m:rPr>
                                        <m:brk m:alnAt="7"/>
                                      </m:rPr>
                                      <a:rPr kumimoji="0" lang="en-US" sz="1400" u="none" strike="noStrike" kern="1200" cap="none" spc="0" normalizeH="0" baseline="0" noProof="0" smtClean="0">
                                        <a:ln>
                                          <a:noFill/>
                                        </a:ln>
                                        <a:effectLst/>
                                        <a:uLnTx/>
                                        <a:uFillTx/>
                                        <a:latin typeface="Cambria Math"/>
                                      </a:rPr>
                                      <m:t>𝑗</m:t>
                                    </m:r>
                                  </m:sub>
                                  <m:sup/>
                                  <m:e>
                                    <m:f>
                                      <m:fPr>
                                        <m:ctrlPr>
                                          <a:rPr kumimoji="0" lang="mr-IN" sz="1400" i="1" u="none" strike="noStrike" kern="1200" cap="none" spc="0" normalizeH="0" baseline="0" noProof="0" smtClean="0">
                                            <a:ln>
                                              <a:noFill/>
                                            </a:ln>
                                            <a:effectLst/>
                                            <a:uLnTx/>
                                            <a:uFillTx/>
                                            <a:latin typeface="Cambria Math" panose="02040503050406030204" pitchFamily="18" charset="0"/>
                                          </a:rPr>
                                        </m:ctrlPr>
                                      </m:fPr>
                                      <m:num>
                                        <m:sSup>
                                          <m:sSupPr>
                                            <m:ctrlPr>
                                              <a:rPr kumimoji="0" lang="mr-IN" sz="1400" i="1" u="none" strike="noStrike" kern="1200" cap="none" spc="0" normalizeH="0" baseline="0" noProof="0" smtClean="0">
                                                <a:ln>
                                                  <a:noFill/>
                                                </a:ln>
                                                <a:effectLst/>
                                                <a:uLnTx/>
                                                <a:uFillTx/>
                                                <a:latin typeface="Cambria Math" panose="02040503050406030204" pitchFamily="18" charset="0"/>
                                              </a:rPr>
                                            </m:ctrlPr>
                                          </m:sSupPr>
                                          <m:e>
                                            <m:sSub>
                                              <m:sSubPr>
                                                <m:ctrlPr>
                                                  <a:rPr kumimoji="0" lang="en-US" sz="1400" i="1" u="none" strike="noStrike" kern="1200" cap="none" spc="0" normalizeH="0" baseline="0" noProof="0" smtClean="0">
                                                    <a:ln>
                                                      <a:noFill/>
                                                    </a:ln>
                                                    <a:effectLst/>
                                                    <a:uLnTx/>
                                                    <a:uFillTx/>
                                                    <a:latin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a:rPr>
                                                  <m:t>𝑇</m:t>
                                                </m:r>
                                              </m:e>
                                              <m:sub>
                                                <m:r>
                                                  <a:rPr kumimoji="0" lang="en-US" sz="1400" u="none" strike="noStrike" kern="1200" cap="none" spc="0" normalizeH="0" baseline="0" noProof="0" smtClean="0">
                                                    <a:ln>
                                                      <a:noFill/>
                                                    </a:ln>
                                                    <a:effectLst/>
                                                    <a:uLnTx/>
                                                    <a:uFillTx/>
                                                    <a:latin typeface="Cambria Math"/>
                                                  </a:rPr>
                                                  <m:t>𝐶𝑗</m:t>
                                                </m:r>
                                              </m:sub>
                                            </m:sSub>
                                          </m:e>
                                          <m:sup>
                                            <m:r>
                                              <a:rPr kumimoji="0" lang="en-US" sz="1400" u="none" strike="noStrike" kern="1200" cap="none" spc="0" normalizeH="0" baseline="0" noProof="0" smtClean="0">
                                                <a:ln>
                                                  <a:noFill/>
                                                </a:ln>
                                                <a:effectLst/>
                                                <a:uLnTx/>
                                                <a:uFillTx/>
                                                <a:latin typeface="Cambria Math"/>
                                              </a:rPr>
                                              <m:t>2</m:t>
                                            </m:r>
                                          </m:sup>
                                        </m:sSup>
                                      </m:num>
                                      <m:den>
                                        <m:r>
                                          <a:rPr kumimoji="0" lang="en-US" sz="1400" u="none" strike="noStrike" kern="1200" cap="none" spc="0" normalizeH="0" baseline="0" noProof="0" smtClean="0">
                                            <a:ln>
                                              <a:noFill/>
                                            </a:ln>
                                            <a:effectLst/>
                                            <a:uLnTx/>
                                            <a:uFillTx/>
                                            <a:latin typeface="Cambria Math"/>
                                          </a:rPr>
                                          <m:t>𝑟</m:t>
                                        </m:r>
                                      </m:den>
                                    </m:f>
                                  </m:e>
                                </m:nary>
                                <m:r>
                                  <a:rPr kumimoji="0" lang="en-US" sz="1400" u="none" strike="noStrike" kern="1200" cap="none" spc="0" normalizeH="0" baseline="0" noProof="0" smtClean="0">
                                    <a:ln>
                                      <a:noFill/>
                                    </a:ln>
                                    <a:effectLst/>
                                    <a:uLnTx/>
                                    <a:uFillTx/>
                                    <a:latin typeface="Cambria Math"/>
                                  </a:rPr>
                                  <m:t>−</m:t>
                                </m:r>
                                <m:f>
                                  <m:fPr>
                                    <m:ctrlPr>
                                      <a:rPr kumimoji="0" lang="mr-IN" sz="1400" i="1" u="none" strike="noStrike" kern="1200" cap="none" spc="0" normalizeH="0" baseline="0" noProof="0" smtClean="0">
                                        <a:ln>
                                          <a:noFill/>
                                        </a:ln>
                                        <a:effectLst/>
                                        <a:uLnTx/>
                                        <a:uFillTx/>
                                        <a:latin typeface="Cambria Math" panose="02040503050406030204" pitchFamily="18" charset="0"/>
                                      </a:rPr>
                                    </m:ctrlPr>
                                  </m:fPr>
                                  <m:num>
                                    <m:sSup>
                                      <m:sSupPr>
                                        <m:ctrlPr>
                                          <a:rPr kumimoji="0" lang="mr-IN" sz="1400" i="1" u="none" strike="noStrike" kern="1200" cap="none" spc="0" normalizeH="0" baseline="0" noProof="0" smtClean="0">
                                            <a:ln>
                                              <a:noFill/>
                                            </a:ln>
                                            <a:effectLst/>
                                            <a:uLnTx/>
                                            <a:uFillTx/>
                                            <a:latin typeface="Cambria Math" panose="02040503050406030204" pitchFamily="18" charset="0"/>
                                          </a:rPr>
                                        </m:ctrlPr>
                                      </m:sSupPr>
                                      <m:e>
                                        <m:r>
                                          <a:rPr kumimoji="0" lang="en-US" sz="1400" u="none" strike="noStrike" kern="1200" cap="none" spc="0" normalizeH="0" baseline="0" noProof="0" smtClean="0">
                                            <a:ln>
                                              <a:noFill/>
                                            </a:ln>
                                            <a:effectLst/>
                                            <a:uLnTx/>
                                            <a:uFillTx/>
                                            <a:latin typeface="Cambria Math"/>
                                          </a:rPr>
                                          <m:t>𝑇</m:t>
                                        </m:r>
                                      </m:e>
                                      <m:sup>
                                        <m:r>
                                          <a:rPr kumimoji="0" lang="en-US" sz="1400" u="none" strike="noStrike" kern="1200" cap="none" spc="0" normalizeH="0" baseline="0" noProof="0" smtClean="0">
                                            <a:ln>
                                              <a:noFill/>
                                            </a:ln>
                                            <a:effectLst/>
                                            <a:uLnTx/>
                                            <a:uFillTx/>
                                            <a:latin typeface="Cambria Math"/>
                                          </a:rPr>
                                          <m:t>2</m:t>
                                        </m:r>
                                      </m:sup>
                                    </m:sSup>
                                  </m:num>
                                  <m:den>
                                    <m:r>
                                      <a:rPr kumimoji="0" lang="en-US" sz="1400" u="none" strike="noStrike" kern="1200" cap="none" spc="0" normalizeH="0" baseline="0" noProof="0" smtClean="0">
                                        <a:ln>
                                          <a:noFill/>
                                        </a:ln>
                                        <a:effectLst/>
                                        <a:uLnTx/>
                                        <a:uFillTx/>
                                        <a:latin typeface="Cambria Math"/>
                                      </a:rPr>
                                      <m:t>𝑟𝑐</m:t>
                                    </m:r>
                                  </m:den>
                                </m:f>
                              </m:oMath>
                            </m:oMathPara>
                          </a14:m>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r>
                            <a:rPr lang="en-IN" sz="1600" dirty="0"/>
                            <a:t>Error (residual) sum of squares,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400" i="1" u="none" strike="noStrike" kern="1200" cap="none" spc="0" normalizeH="0" baseline="0" noProof="0" smtClean="0">
                                      <a:ln>
                                        <a:noFill/>
                                      </a:ln>
                                      <a:effectLst/>
                                      <a:uLnTx/>
                                      <a:uFillTx/>
                                      <a:latin typeface="Cambria Math" panose="02040503050406030204" pitchFamily="18" charset="0"/>
                                    </a:rPr>
                                  </m:ctrlPr>
                                </m:sSubPr>
                                <m:e>
                                  <m:r>
                                    <a:rPr kumimoji="0" lang="en-US" sz="1400" u="none" strike="noStrike" kern="1200" cap="none" spc="0" normalizeH="0" baseline="0" noProof="0" smtClean="0">
                                      <a:ln>
                                        <a:noFill/>
                                      </a:ln>
                                      <a:effectLst/>
                                      <a:uLnTx/>
                                      <a:uFillTx/>
                                      <a:latin typeface="Cambria Math"/>
                                    </a:rPr>
                                    <m:t>𝑆𝑆</m:t>
                                  </m:r>
                                </m:e>
                                <m:sub>
                                  <m:r>
                                    <a:rPr kumimoji="0" lang="en-US" sz="1400" u="none" strike="noStrike" kern="1200" cap="none" spc="0" normalizeH="0" baseline="0" noProof="0" smtClean="0">
                                      <a:ln>
                                        <a:noFill/>
                                      </a:ln>
                                      <a:effectLst/>
                                      <a:uLnTx/>
                                      <a:uFillTx/>
                                      <a:latin typeface="Cambria Math"/>
                                    </a:rPr>
                                    <m:t>𝐸</m:t>
                                  </m:r>
                                  <m:r>
                                    <a:rPr kumimoji="0" lang="en-US" sz="1400" u="none" strike="noStrike" kern="1200" cap="none" spc="0" normalizeH="0" baseline="0" noProof="0" smtClean="0">
                                      <a:ln>
                                        <a:noFill/>
                                      </a:ln>
                                      <a:effectLst/>
                                      <a:uLnTx/>
                                      <a:uFillTx/>
                                      <a:latin typeface="Cambria Math"/>
                                    </a:rPr>
                                    <m:t> </m:t>
                                  </m:r>
                                </m:sub>
                              </m:sSub>
                            </m:oMath>
                          </a14:m>
                          <a:r>
                            <a:rPr kumimoji="0" lang="en-US" sz="1400" u="none" strike="noStrike" kern="1200" cap="none" spc="0" normalizeH="0" baseline="0" noProof="0" dirty="0">
                              <a:ln>
                                <a:noFill/>
                              </a:ln>
                              <a:effectLst/>
                              <a:uLnTx/>
                              <a:uFillTx/>
                            </a:rPr>
                            <a:t>= </a:t>
                          </a:r>
                          <a14:m>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a:rPr>
                                    <m:t>𝑆𝑆</m:t>
                                  </m:r>
                                </m:e>
                                <m:sub>
                                  <m:r>
                                    <a:rPr lang="en-US" sz="1400" smtClean="0">
                                      <a:latin typeface="Cambria Math"/>
                                    </a:rPr>
                                    <m:t>𝑇</m:t>
                                  </m:r>
                                </m:sub>
                              </m:sSub>
                            </m:oMath>
                          </a14:m>
                          <a:r>
                            <a:rPr kumimoji="0" lang="en-US" sz="1400" u="none" strike="noStrike" kern="1200" cap="none" spc="0" normalizeH="0" baseline="0" noProof="0" dirty="0">
                              <a:ln>
                                <a:noFill/>
                              </a:ln>
                              <a:effectLst/>
                              <a:uLnTx/>
                              <a:uFillTx/>
                            </a:rPr>
                            <a:t> - </a:t>
                          </a:r>
                          <a14:m>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a:rPr>
                                    <m:t>𝑆𝑆</m:t>
                                  </m:r>
                                </m:e>
                                <m:sub>
                                  <m:r>
                                    <a:rPr lang="en-US" sz="1400" smtClean="0">
                                      <a:latin typeface="Cambria Math"/>
                                    </a:rPr>
                                    <m:t>𝑅</m:t>
                                  </m:r>
                                  <m:r>
                                    <a:rPr lang="en-US" sz="1400" smtClean="0">
                                      <a:latin typeface="Cambria Math"/>
                                    </a:rPr>
                                    <m:t> </m:t>
                                  </m:r>
                                </m:sub>
                              </m:sSub>
                            </m:oMath>
                          </a14:m>
                          <a:r>
                            <a:rPr kumimoji="0" lang="en-US" sz="1400" u="none" strike="noStrike" kern="1200" cap="none" spc="0" normalizeH="0" baseline="0" noProof="0" dirty="0">
                              <a:ln>
                                <a:noFill/>
                              </a:ln>
                              <a:effectLst/>
                              <a:uLnTx/>
                              <a:uFillTx/>
                            </a:rPr>
                            <a:t>- </a:t>
                          </a:r>
                          <a14:m>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a:rPr>
                                    <m:t>𝑆𝑆</m:t>
                                  </m:r>
                                </m:e>
                                <m:sub>
                                  <m:r>
                                    <a:rPr lang="en-US" sz="1400" smtClean="0">
                                      <a:latin typeface="Cambria Math"/>
                                    </a:rPr>
                                    <m:t>𝐶</m:t>
                                  </m:r>
                                </m:sub>
                              </m:sSub>
                            </m:oMath>
                          </a14:m>
                          <a:endParaRPr kumimoji="0" 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1443834518"/>
                  </p:ext>
                </p:extLst>
              </p:nvPr>
            </p:nvGraphicFramePr>
            <p:xfrm>
              <a:off x="899592" y="1700808"/>
              <a:ext cx="6408712" cy="2371598"/>
            </p:xfrm>
            <a:graphic>
              <a:graphicData uri="http://schemas.openxmlformats.org/drawingml/2006/table">
                <a:tbl>
                  <a:tblPr firstRow="1" bandRow="1">
                    <a:tableStyleId>{2D5ABB26-0587-4C30-8999-92F81FD0307C}</a:tableStyleId>
                  </a:tblPr>
                  <a:tblGrid>
                    <a:gridCol w="3204356"/>
                    <a:gridCol w="3204356"/>
                  </a:tblGrid>
                  <a:tr h="672973">
                    <a:tc>
                      <a:txBody>
                        <a:bodyPr/>
                        <a:lstStyle/>
                        <a:p>
                          <a:r>
                            <a:rPr lang="en-IN" sz="1600" dirty="0" smtClean="0"/>
                            <a:t>Total sum of squares,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rotWithShape="1">
                          <a:blip r:embed="rId2"/>
                          <a:stretch>
                            <a:fillRect l="-100381" t="-2727" b="-260000"/>
                          </a:stretch>
                        </a:blipFill>
                      </a:tcPr>
                    </a:tc>
                  </a:tr>
                  <a:tr h="645668">
                    <a:tc>
                      <a:txBody>
                        <a:bodyPr/>
                        <a:lstStyle/>
                        <a:p>
                          <a:r>
                            <a:rPr lang="en-IN" sz="1600" dirty="0" smtClean="0"/>
                            <a:t>Between rows sum of squares,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endParaRPr lang="en-US"/>
                        </a:p>
                      </a:txBody>
                      <a:tcPr>
                        <a:lnR w="12700" cap="flat" cmpd="sng" algn="ctr">
                          <a:solidFill>
                            <a:schemeClr val="tx1"/>
                          </a:solidFill>
                          <a:prstDash val="solid"/>
                          <a:round/>
                          <a:headEnd type="none" w="med" len="med"/>
                          <a:tailEnd type="none" w="med" len="med"/>
                        </a:lnR>
                        <a:blipFill rotWithShape="1">
                          <a:blip r:embed="rId2"/>
                          <a:stretch>
                            <a:fillRect l="-100381" t="-106604" b="-169811"/>
                          </a:stretch>
                        </a:blipFill>
                      </a:tcPr>
                    </a:tc>
                  </a:tr>
                  <a:tr h="682117">
                    <a:tc>
                      <a:txBody>
                        <a:bodyPr/>
                        <a:lstStyle/>
                        <a:p>
                          <a:r>
                            <a:rPr lang="en-IN" sz="1600" dirty="0" smtClean="0"/>
                            <a:t>Between columns sum of squares,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endParaRPr lang="en-US"/>
                        </a:p>
                      </a:txBody>
                      <a:tcPr>
                        <a:lnR w="12700" cap="flat" cmpd="sng" algn="ctr">
                          <a:solidFill>
                            <a:schemeClr val="tx1"/>
                          </a:solidFill>
                          <a:prstDash val="solid"/>
                          <a:round/>
                          <a:headEnd type="none" w="med" len="med"/>
                          <a:tailEnd type="none" w="med" len="med"/>
                        </a:lnR>
                        <a:blipFill rotWithShape="1">
                          <a:blip r:embed="rId2"/>
                          <a:stretch>
                            <a:fillRect l="-100381" t="-195536" b="-60714"/>
                          </a:stretch>
                        </a:blipFill>
                      </a:tcPr>
                    </a:tc>
                  </a:tr>
                  <a:tr h="370840">
                    <a:tc>
                      <a:txBody>
                        <a:bodyPr/>
                        <a:lstStyle/>
                        <a:p>
                          <a:r>
                            <a:rPr lang="en-IN" sz="1600" dirty="0" smtClean="0"/>
                            <a:t>Error (residual) sum of squares,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rotWithShape="1">
                          <a:blip r:embed="rId2"/>
                          <a:stretch>
                            <a:fillRect l="-100381" t="-542623" b="-11475"/>
                          </a:stretch>
                        </a:blipFill>
                      </a:tcPr>
                    </a:tc>
                  </a:tr>
                </a:tbl>
              </a:graphicData>
            </a:graphic>
          </p:graphicFrame>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Title 1"/>
          <p:cNvSpPr txBox="1">
            <a:spLocks/>
          </p:cNvSpPr>
          <p:nvPr/>
        </p:nvSpPr>
        <p:spPr>
          <a:xfrm>
            <a:off x="395543" y="149015"/>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 Notation and computational formulae</a:t>
            </a:r>
            <a:endParaRPr lang="en-IN" sz="4000" dirty="0">
              <a:solidFill>
                <a:srgbClr val="6C0000"/>
              </a:solidFill>
              <a:latin typeface="Times New Roman" pitchFamily="18" charset="0"/>
              <a:cs typeface="Times New Roman" pitchFamily="18" charset="0"/>
            </a:endParaRPr>
          </a:p>
        </p:txBody>
      </p:sp>
      <p:sp>
        <p:nvSpPr>
          <p:cNvPr id="10" name="Rectangle 9"/>
          <p:cNvSpPr/>
          <p:nvPr/>
        </p:nvSpPr>
        <p:spPr>
          <a:xfrm>
            <a:off x="899592" y="4257040"/>
            <a:ext cx="6912768" cy="1015663"/>
          </a:xfrm>
          <a:prstGeom prst="rect">
            <a:avLst/>
          </a:prstGeom>
        </p:spPr>
        <p:txBody>
          <a:bodyPr wrap="square">
            <a:spAutoFit/>
          </a:bodyPr>
          <a:lstStyle/>
          <a:p>
            <a:pPr algn="just"/>
            <a:r>
              <a:rPr lang="en-IN" sz="2000" dirty="0">
                <a:solidFill>
                  <a:srgbClr val="2759E5"/>
                </a:solidFill>
                <a:latin typeface="Times New Roman" panose="02020603050405020304" pitchFamily="18" charset="0"/>
                <a:cs typeface="Times New Roman" panose="02020603050405020304" pitchFamily="18" charset="0"/>
              </a:rPr>
              <a:t>What are the degrees of freedom for SST , SSR and SSC when</a:t>
            </a:r>
          </a:p>
          <a:p>
            <a:pPr algn="just"/>
            <a:r>
              <a:rPr lang="en-IN" sz="2000" dirty="0">
                <a:solidFill>
                  <a:srgbClr val="2759E5"/>
                </a:solidFill>
                <a:latin typeface="Times New Roman" panose="02020603050405020304" pitchFamily="18" charset="0"/>
                <a:cs typeface="Times New Roman" panose="02020603050405020304" pitchFamily="18" charset="0"/>
              </a:rPr>
              <a:t>there are 20 observations in a table of 5 rows and 4 columns?</a:t>
            </a:r>
          </a:p>
          <a:p>
            <a:pPr algn="just"/>
            <a:r>
              <a:rPr lang="en-IN" sz="2000" dirty="0">
                <a:solidFill>
                  <a:srgbClr val="2759E5"/>
                </a:solidFill>
                <a:latin typeface="Times New Roman" panose="02020603050405020304" pitchFamily="18" charset="0"/>
                <a:cs typeface="Times New Roman" panose="02020603050405020304" pitchFamily="18" charset="0"/>
              </a:rPr>
              <a:t>What is the degrees of freedom of SSE ?</a:t>
            </a:r>
          </a:p>
        </p:txBody>
      </p:sp>
    </p:spTree>
    <p:extLst>
      <p:ext uri="{BB962C8B-B14F-4D97-AF65-F5344CB8AC3E}">
        <p14:creationId xmlns:p14="http://schemas.microsoft.com/office/powerpoint/2010/main" val="2536280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16" y="1412776"/>
                <a:ext cx="8229600" cy="4911824"/>
              </a:xfrm>
            </p:spPr>
            <p:txBody>
              <a:bodyPr>
                <a:normAutofit fontScale="70000" lnSpcReduction="20000"/>
              </a:bodyPr>
              <a:lstStyle/>
              <a:p>
                <a:pPr marL="0" indent="0">
                  <a:buNone/>
                </a:pPr>
                <a:r>
                  <a:rPr lang="en-IN" sz="2000" dirty="0">
                    <a:latin typeface="Times New Roman" panose="02020603050405020304" pitchFamily="18" charset="0"/>
                    <a:cs typeface="Times New Roman" panose="02020603050405020304" pitchFamily="18" charset="0"/>
                  </a:rPr>
                  <a:t>For a two factor analysis of variance this takes the following form.</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Notes :</a:t>
                </a:r>
              </a:p>
              <a:p>
                <a:pPr marL="822960" lvl="1" indent="-457200">
                  <a:buFont typeface="+mj-lt"/>
                  <a:buAutoNum type="arabicPeriod"/>
                </a:pPr>
                <a:r>
                  <a:rPr lang="en-IN" sz="2000" dirty="0">
                    <a:latin typeface="Times New Roman" panose="02020603050405020304" pitchFamily="18" charset="0"/>
                    <a:cs typeface="Times New Roman" panose="02020603050405020304" pitchFamily="18" charset="0"/>
                  </a:rPr>
                  <a:t>The three sums of squares, </a:t>
                </a:r>
                <a14:m>
                  <m:oMath xmlns:m="http://schemas.openxmlformats.org/officeDocument/2006/math">
                    <m:sSub>
                      <m:sSubPr>
                        <m:ctrlPr>
                          <a:rPr lang="en-US" sz="2000" i="1">
                            <a:latin typeface="Cambria Math" panose="02040503050406030204" pitchFamily="18" charset="0"/>
                          </a:rPr>
                        </m:ctrlPr>
                      </m:sSubPr>
                      <m:e>
                        <m:r>
                          <a:rPr lang="en-US" sz="2000">
                            <a:latin typeface="Cambria Math"/>
                          </a:rPr>
                          <m:t> </m:t>
                        </m:r>
                        <m:r>
                          <a:rPr lang="en-US" sz="2000">
                            <a:latin typeface="Cambria Math"/>
                          </a:rPr>
                          <m:t>𝑆𝑆</m:t>
                        </m:r>
                      </m:e>
                      <m:sub>
                        <m:r>
                          <a:rPr lang="en-US" sz="2000">
                            <a:latin typeface="Cambria Math"/>
                          </a:rPr>
                          <m:t>𝑅</m:t>
                        </m:r>
                      </m:sub>
                    </m:sSub>
                  </m:oMath>
                </a14:m>
                <a:r>
                  <a:rPr lang="en-IN" sz="20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latin typeface="Cambria Math" panose="02040503050406030204" pitchFamily="18" charset="0"/>
                          </a:rPr>
                        </m:ctrlPr>
                      </m:sSubPr>
                      <m:e>
                        <m:r>
                          <a:rPr lang="en-US" sz="2000">
                            <a:latin typeface="Cambria Math"/>
                          </a:rPr>
                          <m:t> </m:t>
                        </m:r>
                        <m:r>
                          <a:rPr lang="en-US" sz="2000">
                            <a:latin typeface="Cambria Math"/>
                          </a:rPr>
                          <m:t>𝑆𝑆</m:t>
                        </m:r>
                      </m:e>
                      <m:sub>
                        <m:r>
                          <a:rPr lang="en-US" sz="2000" b="0" i="1" smtClean="0">
                            <a:latin typeface="Cambria Math"/>
                          </a:rPr>
                          <m:t>𝐶</m:t>
                        </m:r>
                      </m:sub>
                    </m:sSub>
                  </m:oMath>
                </a14:m>
                <a:r>
                  <a:rPr lang="en-IN"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000" i="1">
                            <a:latin typeface="Cambria Math" panose="02040503050406030204" pitchFamily="18" charset="0"/>
                          </a:rPr>
                        </m:ctrlPr>
                      </m:sSubPr>
                      <m:e>
                        <m:r>
                          <a:rPr lang="en-US" sz="2000">
                            <a:latin typeface="Cambria Math"/>
                          </a:rPr>
                          <m:t> </m:t>
                        </m:r>
                        <m:r>
                          <a:rPr lang="en-US" sz="2000">
                            <a:latin typeface="Cambria Math"/>
                          </a:rPr>
                          <m:t>𝑆𝑆</m:t>
                        </m:r>
                      </m:e>
                      <m:sub>
                        <m:r>
                          <a:rPr lang="en-US" sz="2000" b="0" i="1" smtClean="0">
                            <a:latin typeface="Cambria Math"/>
                          </a:rPr>
                          <m:t>𝐸</m:t>
                        </m:r>
                      </m:sub>
                    </m:sSub>
                  </m:oMath>
                </a14:m>
                <a:r>
                  <a:rPr lang="en-IN" sz="2000" dirty="0">
                    <a:latin typeface="Times New Roman" panose="02020603050405020304" pitchFamily="18" charset="0"/>
                    <a:cs typeface="Times New Roman" panose="02020603050405020304" pitchFamily="18" charset="0"/>
                  </a:rPr>
                  <a:t> are independently distributed.</a:t>
                </a:r>
              </a:p>
              <a:p>
                <a:pPr marL="822960" lvl="1" indent="-457200">
                  <a:buFont typeface="+mj-lt"/>
                  <a:buAutoNum type="arabicPeriod"/>
                </a:pPr>
                <a:r>
                  <a:rPr lang="en-IN" sz="2000" dirty="0"/>
                  <a:t>For the degrees of freedom:</a:t>
                </a:r>
                <a:br>
                  <a:rPr lang="en-IN" sz="2000" dirty="0"/>
                </a:br>
                <a:r>
                  <a:rPr lang="en-IN" sz="2000" dirty="0"/>
                  <a:t>		(𝑟-1)+ (c-1) +(𝑟-1)+ (c-1) = 𝑟c- 1 </a:t>
                </a:r>
              </a:p>
              <a:p>
                <a:pPr marL="365760" lvl="1" indent="0">
                  <a:buNone/>
                </a:pP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822960" lvl="1"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16" y="1412776"/>
                <a:ext cx="8229600" cy="4911824"/>
              </a:xfrm>
              <a:blipFill>
                <a:blip r:embed="rId2"/>
                <a:stretch>
                  <a:fillRect l="-309" t="-103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Title 1"/>
          <p:cNvSpPr txBox="1">
            <a:spLocks/>
          </p:cNvSpPr>
          <p:nvPr/>
        </p:nvSpPr>
        <p:spPr>
          <a:xfrm>
            <a:off x="395543" y="149015"/>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 ANOVA Table and Hypothesis Test</a:t>
            </a:r>
            <a:endParaRPr lang="en-IN" sz="4000" dirty="0">
              <a:solidFill>
                <a:srgbClr val="6C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2772153592"/>
                  </p:ext>
                </p:extLst>
              </p:nvPr>
            </p:nvGraphicFramePr>
            <p:xfrm>
              <a:off x="1115616" y="1844824"/>
              <a:ext cx="6096000" cy="2687066"/>
            </p:xfrm>
            <a:graphic>
              <a:graphicData uri="http://schemas.openxmlformats.org/drawingml/2006/table">
                <a:tbl>
                  <a:tblPr firstRow="1" bandRow="1">
                    <a:tableStyleId>{B301B821-A1FF-4177-AEE7-76D212191A09}</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IN" sz="1400" dirty="0"/>
                            <a:t>Source of</a:t>
                          </a:r>
                        </a:p>
                        <a:p>
                          <a:r>
                            <a:rPr lang="en-IN" sz="1400" dirty="0"/>
                            <a:t>variation</a:t>
                          </a:r>
                          <a:endParaRPr lang="en-IN" sz="1400" b="1" dirty="0">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Sum of</a:t>
                          </a:r>
                        </a:p>
                        <a:p>
                          <a:r>
                            <a:rPr lang="en-IN" sz="1400" dirty="0"/>
                            <a:t>squares</a:t>
                          </a:r>
                          <a:endParaRPr lang="en-IN" sz="1400" b="1" dirty="0">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r>
                            <a:rPr lang="en-IN" sz="1400" dirty="0"/>
                            <a:t>Degrees of</a:t>
                          </a:r>
                        </a:p>
                        <a:p>
                          <a:r>
                            <a:rPr lang="en-IN" sz="1400" dirty="0"/>
                            <a:t>freedom</a:t>
                          </a:r>
                          <a:endParaRPr lang="en-IN" sz="1400" b="1" dirty="0">
                            <a:latin typeface="+mj-lt"/>
                            <a:cs typeface="Times New Roman" panose="02020603050405020304" pitchFamily="18" charset="0"/>
                          </a:endParaRPr>
                        </a:p>
                      </a:txBody>
                      <a:tcPr/>
                    </a:tc>
                    <a:tc>
                      <a:txBody>
                        <a:bodyPr/>
                        <a:lstStyle/>
                        <a:p>
                          <a:r>
                            <a:rPr lang="en-IN" sz="1400" dirty="0"/>
                            <a:t>Mean</a:t>
                          </a:r>
                        </a:p>
                        <a:p>
                          <a:r>
                            <a:rPr lang="en-IN" sz="1400" dirty="0"/>
                            <a:t>square</a:t>
                          </a:r>
                          <a:endParaRPr lang="en-IN" sz="1400" b="1" dirty="0">
                            <a:latin typeface="+mj-lt"/>
                            <a:cs typeface="Times New Roman" panose="02020603050405020304" pitchFamily="18" charset="0"/>
                          </a:endParaRPr>
                        </a:p>
                      </a:txBody>
                      <a:tcPr/>
                    </a:tc>
                    <a:tc>
                      <a:txBody>
                        <a:bodyPr/>
                        <a:lstStyle/>
                        <a:p>
                          <a:r>
                            <a:rPr lang="en-IN" sz="1400" dirty="0"/>
                            <a:t>F ratio</a:t>
                          </a:r>
                          <a:endParaRPr lang="en-IN" sz="1400" b="1" dirty="0">
                            <a:latin typeface="+mj-lt"/>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IN" sz="1400" dirty="0"/>
                            <a:t>Between rows</a:t>
                          </a:r>
                          <a:endParaRPr lang="en-IN" sz="1400" dirty="0">
                            <a:latin typeface="+mj-lt"/>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1800" i="1" u="none" strike="noStrike" kern="1200" cap="none" spc="0" normalizeH="0" baseline="0" noProof="0" smtClean="0">
                                        <a:ln>
                                          <a:noFill/>
                                        </a:ln>
                                        <a:effectLst/>
                                        <a:uLnTx/>
                                        <a:uFillTx/>
                                        <a:latin typeface="Cambria Math" panose="02040503050406030204" pitchFamily="18" charset="0"/>
                                      </a:rPr>
                                    </m:ctrlPr>
                                  </m:sSubPr>
                                  <m:e>
                                    <m:r>
                                      <a:rPr kumimoji="0" lang="en-US" sz="1800" u="none" strike="noStrike" kern="1200" cap="none" spc="0" normalizeH="0" baseline="0" noProof="0" smtClean="0">
                                        <a:ln>
                                          <a:noFill/>
                                        </a:ln>
                                        <a:effectLst/>
                                        <a:uLnTx/>
                                        <a:uFillTx/>
                                        <a:latin typeface="Cambria Math"/>
                                      </a:rPr>
                                      <m:t> </m:t>
                                    </m:r>
                                    <m:r>
                                      <a:rPr kumimoji="0" lang="en-US" sz="1800" u="none" strike="noStrike" kern="1200" cap="none" spc="0" normalizeH="0" baseline="0" noProof="0" smtClean="0">
                                        <a:ln>
                                          <a:noFill/>
                                        </a:ln>
                                        <a:effectLst/>
                                        <a:uLnTx/>
                                        <a:uFillTx/>
                                        <a:latin typeface="Cambria Math"/>
                                      </a:rPr>
                                      <m:t>𝑆𝑆</m:t>
                                    </m:r>
                                  </m:e>
                                  <m:sub>
                                    <m:r>
                                      <a:rPr kumimoji="0" lang="en-US" sz="1800" u="none" strike="noStrike" kern="1200" cap="none" spc="0" normalizeH="0" baseline="0" noProof="0" smtClean="0">
                                        <a:ln>
                                          <a:noFill/>
                                        </a:ln>
                                        <a:effectLst/>
                                        <a:uLnTx/>
                                        <a:uFillTx/>
                                        <a:latin typeface="Cambria Math"/>
                                      </a:rPr>
                                      <m:t>𝑅</m:t>
                                    </m:r>
                                  </m:sub>
                                </m:sSub>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r>
                            <a:rPr lang="en-IN" sz="1800" dirty="0"/>
                            <a:t> 𝑟- 1 </a:t>
                          </a:r>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1800" i="1" u="none" strike="noStrike" kern="1200" cap="none" spc="0" normalizeH="0" baseline="0" noProof="0" smtClean="0">
                                        <a:ln>
                                          <a:noFill/>
                                        </a:ln>
                                        <a:effectLst/>
                                        <a:uLnTx/>
                                        <a:uFillTx/>
                                        <a:latin typeface="Cambria Math" panose="02040503050406030204" pitchFamily="18" charset="0"/>
                                      </a:rPr>
                                    </m:ctrlPr>
                                  </m:sSubPr>
                                  <m:e>
                                    <m:r>
                                      <a:rPr kumimoji="0" lang="en-US" sz="1800" u="none" strike="noStrike" kern="1200" cap="none" spc="0" normalizeH="0" baseline="0" noProof="0" smtClean="0">
                                        <a:ln>
                                          <a:noFill/>
                                        </a:ln>
                                        <a:effectLst/>
                                        <a:uLnTx/>
                                        <a:uFillTx/>
                                        <a:latin typeface="Cambria Math"/>
                                      </a:rPr>
                                      <m:t> </m:t>
                                    </m:r>
                                    <m:r>
                                      <m:rPr>
                                        <m:sty m:val="p"/>
                                      </m:rPr>
                                      <a:rPr kumimoji="0" lang="en-US" sz="1800" u="none" strike="noStrike" kern="1200" cap="none" spc="0" normalizeH="0" baseline="0" noProof="0" smtClean="0">
                                        <a:ln>
                                          <a:noFill/>
                                        </a:ln>
                                        <a:effectLst/>
                                        <a:uLnTx/>
                                        <a:uFillTx/>
                                        <a:latin typeface="Cambria Math"/>
                                      </a:rPr>
                                      <m:t>M</m:t>
                                    </m:r>
                                    <m:r>
                                      <a:rPr kumimoji="0" lang="en-US" sz="1800" u="none" strike="noStrike" kern="1200" cap="none" spc="0" normalizeH="0" baseline="0" noProof="0" smtClean="0">
                                        <a:ln>
                                          <a:noFill/>
                                        </a:ln>
                                        <a:effectLst/>
                                        <a:uLnTx/>
                                        <a:uFillTx/>
                                        <a:latin typeface="Cambria Math"/>
                                      </a:rPr>
                                      <m:t>𝑆</m:t>
                                    </m:r>
                                  </m:e>
                                  <m:sub>
                                    <m:r>
                                      <a:rPr kumimoji="0" lang="en-US" sz="1800" u="none" strike="noStrike" kern="1200" cap="none" spc="0" normalizeH="0" baseline="0" noProof="0" smtClean="0">
                                        <a:ln>
                                          <a:noFill/>
                                        </a:ln>
                                        <a:effectLst/>
                                        <a:uLnTx/>
                                        <a:uFillTx/>
                                        <a:latin typeface="Cambria Math"/>
                                      </a:rPr>
                                      <m:t>𝑅</m:t>
                                    </m:r>
                                  </m:sub>
                                </m:sSub>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sSub>
                                      <m:sSubPr>
                                        <m:ctrlPr>
                                          <a:rPr lang="en-IN" i="1" smtClean="0">
                                            <a:latin typeface="Cambria Math" panose="02040503050406030204" pitchFamily="18" charset="0"/>
                                          </a:rPr>
                                        </m:ctrlPr>
                                      </m:sSubPr>
                                      <m:e>
                                        <m:r>
                                          <a:rPr lang="en-US" smtClean="0">
                                            <a:latin typeface="Cambria Math"/>
                                          </a:rPr>
                                          <m:t>𝑀𝑆</m:t>
                                        </m:r>
                                      </m:e>
                                      <m:sub>
                                        <m:r>
                                          <a:rPr lang="en-US" smtClean="0">
                                            <a:latin typeface="Cambria Math"/>
                                          </a:rPr>
                                          <m:t>𝑅</m:t>
                                        </m:r>
                                      </m:sub>
                                    </m:sSub>
                                  </m:num>
                                  <m:den>
                                    <m:sSub>
                                      <m:sSubPr>
                                        <m:ctrlPr>
                                          <a:rPr lang="en-IN" i="1" smtClean="0">
                                            <a:latin typeface="Cambria Math" panose="02040503050406030204" pitchFamily="18" charset="0"/>
                                          </a:rPr>
                                        </m:ctrlPr>
                                      </m:sSubPr>
                                      <m:e>
                                        <m:r>
                                          <a:rPr lang="en-US" smtClean="0">
                                            <a:latin typeface="Cambria Math"/>
                                          </a:rPr>
                                          <m:t>𝑀𝑆</m:t>
                                        </m:r>
                                      </m:e>
                                      <m:sub>
                                        <m:r>
                                          <a:rPr lang="en-US" smtClean="0">
                                            <a:latin typeface="Cambria Math"/>
                                          </a:rPr>
                                          <m:t>𝐶</m:t>
                                        </m:r>
                                      </m:sub>
                                    </m:sSub>
                                  </m:den>
                                </m:f>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IN" sz="1400" dirty="0"/>
                            <a:t>Between columns</a:t>
                          </a:r>
                          <a:endParaRPr lang="en-IN" sz="1400" dirty="0">
                            <a:latin typeface="+mj-lt"/>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1800" i="1" u="none" strike="noStrike" kern="1200" cap="none" spc="0" normalizeH="0" baseline="0" noProof="0" smtClean="0">
                                        <a:ln>
                                          <a:noFill/>
                                        </a:ln>
                                        <a:effectLst/>
                                        <a:uLnTx/>
                                        <a:uFillTx/>
                                        <a:latin typeface="Cambria Math" panose="02040503050406030204" pitchFamily="18" charset="0"/>
                                      </a:rPr>
                                    </m:ctrlPr>
                                  </m:sSubPr>
                                  <m:e>
                                    <m:r>
                                      <a:rPr kumimoji="0" lang="en-US" sz="1800" u="none" strike="noStrike" kern="1200" cap="none" spc="0" normalizeH="0" baseline="0" noProof="0" smtClean="0">
                                        <a:ln>
                                          <a:noFill/>
                                        </a:ln>
                                        <a:effectLst/>
                                        <a:uLnTx/>
                                        <a:uFillTx/>
                                        <a:latin typeface="Cambria Math"/>
                                      </a:rPr>
                                      <m:t> </m:t>
                                    </m:r>
                                    <m:r>
                                      <a:rPr kumimoji="0" lang="en-US" sz="1800" u="none" strike="noStrike" kern="1200" cap="none" spc="0" normalizeH="0" baseline="0" noProof="0" smtClean="0">
                                        <a:ln>
                                          <a:noFill/>
                                        </a:ln>
                                        <a:effectLst/>
                                        <a:uLnTx/>
                                        <a:uFillTx/>
                                        <a:latin typeface="Cambria Math"/>
                                      </a:rPr>
                                      <m:t>𝑆𝑆</m:t>
                                    </m:r>
                                  </m:e>
                                  <m:sub>
                                    <m:r>
                                      <a:rPr kumimoji="0" lang="en-US" sz="1800" u="none" strike="noStrike" kern="1200" cap="none" spc="0" normalizeH="0" baseline="0" noProof="0" smtClean="0">
                                        <a:ln>
                                          <a:noFill/>
                                        </a:ln>
                                        <a:effectLst/>
                                        <a:uLnTx/>
                                        <a:uFillTx/>
                                        <a:latin typeface="Cambria Math"/>
                                      </a:rPr>
                                      <m:t>𝐶</m:t>
                                    </m:r>
                                  </m:sub>
                                </m:sSub>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r>
                            <a:rPr lang="en-IN" sz="1800" dirty="0"/>
                            <a:t>c - 1</a:t>
                          </a:r>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1800" i="1" u="none" strike="noStrike" kern="1200" cap="none" spc="0" normalizeH="0" baseline="0" noProof="0" smtClean="0">
                                        <a:ln>
                                          <a:noFill/>
                                        </a:ln>
                                        <a:effectLst/>
                                        <a:uLnTx/>
                                        <a:uFillTx/>
                                        <a:latin typeface="Cambria Math" panose="02040503050406030204" pitchFamily="18" charset="0"/>
                                      </a:rPr>
                                    </m:ctrlPr>
                                  </m:sSubPr>
                                  <m:e>
                                    <m:r>
                                      <a:rPr kumimoji="0" lang="en-US" sz="1800" u="none" strike="noStrike" kern="1200" cap="none" spc="0" normalizeH="0" baseline="0" noProof="0" smtClean="0">
                                        <a:ln>
                                          <a:noFill/>
                                        </a:ln>
                                        <a:effectLst/>
                                        <a:uLnTx/>
                                        <a:uFillTx/>
                                        <a:latin typeface="Cambria Math"/>
                                      </a:rPr>
                                      <m:t> </m:t>
                                    </m:r>
                                    <m:r>
                                      <m:rPr>
                                        <m:sty m:val="p"/>
                                      </m:rPr>
                                      <a:rPr kumimoji="0" lang="en-US" sz="1800" u="none" strike="noStrike" kern="1200" cap="none" spc="0" normalizeH="0" baseline="0" noProof="0" smtClean="0">
                                        <a:ln>
                                          <a:noFill/>
                                        </a:ln>
                                        <a:effectLst/>
                                        <a:uLnTx/>
                                        <a:uFillTx/>
                                        <a:latin typeface="Cambria Math"/>
                                      </a:rPr>
                                      <m:t>M</m:t>
                                    </m:r>
                                    <m:r>
                                      <a:rPr kumimoji="0" lang="en-US" sz="1800" u="none" strike="noStrike" kern="1200" cap="none" spc="0" normalizeH="0" baseline="0" noProof="0" smtClean="0">
                                        <a:ln>
                                          <a:noFill/>
                                        </a:ln>
                                        <a:effectLst/>
                                        <a:uLnTx/>
                                        <a:uFillTx/>
                                        <a:latin typeface="Cambria Math"/>
                                      </a:rPr>
                                      <m:t>𝑆</m:t>
                                    </m:r>
                                  </m:e>
                                  <m:sub>
                                    <m:r>
                                      <a:rPr kumimoji="0" lang="en-US" sz="1800" u="none" strike="noStrike" kern="1200" cap="none" spc="0" normalizeH="0" baseline="0" noProof="0" smtClean="0">
                                        <a:ln>
                                          <a:noFill/>
                                        </a:ln>
                                        <a:effectLst/>
                                        <a:uLnTx/>
                                        <a:uFillTx/>
                                        <a:latin typeface="Cambria Math"/>
                                      </a:rPr>
                                      <m:t>𝐶</m:t>
                                    </m:r>
                                  </m:sub>
                                </m:sSub>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sSub>
                                      <m:sSubPr>
                                        <m:ctrlPr>
                                          <a:rPr lang="en-IN" i="1" smtClean="0">
                                            <a:latin typeface="Cambria Math" panose="02040503050406030204" pitchFamily="18" charset="0"/>
                                          </a:rPr>
                                        </m:ctrlPr>
                                      </m:sSubPr>
                                      <m:e>
                                        <m:r>
                                          <a:rPr lang="en-US" smtClean="0">
                                            <a:latin typeface="Cambria Math"/>
                                          </a:rPr>
                                          <m:t>𝑀𝑆</m:t>
                                        </m:r>
                                      </m:e>
                                      <m:sub>
                                        <m:r>
                                          <a:rPr lang="en-US" smtClean="0">
                                            <a:latin typeface="Cambria Math"/>
                                          </a:rPr>
                                          <m:t>𝐶</m:t>
                                        </m:r>
                                      </m:sub>
                                    </m:sSub>
                                  </m:num>
                                  <m:den>
                                    <m:sSub>
                                      <m:sSubPr>
                                        <m:ctrlPr>
                                          <a:rPr lang="en-IN" i="1" smtClean="0">
                                            <a:latin typeface="Cambria Math" panose="02040503050406030204" pitchFamily="18" charset="0"/>
                                          </a:rPr>
                                        </m:ctrlPr>
                                      </m:sSubPr>
                                      <m:e>
                                        <m:r>
                                          <a:rPr lang="en-US" smtClean="0">
                                            <a:latin typeface="Cambria Math"/>
                                          </a:rPr>
                                          <m:t>𝑀𝑆</m:t>
                                        </m:r>
                                      </m:e>
                                      <m:sub>
                                        <m:r>
                                          <a:rPr lang="en-US" smtClean="0">
                                            <a:latin typeface="Cambria Math"/>
                                          </a:rPr>
                                          <m:t>𝐸</m:t>
                                        </m:r>
                                      </m:sub>
                                    </m:sSub>
                                  </m:den>
                                </m:f>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IN" sz="1400" dirty="0"/>
                            <a:t>Error (residual)</a:t>
                          </a:r>
                          <a:endParaRPr lang="en-IN" sz="1400" dirty="0">
                            <a:latin typeface="+mj-lt"/>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1800" i="1" u="none" strike="noStrike" kern="1200" cap="none" spc="0" normalizeH="0" baseline="0" noProof="0" smtClean="0">
                                        <a:ln>
                                          <a:noFill/>
                                        </a:ln>
                                        <a:effectLst/>
                                        <a:uLnTx/>
                                        <a:uFillTx/>
                                        <a:latin typeface="Cambria Math" panose="02040503050406030204" pitchFamily="18" charset="0"/>
                                      </a:rPr>
                                    </m:ctrlPr>
                                  </m:sSubPr>
                                  <m:e>
                                    <m:r>
                                      <a:rPr kumimoji="0" lang="en-US" sz="1800" u="none" strike="noStrike" kern="1200" cap="none" spc="0" normalizeH="0" baseline="0" noProof="0" smtClean="0">
                                        <a:ln>
                                          <a:noFill/>
                                        </a:ln>
                                        <a:effectLst/>
                                        <a:uLnTx/>
                                        <a:uFillTx/>
                                        <a:latin typeface="Cambria Math"/>
                                      </a:rPr>
                                      <m:t> </m:t>
                                    </m:r>
                                    <m:r>
                                      <a:rPr kumimoji="0" lang="en-US" sz="1800" u="none" strike="noStrike" kern="1200" cap="none" spc="0" normalizeH="0" baseline="0" noProof="0" smtClean="0">
                                        <a:ln>
                                          <a:noFill/>
                                        </a:ln>
                                        <a:effectLst/>
                                        <a:uLnTx/>
                                        <a:uFillTx/>
                                        <a:latin typeface="Cambria Math"/>
                                      </a:rPr>
                                      <m:t>𝑆𝑆</m:t>
                                    </m:r>
                                  </m:e>
                                  <m:sub>
                                    <m:r>
                                      <a:rPr kumimoji="0" lang="en-US" sz="1800" u="none" strike="noStrike" kern="1200" cap="none" spc="0" normalizeH="0" baseline="0" noProof="0" smtClean="0">
                                        <a:ln>
                                          <a:noFill/>
                                        </a:ln>
                                        <a:effectLst/>
                                        <a:uLnTx/>
                                        <a:uFillTx/>
                                        <a:latin typeface="Cambria Math"/>
                                      </a:rPr>
                                      <m:t>𝐸</m:t>
                                    </m:r>
                                  </m:sub>
                                </m:sSub>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r>
                            <a:rPr lang="en-IN" sz="1800" dirty="0"/>
                            <a:t>(𝑟-1) (c-1)</a:t>
                          </a:r>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1800" i="1" u="none" strike="noStrike" kern="1200" cap="none" spc="0" normalizeH="0" baseline="0" noProof="0" smtClean="0">
                                        <a:ln>
                                          <a:noFill/>
                                        </a:ln>
                                        <a:effectLst/>
                                        <a:uLnTx/>
                                        <a:uFillTx/>
                                        <a:latin typeface="Cambria Math" panose="02040503050406030204" pitchFamily="18" charset="0"/>
                                      </a:rPr>
                                    </m:ctrlPr>
                                  </m:sSubPr>
                                  <m:e>
                                    <m:r>
                                      <a:rPr kumimoji="0" lang="en-US" sz="1800" u="none" strike="noStrike" kern="1200" cap="none" spc="0" normalizeH="0" baseline="0" noProof="0" smtClean="0">
                                        <a:ln>
                                          <a:noFill/>
                                        </a:ln>
                                        <a:effectLst/>
                                        <a:uLnTx/>
                                        <a:uFillTx/>
                                        <a:latin typeface="Cambria Math"/>
                                      </a:rPr>
                                      <m:t> </m:t>
                                    </m:r>
                                    <m:r>
                                      <m:rPr>
                                        <m:sty m:val="p"/>
                                      </m:rPr>
                                      <a:rPr kumimoji="0" lang="en-US" sz="1800" u="none" strike="noStrike" kern="1200" cap="none" spc="0" normalizeH="0" baseline="0" noProof="0" smtClean="0">
                                        <a:ln>
                                          <a:noFill/>
                                        </a:ln>
                                        <a:effectLst/>
                                        <a:uLnTx/>
                                        <a:uFillTx/>
                                        <a:latin typeface="Cambria Math"/>
                                      </a:rPr>
                                      <m:t>M</m:t>
                                    </m:r>
                                    <m:r>
                                      <a:rPr kumimoji="0" lang="en-US" sz="1800" u="none" strike="noStrike" kern="1200" cap="none" spc="0" normalizeH="0" baseline="0" noProof="0" smtClean="0">
                                        <a:ln>
                                          <a:noFill/>
                                        </a:ln>
                                        <a:effectLst/>
                                        <a:uLnTx/>
                                        <a:uFillTx/>
                                        <a:latin typeface="Cambria Math"/>
                                      </a:rPr>
                                      <m:t>𝑆</m:t>
                                    </m:r>
                                  </m:e>
                                  <m:sub>
                                    <m:r>
                                      <a:rPr kumimoji="0" lang="en-US" sz="1800" u="none" strike="noStrike" kern="1200" cap="none" spc="0" normalizeH="0" baseline="0" noProof="0" smtClean="0">
                                        <a:ln>
                                          <a:noFill/>
                                        </a:ln>
                                        <a:effectLst/>
                                        <a:uLnTx/>
                                        <a:uFillTx/>
                                        <a:latin typeface="Cambria Math"/>
                                      </a:rPr>
                                      <m:t>𝐸</m:t>
                                    </m:r>
                                  </m:sub>
                                </m:sSub>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IN" sz="1400" dirty="0"/>
                            <a:t>Total</a:t>
                          </a:r>
                          <a:endParaRPr lang="en-IN" sz="1400" b="1" dirty="0">
                            <a:latin typeface="+mj-lt"/>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en-US" sz="1800" i="1" u="none" strike="noStrike" kern="1200" cap="none" spc="0" normalizeH="0" baseline="0" noProof="0" smtClean="0">
                                        <a:ln>
                                          <a:noFill/>
                                        </a:ln>
                                        <a:effectLst/>
                                        <a:uLnTx/>
                                        <a:uFillTx/>
                                        <a:latin typeface="Cambria Math" panose="02040503050406030204" pitchFamily="18" charset="0"/>
                                      </a:rPr>
                                    </m:ctrlPr>
                                  </m:sSubPr>
                                  <m:e>
                                    <m:r>
                                      <a:rPr kumimoji="0" lang="en-US" sz="1800" u="none" strike="noStrike" kern="1200" cap="none" spc="0" normalizeH="0" baseline="0" noProof="0" smtClean="0">
                                        <a:ln>
                                          <a:noFill/>
                                        </a:ln>
                                        <a:effectLst/>
                                        <a:uLnTx/>
                                        <a:uFillTx/>
                                        <a:latin typeface="Cambria Math"/>
                                      </a:rPr>
                                      <m:t> </m:t>
                                    </m:r>
                                    <m:r>
                                      <a:rPr kumimoji="0" lang="en-US" sz="1800" u="none" strike="noStrike" kern="1200" cap="none" spc="0" normalizeH="0" baseline="0" noProof="0" smtClean="0">
                                        <a:ln>
                                          <a:noFill/>
                                        </a:ln>
                                        <a:effectLst/>
                                        <a:uLnTx/>
                                        <a:uFillTx/>
                                        <a:latin typeface="Cambria Math"/>
                                      </a:rPr>
                                      <m:t>𝑆𝑆</m:t>
                                    </m:r>
                                  </m:e>
                                  <m:sub>
                                    <m:r>
                                      <m:rPr>
                                        <m:sty m:val="p"/>
                                      </m:rPr>
                                      <a:rPr kumimoji="0" lang="en-US" sz="1800" u="none" strike="noStrike" kern="1200" cap="none" spc="0" normalizeH="0" baseline="0" noProof="0" smtClean="0">
                                        <a:ln>
                                          <a:noFill/>
                                        </a:ln>
                                        <a:effectLst/>
                                        <a:uLnTx/>
                                        <a:uFillTx/>
                                        <a:latin typeface="Cambria Math"/>
                                      </a:rPr>
                                      <m:t>T</m:t>
                                    </m:r>
                                  </m:sub>
                                </m:sSub>
                              </m:oMath>
                            </m:oMathPara>
                          </a14:m>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𝑟c- 1 </a:t>
                          </a:r>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210874962"/>
                  </p:ext>
                </p:extLst>
              </p:nvPr>
            </p:nvGraphicFramePr>
            <p:xfrm>
              <a:off x="1115616" y="1844824"/>
              <a:ext cx="6096000" cy="2712340"/>
            </p:xfrm>
            <a:graphic>
              <a:graphicData uri="http://schemas.openxmlformats.org/drawingml/2006/table">
                <a:tbl>
                  <a:tblPr firstRow="1" bandRow="1">
                    <a:tableStyleId>{B301B821-A1FF-4177-AEE7-76D212191A09}</a:tableStyleId>
                  </a:tblPr>
                  <a:tblGrid>
                    <a:gridCol w="1219200"/>
                    <a:gridCol w="1219200"/>
                    <a:gridCol w="1219200"/>
                    <a:gridCol w="1219200"/>
                    <a:gridCol w="1219200"/>
                  </a:tblGrid>
                  <a:tr h="518160">
                    <a:tc>
                      <a:txBody>
                        <a:bodyPr/>
                        <a:lstStyle/>
                        <a:p>
                          <a:r>
                            <a:rPr lang="en-IN" sz="1400" dirty="0" smtClean="0"/>
                            <a:t>Source of</a:t>
                          </a:r>
                        </a:p>
                        <a:p>
                          <a:r>
                            <a:rPr lang="en-IN" sz="1400" dirty="0" smtClean="0"/>
                            <a:t>variation</a:t>
                          </a:r>
                          <a:endParaRPr lang="en-IN" sz="1400" b="1" dirty="0" smtClean="0">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smtClean="0"/>
                            <a:t>Sum of</a:t>
                          </a:r>
                        </a:p>
                        <a:p>
                          <a:r>
                            <a:rPr lang="en-IN" sz="1400" dirty="0" smtClean="0"/>
                            <a:t>squares</a:t>
                          </a:r>
                          <a:endParaRPr lang="en-IN" sz="1400" b="1" dirty="0" smtClean="0">
                            <a:latin typeface="+mj-lt"/>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r>
                            <a:rPr lang="en-IN" sz="1400" dirty="0" smtClean="0"/>
                            <a:t>Degrees of</a:t>
                          </a:r>
                        </a:p>
                        <a:p>
                          <a:r>
                            <a:rPr lang="en-IN" sz="1400" dirty="0" smtClean="0"/>
                            <a:t>freedom</a:t>
                          </a:r>
                          <a:endParaRPr lang="en-IN" sz="1400" b="1" dirty="0" smtClean="0">
                            <a:latin typeface="+mj-lt"/>
                            <a:cs typeface="Times New Roman" panose="02020603050405020304" pitchFamily="18" charset="0"/>
                          </a:endParaRPr>
                        </a:p>
                      </a:txBody>
                      <a:tcPr/>
                    </a:tc>
                    <a:tc>
                      <a:txBody>
                        <a:bodyPr/>
                        <a:lstStyle/>
                        <a:p>
                          <a:r>
                            <a:rPr lang="en-IN" sz="1400" dirty="0" smtClean="0"/>
                            <a:t>Mean</a:t>
                          </a:r>
                        </a:p>
                        <a:p>
                          <a:r>
                            <a:rPr lang="en-IN" sz="1400" dirty="0" smtClean="0"/>
                            <a:t>square</a:t>
                          </a:r>
                          <a:endParaRPr lang="en-IN" sz="1400" b="1" dirty="0" smtClean="0">
                            <a:latin typeface="+mj-lt"/>
                            <a:cs typeface="Times New Roman" panose="02020603050405020304" pitchFamily="18" charset="0"/>
                          </a:endParaRPr>
                        </a:p>
                      </a:txBody>
                      <a:tcPr/>
                    </a:tc>
                    <a:tc>
                      <a:txBody>
                        <a:bodyPr/>
                        <a:lstStyle/>
                        <a:p>
                          <a:r>
                            <a:rPr lang="en-IN" sz="1400" dirty="0" smtClean="0"/>
                            <a:t>F ratio</a:t>
                          </a:r>
                          <a:endParaRPr lang="en-IN" sz="1400" b="1" dirty="0" smtClean="0">
                            <a:latin typeface="+mj-lt"/>
                            <a:cs typeface="Times New Roman" panose="02020603050405020304" pitchFamily="18" charset="0"/>
                          </a:endParaRPr>
                        </a:p>
                      </a:txBody>
                      <a:tcPr/>
                    </a:tc>
                  </a:tr>
                  <a:tr h="653479">
                    <a:tc>
                      <a:txBody>
                        <a:bodyPr/>
                        <a:lstStyle/>
                        <a:p>
                          <a:r>
                            <a:rPr lang="en-IN" sz="1400" dirty="0" smtClean="0"/>
                            <a:t>Between rows</a:t>
                          </a:r>
                          <a:endParaRPr lang="en-IN" sz="1400" dirty="0">
                            <a:latin typeface="+mj-lt"/>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endParaRPr lang="en-US"/>
                        </a:p>
                      </a:txBody>
                      <a:tcPr>
                        <a:blipFill rotWithShape="1">
                          <a:blip r:embed="rId3"/>
                          <a:stretch>
                            <a:fillRect l="-100000" t="-80374" r="-300500" b="-250467"/>
                          </a:stretch>
                        </a:blipFill>
                      </a:tcPr>
                    </a:tc>
                    <a:tc>
                      <a:txBody>
                        <a:bodyPr/>
                        <a:lstStyle/>
                        <a:p>
                          <a:r>
                            <a:rPr lang="en-IN" sz="1800" dirty="0" smtClean="0"/>
                            <a:t> 𝑟- 1 </a:t>
                          </a:r>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endParaRPr lang="en-US"/>
                        </a:p>
                      </a:txBody>
                      <a:tcPr>
                        <a:blipFill rotWithShape="1">
                          <a:blip r:embed="rId3"/>
                          <a:stretch>
                            <a:fillRect l="-300000" t="-80374" r="-100500" b="-250467"/>
                          </a:stretch>
                        </a:blipFill>
                      </a:tcPr>
                    </a:tc>
                    <a:tc>
                      <a:txBody>
                        <a:bodyPr/>
                        <a:lstStyle/>
                        <a:p>
                          <a:endParaRPr lang="en-US"/>
                        </a:p>
                      </a:txBody>
                      <a:tcPr>
                        <a:blipFill rotWithShape="1">
                          <a:blip r:embed="rId3"/>
                          <a:stretch>
                            <a:fillRect l="-400000" t="-80374" r="-500" b="-250467"/>
                          </a:stretch>
                        </a:blipFill>
                      </a:tcPr>
                    </a:tc>
                  </a:tr>
                  <a:tr h="651701">
                    <a:tc>
                      <a:txBody>
                        <a:bodyPr/>
                        <a:lstStyle/>
                        <a:p>
                          <a:r>
                            <a:rPr lang="en-IN" sz="1400" dirty="0" smtClean="0"/>
                            <a:t>Between columns</a:t>
                          </a:r>
                          <a:endParaRPr lang="en-IN" sz="1400" dirty="0">
                            <a:latin typeface="+mj-lt"/>
                            <a:cs typeface="Times New Roman" panose="02020603050405020304" pitchFamily="18" charset="0"/>
                          </a:endParaRPr>
                        </a:p>
                      </a:txBody>
                      <a:tcPr/>
                    </a:tc>
                    <a:tc>
                      <a:txBody>
                        <a:bodyPr/>
                        <a:lstStyle/>
                        <a:p>
                          <a:endParaRPr lang="en-US"/>
                        </a:p>
                      </a:txBody>
                      <a:tcPr>
                        <a:blipFill rotWithShape="1">
                          <a:blip r:embed="rId3"/>
                          <a:stretch>
                            <a:fillRect l="-100000" t="-180374" r="-300500" b="-150467"/>
                          </a:stretch>
                        </a:blipFill>
                      </a:tcPr>
                    </a:tc>
                    <a:tc>
                      <a:txBody>
                        <a:bodyPr/>
                        <a:lstStyle/>
                        <a:p>
                          <a:r>
                            <a:rPr lang="en-IN" sz="1800" dirty="0" smtClean="0"/>
                            <a:t>c - 1</a:t>
                          </a:r>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endParaRPr lang="en-US"/>
                        </a:p>
                      </a:txBody>
                      <a:tcPr>
                        <a:blipFill rotWithShape="1">
                          <a:blip r:embed="rId3"/>
                          <a:stretch>
                            <a:fillRect l="-300000" t="-180374" r="-100500" b="-150467"/>
                          </a:stretch>
                        </a:blipFill>
                      </a:tcPr>
                    </a:tc>
                    <a:tc>
                      <a:txBody>
                        <a:bodyPr/>
                        <a:lstStyle/>
                        <a:p>
                          <a:endParaRPr lang="en-US"/>
                        </a:p>
                      </a:txBody>
                      <a:tcPr>
                        <a:blipFill rotWithShape="1">
                          <a:blip r:embed="rId3"/>
                          <a:stretch>
                            <a:fillRect l="-400000" t="-180374" r="-500" b="-150467"/>
                          </a:stretch>
                        </a:blipFill>
                      </a:tcPr>
                    </a:tc>
                  </a:tr>
                  <a:tr h="518160">
                    <a:tc>
                      <a:txBody>
                        <a:bodyPr/>
                        <a:lstStyle/>
                        <a:p>
                          <a:r>
                            <a:rPr lang="en-IN" sz="1400" dirty="0" smtClean="0"/>
                            <a:t>Error (residual)</a:t>
                          </a:r>
                          <a:endParaRPr lang="en-IN" sz="1400" dirty="0">
                            <a:latin typeface="+mj-lt"/>
                            <a:cs typeface="Times New Roman" panose="02020603050405020304" pitchFamily="18" charset="0"/>
                          </a:endParaRPr>
                        </a:p>
                      </a:txBody>
                      <a:tcPr/>
                    </a:tc>
                    <a:tc>
                      <a:txBody>
                        <a:bodyPr/>
                        <a:lstStyle/>
                        <a:p>
                          <a:endParaRPr lang="en-US"/>
                        </a:p>
                      </a:txBody>
                      <a:tcPr>
                        <a:blipFill rotWithShape="1">
                          <a:blip r:embed="rId3"/>
                          <a:stretch>
                            <a:fillRect l="-100000" t="-352941" r="-300500" b="-89412"/>
                          </a:stretch>
                        </a:blipFill>
                      </a:tcPr>
                    </a:tc>
                    <a:tc>
                      <a:txBody>
                        <a:bodyPr/>
                        <a:lstStyle/>
                        <a:p>
                          <a:r>
                            <a:rPr lang="en-IN" sz="1800" dirty="0" smtClean="0"/>
                            <a:t>(𝑟-1) (c-1)</a:t>
                          </a:r>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endParaRPr lang="en-US"/>
                        </a:p>
                      </a:txBody>
                      <a:tcPr>
                        <a:blipFill rotWithShape="1">
                          <a:blip r:embed="rId3"/>
                          <a:stretch>
                            <a:fillRect l="-300000" t="-352941" r="-100500" b="-89412"/>
                          </a:stretch>
                        </a:blipFill>
                      </a:tcPr>
                    </a:tc>
                    <a:tc>
                      <a:txBody>
                        <a:bodyPr/>
                        <a:lstStyle/>
                        <a:p>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r>
                  <a:tr h="370840">
                    <a:tc>
                      <a:txBody>
                        <a:bodyPr/>
                        <a:lstStyle/>
                        <a:p>
                          <a:r>
                            <a:rPr lang="en-IN" sz="1400" dirty="0" smtClean="0"/>
                            <a:t>Total</a:t>
                          </a:r>
                          <a:endParaRPr lang="en-IN" sz="1400" b="1" dirty="0">
                            <a:latin typeface="+mj-lt"/>
                            <a:cs typeface="Times New Roman" panose="02020603050405020304" pitchFamily="18" charset="0"/>
                          </a:endParaRPr>
                        </a:p>
                      </a:txBody>
                      <a:tcPr/>
                    </a:tc>
                    <a:tc>
                      <a:txBody>
                        <a:bodyPr/>
                        <a:lstStyle/>
                        <a:p>
                          <a:endParaRPr lang="en-US"/>
                        </a:p>
                      </a:txBody>
                      <a:tcPr>
                        <a:blipFill rotWithShape="1">
                          <a:blip r:embed="rId3"/>
                          <a:stretch>
                            <a:fillRect l="-100000" t="-631148" r="-300500" b="-2459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𝑟c- 1 </a:t>
                          </a:r>
                          <a:endParaRPr lang="en-IN" dirty="0" smtClean="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endParaRPr lang="en-IN" dirty="0">
                            <a:latin typeface="Cambria Math" panose="02040503050406030204" pitchFamily="18" charset="0"/>
                            <a:ea typeface="Cambria Math" panose="02040503050406030204" pitchFamily="18" charset="0"/>
                            <a:cs typeface="Times New Roman" panose="02020603050405020304" pitchFamily="18" charset="0"/>
                          </a:endParaRPr>
                        </a:p>
                      </a:txBody>
                      <a:tcPr/>
                    </a:tc>
                  </a:tr>
                </a:tbl>
              </a:graphicData>
            </a:graphic>
          </p:graphicFrame>
        </mc:Fallback>
      </mc:AlternateContent>
    </p:spTree>
    <p:extLst>
      <p:ext uri="{BB962C8B-B14F-4D97-AF65-F5344CB8AC3E}">
        <p14:creationId xmlns:p14="http://schemas.microsoft.com/office/powerpoint/2010/main" val="4248808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16" y="1412776"/>
            <a:ext cx="8229600" cy="4911824"/>
          </a:xfrm>
        </p:spPr>
        <p:txBody>
          <a:bodyPr>
            <a:normAutofit/>
          </a:bodyPr>
          <a:lstStyle/>
          <a:p>
            <a:r>
              <a:rPr lang="en-IN" sz="2000" dirty="0">
                <a:latin typeface="Times New Roman" panose="02020603050405020304" pitchFamily="18" charset="0"/>
                <a:cs typeface="Times New Roman" panose="02020603050405020304" pitchFamily="18" charset="0"/>
              </a:rPr>
              <a:t>Using the F ratios, tests for significant row effects and for significant column effects can be undertaken.</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Title 1"/>
          <p:cNvSpPr txBox="1">
            <a:spLocks/>
          </p:cNvSpPr>
          <p:nvPr/>
        </p:nvSpPr>
        <p:spPr>
          <a:xfrm>
            <a:off x="395543" y="149015"/>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 ANOVA Table and Hypothesis Test</a:t>
            </a:r>
            <a:endParaRPr lang="en-IN" sz="4000" dirty="0">
              <a:solidFill>
                <a:srgbClr val="6C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620774944"/>
                  </p:ext>
                </p:extLst>
              </p:nvPr>
            </p:nvGraphicFramePr>
            <p:xfrm>
              <a:off x="1187624" y="2348880"/>
              <a:ext cx="6096000" cy="2258441"/>
            </p:xfrm>
            <a:graphic>
              <a:graphicData uri="http://schemas.openxmlformats.org/drawingml/2006/table">
                <a:tbl>
                  <a:tblPr firstRow="1" bandRow="1">
                    <a:tableStyleId>{6E25E649-3F16-4E02-A733-19D2CDBF48F0}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sz="1600" dirty="0"/>
                            <a:t>H0: no effect due to row factor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H0: no effect due to column factor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IN" sz="1600" dirty="0"/>
                            <a:t>H1: an effect due to row factor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H1: an effect due to column factor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IN" sz="1600" dirty="0"/>
                            <a:t>Critical region,</a:t>
                          </a:r>
                        </a:p>
                        <a:p>
                          <a:r>
                            <a:rPr lang="en-US" sz="1600" dirty="0"/>
                            <a:t>F &gt;</a:t>
                          </a:r>
                          <a:r>
                            <a:rPr lang="en-US" sz="1600" baseline="0" dirty="0"/>
                            <a:t> </a:t>
                          </a:r>
                          <a14:m>
                            <m:oMath xmlns:m="http://schemas.openxmlformats.org/officeDocument/2006/math">
                              <m:sSub>
                                <m:sSubPr>
                                  <m:ctrlPr>
                                    <a:rPr lang="en-US" sz="1600" i="1" baseline="0" smtClean="0">
                                      <a:latin typeface="Cambria Math" panose="02040503050406030204" pitchFamily="18" charset="0"/>
                                    </a:rPr>
                                  </m:ctrlPr>
                                </m:sSubPr>
                                <m:e>
                                  <m:sSup>
                                    <m:sSupPr>
                                      <m:ctrlPr>
                                        <a:rPr lang="en-US" sz="1600" i="1" baseline="0" smtClean="0">
                                          <a:latin typeface="Cambria Math" panose="02040503050406030204" pitchFamily="18" charset="0"/>
                                        </a:rPr>
                                      </m:ctrlPr>
                                    </m:sSupPr>
                                    <m:e>
                                      <m:r>
                                        <a:rPr lang="en-US" sz="1600" baseline="0" smtClean="0">
                                          <a:latin typeface="Cambria Math"/>
                                        </a:rPr>
                                        <m:t>𝐹</m:t>
                                      </m:r>
                                    </m:e>
                                    <m:sup>
                                      <m:r>
                                        <m:rPr>
                                          <m:sty m:val="p"/>
                                        </m:rPr>
                                        <a:rPr lang="el-GR" sz="1600" baseline="0" smtClean="0">
                                          <a:latin typeface="Cambria Math"/>
                                        </a:rPr>
                                        <m:t>α</m:t>
                                      </m:r>
                                    </m:sup>
                                  </m:sSup>
                                </m:e>
                                <m:sub>
                                  <m:d>
                                    <m:dPr>
                                      <m:begChr m:val="["/>
                                      <m:endChr m:val="]"/>
                                      <m:ctrlPr>
                                        <a:rPr lang="en-US" sz="1600" i="1" baseline="0" smtClean="0">
                                          <a:latin typeface="Cambria Math" panose="02040503050406030204" pitchFamily="18" charset="0"/>
                                        </a:rPr>
                                      </m:ctrlPr>
                                    </m:dPr>
                                    <m:e>
                                      <m:d>
                                        <m:dPr>
                                          <m:ctrlPr>
                                            <a:rPr lang="en-US" sz="1600" i="1" baseline="0" smtClean="0">
                                              <a:latin typeface="Cambria Math" panose="02040503050406030204" pitchFamily="18" charset="0"/>
                                            </a:rPr>
                                          </m:ctrlPr>
                                        </m:dPr>
                                        <m:e>
                                          <m:r>
                                            <a:rPr lang="en-US" sz="1600" baseline="0" smtClean="0">
                                              <a:latin typeface="Cambria Math"/>
                                            </a:rPr>
                                            <m:t>𝑟</m:t>
                                          </m:r>
                                          <m:r>
                                            <a:rPr lang="en-US" sz="1600" baseline="0" smtClean="0">
                                              <a:latin typeface="Cambria Math"/>
                                            </a:rPr>
                                            <m:t>−1</m:t>
                                          </m:r>
                                        </m:e>
                                      </m:d>
                                      <m:r>
                                        <a:rPr lang="en-US" sz="1600" baseline="0" smtClean="0">
                                          <a:latin typeface="Cambria Math"/>
                                        </a:rPr>
                                        <m:t>,</m:t>
                                      </m:r>
                                      <m:d>
                                        <m:dPr>
                                          <m:ctrlPr>
                                            <a:rPr lang="en-US" sz="1600" i="1" baseline="0" smtClean="0">
                                              <a:latin typeface="Cambria Math" panose="02040503050406030204" pitchFamily="18" charset="0"/>
                                            </a:rPr>
                                          </m:ctrlPr>
                                        </m:dPr>
                                        <m:e>
                                          <m:r>
                                            <a:rPr lang="en-US" sz="1600" baseline="0" smtClean="0">
                                              <a:latin typeface="Cambria Math"/>
                                            </a:rPr>
                                            <m:t>𝑟</m:t>
                                          </m:r>
                                          <m:r>
                                            <a:rPr lang="en-US" sz="1600" baseline="0" smtClean="0">
                                              <a:latin typeface="Cambria Math"/>
                                            </a:rPr>
                                            <m:t>−1</m:t>
                                          </m:r>
                                        </m:e>
                                      </m:d>
                                      <m:d>
                                        <m:dPr>
                                          <m:ctrlPr>
                                            <a:rPr lang="en-US" sz="1600" i="1" baseline="0" smtClean="0">
                                              <a:latin typeface="Cambria Math" panose="02040503050406030204" pitchFamily="18" charset="0"/>
                                            </a:rPr>
                                          </m:ctrlPr>
                                        </m:dPr>
                                        <m:e>
                                          <m:r>
                                            <a:rPr lang="en-US" sz="1600" baseline="0" smtClean="0">
                                              <a:latin typeface="Cambria Math"/>
                                            </a:rPr>
                                            <m:t>𝑐</m:t>
                                          </m:r>
                                          <m:r>
                                            <a:rPr lang="en-US" sz="1600" baseline="0" smtClean="0">
                                              <a:latin typeface="Cambria Math"/>
                                            </a:rPr>
                                            <m:t>−1</m:t>
                                          </m:r>
                                        </m:e>
                                      </m:d>
                                    </m:e>
                                  </m:d>
                                </m:sub>
                              </m:sSub>
                            </m:oMath>
                          </a14:m>
                          <a:endParaRPr lang="en-IN" sz="1600"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r>
                            <a:rPr lang="en-IN" sz="1600" dirty="0"/>
                            <a:t>Critical region,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F &gt;</a:t>
                          </a:r>
                          <a14:m>
                            <m:oMath xmlns:m="http://schemas.openxmlformats.org/officeDocument/2006/math">
                              <m:sSub>
                                <m:sSubPr>
                                  <m:ctrlPr>
                                    <a:rPr lang="en-US" sz="1600" i="1" baseline="0" smtClean="0">
                                      <a:latin typeface="Cambria Math" panose="02040503050406030204" pitchFamily="18" charset="0"/>
                                    </a:rPr>
                                  </m:ctrlPr>
                                </m:sSubPr>
                                <m:e>
                                  <m:sSup>
                                    <m:sSupPr>
                                      <m:ctrlPr>
                                        <a:rPr lang="en-US" sz="1600" i="1" baseline="0" smtClean="0">
                                          <a:latin typeface="Cambria Math" panose="02040503050406030204" pitchFamily="18" charset="0"/>
                                        </a:rPr>
                                      </m:ctrlPr>
                                    </m:sSupPr>
                                    <m:e>
                                      <m:r>
                                        <a:rPr lang="en-US" sz="1600" baseline="0" smtClean="0">
                                          <a:latin typeface="Cambria Math"/>
                                        </a:rPr>
                                        <m:t>𝐹</m:t>
                                      </m:r>
                                    </m:e>
                                    <m:sup>
                                      <m:r>
                                        <m:rPr>
                                          <m:sty m:val="p"/>
                                        </m:rPr>
                                        <a:rPr lang="el-GR" sz="1600" baseline="0" smtClean="0">
                                          <a:latin typeface="Cambria Math"/>
                                        </a:rPr>
                                        <m:t>α</m:t>
                                      </m:r>
                                    </m:sup>
                                  </m:sSup>
                                </m:e>
                                <m:sub>
                                  <m:d>
                                    <m:dPr>
                                      <m:begChr m:val="["/>
                                      <m:endChr m:val="]"/>
                                      <m:ctrlPr>
                                        <a:rPr lang="en-US" sz="1600" i="1" baseline="0" smtClean="0">
                                          <a:latin typeface="Cambria Math" panose="02040503050406030204" pitchFamily="18" charset="0"/>
                                        </a:rPr>
                                      </m:ctrlPr>
                                    </m:dPr>
                                    <m:e>
                                      <m:d>
                                        <m:dPr>
                                          <m:ctrlPr>
                                            <a:rPr lang="en-US" sz="1600" i="1" baseline="0" smtClean="0">
                                              <a:latin typeface="Cambria Math" panose="02040503050406030204" pitchFamily="18" charset="0"/>
                                            </a:rPr>
                                          </m:ctrlPr>
                                        </m:dPr>
                                        <m:e>
                                          <m:r>
                                            <a:rPr lang="en-US" sz="1600" baseline="0" smtClean="0">
                                              <a:latin typeface="Cambria Math"/>
                                            </a:rPr>
                                            <m:t>𝑐</m:t>
                                          </m:r>
                                          <m:r>
                                            <a:rPr lang="en-US" sz="1600" baseline="0" smtClean="0">
                                              <a:latin typeface="Cambria Math"/>
                                            </a:rPr>
                                            <m:t>−1</m:t>
                                          </m:r>
                                        </m:e>
                                      </m:d>
                                      <m:r>
                                        <a:rPr lang="en-US" sz="1600" baseline="0" smtClean="0">
                                          <a:latin typeface="Cambria Math"/>
                                        </a:rPr>
                                        <m:t>,</m:t>
                                      </m:r>
                                      <m:d>
                                        <m:dPr>
                                          <m:ctrlPr>
                                            <a:rPr lang="en-US" sz="1600" i="1" baseline="0" smtClean="0">
                                              <a:latin typeface="Cambria Math" panose="02040503050406030204" pitchFamily="18" charset="0"/>
                                            </a:rPr>
                                          </m:ctrlPr>
                                        </m:dPr>
                                        <m:e>
                                          <m:r>
                                            <a:rPr lang="en-US" sz="1600" baseline="0" smtClean="0">
                                              <a:latin typeface="Cambria Math"/>
                                            </a:rPr>
                                            <m:t>𝑟</m:t>
                                          </m:r>
                                          <m:r>
                                            <a:rPr lang="en-US" sz="1600" baseline="0" smtClean="0">
                                              <a:latin typeface="Cambria Math"/>
                                            </a:rPr>
                                            <m:t>−1</m:t>
                                          </m:r>
                                        </m:e>
                                      </m:d>
                                      <m:d>
                                        <m:dPr>
                                          <m:ctrlPr>
                                            <a:rPr lang="en-US" sz="1600" i="1" baseline="0" smtClean="0">
                                              <a:latin typeface="Cambria Math" panose="02040503050406030204" pitchFamily="18" charset="0"/>
                                            </a:rPr>
                                          </m:ctrlPr>
                                        </m:dPr>
                                        <m:e>
                                          <m:r>
                                            <a:rPr lang="en-US" sz="1600" baseline="0" smtClean="0">
                                              <a:latin typeface="Cambria Math"/>
                                            </a:rPr>
                                            <m:t>𝑐</m:t>
                                          </m:r>
                                          <m:r>
                                            <a:rPr lang="en-US" sz="1600" baseline="0" smtClean="0">
                                              <a:latin typeface="Cambria Math"/>
                                            </a:rPr>
                                            <m:t>−1</m:t>
                                          </m:r>
                                        </m:e>
                                      </m:d>
                                    </m:e>
                                  </m:d>
                                </m:sub>
                              </m:sSub>
                            </m:oMath>
                          </a14:m>
                          <a:endParaRPr lang="en-IN" sz="1600" dirty="0">
                            <a:latin typeface="Cambria Math" panose="02040503050406030204" pitchFamily="18" charset="0"/>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IN" sz="1600" dirty="0"/>
                            <a:t>Test statistic,</a:t>
                          </a:r>
                        </a:p>
                        <a:p>
                          <a14:m>
                            <m:oMath xmlns:m="http://schemas.openxmlformats.org/officeDocument/2006/math">
                              <m:sSub>
                                <m:sSubPr>
                                  <m:ctrlPr>
                                    <a:rPr lang="en-IN" sz="1600" i="1" smtClean="0">
                                      <a:latin typeface="Cambria Math" panose="02040503050406030204" pitchFamily="18" charset="0"/>
                                    </a:rPr>
                                  </m:ctrlPr>
                                </m:sSubPr>
                                <m:e>
                                  <m:r>
                                    <a:rPr lang="en-US" sz="1600" smtClean="0">
                                      <a:latin typeface="Cambria Math"/>
                                    </a:rPr>
                                    <m:t>𝐹</m:t>
                                  </m:r>
                                </m:e>
                                <m:sub>
                                  <m:r>
                                    <a:rPr lang="en-US" sz="1600" smtClean="0">
                                      <a:latin typeface="Cambria Math"/>
                                    </a:rPr>
                                    <m:t>𝑟</m:t>
                                  </m:r>
                                </m:sub>
                              </m:sSub>
                            </m:oMath>
                          </a14:m>
                          <a:r>
                            <a:rPr lang="en-IN" sz="1600" dirty="0"/>
                            <a:t> = </a:t>
                          </a:r>
                          <a14:m>
                            <m:oMath xmlns:m="http://schemas.openxmlformats.org/officeDocument/2006/math">
                              <m:f>
                                <m:fPr>
                                  <m:ctrlPr>
                                    <a:rPr lang="en-IN" sz="1600" i="1" smtClean="0">
                                      <a:latin typeface="Cambria Math" panose="02040503050406030204" pitchFamily="18" charset="0"/>
                                    </a:rPr>
                                  </m:ctrlPr>
                                </m:fPr>
                                <m:num>
                                  <m:sSub>
                                    <m:sSubPr>
                                      <m:ctrlPr>
                                        <a:rPr lang="en-IN" sz="1600" i="1" smtClean="0">
                                          <a:latin typeface="Cambria Math" panose="02040503050406030204" pitchFamily="18" charset="0"/>
                                        </a:rPr>
                                      </m:ctrlPr>
                                    </m:sSubPr>
                                    <m:e>
                                      <m:r>
                                        <a:rPr lang="en-US" sz="1600" smtClean="0">
                                          <a:latin typeface="Cambria Math"/>
                                        </a:rPr>
                                        <m:t>𝑀𝑆</m:t>
                                      </m:r>
                                    </m:e>
                                    <m:sub>
                                      <m:r>
                                        <a:rPr lang="en-US" sz="1600" smtClean="0">
                                          <a:latin typeface="Cambria Math"/>
                                        </a:rPr>
                                        <m:t>𝑅</m:t>
                                      </m:r>
                                    </m:sub>
                                  </m:sSub>
                                </m:num>
                                <m:den>
                                  <m:sSub>
                                    <m:sSubPr>
                                      <m:ctrlPr>
                                        <a:rPr lang="en-IN" sz="1600" i="1" smtClean="0">
                                          <a:latin typeface="Cambria Math" panose="02040503050406030204" pitchFamily="18" charset="0"/>
                                        </a:rPr>
                                      </m:ctrlPr>
                                    </m:sSubPr>
                                    <m:e>
                                      <m:r>
                                        <a:rPr lang="en-US" sz="1600" smtClean="0">
                                          <a:latin typeface="Cambria Math"/>
                                        </a:rPr>
                                        <m:t>𝑀𝑆</m:t>
                                      </m:r>
                                    </m:e>
                                    <m:sub>
                                      <m:r>
                                        <a:rPr lang="en-US" sz="1600" smtClean="0">
                                          <a:latin typeface="Cambria Math"/>
                                        </a:rPr>
                                        <m:t>𝐸</m:t>
                                      </m:r>
                                    </m:sub>
                                  </m:sSub>
                                </m:den>
                              </m:f>
                            </m:oMath>
                          </a14:m>
                          <a:endParaRPr lang="en-IN" sz="1600" dirty="0">
                            <a:latin typeface="Cambria Math" panose="02040503050406030204" pitchFamily="18" charset="0"/>
                            <a:ea typeface="Cambria Math" panose="02040503050406030204" pitchFamily="18" charset="0"/>
                            <a:cs typeface="Times New Roman" panose="02020603050405020304" pitchFamily="18" charset="0"/>
                          </a:endParaRPr>
                        </a:p>
                      </a:txBody>
                      <a:tcPr/>
                    </a:tc>
                    <a:tc>
                      <a:txBody>
                        <a:bodyPr/>
                        <a:lstStyle/>
                        <a:p>
                          <a:r>
                            <a:rPr lang="en-IN" sz="1600" dirty="0"/>
                            <a:t>Test statistic,</a:t>
                          </a:r>
                        </a:p>
                        <a:p>
                          <a14:m>
                            <m:oMath xmlns:m="http://schemas.openxmlformats.org/officeDocument/2006/math">
                              <m:sSub>
                                <m:sSubPr>
                                  <m:ctrlPr>
                                    <a:rPr lang="en-IN" sz="1600" i="1" smtClean="0">
                                      <a:latin typeface="Cambria Math" panose="02040503050406030204" pitchFamily="18" charset="0"/>
                                    </a:rPr>
                                  </m:ctrlPr>
                                </m:sSubPr>
                                <m:e>
                                  <m:r>
                                    <a:rPr lang="en-US" sz="1600" smtClean="0">
                                      <a:latin typeface="Cambria Math"/>
                                    </a:rPr>
                                    <m:t>𝐹</m:t>
                                  </m:r>
                                </m:e>
                                <m:sub>
                                  <m:r>
                                    <a:rPr lang="en-IN" sz="1600" b="0" i="1" smtClean="0">
                                      <a:latin typeface="Cambria Math" panose="02040503050406030204" pitchFamily="18" charset="0"/>
                                    </a:rPr>
                                    <m:t>𝑐</m:t>
                                  </m:r>
                                </m:sub>
                              </m:sSub>
                            </m:oMath>
                          </a14:m>
                          <a:r>
                            <a:rPr lang="en-IN" sz="1600" dirty="0"/>
                            <a:t> =</a:t>
                          </a:r>
                          <a14:m>
                            <m:oMath xmlns:m="http://schemas.openxmlformats.org/officeDocument/2006/math">
                              <m:f>
                                <m:fPr>
                                  <m:ctrlPr>
                                    <a:rPr lang="en-IN" sz="1600" i="1" dirty="0" smtClean="0">
                                      <a:latin typeface="Cambria Math" panose="02040503050406030204" pitchFamily="18" charset="0"/>
                                    </a:rPr>
                                  </m:ctrlPr>
                                </m:fPr>
                                <m:num>
                                  <m:sSub>
                                    <m:sSubPr>
                                      <m:ctrlPr>
                                        <a:rPr lang="en-IN" sz="1600" i="1" dirty="0" smtClean="0">
                                          <a:latin typeface="Cambria Math" panose="02040503050406030204" pitchFamily="18" charset="0"/>
                                        </a:rPr>
                                      </m:ctrlPr>
                                    </m:sSubPr>
                                    <m:e>
                                      <m:r>
                                        <a:rPr lang="en-US" sz="1600" dirty="0" smtClean="0">
                                          <a:latin typeface="Cambria Math"/>
                                        </a:rPr>
                                        <m:t>𝑀𝑆</m:t>
                                      </m:r>
                                    </m:e>
                                    <m:sub>
                                      <m:r>
                                        <a:rPr lang="en-US" sz="1600" dirty="0" smtClean="0">
                                          <a:latin typeface="Cambria Math"/>
                                        </a:rPr>
                                        <m:t>𝐶</m:t>
                                      </m:r>
                                    </m:sub>
                                  </m:sSub>
                                </m:num>
                                <m:den>
                                  <m:sSub>
                                    <m:sSubPr>
                                      <m:ctrlPr>
                                        <a:rPr lang="en-IN" sz="1600" i="1" dirty="0" smtClean="0">
                                          <a:latin typeface="Cambria Math" panose="02040503050406030204" pitchFamily="18" charset="0"/>
                                        </a:rPr>
                                      </m:ctrlPr>
                                    </m:sSubPr>
                                    <m:e>
                                      <m:r>
                                        <a:rPr lang="en-US" sz="1600" dirty="0" smtClean="0">
                                          <a:latin typeface="Cambria Math"/>
                                        </a:rPr>
                                        <m:t>𝑀𝑆</m:t>
                                      </m:r>
                                    </m:e>
                                    <m:sub>
                                      <m:r>
                                        <a:rPr lang="en-US" sz="1600" dirty="0" smtClean="0">
                                          <a:latin typeface="Cambria Math"/>
                                        </a:rPr>
                                        <m:t>𝐸</m:t>
                                      </m:r>
                                    </m:sub>
                                  </m:sSub>
                                </m:den>
                              </m:f>
                            </m:oMath>
                          </a14:m>
                          <a:endParaRPr lang="en-IN" sz="1600" dirty="0">
                            <a:latin typeface="Cambria Math" panose="02040503050406030204" pitchFamily="18" charset="0"/>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620774944"/>
                  </p:ext>
                </p:extLst>
              </p:nvPr>
            </p:nvGraphicFramePr>
            <p:xfrm>
              <a:off x="1187624" y="2348880"/>
              <a:ext cx="6096000" cy="2258441"/>
            </p:xfrm>
            <a:graphic>
              <a:graphicData uri="http://schemas.openxmlformats.org/drawingml/2006/table">
                <a:tbl>
                  <a:tblPr firstRow="1" bandRow="1">
                    <a:tableStyleId>{6E25E649-3F16-4E02-A733-19D2CDBF48F0}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79120">
                    <a:tc>
                      <a:txBody>
                        <a:bodyPr/>
                        <a:lstStyle/>
                        <a:p>
                          <a:r>
                            <a:rPr lang="en-IN" sz="1600" dirty="0"/>
                            <a:t>H0: no effect due to row factor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H0: no effect due to column factor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IN" sz="1600" dirty="0"/>
                            <a:t>H1: an effect due to row factor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H1: an effect due to column factor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96646">
                    <a:tc>
                      <a:txBody>
                        <a:bodyPr/>
                        <a:lstStyle/>
                        <a:p>
                          <a:endParaRPr lang="en-US"/>
                        </a:p>
                      </a:txBody>
                      <a:tcPr>
                        <a:blipFill>
                          <a:blip r:embed="rId2"/>
                          <a:stretch>
                            <a:fillRect t="-162245" r="-100200" b="-121429"/>
                          </a:stretch>
                        </a:blipFill>
                      </a:tcPr>
                    </a:tc>
                    <a:tc>
                      <a:txBody>
                        <a:bodyPr/>
                        <a:lstStyle/>
                        <a:p>
                          <a:endParaRPr lang="en-US"/>
                        </a:p>
                      </a:txBody>
                      <a:tcPr>
                        <a:blipFill>
                          <a:blip r:embed="rId2"/>
                          <a:stretch>
                            <a:fillRect l="-100200" t="-162245" r="-400" b="-121429"/>
                          </a:stretch>
                        </a:blipFill>
                      </a:tcPr>
                    </a:tc>
                    <a:extLst>
                      <a:ext uri="{0D108BD9-81ED-4DB2-BD59-A6C34878D82A}">
                        <a16:rowId xmlns:a16="http://schemas.microsoft.com/office/drawing/2014/main" val="10002"/>
                      </a:ext>
                    </a:extLst>
                  </a:tr>
                  <a:tr h="711835">
                    <a:tc>
                      <a:txBody>
                        <a:bodyPr/>
                        <a:lstStyle/>
                        <a:p>
                          <a:endParaRPr lang="en-US"/>
                        </a:p>
                      </a:txBody>
                      <a:tcPr>
                        <a:blipFill>
                          <a:blip r:embed="rId2"/>
                          <a:stretch>
                            <a:fillRect t="-219658" r="-100200" b="-1709"/>
                          </a:stretch>
                        </a:blipFill>
                      </a:tcPr>
                    </a:tc>
                    <a:tc>
                      <a:txBody>
                        <a:bodyPr/>
                        <a:lstStyle/>
                        <a:p>
                          <a:endParaRPr lang="en-US"/>
                        </a:p>
                      </a:txBody>
                      <a:tcPr>
                        <a:blipFill>
                          <a:blip r:embed="rId2"/>
                          <a:stretch>
                            <a:fillRect l="-100200" t="-219658" r="-400" b="-1709"/>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60127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82600" indent="-355600" algn="just"/>
            <a:r>
              <a:rPr lang="en-US" sz="2000" dirty="0">
                <a:latin typeface="Times New Roman" charset="0"/>
                <a:ea typeface="Times New Roman" charset="0"/>
                <a:cs typeface="Times New Roman" charset="0"/>
              </a:rPr>
              <a:t>Make a list of 10 food/household items purchased regularly by your family. </a:t>
            </a:r>
          </a:p>
          <a:p>
            <a:pPr marL="482600" indent="-355600" algn="just"/>
            <a:endParaRPr lang="en-US" sz="800" dirty="0">
              <a:latin typeface="Times New Roman" charset="0"/>
              <a:ea typeface="Times New Roman" charset="0"/>
              <a:cs typeface="Times New Roman" charset="0"/>
            </a:endParaRPr>
          </a:p>
          <a:p>
            <a:pPr marL="482600" indent="-355600" algn="just"/>
            <a:r>
              <a:rPr lang="en-US" sz="2000" dirty="0">
                <a:latin typeface="Times New Roman" charset="0"/>
                <a:ea typeface="Times New Roman" charset="0"/>
                <a:cs typeface="Times New Roman" charset="0"/>
              </a:rPr>
              <a:t>Obtain the current prices of the items in three different shops; preferably a small 'corner' shop, a small supermarket and a large supermarket or hyper market. </a:t>
            </a:r>
          </a:p>
          <a:p>
            <a:pPr marL="482600" indent="-355600" algn="just"/>
            <a:endParaRPr lang="en-US" sz="800" dirty="0">
              <a:latin typeface="Times New Roman" charset="0"/>
              <a:ea typeface="Times New Roman" charset="0"/>
              <a:cs typeface="Times New Roman" charset="0"/>
            </a:endParaRPr>
          </a:p>
          <a:p>
            <a:pPr marL="482600" indent="-355600" algn="just"/>
            <a:r>
              <a:rPr lang="en-US" sz="2000" dirty="0">
                <a:latin typeface="Times New Roman" charset="0"/>
                <a:ea typeface="Times New Roman" charset="0"/>
                <a:cs typeface="Times New Roman" charset="0"/>
              </a:rPr>
              <a:t>Compare total shop prices. </a:t>
            </a:r>
          </a:p>
          <a:p>
            <a:pPr algn="just"/>
            <a:endParaRPr lang="en-US" sz="2000" dirty="0">
              <a:latin typeface="Times New Roman" charset="0"/>
              <a:ea typeface="Times New Roman" charset="0"/>
              <a:cs typeface="Times New Roman" charset="0"/>
            </a:endParaRPr>
          </a:p>
        </p:txBody>
      </p:sp>
      <p:sp>
        <p:nvSpPr>
          <p:cNvPr id="4"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960000"/>
                </a:solidFill>
                <a:latin typeface="Times New Roman" pitchFamily="18" charset="0"/>
                <a:cs typeface="Times New Roman" pitchFamily="18" charset="0"/>
              </a:rPr>
              <a:t>Example 4 : Two-Factor ANOVA</a:t>
            </a:r>
            <a:endParaRPr lang="en-IN" sz="4000" dirty="0">
              <a:solidFill>
                <a:srgbClr val="6C0000"/>
              </a:solidFill>
              <a:latin typeface="Times New Roman" pitchFamily="18" charset="0"/>
              <a:cs typeface="Times New Roman" pitchFamily="18" charset="0"/>
            </a:endParaRPr>
          </a:p>
        </p:txBody>
      </p:sp>
      <p:sp>
        <p:nvSpPr>
          <p:cNvPr id="5" name="Rectangle 4"/>
          <p:cNvSpPr/>
          <p:nvPr/>
        </p:nvSpPr>
        <p:spPr>
          <a:xfrm>
            <a:off x="2301949" y="4941168"/>
            <a:ext cx="4416787" cy="369332"/>
          </a:xfrm>
          <a:prstGeom prst="rect">
            <a:avLst/>
          </a:prstGeom>
        </p:spPr>
        <p:txBody>
          <a:bodyPr wrap="none">
            <a:spAutoFit/>
          </a:bodyPr>
          <a:lstStyle/>
          <a:p>
            <a:r>
              <a:rPr lang="en-IN" dirty="0">
                <a:solidFill>
                  <a:srgbClr val="C00000"/>
                </a:solidFill>
              </a:rPr>
              <a:t>What is/ are the Factor(s) and Levels here?</a:t>
            </a:r>
          </a:p>
        </p:txBody>
      </p:sp>
      <p:sp>
        <p:nvSpPr>
          <p:cNvPr id="2" name="Date Placeholder 1">
            <a:extLst>
              <a:ext uri="{FF2B5EF4-FFF2-40B4-BE49-F238E27FC236}">
                <a16:creationId xmlns:a16="http://schemas.microsoft.com/office/drawing/2014/main" id="{5928DE1A-365B-F841-B28C-00B100CB8D75}"/>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2602899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16" y="1292015"/>
            <a:ext cx="8229600" cy="5032585"/>
          </a:xfrm>
        </p:spPr>
        <p:txBody>
          <a:bodyPr>
            <a:normAutofit/>
          </a:bodyPr>
          <a:lstStyle/>
          <a:p>
            <a:r>
              <a:rPr lang="en-IN" sz="2000" dirty="0">
                <a:latin typeface="Times New Roman" panose="02020603050405020304" pitchFamily="18" charset="0"/>
                <a:cs typeface="Times New Roman" panose="02020603050405020304" pitchFamily="18" charset="0"/>
              </a:rPr>
              <a:t>Returning to the compilation times, in milliseconds, for each of five programs, run on four compilers.</a:t>
            </a:r>
          </a:p>
          <a:p>
            <a:r>
              <a:rPr lang="en-IN" sz="2000" dirty="0">
                <a:latin typeface="Times New Roman" panose="02020603050405020304" pitchFamily="18" charset="0"/>
                <a:cs typeface="Times New Roman" panose="02020603050405020304" pitchFamily="18" charset="0"/>
              </a:rPr>
              <a:t>Test, at the 1% significance level, the hypothesis that there is no difference between the performance of the four compilers.</a:t>
            </a:r>
          </a:p>
          <a:p>
            <a:r>
              <a:rPr lang="en-IN" sz="2000" dirty="0">
                <a:latin typeface="Times New Roman" panose="02020603050405020304" pitchFamily="18" charset="0"/>
                <a:cs typeface="Times New Roman" panose="02020603050405020304" pitchFamily="18" charset="0"/>
              </a:rPr>
              <a:t>Has the use of programs as a blocking factor proved worthwhile? Explain.</a:t>
            </a:r>
          </a:p>
          <a:p>
            <a:r>
              <a:rPr lang="en-IN" sz="2000" dirty="0">
                <a:latin typeface="Times New Roman" panose="02020603050405020304" pitchFamily="18" charset="0"/>
                <a:cs typeface="Times New Roman" panose="02020603050405020304" pitchFamily="18" charset="0"/>
              </a:rPr>
              <a:t>The data, given earlier, are reproduced below.</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Title 1"/>
          <p:cNvSpPr txBox="1">
            <a:spLocks/>
          </p:cNvSpPr>
          <p:nvPr/>
        </p:nvSpPr>
        <p:spPr>
          <a:xfrm>
            <a:off x="395543" y="149015"/>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 Example 11: Two-way ANOVA</a:t>
            </a:r>
            <a:endParaRPr lang="en-IN" sz="4000" dirty="0">
              <a:solidFill>
                <a:srgbClr val="6C0000"/>
              </a:solidFill>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389772297"/>
              </p:ext>
            </p:extLst>
          </p:nvPr>
        </p:nvGraphicFramePr>
        <p:xfrm>
          <a:off x="1763688" y="3573016"/>
          <a:ext cx="5184576" cy="2899728"/>
        </p:xfrm>
        <a:graphic>
          <a:graphicData uri="http://schemas.openxmlformats.org/drawingml/2006/table">
            <a:tbl>
              <a:tblPr firstRow="1" bandRow="1">
                <a:tableStyleId>{5C22544A-7EE6-4342-B048-85BDC9FD1C3A}</a:tableStyleId>
              </a:tblPr>
              <a:tblGrid>
                <a:gridCol w="1767444">
                  <a:extLst>
                    <a:ext uri="{9D8B030D-6E8A-4147-A177-3AD203B41FA5}">
                      <a16:colId xmlns:a16="http://schemas.microsoft.com/office/drawing/2014/main" val="20000"/>
                    </a:ext>
                  </a:extLst>
                </a:gridCol>
                <a:gridCol w="814560">
                  <a:extLst>
                    <a:ext uri="{9D8B030D-6E8A-4147-A177-3AD203B41FA5}">
                      <a16:colId xmlns:a16="http://schemas.microsoft.com/office/drawing/2014/main" val="20001"/>
                    </a:ext>
                  </a:extLst>
                </a:gridCol>
                <a:gridCol w="1020837">
                  <a:extLst>
                    <a:ext uri="{9D8B030D-6E8A-4147-A177-3AD203B41FA5}">
                      <a16:colId xmlns:a16="http://schemas.microsoft.com/office/drawing/2014/main" val="20002"/>
                    </a:ext>
                  </a:extLst>
                </a:gridCol>
                <a:gridCol w="702994">
                  <a:extLst>
                    <a:ext uri="{9D8B030D-6E8A-4147-A177-3AD203B41FA5}">
                      <a16:colId xmlns:a16="http://schemas.microsoft.com/office/drawing/2014/main" val="20003"/>
                    </a:ext>
                  </a:extLst>
                </a:gridCol>
                <a:gridCol w="878741">
                  <a:extLst>
                    <a:ext uri="{9D8B030D-6E8A-4147-A177-3AD203B41FA5}">
                      <a16:colId xmlns:a16="http://schemas.microsoft.com/office/drawing/2014/main" val="20004"/>
                    </a:ext>
                  </a:extLst>
                </a:gridCol>
              </a:tblGrid>
              <a:tr h="432048">
                <a:tc rowSpan="2">
                  <a:txBody>
                    <a:bodyPr/>
                    <a:lstStyle/>
                    <a:p>
                      <a:pPr algn="ctr"/>
                      <a:endParaRPr lang="en-US" sz="1400" b="1" dirty="0">
                        <a:solidFill>
                          <a:schemeClr val="tx1"/>
                        </a:solidFill>
                        <a:latin typeface="+mj-lt"/>
                      </a:endParaRPr>
                    </a:p>
                  </a:txBody>
                  <a:tcPr marL="51435" marR="51435" marT="25718" marB="25718"/>
                </a:tc>
                <a:tc gridSpan="3">
                  <a:txBody>
                    <a:bodyPr/>
                    <a:lstStyle/>
                    <a:p>
                      <a:pPr algn="ctr"/>
                      <a:r>
                        <a:rPr lang="en-US" sz="1400" dirty="0"/>
                        <a:t>Compiler</a:t>
                      </a:r>
                      <a:endParaRPr lang="en-US" sz="1400" b="1" dirty="0">
                        <a:solidFill>
                          <a:schemeClr val="bg1"/>
                        </a:solidFill>
                        <a:latin typeface="+mj-lt"/>
                      </a:endParaRPr>
                    </a:p>
                  </a:txBody>
                  <a:tcPr marL="51435" marR="51435" marT="25718" marB="25718"/>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tc>
                  <a:txBody>
                    <a:bodyPr/>
                    <a:lstStyle/>
                    <a:p>
                      <a:pPr algn="ctr"/>
                      <a:endParaRPr lang="en-US" sz="1400" b="1" dirty="0">
                        <a:solidFill>
                          <a:schemeClr val="bg1"/>
                        </a:solidFill>
                        <a:latin typeface="+mj-lt"/>
                      </a:endParaRPr>
                    </a:p>
                  </a:txBody>
                  <a:tcPr marL="51435" marR="51435" marT="25718" marB="25718"/>
                </a:tc>
                <a:extLst>
                  <a:ext uri="{0D108BD9-81ED-4DB2-BD59-A6C34878D82A}">
                    <a16:rowId xmlns:a16="http://schemas.microsoft.com/office/drawing/2014/main" val="10000"/>
                  </a:ext>
                </a:extLst>
              </a:tr>
              <a:tr h="360040">
                <a:tc vMerge="1">
                  <a:txBody>
                    <a:bodyPr/>
                    <a:lstStyle/>
                    <a:p>
                      <a:pPr algn="ctr"/>
                      <a:endParaRPr lang="en-US" sz="1200" dirty="0"/>
                    </a:p>
                  </a:txBody>
                  <a:tcPr marL="68580" marR="68580" marT="34290" marB="34290">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400" dirty="0">
                          <a:latin typeface="Cambria Math" panose="02040503050406030204" pitchFamily="18" charset="0"/>
                          <a:ea typeface="Cambria Math" panose="02040503050406030204" pitchFamily="18" charset="0"/>
                        </a:rPr>
                        <a:t>1</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3</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4</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1"/>
                  </a:ext>
                </a:extLst>
              </a:tr>
              <a:tr h="451456">
                <a:tc>
                  <a:txBody>
                    <a:bodyPr/>
                    <a:lstStyle/>
                    <a:p>
                      <a:pPr algn="ctr"/>
                      <a:r>
                        <a:rPr lang="en-US" sz="1400" dirty="0"/>
                        <a:t>Program A</a:t>
                      </a:r>
                      <a:endParaRPr lang="en-US" sz="1400" b="1" dirty="0">
                        <a:latin typeface="+mj-lt"/>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29.21</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28.25</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28.20</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28.62</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2"/>
                  </a:ext>
                </a:extLst>
              </a:tr>
              <a:tr h="432048">
                <a:tc>
                  <a:txBody>
                    <a:bodyPr/>
                    <a:lstStyle/>
                    <a:p>
                      <a:pPr algn="ctr"/>
                      <a:r>
                        <a:rPr lang="en-US" sz="1400" dirty="0"/>
                        <a:t>Program B</a:t>
                      </a:r>
                      <a:endParaRPr lang="en-US" sz="1400" b="1" dirty="0">
                        <a:latin typeface="+mj-lt"/>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26.18</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26.02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26.22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25.56</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3"/>
                  </a:ext>
                </a:extLst>
              </a:tr>
              <a:tr h="432048">
                <a:tc>
                  <a:txBody>
                    <a:bodyPr/>
                    <a:lstStyle/>
                    <a:p>
                      <a:pPr algn="ctr"/>
                      <a:r>
                        <a:rPr lang="en-US" sz="1400" dirty="0"/>
                        <a:t>Program C</a:t>
                      </a:r>
                      <a:endParaRPr lang="en-US" sz="1400" b="1" dirty="0">
                        <a:latin typeface="+mj-lt"/>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30.91</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30.18</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30.52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30.09</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4"/>
                  </a:ext>
                </a:extLst>
              </a:tr>
              <a:tr h="432048">
                <a:tc>
                  <a:txBody>
                    <a:bodyPr/>
                    <a:lstStyle/>
                    <a:p>
                      <a:pPr algn="ctr"/>
                      <a:r>
                        <a:rPr lang="en-US" sz="1400" dirty="0"/>
                        <a:t>Program D</a:t>
                      </a:r>
                      <a:endParaRPr lang="en-US" sz="1400" b="1" dirty="0">
                        <a:latin typeface="+mj-lt"/>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25.14</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25.26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25.20</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25.02</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5"/>
                  </a:ext>
                </a:extLst>
              </a:tr>
              <a:tr h="360040">
                <a:tc>
                  <a:txBody>
                    <a:bodyPr/>
                    <a:lstStyle/>
                    <a:p>
                      <a:pPr algn="ctr"/>
                      <a:r>
                        <a:rPr lang="en-US" sz="1400" dirty="0"/>
                        <a:t>Program E</a:t>
                      </a:r>
                      <a:endParaRPr lang="en-US" sz="1400" b="1" dirty="0">
                        <a:latin typeface="+mj-lt"/>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26.16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25.16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25.26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25.46</a:t>
                      </a: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654377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16" y="1403648"/>
            <a:ext cx="8229600" cy="4920952"/>
          </a:xfrm>
        </p:spPr>
        <p:txBody>
          <a:bodyPr/>
          <a:lstStyle/>
          <a:p>
            <a:r>
              <a:rPr lang="en-IN" sz="2000" dirty="0">
                <a:latin typeface="Times New Roman" panose="02020603050405020304" pitchFamily="18" charset="0"/>
                <a:cs typeface="Times New Roman" panose="02020603050405020304" pitchFamily="18" charset="0"/>
              </a:rPr>
              <a:t>To ease computations, these data have been transformed (coded) by</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dirty="0"/>
              <a:t>x = 100 × (time -25)</a:t>
            </a:r>
          </a:p>
          <a:p>
            <a:pPr marL="0" indent="0">
              <a:buNone/>
            </a:pPr>
            <a:r>
              <a:rPr lang="en-IN" sz="2000" dirty="0">
                <a:latin typeface="Times New Roman" panose="02020603050405020304" pitchFamily="18" charset="0"/>
                <a:cs typeface="Times New Roman" panose="02020603050405020304" pitchFamily="18" charset="0"/>
              </a:rPr>
              <a:t>to give the following table of values and totals.</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Solution : Dataset</a:t>
            </a:r>
            <a:endParaRPr lang="en-IN" sz="4000" dirty="0">
              <a:solidFill>
                <a:srgbClr val="6C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5150609"/>
                  </p:ext>
                </p:extLst>
              </p:nvPr>
            </p:nvGraphicFramePr>
            <p:xfrm>
              <a:off x="1197975" y="2601811"/>
              <a:ext cx="6624735" cy="3753323"/>
            </p:xfrm>
            <a:graphic>
              <a:graphicData uri="http://schemas.openxmlformats.org/drawingml/2006/table">
                <a:tbl>
                  <a:tblPr firstRow="1" bandRow="1">
                    <a:tableStyleId>{5C22544A-7EE6-4342-B048-85BDC9FD1C3A}</a:tableStyleId>
                  </a:tblPr>
                  <a:tblGrid>
                    <a:gridCol w="1772065">
                      <a:extLst>
                        <a:ext uri="{9D8B030D-6E8A-4147-A177-3AD203B41FA5}">
                          <a16:colId xmlns:a16="http://schemas.microsoft.com/office/drawing/2014/main" val="20000"/>
                        </a:ext>
                      </a:extLst>
                    </a:gridCol>
                    <a:gridCol w="816689">
                      <a:extLst>
                        <a:ext uri="{9D8B030D-6E8A-4147-A177-3AD203B41FA5}">
                          <a16:colId xmlns:a16="http://schemas.microsoft.com/office/drawing/2014/main" val="20001"/>
                        </a:ext>
                      </a:extLst>
                    </a:gridCol>
                    <a:gridCol w="1023506">
                      <a:extLst>
                        <a:ext uri="{9D8B030D-6E8A-4147-A177-3AD203B41FA5}">
                          <a16:colId xmlns:a16="http://schemas.microsoft.com/office/drawing/2014/main" val="20002"/>
                        </a:ext>
                      </a:extLst>
                    </a:gridCol>
                    <a:gridCol w="704833">
                      <a:extLst>
                        <a:ext uri="{9D8B030D-6E8A-4147-A177-3AD203B41FA5}">
                          <a16:colId xmlns:a16="http://schemas.microsoft.com/office/drawing/2014/main" val="20003"/>
                        </a:ext>
                      </a:extLst>
                    </a:gridCol>
                    <a:gridCol w="826819">
                      <a:extLst>
                        <a:ext uri="{9D8B030D-6E8A-4147-A177-3AD203B41FA5}">
                          <a16:colId xmlns:a16="http://schemas.microsoft.com/office/drawing/2014/main" val="20004"/>
                        </a:ext>
                      </a:extLst>
                    </a:gridCol>
                    <a:gridCol w="1480823">
                      <a:extLst>
                        <a:ext uri="{9D8B030D-6E8A-4147-A177-3AD203B41FA5}">
                          <a16:colId xmlns:a16="http://schemas.microsoft.com/office/drawing/2014/main" val="20005"/>
                        </a:ext>
                      </a:extLst>
                    </a:gridCol>
                  </a:tblGrid>
                  <a:tr h="432048">
                    <a:tc rowSpan="2">
                      <a:txBody>
                        <a:bodyPr/>
                        <a:lstStyle/>
                        <a:p>
                          <a:pPr algn="ctr"/>
                          <a:endParaRPr lang="en-US" sz="1400" b="1" dirty="0">
                            <a:solidFill>
                              <a:schemeClr val="tx1"/>
                            </a:solidFill>
                            <a:latin typeface="+mj-lt"/>
                          </a:endParaRPr>
                        </a:p>
                      </a:txBody>
                      <a:tcPr marL="51435" marR="51435" marT="25718" marB="25718"/>
                    </a:tc>
                    <a:tc gridSpan="3">
                      <a:txBody>
                        <a:bodyPr/>
                        <a:lstStyle/>
                        <a:p>
                          <a:pPr algn="ctr"/>
                          <a:r>
                            <a:rPr lang="en-US" sz="1400" dirty="0"/>
                            <a:t>Compiler</a:t>
                          </a:r>
                          <a:endParaRPr lang="en-US" sz="1400" b="1" dirty="0">
                            <a:solidFill>
                              <a:schemeClr val="bg1"/>
                            </a:solidFill>
                            <a:latin typeface="+mj-lt"/>
                          </a:endParaRPr>
                        </a:p>
                      </a:txBody>
                      <a:tcPr marL="51435" marR="51435" marT="25718" marB="25718"/>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tc>
                      <a:txBody>
                        <a:bodyPr/>
                        <a:lstStyle/>
                        <a:p>
                          <a:pPr algn="ctr"/>
                          <a:endParaRPr lang="en-US" sz="1400" b="1" dirty="0">
                            <a:solidFill>
                              <a:schemeClr val="bg1"/>
                            </a:solidFill>
                            <a:latin typeface="+mj-lt"/>
                          </a:endParaRPr>
                        </a:p>
                      </a:txBody>
                      <a:tcPr marL="51435" marR="51435" marT="25718" marB="25718"/>
                    </a:tc>
                    <a:tc>
                      <a:txBody>
                        <a:bodyPr/>
                        <a:lstStyle/>
                        <a:p>
                          <a:pPr algn="ctr"/>
                          <a:endParaRPr lang="en-US" sz="1400" b="1" dirty="0">
                            <a:solidFill>
                              <a:schemeClr val="bg1"/>
                            </a:solidFill>
                            <a:latin typeface="+mj-lt"/>
                          </a:endParaRPr>
                        </a:p>
                      </a:txBody>
                      <a:tcPr marL="51435" marR="51435" marT="25718" marB="25718"/>
                    </a:tc>
                    <a:extLst>
                      <a:ext uri="{0D108BD9-81ED-4DB2-BD59-A6C34878D82A}">
                        <a16:rowId xmlns:a16="http://schemas.microsoft.com/office/drawing/2014/main" val="10000"/>
                      </a:ext>
                    </a:extLst>
                  </a:tr>
                  <a:tr h="360040">
                    <a:tc vMerge="1">
                      <a:txBody>
                        <a:bodyPr/>
                        <a:lstStyle/>
                        <a:p>
                          <a:pPr algn="ctr"/>
                          <a:endParaRPr lang="en-US" sz="1200" dirty="0"/>
                        </a:p>
                      </a:txBody>
                      <a:tcPr marL="68580" marR="68580" marT="34290" marB="34290">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400" dirty="0">
                              <a:latin typeface="Cambria Math" panose="02040503050406030204" pitchFamily="18" charset="0"/>
                              <a:ea typeface="Cambria Math" panose="02040503050406030204" pitchFamily="18" charset="0"/>
                            </a:rPr>
                            <a:t>1</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3</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4</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a:solidFill>
                                <a:schemeClr val="tx1"/>
                              </a:solidFill>
                              <a:latin typeface="+mj-lt"/>
                            </a:rPr>
                            <a:t>Row(totals) (</a:t>
                          </a:r>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a:rPr>
                                    <m:t>𝑻</m:t>
                                  </m:r>
                                </m:e>
                                <m:sub>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a:rPr>
                                        <m:t>𝑹</m:t>
                                      </m:r>
                                    </m:e>
                                    <m:sub>
                                      <m:r>
                                        <a:rPr lang="en-US" sz="1400" b="1" i="1" smtClean="0">
                                          <a:solidFill>
                                            <a:schemeClr val="tx1"/>
                                          </a:solidFill>
                                          <a:latin typeface="Cambria Math"/>
                                        </a:rPr>
                                        <m:t>𝒊</m:t>
                                      </m:r>
                                    </m:sub>
                                  </m:sSub>
                                </m:sub>
                              </m:sSub>
                            </m:oMath>
                          </a14:m>
                          <a:r>
                            <a:rPr lang="en-US" sz="1400" b="1" dirty="0">
                              <a:solidFill>
                                <a:schemeClr val="tx1"/>
                              </a:solidFill>
                              <a:latin typeface="+mj-lt"/>
                            </a:rPr>
                            <a:t> )</a:t>
                          </a:r>
                        </a:p>
                      </a:txBody>
                      <a:tcPr marL="51435" marR="51435" marT="25718" marB="25718"/>
                    </a:tc>
                    <a:extLst>
                      <a:ext uri="{0D108BD9-81ED-4DB2-BD59-A6C34878D82A}">
                        <a16:rowId xmlns:a16="http://schemas.microsoft.com/office/drawing/2014/main" val="10001"/>
                      </a:ext>
                    </a:extLst>
                  </a:tr>
                  <a:tr h="451456">
                    <a:tc>
                      <a:txBody>
                        <a:bodyPr/>
                        <a:lstStyle/>
                        <a:p>
                          <a:pPr algn="ctr"/>
                          <a:r>
                            <a:rPr lang="en-US" sz="1400" dirty="0"/>
                            <a:t>Program A</a:t>
                          </a:r>
                          <a:endParaRPr lang="en-US" sz="1400" b="1" dirty="0">
                            <a:latin typeface="+mj-lt"/>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421</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325 </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320</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362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a:latin typeface="Cambria Math" panose="02040503050406030204" pitchFamily="18" charset="0"/>
                              <a:ea typeface="Cambria Math" panose="02040503050406030204" pitchFamily="18" charset="0"/>
                            </a:rPr>
                            <a:t>1428</a:t>
                          </a:r>
                        </a:p>
                      </a:txBody>
                      <a:tcPr marL="51435" marR="51435" marT="25718" marB="25718"/>
                    </a:tc>
                    <a:extLst>
                      <a:ext uri="{0D108BD9-81ED-4DB2-BD59-A6C34878D82A}">
                        <a16:rowId xmlns:a16="http://schemas.microsoft.com/office/drawing/2014/main" val="10002"/>
                      </a:ext>
                    </a:extLst>
                  </a:tr>
                  <a:tr h="432048">
                    <a:tc>
                      <a:txBody>
                        <a:bodyPr/>
                        <a:lstStyle/>
                        <a:p>
                          <a:pPr algn="ctr"/>
                          <a:r>
                            <a:rPr lang="en-US" sz="1400" dirty="0"/>
                            <a:t>Program B</a:t>
                          </a:r>
                          <a:endParaRPr lang="en-US" sz="1400" b="1" dirty="0">
                            <a:latin typeface="+mj-lt"/>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118</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102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122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56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a:latin typeface="Cambria Math" panose="02040503050406030204" pitchFamily="18" charset="0"/>
                              <a:ea typeface="Cambria Math" panose="02040503050406030204" pitchFamily="18" charset="0"/>
                            </a:rPr>
                            <a:t>398</a:t>
                          </a:r>
                        </a:p>
                      </a:txBody>
                      <a:tcPr marL="51435" marR="51435" marT="25718" marB="25718"/>
                    </a:tc>
                    <a:extLst>
                      <a:ext uri="{0D108BD9-81ED-4DB2-BD59-A6C34878D82A}">
                        <a16:rowId xmlns:a16="http://schemas.microsoft.com/office/drawing/2014/main" val="10003"/>
                      </a:ext>
                    </a:extLst>
                  </a:tr>
                  <a:tr h="432048">
                    <a:tc>
                      <a:txBody>
                        <a:bodyPr/>
                        <a:lstStyle/>
                        <a:p>
                          <a:pPr algn="ctr"/>
                          <a:r>
                            <a:rPr lang="en-US" sz="1400" dirty="0"/>
                            <a:t>Program C</a:t>
                          </a:r>
                          <a:endParaRPr lang="en-US" sz="1400" b="1" dirty="0">
                            <a:latin typeface="+mj-lt"/>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591</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518</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552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509</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a:latin typeface="Cambria Math" panose="02040503050406030204" pitchFamily="18" charset="0"/>
                              <a:ea typeface="Cambria Math" panose="02040503050406030204" pitchFamily="18" charset="0"/>
                            </a:rPr>
                            <a:t>2170</a:t>
                          </a:r>
                        </a:p>
                      </a:txBody>
                      <a:tcPr marL="51435" marR="51435" marT="25718" marB="25718"/>
                    </a:tc>
                    <a:extLst>
                      <a:ext uri="{0D108BD9-81ED-4DB2-BD59-A6C34878D82A}">
                        <a16:rowId xmlns:a16="http://schemas.microsoft.com/office/drawing/2014/main" val="10004"/>
                      </a:ext>
                    </a:extLst>
                  </a:tr>
                  <a:tr h="432048">
                    <a:tc>
                      <a:txBody>
                        <a:bodyPr/>
                        <a:lstStyle/>
                        <a:p>
                          <a:pPr algn="ctr"/>
                          <a:r>
                            <a:rPr lang="en-US" sz="1400" dirty="0"/>
                            <a:t>Program D</a:t>
                          </a:r>
                          <a:endParaRPr lang="en-US" sz="1400" b="1" dirty="0">
                            <a:latin typeface="+mj-lt"/>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14</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20</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a:latin typeface="Cambria Math" panose="02040503050406030204" pitchFamily="18" charset="0"/>
                              <a:ea typeface="Cambria Math" panose="02040503050406030204" pitchFamily="18" charset="0"/>
                            </a:rPr>
                            <a:t>62</a:t>
                          </a:r>
                        </a:p>
                      </a:txBody>
                      <a:tcPr marL="51435" marR="51435" marT="25718" marB="25718"/>
                    </a:tc>
                    <a:extLst>
                      <a:ext uri="{0D108BD9-81ED-4DB2-BD59-A6C34878D82A}">
                        <a16:rowId xmlns:a16="http://schemas.microsoft.com/office/drawing/2014/main" val="10005"/>
                      </a:ext>
                    </a:extLst>
                  </a:tr>
                  <a:tr h="360040">
                    <a:tc>
                      <a:txBody>
                        <a:bodyPr/>
                        <a:lstStyle/>
                        <a:p>
                          <a:pPr algn="ctr"/>
                          <a:r>
                            <a:rPr lang="en-US" sz="1400" dirty="0"/>
                            <a:t>Program E</a:t>
                          </a:r>
                          <a:endParaRPr lang="en-US" sz="1400" b="1" dirty="0">
                            <a:latin typeface="+mj-lt"/>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116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14</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0" dirty="0">
                              <a:latin typeface="Cambria Math" panose="02040503050406030204" pitchFamily="18" charset="0"/>
                              <a:ea typeface="Cambria Math" panose="02040503050406030204" pitchFamily="18" charset="0"/>
                            </a:rPr>
                            <a:t>26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a:latin typeface="Cambria Math" panose="02040503050406030204" pitchFamily="18" charset="0"/>
                              <a:ea typeface="Cambria Math" panose="02040503050406030204" pitchFamily="18" charset="0"/>
                            </a:rPr>
                            <a:t>46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a:latin typeface="Cambria Math" panose="02040503050406030204" pitchFamily="18" charset="0"/>
                              <a:ea typeface="Cambria Math" panose="02040503050406030204" pitchFamily="18" charset="0"/>
                            </a:rPr>
                            <a:t>202</a:t>
                          </a:r>
                        </a:p>
                      </a:txBody>
                      <a:tcPr marL="51435" marR="51435" marT="25718" marB="25718"/>
                    </a:tc>
                    <a:extLst>
                      <a:ext uri="{0D108BD9-81ED-4DB2-BD59-A6C34878D82A}">
                        <a16:rowId xmlns:a16="http://schemas.microsoft.com/office/drawing/2014/main" val="10006"/>
                      </a:ext>
                    </a:extLst>
                  </a:tr>
                  <a:tr h="3757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j-lt"/>
                            </a:rPr>
                            <a:t>Column totals (</a:t>
                          </a:r>
                          <a14:m>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a:rPr>
                                    <m:t> </m:t>
                                  </m:r>
                                  <m:r>
                                    <a:rPr lang="en-US" sz="1400" b="1" i="1" smtClean="0">
                                      <a:latin typeface="Cambria Math"/>
                                    </a:rPr>
                                    <m:t>𝑻</m:t>
                                  </m:r>
                                </m:e>
                                <m:sub>
                                  <m:sSub>
                                    <m:sSubPr>
                                      <m:ctrlPr>
                                        <a:rPr lang="en-US" sz="1400" b="1" i="1" smtClean="0">
                                          <a:latin typeface="Cambria Math" panose="02040503050406030204" pitchFamily="18" charset="0"/>
                                        </a:rPr>
                                      </m:ctrlPr>
                                    </m:sSubPr>
                                    <m:e>
                                      <m:r>
                                        <a:rPr lang="en-US" sz="1400" b="1" i="1" smtClean="0">
                                          <a:latin typeface="Cambria Math"/>
                                        </a:rPr>
                                        <m:t>𝑪</m:t>
                                      </m:r>
                                    </m:e>
                                    <m:sub>
                                      <m:r>
                                        <a:rPr lang="en-US" sz="1400" b="1" i="1" smtClean="0">
                                          <a:latin typeface="Cambria Math"/>
                                        </a:rPr>
                                        <m:t>𝒋</m:t>
                                      </m:r>
                                    </m:sub>
                                  </m:sSub>
                                </m:sub>
                              </m:sSub>
                              <m:r>
                                <a:rPr lang="en-US" sz="1400" b="1" i="0" smtClean="0">
                                  <a:latin typeface="Cambria Math"/>
                                </a:rPr>
                                <m:t>)</m:t>
                              </m:r>
                            </m:oMath>
                          </a14:m>
                          <a:endParaRPr kumimoji="0" lang="en-US" sz="1400" b="1" kern="1200" dirty="0">
                            <a:solidFill>
                              <a:schemeClr val="tx1"/>
                            </a:solidFill>
                            <a:latin typeface="+mn-lt"/>
                            <a:ea typeface="+mn-ea"/>
                            <a:cs typeface="+mn-cs"/>
                          </a:endParaRPr>
                        </a:p>
                      </a:txBody>
                      <a:tcPr marL="51435" marR="51435" marT="25718" marB="25718"/>
                    </a:tc>
                    <a:tc>
                      <a:txBody>
                        <a:bodyPr/>
                        <a:lstStyle/>
                        <a:p>
                          <a:pPr algn="ctr"/>
                          <a:r>
                            <a:rPr lang="en-US" sz="1400" b="1" dirty="0">
                              <a:latin typeface="Cambria Math" panose="02040503050406030204" pitchFamily="18" charset="0"/>
                              <a:ea typeface="Cambria Math" panose="02040503050406030204" pitchFamily="18" charset="0"/>
                            </a:rPr>
                            <a:t>1260 </a:t>
                          </a:r>
                        </a:p>
                      </a:txBody>
                      <a:tcPr marL="51435" marR="51435" marT="25718" marB="25718"/>
                    </a:tc>
                    <a:tc>
                      <a:txBody>
                        <a:bodyPr/>
                        <a:lstStyle/>
                        <a:p>
                          <a:pPr algn="ctr"/>
                          <a:r>
                            <a:rPr lang="en-US" sz="1400" b="1" dirty="0">
                              <a:latin typeface="Cambria Math" panose="02040503050406030204" pitchFamily="18" charset="0"/>
                              <a:ea typeface="Cambria Math" panose="02040503050406030204" pitchFamily="18" charset="0"/>
                            </a:rPr>
                            <a:t>985</a:t>
                          </a:r>
                        </a:p>
                      </a:txBody>
                      <a:tcPr marL="51435" marR="51435" marT="25718" marB="25718"/>
                    </a:tc>
                    <a:tc>
                      <a:txBody>
                        <a:bodyPr/>
                        <a:lstStyle/>
                        <a:p>
                          <a:pPr algn="ctr"/>
                          <a:r>
                            <a:rPr lang="en-US" sz="1400" b="1" dirty="0">
                              <a:latin typeface="Cambria Math" panose="02040503050406030204" pitchFamily="18" charset="0"/>
                              <a:ea typeface="Cambria Math" panose="02040503050406030204" pitchFamily="18" charset="0"/>
                            </a:rPr>
                            <a:t>1040 </a:t>
                          </a:r>
                        </a:p>
                      </a:txBody>
                      <a:tcPr marL="51435" marR="51435" marT="25718" marB="25718"/>
                    </a:tc>
                    <a:tc>
                      <a:txBody>
                        <a:bodyPr/>
                        <a:lstStyle/>
                        <a:p>
                          <a:pPr algn="ctr"/>
                          <a:r>
                            <a:rPr lang="en-US" sz="1400" b="1" dirty="0">
                              <a:latin typeface="Cambria Math" panose="02040503050406030204" pitchFamily="18" charset="0"/>
                              <a:ea typeface="Cambria Math" panose="02040503050406030204" pitchFamily="18" charset="0"/>
                            </a:rPr>
                            <a:t>975</a:t>
                          </a:r>
                        </a:p>
                      </a:txBody>
                      <a:tcPr marL="51435" marR="51435" marT="25718" marB="25718"/>
                    </a:tc>
                    <a:tc>
                      <a:txBody>
                        <a:bodyPr/>
                        <a:lstStyle/>
                        <a:p>
                          <a:pPr algn="ctr"/>
                          <a:r>
                            <a:rPr lang="en-US" sz="1400" b="1" dirty="0">
                              <a:latin typeface="Cambria Math" panose="02040503050406030204" pitchFamily="18" charset="0"/>
                              <a:ea typeface="Cambria Math" panose="02040503050406030204" pitchFamily="18" charset="0"/>
                            </a:rPr>
                            <a:t>4260 = T</a:t>
                          </a:r>
                        </a:p>
                      </a:txBody>
                      <a:tcPr marL="51435" marR="51435" marT="25718" marB="25718"/>
                    </a:tc>
                    <a:extLst>
                      <a:ext uri="{0D108BD9-81ED-4DB2-BD59-A6C34878D82A}">
                        <a16:rowId xmlns:a16="http://schemas.microsoft.com/office/drawing/2014/main" val="10007"/>
                      </a:ext>
                    </a:extLst>
                  </a:tr>
                  <a:tr h="340632">
                    <a:tc>
                      <a:txBody>
                        <a:bodyPr/>
                        <a:lstStyle/>
                        <a:p>
                          <a:pPr algn="ctr"/>
                          <a:endParaRPr lang="en-US" sz="1400" b="1" dirty="0">
                            <a:latin typeface="+mj-lt"/>
                          </a:endParaRPr>
                        </a:p>
                      </a:txBody>
                      <a:tcPr marL="51435" marR="51435" marT="25718" marB="25718"/>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chr m:val="∑"/>
                                  <m:subHide m:val="on"/>
                                  <m:supHide m:val="on"/>
                                  <m:ctrlPr>
                                    <a:rPr lang="en-US" sz="1400" b="1" i="1" smtClean="0">
                                      <a:latin typeface="Cambria Math" panose="02040503050406030204" pitchFamily="18" charset="0"/>
                                      <a:ea typeface="Cambria Math" panose="02040503050406030204" pitchFamily="18" charset="0"/>
                                    </a:rPr>
                                  </m:ctrlPr>
                                </m:naryPr>
                                <m:sub/>
                                <m:sup/>
                                <m:e>
                                  <m:sSup>
                                    <m:sSupPr>
                                      <m:ctrlPr>
                                        <a:rPr lang="en-US" sz="1400" b="1" i="1" smtClean="0">
                                          <a:latin typeface="Cambria Math" panose="02040503050406030204" pitchFamily="18" charset="0"/>
                                          <a:ea typeface="Cambria Math" panose="02040503050406030204" pitchFamily="18" charset="0"/>
                                        </a:rPr>
                                      </m:ctrlPr>
                                    </m:sSupPr>
                                    <m:e>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𝒙</m:t>
                                          </m:r>
                                        </m:e>
                                        <m:sub>
                                          <m:r>
                                            <a:rPr lang="en-US" sz="1400" b="1" i="1" smtClean="0">
                                              <a:latin typeface="Cambria Math" panose="02040503050406030204" pitchFamily="18" charset="0"/>
                                              <a:ea typeface="Cambria Math" panose="02040503050406030204" pitchFamily="18" charset="0"/>
                                            </a:rPr>
                                            <m:t>𝒊𝒋</m:t>
                                          </m:r>
                                        </m:sub>
                                      </m:sSub>
                                    </m:e>
                                    <m:sup>
                                      <m:r>
                                        <a:rPr lang="en-US" sz="1400" b="1" i="1" smtClean="0">
                                          <a:latin typeface="Cambria Math" panose="02040503050406030204" pitchFamily="18" charset="0"/>
                                          <a:ea typeface="Cambria Math" panose="02040503050406030204" pitchFamily="18" charset="0"/>
                                        </a:rPr>
                                        <m:t>𝟐</m:t>
                                      </m:r>
                                      <m:r>
                                        <a:rPr lang="en-US" sz="1400" b="1" i="1" smtClean="0">
                                          <a:latin typeface="Cambria Math" panose="02040503050406030204" pitchFamily="18" charset="0"/>
                                          <a:ea typeface="Cambria Math" panose="02040503050406030204" pitchFamily="18" charset="0"/>
                                        </a:rPr>
                                        <m:t> </m:t>
                                      </m:r>
                                    </m:sup>
                                  </m:sSup>
                                </m:e>
                              </m:nary>
                            </m:oMath>
                          </a14:m>
                          <a:r>
                            <a:rPr lang="en-US" sz="1400" b="1" dirty="0">
                              <a:latin typeface="Cambria Math" panose="02040503050406030204" pitchFamily="18" charset="0"/>
                              <a:ea typeface="Cambria Math" panose="02040503050406030204" pitchFamily="18" charset="0"/>
                            </a:rPr>
                            <a:t> = </a:t>
                          </a:r>
                          <a:r>
                            <a:rPr kumimoji="0" lang="en-IN" sz="1400" b="1" kern="1200" dirty="0">
                              <a:solidFill>
                                <a:schemeClr val="dk1"/>
                              </a:solidFill>
                              <a:effectLst/>
                              <a:latin typeface="Cambria Math" panose="02040503050406030204" pitchFamily="18" charset="0"/>
                              <a:ea typeface="Cambria Math" panose="02040503050406030204" pitchFamily="18" charset="0"/>
                              <a:cs typeface="+mn-cs"/>
                            </a:rPr>
                            <a:t>1757768</a:t>
                          </a:r>
                        </a:p>
                      </a:txBody>
                      <a:tcPr marL="51435" marR="51435" marT="25718" marB="25718"/>
                    </a:tc>
                    <a:tc hMerge="1">
                      <a:txBody>
                        <a:bodyPr/>
                        <a:lstStyle/>
                        <a:p>
                          <a:pPr algn="ctr"/>
                          <a:endParaRPr lang="en-US" sz="1400" b="1" dirty="0">
                            <a:latin typeface="Cambria Math" panose="02040503050406030204" pitchFamily="18" charset="0"/>
                            <a:ea typeface="Cambria Math" panose="02040503050406030204" pitchFamily="18" charset="0"/>
                          </a:endParaRPr>
                        </a:p>
                      </a:txBody>
                      <a:tcPr marL="51435" marR="51435" marT="25718" marB="25718"/>
                    </a:tc>
                    <a:tc hMerge="1">
                      <a:txBody>
                        <a:bodyPr/>
                        <a:lstStyle/>
                        <a:p>
                          <a:pPr algn="ctr"/>
                          <a:endParaRPr lang="en-US" sz="1400" b="1" dirty="0">
                            <a:latin typeface="Cambria Math" panose="02040503050406030204" pitchFamily="18" charset="0"/>
                            <a:ea typeface="Cambria Math" panose="02040503050406030204" pitchFamily="18" charset="0"/>
                          </a:endParaRPr>
                        </a:p>
                      </a:txBody>
                      <a:tcPr marL="51435" marR="51435" marT="25718" marB="25718"/>
                    </a:tc>
                    <a:tc hMerge="1">
                      <a:txBody>
                        <a:bodyPr/>
                        <a:lstStyle/>
                        <a:p>
                          <a:pPr algn="ct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endParaRPr lang="en-US" sz="1400" b="1" dirty="0">
                            <a:latin typeface="Cambria Math" panose="02040503050406030204" pitchFamily="18" charset="0"/>
                            <a:ea typeface="Cambria Math" panose="02040503050406030204" pitchFamily="18" charset="0"/>
                          </a:endParaRPr>
                        </a:p>
                      </a:txBody>
                      <a:tcPr marL="51435" marR="51435" marT="25718" marB="25718"/>
                    </a:tc>
                    <a:extLst>
                      <a:ext uri="{0D108BD9-81ED-4DB2-BD59-A6C34878D82A}">
                        <a16:rowId xmlns:a16="http://schemas.microsoft.com/office/drawing/2014/main" val="10008"/>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986783968"/>
                  </p:ext>
                </p:extLst>
              </p:nvPr>
            </p:nvGraphicFramePr>
            <p:xfrm>
              <a:off x="1197975" y="2601811"/>
              <a:ext cx="6624735" cy="3616093"/>
            </p:xfrm>
            <a:graphic>
              <a:graphicData uri="http://schemas.openxmlformats.org/drawingml/2006/table">
                <a:tbl>
                  <a:tblPr firstRow="1" bandRow="1">
                    <a:tableStyleId>{5C22544A-7EE6-4342-B048-85BDC9FD1C3A}</a:tableStyleId>
                  </a:tblPr>
                  <a:tblGrid>
                    <a:gridCol w="1772065"/>
                    <a:gridCol w="816689"/>
                    <a:gridCol w="1023506"/>
                    <a:gridCol w="704833"/>
                    <a:gridCol w="826819"/>
                    <a:gridCol w="1480823"/>
                  </a:tblGrid>
                  <a:tr h="432048">
                    <a:tc rowSpan="2">
                      <a:txBody>
                        <a:bodyPr/>
                        <a:lstStyle/>
                        <a:p>
                          <a:pPr algn="ctr"/>
                          <a:endParaRPr lang="en-US" sz="1400" b="1" dirty="0">
                            <a:solidFill>
                              <a:schemeClr val="tx1"/>
                            </a:solidFill>
                            <a:latin typeface="+mj-lt"/>
                          </a:endParaRPr>
                        </a:p>
                      </a:txBody>
                      <a:tcPr marL="51435" marR="51435" marT="25718" marB="25718"/>
                    </a:tc>
                    <a:tc gridSpan="3">
                      <a:txBody>
                        <a:bodyPr/>
                        <a:lstStyle/>
                        <a:p>
                          <a:pPr algn="ctr"/>
                          <a:r>
                            <a:rPr lang="en-US" sz="1400" dirty="0" smtClean="0"/>
                            <a:t>Compiler</a:t>
                          </a:r>
                          <a:endParaRPr lang="en-US" sz="1400" b="1" dirty="0">
                            <a:solidFill>
                              <a:schemeClr val="bg1"/>
                            </a:solidFill>
                            <a:latin typeface="+mj-lt"/>
                          </a:endParaRPr>
                        </a:p>
                      </a:txBody>
                      <a:tcPr marL="51435" marR="51435" marT="25718" marB="25718"/>
                    </a:tc>
                    <a:tc hMerge="1">
                      <a:txBody>
                        <a:bodyPr/>
                        <a:lstStyle/>
                        <a:p>
                          <a:pPr algn="ctr"/>
                          <a:endParaRPr lang="en-US" sz="1200" dirty="0"/>
                        </a:p>
                      </a:txBody>
                      <a:tcPr marL="68580" marR="68580" marT="34290" marB="34290"/>
                    </a:tc>
                    <a:tc hMerge="1">
                      <a:txBody>
                        <a:bodyPr/>
                        <a:lstStyle/>
                        <a:p>
                          <a:pPr algn="ctr"/>
                          <a:endParaRPr lang="en-US" sz="1200" dirty="0"/>
                        </a:p>
                      </a:txBody>
                      <a:tcPr marL="68580" marR="68580" marT="34290" marB="34290"/>
                    </a:tc>
                    <a:tc>
                      <a:txBody>
                        <a:bodyPr/>
                        <a:lstStyle/>
                        <a:p>
                          <a:pPr algn="ctr"/>
                          <a:endParaRPr lang="en-US" sz="1400" b="1" dirty="0">
                            <a:solidFill>
                              <a:schemeClr val="bg1"/>
                            </a:solidFill>
                            <a:latin typeface="+mj-lt"/>
                          </a:endParaRPr>
                        </a:p>
                      </a:txBody>
                      <a:tcPr marL="51435" marR="51435" marT="25718" marB="25718"/>
                    </a:tc>
                    <a:tc>
                      <a:txBody>
                        <a:bodyPr/>
                        <a:lstStyle/>
                        <a:p>
                          <a:pPr algn="ctr"/>
                          <a:endParaRPr lang="en-US" sz="1400" b="1" dirty="0">
                            <a:solidFill>
                              <a:schemeClr val="bg1"/>
                            </a:solidFill>
                            <a:latin typeface="+mj-lt"/>
                          </a:endParaRPr>
                        </a:p>
                      </a:txBody>
                      <a:tcPr marL="51435" marR="51435" marT="25718" marB="25718"/>
                    </a:tc>
                  </a:tr>
                  <a:tr h="360040">
                    <a:tc vMerge="1">
                      <a:txBody>
                        <a:bodyPr/>
                        <a:lstStyle/>
                        <a:p>
                          <a:pPr algn="ctr"/>
                          <a:endParaRPr lang="en-US" sz="1200" dirty="0"/>
                        </a:p>
                      </a:txBody>
                      <a:tcPr marL="68580" marR="68580" marT="34290" marB="34290">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sz="1400" dirty="0" smtClean="0">
                              <a:latin typeface="Cambria Math" panose="02040503050406030204" pitchFamily="18" charset="0"/>
                              <a:ea typeface="Cambria Math" panose="02040503050406030204" pitchFamily="18" charset="0"/>
                            </a:rPr>
                            <a:t>1</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4</a:t>
                          </a:r>
                          <a:endParaRPr lang="en-US" sz="1400" b="1" dirty="0">
                            <a:solidFill>
                              <a:schemeClr val="bg1"/>
                            </a:solidFill>
                            <a:latin typeface="Cambria Math" panose="02040503050406030204" pitchFamily="18" charset="0"/>
                            <a:ea typeface="Cambria Math" panose="02040503050406030204" pitchFamily="18" charset="0"/>
                          </a:endParaRPr>
                        </a:p>
                      </a:txBody>
                      <a:tcPr marL="51435" marR="51435" marT="25718" marB="25718"/>
                    </a:tc>
                    <a:tc>
                      <a:txBody>
                        <a:bodyPr/>
                        <a:lstStyle/>
                        <a:p>
                          <a:endParaRPr lang="en-US"/>
                        </a:p>
                      </a:txBody>
                      <a:tcPr marL="51435" marR="51435" marT="25718" marB="25718">
                        <a:blipFill rotWithShape="1">
                          <a:blip r:embed="rId2"/>
                          <a:stretch>
                            <a:fillRect l="-347325" t="-127119" r="-412" b="-910169"/>
                          </a:stretch>
                        </a:blipFill>
                      </a:tcPr>
                    </a:tc>
                  </a:tr>
                  <a:tr h="451456">
                    <a:tc>
                      <a:txBody>
                        <a:bodyPr/>
                        <a:lstStyle/>
                        <a:p>
                          <a:pPr algn="ctr"/>
                          <a:r>
                            <a:rPr lang="en-US" sz="1400" dirty="0" smtClean="0"/>
                            <a:t>Program A</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421</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325 </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320</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362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1428</a:t>
                          </a:r>
                        </a:p>
                      </a:txBody>
                      <a:tcPr marL="51435" marR="51435" marT="25718" marB="25718"/>
                    </a:tc>
                  </a:tr>
                  <a:tr h="432048">
                    <a:tc>
                      <a:txBody>
                        <a:bodyPr/>
                        <a:lstStyle/>
                        <a:p>
                          <a:pPr algn="ctr"/>
                          <a:r>
                            <a:rPr lang="en-US" sz="1400" dirty="0" smtClean="0"/>
                            <a:t>Program B</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118</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102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122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56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398</a:t>
                          </a:r>
                        </a:p>
                      </a:txBody>
                      <a:tcPr marL="51435" marR="51435" marT="25718" marB="25718"/>
                    </a:tc>
                  </a:tr>
                  <a:tr h="432048">
                    <a:tc>
                      <a:txBody>
                        <a:bodyPr/>
                        <a:lstStyle/>
                        <a:p>
                          <a:pPr algn="ctr"/>
                          <a:r>
                            <a:rPr lang="en-US" sz="1400" dirty="0" smtClean="0"/>
                            <a:t>Program C</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591</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518</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552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509</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2170</a:t>
                          </a:r>
                        </a:p>
                      </a:txBody>
                      <a:tcPr marL="51435" marR="51435" marT="25718" marB="25718"/>
                    </a:tc>
                  </a:tr>
                  <a:tr h="432048">
                    <a:tc>
                      <a:txBody>
                        <a:bodyPr/>
                        <a:lstStyle/>
                        <a:p>
                          <a:pPr algn="ctr"/>
                          <a:r>
                            <a:rPr lang="en-US" sz="1400" dirty="0" smtClean="0"/>
                            <a:t>Program D</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14</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20</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2</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62</a:t>
                          </a:r>
                        </a:p>
                      </a:txBody>
                      <a:tcPr marL="51435" marR="51435" marT="25718" marB="25718"/>
                    </a:tc>
                  </a:tr>
                  <a:tr h="360040">
                    <a:tc>
                      <a:txBody>
                        <a:bodyPr/>
                        <a:lstStyle/>
                        <a:p>
                          <a:pPr algn="ctr"/>
                          <a:r>
                            <a:rPr lang="en-US" sz="1400" dirty="0" smtClean="0"/>
                            <a:t>Program E</a:t>
                          </a:r>
                          <a:endParaRPr lang="en-US" sz="1400" b="1" dirty="0">
                            <a:latin typeface="+mj-lt"/>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116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14</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0" dirty="0" smtClean="0">
                              <a:latin typeface="Cambria Math" panose="02040503050406030204" pitchFamily="18" charset="0"/>
                              <a:ea typeface="Cambria Math" panose="02040503050406030204" pitchFamily="18" charset="0"/>
                            </a:rPr>
                            <a:t>26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dirty="0" smtClean="0">
                              <a:latin typeface="Cambria Math" panose="02040503050406030204" pitchFamily="18" charset="0"/>
                              <a:ea typeface="Cambria Math" panose="02040503050406030204" pitchFamily="18" charset="0"/>
                            </a:rPr>
                            <a:t>46</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202</a:t>
                          </a:r>
                        </a:p>
                      </a:txBody>
                      <a:tcPr marL="51435" marR="51435" marT="25718" marB="25718"/>
                    </a:tc>
                  </a:tr>
                  <a:tr h="375733">
                    <a:tc>
                      <a:txBody>
                        <a:bodyPr/>
                        <a:lstStyle/>
                        <a:p>
                          <a:endParaRPr lang="en-US"/>
                        </a:p>
                      </a:txBody>
                      <a:tcPr marL="51435" marR="51435" marT="25718" marB="25718">
                        <a:blipFill rotWithShape="1">
                          <a:blip r:embed="rId2"/>
                          <a:stretch>
                            <a:fillRect l="-345" t="-786885" r="-274828" b="-213115"/>
                          </a:stretch>
                        </a:blipFill>
                      </a:tcPr>
                    </a:tc>
                    <a:tc>
                      <a:txBody>
                        <a:bodyPr/>
                        <a:lstStyle/>
                        <a:p>
                          <a:pPr algn="ctr"/>
                          <a:r>
                            <a:rPr lang="en-US" sz="1400" b="1" dirty="0" smtClean="0">
                              <a:latin typeface="Cambria Math" panose="02040503050406030204" pitchFamily="18" charset="0"/>
                              <a:ea typeface="Cambria Math" panose="02040503050406030204" pitchFamily="18" charset="0"/>
                            </a:rPr>
                            <a:t>1260 </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985</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1040 </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975</a:t>
                          </a: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r>
                            <a:rPr lang="en-US" sz="1400" b="1" dirty="0" smtClean="0">
                              <a:latin typeface="Cambria Math" panose="02040503050406030204" pitchFamily="18" charset="0"/>
                              <a:ea typeface="Cambria Math" panose="02040503050406030204" pitchFamily="18" charset="0"/>
                            </a:rPr>
                            <a:t>4260 = T</a:t>
                          </a:r>
                          <a:endParaRPr lang="en-US" sz="1400" b="1" dirty="0">
                            <a:latin typeface="Cambria Math" panose="02040503050406030204" pitchFamily="18" charset="0"/>
                            <a:ea typeface="Cambria Math" panose="02040503050406030204" pitchFamily="18" charset="0"/>
                          </a:endParaRPr>
                        </a:p>
                      </a:txBody>
                      <a:tcPr marL="51435" marR="51435" marT="25718" marB="25718"/>
                    </a:tc>
                  </a:tr>
                  <a:tr h="340632">
                    <a:tc>
                      <a:txBody>
                        <a:bodyPr/>
                        <a:lstStyle/>
                        <a:p>
                          <a:pPr algn="ctr"/>
                          <a:endParaRPr lang="en-US" sz="1400" b="1" dirty="0">
                            <a:latin typeface="+mj-lt"/>
                          </a:endParaRPr>
                        </a:p>
                      </a:txBody>
                      <a:tcPr marL="51435" marR="51435" marT="25718" marB="25718"/>
                    </a:tc>
                    <a:tc gridSpan="4">
                      <a:txBody>
                        <a:bodyPr/>
                        <a:lstStyle/>
                        <a:p>
                          <a:endParaRPr lang="en-US"/>
                        </a:p>
                      </a:txBody>
                      <a:tcPr marL="51435" marR="51435" marT="25718" marB="25718">
                        <a:blipFill rotWithShape="1">
                          <a:blip r:embed="rId2"/>
                          <a:stretch>
                            <a:fillRect l="-52622" t="-966071" r="-44123" b="-132143"/>
                          </a:stretch>
                        </a:blipFill>
                      </a:tcPr>
                    </a:tc>
                    <a:tc hMerge="1">
                      <a:txBody>
                        <a:bodyPr/>
                        <a:lstStyle/>
                        <a:p>
                          <a:pPr algn="ctr"/>
                          <a:endParaRPr lang="en-US" sz="1400" b="1" dirty="0">
                            <a:latin typeface="Cambria Math" panose="02040503050406030204" pitchFamily="18" charset="0"/>
                            <a:ea typeface="Cambria Math" panose="02040503050406030204" pitchFamily="18" charset="0"/>
                          </a:endParaRPr>
                        </a:p>
                      </a:txBody>
                      <a:tcPr marL="51435" marR="51435" marT="25718" marB="25718"/>
                    </a:tc>
                    <a:tc hMerge="1">
                      <a:txBody>
                        <a:bodyPr/>
                        <a:lstStyle/>
                        <a:p>
                          <a:pPr algn="ctr"/>
                          <a:endParaRPr lang="en-US" sz="1400" b="1" dirty="0">
                            <a:latin typeface="Cambria Math" panose="02040503050406030204" pitchFamily="18" charset="0"/>
                            <a:ea typeface="Cambria Math" panose="02040503050406030204" pitchFamily="18" charset="0"/>
                          </a:endParaRPr>
                        </a:p>
                      </a:txBody>
                      <a:tcPr marL="51435" marR="51435" marT="25718" marB="25718"/>
                    </a:tc>
                    <a:tc hMerge="1">
                      <a:txBody>
                        <a:bodyPr/>
                        <a:lstStyle/>
                        <a:p>
                          <a:pPr algn="ctr"/>
                          <a:endParaRPr lang="en-US" sz="1400" b="1" dirty="0">
                            <a:latin typeface="Cambria Math" panose="02040503050406030204" pitchFamily="18" charset="0"/>
                            <a:ea typeface="Cambria Math" panose="02040503050406030204" pitchFamily="18" charset="0"/>
                          </a:endParaRPr>
                        </a:p>
                      </a:txBody>
                      <a:tcPr marL="51435" marR="51435" marT="25718" marB="25718"/>
                    </a:tc>
                    <a:tc>
                      <a:txBody>
                        <a:bodyPr/>
                        <a:lstStyle/>
                        <a:p>
                          <a:pPr algn="ctr"/>
                          <a:endParaRPr lang="en-US" sz="1400" b="1" dirty="0">
                            <a:latin typeface="Cambria Math" panose="02040503050406030204" pitchFamily="18" charset="0"/>
                            <a:ea typeface="Cambria Math" panose="02040503050406030204" pitchFamily="18" charset="0"/>
                          </a:endParaRPr>
                        </a:p>
                      </a:txBody>
                      <a:tcPr marL="51435" marR="51435" marT="25718" marB="25718"/>
                    </a:tc>
                  </a:tr>
                </a:tbl>
              </a:graphicData>
            </a:graphic>
          </p:graphicFrame>
        </mc:Fallback>
      </mc:AlternateContent>
    </p:spTree>
    <p:extLst>
      <p:ext uri="{BB962C8B-B14F-4D97-AF65-F5344CB8AC3E}">
        <p14:creationId xmlns:p14="http://schemas.microsoft.com/office/powerpoint/2010/main" val="2296551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16" y="1403648"/>
                <a:ext cx="8229600" cy="4920952"/>
              </a:xfrm>
            </p:spPr>
            <p:txBody>
              <a:bodyPr>
                <a:normAutofit/>
              </a:bodyPr>
              <a:lstStyle/>
              <a:p>
                <a:r>
                  <a:rPr lang="en-IN" sz="2000" dirty="0">
                    <a:latin typeface="Times New Roman" panose="02020603050405020304" pitchFamily="18" charset="0"/>
                    <a:cs typeface="Times New Roman" panose="02020603050405020304" pitchFamily="18" charset="0"/>
                  </a:rPr>
                  <a:t>The sums of squares are now calculated as follows.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(Rows = Programs, Columns = Compilers)</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IN"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𝑆𝑆</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𝑇</m:t>
                        </m:r>
                      </m:sub>
                    </m:sSub>
                  </m:oMath>
                </a14:m>
                <a:r>
                  <a:rPr lang="en-IN" sz="2000" dirty="0">
                    <a:latin typeface="Cambria Math" panose="02040503050406030204" pitchFamily="18" charset="0"/>
                    <a:ea typeface="Cambria Math" panose="02040503050406030204" pitchFamily="18" charset="0"/>
                    <a:cs typeface="Times New Roman" panose="02020603050405020304" pitchFamily="18" charset="0"/>
                  </a:rPr>
                  <a:t> = </a:t>
                </a:r>
                <a:r>
                  <a:rPr lang="en-IN" sz="2000" dirty="0">
                    <a:latin typeface="Cambria Math" panose="02040503050406030204" pitchFamily="18" charset="0"/>
                    <a:ea typeface="Cambria Math" panose="02040503050406030204" pitchFamily="18" charset="0"/>
                  </a:rPr>
                  <a:t>1757768 = </a:t>
                </a:r>
                <a14:m>
                  <m:oMath xmlns:m="http://schemas.openxmlformats.org/officeDocument/2006/math">
                    <m:f>
                      <m:fPr>
                        <m:ctrlPr>
                          <a:rPr lang="en-IN" sz="2000" i="1" smtClean="0">
                            <a:latin typeface="Cambria Math" panose="02040503050406030204" pitchFamily="18" charset="0"/>
                            <a:ea typeface="Cambria Math" panose="02040503050406030204" pitchFamily="18" charset="0"/>
                          </a:rPr>
                        </m:ctrlPr>
                      </m:fPr>
                      <m:num>
                        <m:sSup>
                          <m:sSupPr>
                            <m:ctrlPr>
                              <a:rPr lang="en-IN"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4260</m:t>
                            </m:r>
                          </m:e>
                          <m:sup>
                            <m:r>
                              <a:rPr lang="en-US" sz="2000" b="0" i="1" smtClean="0">
                                <a:latin typeface="Cambria Math" panose="02040503050406030204" pitchFamily="18" charset="0"/>
                                <a:ea typeface="Cambria Math" panose="02040503050406030204" pitchFamily="18" charset="0"/>
                              </a:rPr>
                              <m:t>2</m:t>
                            </m:r>
                          </m:sup>
                        </m:sSup>
                      </m:num>
                      <m:den>
                        <m:r>
                          <a:rPr lang="en-US" sz="2000" b="0" i="1" smtClean="0">
                            <a:latin typeface="Cambria Math" panose="02040503050406030204" pitchFamily="18" charset="0"/>
                            <a:ea typeface="Cambria Math" panose="02040503050406030204" pitchFamily="18" charset="0"/>
                          </a:rPr>
                          <m:t>20 </m:t>
                        </m:r>
                      </m:den>
                    </m:f>
                  </m:oMath>
                </a14:m>
                <a:r>
                  <a:rPr lang="en-IN" sz="2000" dirty="0">
                    <a:latin typeface="Cambria Math" panose="02040503050406030204" pitchFamily="18" charset="0"/>
                    <a:ea typeface="Cambria Math" panose="02040503050406030204" pitchFamily="18" charset="0"/>
                    <a:cs typeface="Times New Roman" panose="02020603050405020304" pitchFamily="18" charset="0"/>
                  </a:rPr>
                  <a:t> = </a:t>
                </a:r>
                <a:r>
                  <a:rPr lang="en-IN" sz="2000" dirty="0">
                    <a:latin typeface="Cambria Math" panose="02040503050406030204" pitchFamily="18" charset="0"/>
                    <a:ea typeface="Cambria Math" panose="02040503050406030204" pitchFamily="18" charset="0"/>
                  </a:rPr>
                  <a:t>850388</a:t>
                </a:r>
              </a:p>
              <a:p>
                <a14:m>
                  <m:oMath xmlns:m="http://schemas.openxmlformats.org/officeDocument/2006/math">
                    <m:sSub>
                      <m:sSubPr>
                        <m:ctrlPr>
                          <a:rPr lang="en-IN"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𝑆𝑆</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𝑅</m:t>
                        </m:r>
                      </m:sub>
                    </m:sSub>
                  </m:oMath>
                </a14:m>
                <a:r>
                  <a:rPr lang="en-IN" sz="2000" dirty="0">
                    <a:latin typeface="Cambria Math" panose="02040503050406030204" pitchFamily="18" charset="0"/>
                    <a:ea typeface="Cambria Math" panose="02040503050406030204" pitchFamily="18" charset="0"/>
                    <a:cs typeface="Times New Roman" panose="02020603050405020304" pitchFamily="18" charset="0"/>
                  </a:rPr>
                  <a:t> = </a:t>
                </a:r>
                <a14:m>
                  <m:oMath xmlns:m="http://schemas.openxmlformats.org/officeDocument/2006/math">
                    <m:f>
                      <m:fPr>
                        <m:ctrlPr>
                          <a:rPr lang="en-IN" sz="20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b="0" i="1" smtClean="0">
                            <a:latin typeface="Cambria Math" panose="02040503050406030204" pitchFamily="18" charset="0"/>
                            <a:ea typeface="Cambria Math" panose="02040503050406030204" pitchFamily="18" charset="0"/>
                            <a:cs typeface="Times New Roman" panose="02020603050405020304" pitchFamily="18" charset="0"/>
                          </a:rPr>
                          <m:t>4</m:t>
                        </m:r>
                      </m:den>
                    </m:f>
                  </m:oMath>
                </a14:m>
                <a:r>
                  <a:rPr lang="en-IN" sz="20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d>
                      <m:dPr>
                        <m:ctrlPr>
                          <a:rPr lang="en-IN" sz="2000" i="1" dirty="0"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IN" sz="20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1428</m:t>
                            </m:r>
                          </m:e>
                          <m: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398</m:t>
                            </m:r>
                          </m:e>
                          <m: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2170</m:t>
                            </m:r>
                          </m:e>
                          <m: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62</m:t>
                            </m:r>
                          </m:e>
                          <m: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202</m:t>
                            </m:r>
                          </m:e>
                          <m: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e>
                    </m:d>
                  </m:oMath>
                </a14:m>
                <a:r>
                  <a:rPr lang="en-IN" sz="20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IN" sz="2000" i="1" dirty="0" smtClean="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IN" sz="20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4260</m:t>
                            </m:r>
                          </m:e>
                          <m: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20</m:t>
                        </m:r>
                      </m:den>
                    </m:f>
                  </m:oMath>
                </a14:m>
                <a:r>
                  <a:rPr lang="en-IN" sz="2000" dirty="0">
                    <a:latin typeface="Cambria Math" panose="02040503050406030204" pitchFamily="18" charset="0"/>
                    <a:ea typeface="Cambria Math" panose="02040503050406030204" pitchFamily="18" charset="0"/>
                    <a:cs typeface="Times New Roman" panose="02020603050405020304" pitchFamily="18" charset="0"/>
                  </a:rPr>
                  <a:t> = </a:t>
                </a:r>
                <a:r>
                  <a:rPr lang="en-IN" sz="2000" dirty="0">
                    <a:latin typeface="Cambria Math" panose="02040503050406030204" pitchFamily="18" charset="0"/>
                    <a:ea typeface="Cambria Math" panose="02040503050406030204" pitchFamily="18" charset="0"/>
                  </a:rPr>
                  <a:t>830404</a:t>
                </a:r>
                <a:endParaRPr lang="en-IN" sz="2000" dirty="0">
                  <a:latin typeface="Cambria Math" panose="02040503050406030204" pitchFamily="18" charset="0"/>
                  <a:ea typeface="Cambria Math" panose="02040503050406030204" pitchFamily="18" charset="0"/>
                  <a:cs typeface="Times New Roman" panose="02020603050405020304" pitchFamily="18" charset="0"/>
                </a:endParaRPr>
              </a:p>
              <a:p>
                <a14:m>
                  <m:oMath xmlns:m="http://schemas.openxmlformats.org/officeDocument/2006/math">
                    <m:sSub>
                      <m:sSubPr>
                        <m:ctrlPr>
                          <a:rPr lang="en-I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𝑆𝑆</m:t>
                        </m:r>
                      </m:e>
                      <m:sub>
                        <m:r>
                          <a:rPr lang="en-US" sz="2000" b="0" i="1" smtClean="0">
                            <a:latin typeface="Cambria Math"/>
                            <a:ea typeface="Cambria Math" panose="02040503050406030204" pitchFamily="18" charset="0"/>
                            <a:cs typeface="Times New Roman" panose="02020603050405020304" pitchFamily="18" charset="0"/>
                          </a:rPr>
                          <m:t>𝐶</m:t>
                        </m:r>
                      </m:sub>
                    </m:sSub>
                  </m:oMath>
                </a14:m>
                <a:r>
                  <a:rPr lang="en-IN" sz="2000" dirty="0">
                    <a:latin typeface="Cambria Math" panose="02040503050406030204" pitchFamily="18" charset="0"/>
                    <a:ea typeface="Cambria Math" panose="02040503050406030204" pitchFamily="18" charset="0"/>
                    <a:cs typeface="Times New Roman" panose="02020603050405020304" pitchFamily="18" charset="0"/>
                  </a:rPr>
                  <a:t> = </a:t>
                </a:r>
                <a14:m>
                  <m:oMath xmlns:m="http://schemas.openxmlformats.org/officeDocument/2006/math">
                    <m:f>
                      <m:fPr>
                        <m:ctrlPr>
                          <a:rPr lang="en-IN" sz="20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a:ea typeface="Cambria Math" panose="02040503050406030204" pitchFamily="18" charset="0"/>
                            <a:cs typeface="Times New Roman" panose="02020603050405020304" pitchFamily="18" charset="0"/>
                          </a:rPr>
                          <m:t>1</m:t>
                        </m:r>
                      </m:num>
                      <m:den>
                        <m:r>
                          <a:rPr lang="en-US" sz="2000" b="0" i="1" smtClean="0">
                            <a:latin typeface="Cambria Math"/>
                            <a:ea typeface="Cambria Math" panose="02040503050406030204" pitchFamily="18" charset="0"/>
                            <a:cs typeface="Times New Roman" panose="02020603050405020304" pitchFamily="18" charset="0"/>
                          </a:rPr>
                          <m:t>5</m:t>
                        </m:r>
                      </m:den>
                    </m:f>
                  </m:oMath>
                </a14:m>
                <a:r>
                  <a:rPr lang="en-IN" sz="20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p>
                      <m:sSupPr>
                        <m:ctrlPr>
                          <a:rPr lang="en-IN" sz="20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a:ea typeface="Cambria Math" panose="02040503050406030204" pitchFamily="18" charset="0"/>
                            <a:cs typeface="Times New Roman" panose="02020603050405020304" pitchFamily="18" charset="0"/>
                          </a:rPr>
                          <m:t>1260</m:t>
                        </m:r>
                      </m:e>
                      <m:sup>
                        <m:r>
                          <a:rPr lang="en-US" sz="2000" b="0" i="1" dirty="0" smtClean="0">
                            <a:latin typeface="Cambria Math"/>
                            <a:ea typeface="Cambria Math" panose="02040503050406030204" pitchFamily="18" charset="0"/>
                            <a:cs typeface="Times New Roman" panose="02020603050405020304" pitchFamily="18" charset="0"/>
                          </a:rPr>
                          <m:t>2</m:t>
                        </m:r>
                      </m:sup>
                    </m:sSup>
                  </m:oMath>
                </a14:m>
                <a:r>
                  <a:rPr lang="en-IN" sz="2000" dirty="0">
                    <a:latin typeface="Cambria Math" panose="02040503050406030204" pitchFamily="18" charset="0"/>
                    <a:ea typeface="Cambria Math" panose="02040503050406030204" pitchFamily="18" charset="0"/>
                    <a:cs typeface="Times New Roman" panose="02020603050405020304" pitchFamily="18" charset="0"/>
                  </a:rPr>
                  <a:t>+</a:t>
                </a:r>
                <a14:m>
                  <m:oMath xmlns:m="http://schemas.openxmlformats.org/officeDocument/2006/math">
                    <m:sSup>
                      <m:sSupPr>
                        <m:ctrlPr>
                          <a:rPr lang="en-IN" sz="20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a:ea typeface="Cambria Math" panose="02040503050406030204" pitchFamily="18" charset="0"/>
                            <a:cs typeface="Times New Roman" panose="02020603050405020304" pitchFamily="18" charset="0"/>
                          </a:rPr>
                          <m:t>985</m:t>
                        </m:r>
                      </m:e>
                      <m:sup>
                        <m:r>
                          <a:rPr lang="en-US" sz="2000" b="0" i="1" dirty="0" smtClean="0">
                            <a:latin typeface="Cambria Math"/>
                            <a:ea typeface="Cambria Math" panose="02040503050406030204" pitchFamily="18" charset="0"/>
                            <a:cs typeface="Times New Roman" panose="02020603050405020304" pitchFamily="18" charset="0"/>
                          </a:rPr>
                          <m:t>2</m:t>
                        </m:r>
                      </m:sup>
                    </m:sSup>
                  </m:oMath>
                </a14:m>
                <a:r>
                  <a:rPr lang="en-IN" sz="2000" dirty="0">
                    <a:latin typeface="Cambria Math" panose="02040503050406030204" pitchFamily="18" charset="0"/>
                    <a:ea typeface="Cambria Math" panose="02040503050406030204" pitchFamily="18" charset="0"/>
                    <a:cs typeface="Times New Roman" panose="02020603050405020304" pitchFamily="18" charset="0"/>
                  </a:rPr>
                  <a:t>+</a:t>
                </a:r>
                <a14:m>
                  <m:oMath xmlns:m="http://schemas.openxmlformats.org/officeDocument/2006/math">
                    <m:sSup>
                      <m:sSupPr>
                        <m:ctrlPr>
                          <a:rPr lang="en-IN" sz="20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a:ea typeface="Cambria Math" panose="02040503050406030204" pitchFamily="18" charset="0"/>
                            <a:cs typeface="Times New Roman" panose="02020603050405020304" pitchFamily="18" charset="0"/>
                          </a:rPr>
                          <m:t>1040</m:t>
                        </m:r>
                      </m:e>
                      <m:sup>
                        <m:r>
                          <a:rPr lang="en-US" sz="2000" b="0" i="1" dirty="0" smtClean="0">
                            <a:latin typeface="Cambria Math"/>
                            <a:ea typeface="Cambria Math" panose="02040503050406030204" pitchFamily="18" charset="0"/>
                            <a:cs typeface="Times New Roman" panose="02020603050405020304" pitchFamily="18" charset="0"/>
                          </a:rPr>
                          <m:t>2</m:t>
                        </m:r>
                      </m:sup>
                    </m:sSup>
                  </m:oMath>
                </a14:m>
                <a:r>
                  <a:rPr lang="en-IN" sz="2000" dirty="0">
                    <a:latin typeface="Cambria Math" panose="02040503050406030204" pitchFamily="18" charset="0"/>
                    <a:ea typeface="Cambria Math" panose="02040503050406030204" pitchFamily="18" charset="0"/>
                    <a:cs typeface="Times New Roman" panose="02020603050405020304" pitchFamily="18" charset="0"/>
                  </a:rPr>
                  <a:t>+</a:t>
                </a:r>
                <a14:m>
                  <m:oMath xmlns:m="http://schemas.openxmlformats.org/officeDocument/2006/math">
                    <m:sSup>
                      <m:sSupPr>
                        <m:ctrlPr>
                          <a:rPr lang="en-IN" sz="20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dirty="0" smtClean="0">
                            <a:latin typeface="Cambria Math"/>
                            <a:ea typeface="Cambria Math" panose="02040503050406030204" pitchFamily="18" charset="0"/>
                            <a:cs typeface="Times New Roman" panose="02020603050405020304" pitchFamily="18" charset="0"/>
                          </a:rPr>
                          <m:t>975</m:t>
                        </m:r>
                      </m:e>
                      <m:sup>
                        <m:r>
                          <a:rPr lang="en-US" sz="2000" b="0" i="1" dirty="0" smtClean="0">
                            <a:latin typeface="Cambria Math"/>
                            <a:ea typeface="Cambria Math" panose="02040503050406030204" pitchFamily="18" charset="0"/>
                            <a:cs typeface="Times New Roman" panose="02020603050405020304" pitchFamily="18" charset="0"/>
                          </a:rPr>
                          <m:t>2</m:t>
                        </m:r>
                      </m:sup>
                    </m:sSup>
                  </m:oMath>
                </a14:m>
                <a:r>
                  <a:rPr lang="en-IN" sz="2000" dirty="0">
                    <a:latin typeface="Cambria Math" panose="02040503050406030204" pitchFamily="18" charset="0"/>
                    <a:ea typeface="Cambria Math" panose="02040503050406030204" pitchFamily="18" charset="0"/>
                    <a:cs typeface="Times New Roman" panose="02020603050405020304" pitchFamily="18" charset="0"/>
                  </a:rPr>
                  <a:t>) - </a:t>
                </a:r>
                <a14:m>
                  <m:oMath xmlns:m="http://schemas.openxmlformats.org/officeDocument/2006/math">
                    <m:f>
                      <m:fPr>
                        <m:ctrlPr>
                          <a:rPr lang="en-IN" sz="2000" i="1" smtClean="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IN"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latin typeface="Cambria Math"/>
                                <a:ea typeface="Cambria Math" panose="02040503050406030204" pitchFamily="18" charset="0"/>
                                <a:cs typeface="Times New Roman" panose="02020603050405020304" pitchFamily="18" charset="0"/>
                              </a:rPr>
                              <m:t>4260</m:t>
                            </m:r>
                          </m:e>
                          <m:sup>
                            <m:r>
                              <a:rPr lang="en-US" sz="2000" b="0" i="1" smtClean="0">
                                <a:latin typeface="Cambria Math"/>
                                <a:ea typeface="Cambria Math" panose="02040503050406030204" pitchFamily="18" charset="0"/>
                                <a:cs typeface="Times New Roman" panose="02020603050405020304" pitchFamily="18" charset="0"/>
                              </a:rPr>
                              <m:t>2</m:t>
                            </m:r>
                          </m:sup>
                        </m:sSup>
                      </m:num>
                      <m:den>
                        <m:r>
                          <a:rPr lang="en-US" sz="2000" b="0" i="1" smtClean="0">
                            <a:latin typeface="Cambria Math"/>
                            <a:ea typeface="Cambria Math" panose="02040503050406030204" pitchFamily="18" charset="0"/>
                            <a:cs typeface="Times New Roman" panose="02020603050405020304" pitchFamily="18" charset="0"/>
                          </a:rPr>
                          <m:t>20</m:t>
                        </m:r>
                      </m:den>
                    </m:f>
                  </m:oMath>
                </a14:m>
                <a:r>
                  <a:rPr lang="en-IN" sz="2000" dirty="0">
                    <a:latin typeface="Cambria Math" panose="02040503050406030204" pitchFamily="18" charset="0"/>
                    <a:ea typeface="Cambria Math" panose="02040503050406030204" pitchFamily="18" charset="0"/>
                    <a:cs typeface="Times New Roman" panose="02020603050405020304" pitchFamily="18" charset="0"/>
                  </a:rPr>
                  <a:t> = 10630</a:t>
                </a:r>
              </a:p>
              <a:p>
                <a:pPr marL="0" indent="0">
                  <a:buNone/>
                </a:pPr>
                <a:endParaRPr lang="en-IN" sz="2000" dirty="0">
                  <a:latin typeface="Cambria Math" panose="02040503050406030204" pitchFamily="18" charset="0"/>
                  <a:ea typeface="Cambria Math" panose="02040503050406030204" pitchFamily="18" charset="0"/>
                  <a:cs typeface="Times New Roman" panose="02020603050405020304" pitchFamily="18" charset="0"/>
                </a:endParaRPr>
              </a:p>
              <a:p>
                <a14:m>
                  <m:oMath xmlns:m="http://schemas.openxmlformats.org/officeDocument/2006/math">
                    <m:sSub>
                      <m:sSubPr>
                        <m:ctrlPr>
                          <a:rPr lang="en-IN" sz="2000" i="1" smtClean="0">
                            <a:solidFill>
                              <a:srgbClr val="96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srgbClr val="960000"/>
                            </a:solidFill>
                            <a:latin typeface="Cambria Math" panose="02040503050406030204" pitchFamily="18" charset="0"/>
                            <a:ea typeface="Cambria Math" panose="02040503050406030204" pitchFamily="18" charset="0"/>
                            <a:cs typeface="Times New Roman" panose="02020603050405020304" pitchFamily="18" charset="0"/>
                          </a:rPr>
                          <m:t>𝑆𝑆</m:t>
                        </m:r>
                      </m:e>
                      <m:sub>
                        <m:r>
                          <a:rPr lang="en-US" sz="2000" b="0" i="1" smtClean="0">
                            <a:solidFill>
                              <a:srgbClr val="960000"/>
                            </a:solidFill>
                            <a:latin typeface="Cambria Math"/>
                            <a:ea typeface="Cambria Math" panose="02040503050406030204" pitchFamily="18" charset="0"/>
                            <a:cs typeface="Times New Roman" panose="02020603050405020304" pitchFamily="18" charset="0"/>
                          </a:rPr>
                          <m:t>𝐸</m:t>
                        </m:r>
                      </m:sub>
                    </m:sSub>
                    <m:r>
                      <a:rPr lang="en-US" sz="2000" b="0" i="0" smtClean="0">
                        <a:solidFill>
                          <a:srgbClr val="960000"/>
                        </a:solidFill>
                        <a:latin typeface="Cambria Math"/>
                        <a:ea typeface="Cambria Math" panose="02040503050406030204" pitchFamily="18" charset="0"/>
                        <a:cs typeface="Times New Roman" panose="02020603050405020304" pitchFamily="18" charset="0"/>
                      </a:rPr>
                      <m:t>=</m:t>
                    </m:r>
                  </m:oMath>
                </a14:m>
                <a:r>
                  <a:rPr lang="en-IN" sz="2000" dirty="0">
                    <a:solidFill>
                      <a:srgbClr val="960000"/>
                    </a:solidFill>
                    <a:latin typeface="Cambria Math" panose="02040503050406030204" pitchFamily="18" charset="0"/>
                    <a:ea typeface="Cambria Math" panose="02040503050406030204" pitchFamily="18" charset="0"/>
                  </a:rPr>
                  <a:t>850388 – 830404 – </a:t>
                </a:r>
                <a:r>
                  <a:rPr lang="en-IN" sz="2000" dirty="0">
                    <a:solidFill>
                      <a:srgbClr val="960000"/>
                    </a:solidFill>
                    <a:latin typeface="Cambria Math" panose="02040503050406030204" pitchFamily="18" charset="0"/>
                    <a:ea typeface="Cambria Math" panose="02040503050406030204" pitchFamily="18" charset="0"/>
                    <a:cs typeface="Times New Roman" panose="02020603050405020304" pitchFamily="18" charset="0"/>
                  </a:rPr>
                  <a:t>10630 = 9354</a:t>
                </a:r>
                <a:endParaRPr lang="en-IN" sz="20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br>
                  <a:rPr lang="en-IN" sz="2000" dirty="0"/>
                </a:br>
                <a:endParaRPr lang="en-IN" sz="2000" dirty="0"/>
              </a:p>
              <a:p>
                <a:endParaRPr lang="en-IN" sz="2000" dirty="0">
                  <a:latin typeface="Cambria Math" panose="02040503050406030204" pitchFamily="18" charset="0"/>
                  <a:ea typeface="Cambria Math" panose="02040503050406030204" pitchFamily="18" charset="0"/>
                  <a:cs typeface="Times New Roman" panose="02020603050405020304" pitchFamily="18" charset="0"/>
                </a:endParaRPr>
              </a:p>
              <a:p>
                <a:endParaRPr lang="en-IN" sz="2000" dirty="0">
                  <a:latin typeface="Cambria Math" panose="02040503050406030204" pitchFamily="18" charset="0"/>
                  <a:ea typeface="Cambria Math" panose="02040503050406030204" pitchFamily="18" charset="0"/>
                  <a:cs typeface="Times New Roman" panose="02020603050405020304" pitchFamily="18" charset="0"/>
                </a:endParaRPr>
              </a:p>
              <a:p>
                <a:endParaRPr lang="en-IN" sz="20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16" y="1403648"/>
                <a:ext cx="8229600" cy="4920952"/>
              </a:xfrm>
              <a:blipFill rotWithShape="1">
                <a:blip r:embed="rId2"/>
                <a:stretch>
                  <a:fillRect l="-444" t="-619"/>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Title 1"/>
          <p:cNvSpPr txBox="1">
            <a:spLocks/>
          </p:cNvSpPr>
          <p:nvPr/>
        </p:nvSpPr>
        <p:spPr>
          <a:xfrm>
            <a:off x="395543" y="260648"/>
            <a:ext cx="8229600" cy="1008112"/>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Solution : Parameters</a:t>
            </a:r>
            <a:endParaRPr lang="en-IN" sz="4000" dirty="0">
              <a:solidFill>
                <a:srgbClr val="6C0000"/>
              </a:solidFill>
              <a:latin typeface="Times New Roman" pitchFamily="18" charset="0"/>
              <a:cs typeface="Times New Roman" pitchFamily="18" charset="0"/>
            </a:endParaRPr>
          </a:p>
        </p:txBody>
      </p:sp>
    </p:spTree>
    <p:extLst>
      <p:ext uri="{BB962C8B-B14F-4D97-AF65-F5344CB8AC3E}">
        <p14:creationId xmlns:p14="http://schemas.microsoft.com/office/powerpoint/2010/main" val="21094935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16" y="1484784"/>
            <a:ext cx="8229600" cy="4839816"/>
          </a:xfrm>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r>
              <a:rPr lang="en-US" dirty="0"/>
              <a:t>                                                                    </a:t>
            </a:r>
          </a:p>
          <a:p>
            <a:pPr marL="0" indent="0">
              <a:buNone/>
            </a:pPr>
            <a:endParaRPr lang="en-IN" dirty="0"/>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 Solution: ANOVA Table</a:t>
            </a:r>
            <a:endParaRPr lang="en-IN" sz="4000" dirty="0">
              <a:solidFill>
                <a:srgbClr val="6C0000"/>
              </a:solidFill>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29476737"/>
              </p:ext>
            </p:extLst>
          </p:nvPr>
        </p:nvGraphicFramePr>
        <p:xfrm>
          <a:off x="1043608" y="2204864"/>
          <a:ext cx="6192690" cy="3168351"/>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864098">
                  <a:extLst>
                    <a:ext uri="{9D8B030D-6E8A-4147-A177-3AD203B41FA5}">
                      <a16:colId xmlns:a16="http://schemas.microsoft.com/office/drawing/2014/main" val="20004"/>
                    </a:ext>
                  </a:extLst>
                </a:gridCol>
              </a:tblGrid>
              <a:tr h="814251">
                <a:tc>
                  <a:txBody>
                    <a:bodyPr/>
                    <a:lstStyle/>
                    <a:p>
                      <a:r>
                        <a:rPr lang="en-IN" sz="1400" dirty="0"/>
                        <a:t>Source of</a:t>
                      </a:r>
                    </a:p>
                    <a:p>
                      <a:r>
                        <a:rPr lang="en-IN" sz="1400" dirty="0"/>
                        <a:t>variation</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IN" sz="1400" dirty="0"/>
                        <a:t>Sum of</a:t>
                      </a:r>
                    </a:p>
                    <a:p>
                      <a:r>
                        <a:rPr lang="en-IN" sz="1400" dirty="0"/>
                        <a:t>squares</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IN" sz="1400" dirty="0"/>
                        <a:t>Degrees of</a:t>
                      </a:r>
                    </a:p>
                    <a:p>
                      <a:r>
                        <a:rPr lang="en-IN" sz="1400" dirty="0"/>
                        <a:t>freedom</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IN" sz="1400" dirty="0"/>
                        <a:t>Mean</a:t>
                      </a:r>
                    </a:p>
                    <a:p>
                      <a:r>
                        <a:rPr lang="en-IN" sz="1400" dirty="0"/>
                        <a:t>square</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IN" sz="1400" dirty="0"/>
                        <a:t>F ratio</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56769">
                <a:tc>
                  <a:txBody>
                    <a:bodyPr/>
                    <a:lstStyle/>
                    <a:p>
                      <a:r>
                        <a:rPr lang="en-IN" sz="1400" dirty="0"/>
                        <a:t>Between programs</a:t>
                      </a: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IN" sz="1400" dirty="0">
                          <a:latin typeface="Cambria Math" panose="02040503050406030204" pitchFamily="18" charset="0"/>
                          <a:ea typeface="Cambria Math" panose="02040503050406030204" pitchFamily="18" charset="0"/>
                        </a:rPr>
                        <a:t>830404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IN" sz="1400" dirty="0">
                          <a:latin typeface="Cambria Math" panose="02040503050406030204" pitchFamily="18" charset="0"/>
                          <a:ea typeface="Cambria Math" panose="02040503050406030204" pitchFamily="18" charset="0"/>
                        </a:rPr>
                        <a:t>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IN" sz="1400" dirty="0">
                          <a:latin typeface="Cambria Math" panose="02040503050406030204" pitchFamily="18" charset="0"/>
                          <a:ea typeface="Cambria Math" panose="02040503050406030204" pitchFamily="18" charset="0"/>
                        </a:rPr>
                        <a:t>207601.0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IN" sz="1400" dirty="0">
                          <a:latin typeface="Cambria Math" panose="02040503050406030204" pitchFamily="18" charset="0"/>
                          <a:ea typeface="Cambria Math" panose="02040503050406030204" pitchFamily="18" charset="0"/>
                        </a:rPr>
                        <a:t>266.33</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5777">
                <a:tc>
                  <a:txBody>
                    <a:bodyPr/>
                    <a:lstStyle/>
                    <a:p>
                      <a:r>
                        <a:rPr lang="en-IN" sz="1400" dirty="0"/>
                        <a:t>Between compilers</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400" dirty="0">
                          <a:latin typeface="Cambria Math" panose="02040503050406030204" pitchFamily="18" charset="0"/>
                          <a:ea typeface="Cambria Math" panose="02040503050406030204" pitchFamily="18" charset="0"/>
                        </a:rPr>
                        <a:t>10630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latin typeface="Cambria Math" panose="02040503050406030204" pitchFamily="18" charset="0"/>
                          <a:ea typeface="Cambria Math" panose="02040503050406030204" pitchFamily="18" charset="0"/>
                        </a:rPr>
                        <a:t>3</a:t>
                      </a:r>
                      <a:endParaRPr lang="en-IN" sz="1400" dirty="0">
                        <a:latin typeface="Cambria Math" panose="02040503050406030204" pitchFamily="18" charset="0"/>
                        <a:ea typeface="Cambria Math"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400" dirty="0">
                          <a:latin typeface="Cambria Math" panose="02040503050406030204" pitchFamily="18" charset="0"/>
                          <a:ea typeface="Cambria Math" panose="02040503050406030204" pitchFamily="18" charset="0"/>
                        </a:rPr>
                        <a:t>3543.3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400" dirty="0">
                          <a:latin typeface="Cambria Math" panose="02040503050406030204" pitchFamily="18" charset="0"/>
                          <a:ea typeface="Cambria Math" panose="02040503050406030204" pitchFamily="18" charset="0"/>
                        </a:rPr>
                        <a:t>4.55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5777">
                <a:tc>
                  <a:txBody>
                    <a:bodyPr/>
                    <a:lstStyle/>
                    <a:p>
                      <a:r>
                        <a:rPr lang="en-IN" sz="1400" dirty="0"/>
                        <a:t>Error (residual)</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400" dirty="0">
                          <a:latin typeface="Cambria Math" panose="02040503050406030204" pitchFamily="18" charset="0"/>
                          <a:ea typeface="Cambria Math" panose="02040503050406030204" pitchFamily="18" charset="0"/>
                        </a:rPr>
                        <a:t>9354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400" dirty="0">
                          <a:latin typeface="Cambria Math" panose="02040503050406030204" pitchFamily="18" charset="0"/>
                          <a:ea typeface="Cambria Math" panose="02040503050406030204" pitchFamily="18" charset="0"/>
                        </a:rPr>
                        <a:t>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400" dirty="0">
                          <a:latin typeface="Cambria Math" panose="02040503050406030204" pitchFamily="18" charset="0"/>
                          <a:ea typeface="Cambria Math" panose="02040503050406030204" pitchFamily="18" charset="0"/>
                        </a:rPr>
                        <a:t>779.5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IN" sz="1400" dirty="0">
                        <a:latin typeface="Cambria Math" panose="02040503050406030204" pitchFamily="18" charset="0"/>
                        <a:ea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5777">
                <a:tc>
                  <a:txBody>
                    <a:bodyPr/>
                    <a:lstStyle/>
                    <a:p>
                      <a:r>
                        <a:rPr lang="en-IN" sz="1400" dirty="0"/>
                        <a:t>Total</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dirty="0">
                          <a:latin typeface="Cambria Math" panose="02040503050406030204" pitchFamily="18" charset="0"/>
                          <a:ea typeface="Cambria Math" panose="02040503050406030204" pitchFamily="18" charset="0"/>
                        </a:rPr>
                        <a:t>850388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Cambria Math" panose="02040503050406030204" pitchFamily="18" charset="0"/>
                          <a:ea typeface="Cambria Math" panose="02040503050406030204" pitchFamily="18" charset="0"/>
                        </a:rPr>
                        <a:t>19</a:t>
                      </a:r>
                      <a:endParaRPr lang="en-IN" sz="1400" dirty="0">
                        <a:latin typeface="Cambria Math" panose="02040503050406030204" pitchFamily="18" charset="0"/>
                        <a:ea typeface="Cambria Math" panose="020405030504060302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400" dirty="0">
                        <a:latin typeface="Cambria Math" panose="02040503050406030204" pitchFamily="18" charset="0"/>
                        <a:ea typeface="Cambria Math" panose="020405030504060302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400" dirty="0">
                        <a:latin typeface="Cambria Math" panose="02040503050406030204" pitchFamily="18" charset="0"/>
                        <a:ea typeface="Cambria Math" panose="02040503050406030204" pitchFamily="18"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621504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16" y="1403648"/>
            <a:ext cx="8229600" cy="4920952"/>
          </a:xfrm>
        </p:spPr>
        <p:txBody>
          <a:bodyPr>
            <a:normAutofit/>
          </a:bodyPr>
          <a:lstStyle/>
          <a:p>
            <a:r>
              <a:rPr lang="en-IN" sz="1800" dirty="0">
                <a:latin typeface="Times New Roman" panose="02020603050405020304" pitchFamily="18" charset="0"/>
                <a:cs typeface="Times New Roman" panose="02020603050405020304" pitchFamily="18" charset="0"/>
              </a:rPr>
              <a:t>H0: no effect on compilation times due to compilers</a:t>
            </a:r>
          </a:p>
          <a:p>
            <a:r>
              <a:rPr lang="en-IN" sz="1800" dirty="0">
                <a:latin typeface="Times New Roman" panose="02020603050405020304" pitchFamily="18" charset="0"/>
                <a:cs typeface="Times New Roman" panose="02020603050405020304" pitchFamily="18" charset="0"/>
              </a:rPr>
              <a:t>H1: an effect on compilation times due to compilers</a:t>
            </a:r>
          </a:p>
          <a:p>
            <a:r>
              <a:rPr lang="en-IN" sz="1800" dirty="0">
                <a:latin typeface="Times New Roman" panose="02020603050405020304" pitchFamily="18" charset="0"/>
                <a:cs typeface="Times New Roman" panose="02020603050405020304" pitchFamily="18" charset="0"/>
              </a:rPr>
              <a:t>Significance level, </a:t>
            </a:r>
            <a:r>
              <a:rPr lang="el-GR" sz="1600" dirty="0">
                <a:latin typeface="Cambria Math" panose="02040503050406030204" pitchFamily="18" charset="0"/>
                <a:ea typeface="Cambria Math" panose="02040503050406030204" pitchFamily="18" charset="0"/>
                <a:cs typeface="Times New Roman" panose="02020603050405020304" pitchFamily="18" charset="0"/>
              </a:rPr>
              <a:t>α</a:t>
            </a:r>
            <a:r>
              <a:rPr lang="en-US" sz="1600" dirty="0">
                <a:latin typeface="Cambria Math" panose="02040503050406030204" pitchFamily="18" charset="0"/>
                <a:ea typeface="Cambria Math" panose="02040503050406030204" pitchFamily="18" charset="0"/>
                <a:cs typeface="Times New Roman" panose="02020603050405020304" pitchFamily="18" charset="0"/>
              </a:rPr>
              <a:t> = 0.001</a:t>
            </a:r>
          </a:p>
          <a:p>
            <a:r>
              <a:rPr lang="en-IN" sz="1800" dirty="0">
                <a:latin typeface="Times New Roman" panose="02020603050405020304" pitchFamily="18" charset="0"/>
                <a:cs typeface="Times New Roman" panose="02020603050405020304" pitchFamily="18" charset="0"/>
              </a:rPr>
              <a:t>Degrees of freedom, </a:t>
            </a:r>
            <a:r>
              <a:rPr lang="en-IN" sz="1600" dirty="0">
                <a:latin typeface="Cambria Math" panose="02040503050406030204" pitchFamily="18" charset="0"/>
                <a:ea typeface="Cambria Math" panose="02040503050406030204" pitchFamily="18" charset="0"/>
                <a:cs typeface="Times New Roman" panose="02020603050405020304" pitchFamily="18" charset="0"/>
              </a:rPr>
              <a:t>v1 = c − 1 = 3</a:t>
            </a:r>
          </a:p>
          <a:p>
            <a:pPr marL="0" indent="0">
              <a:buNone/>
            </a:pPr>
            <a:r>
              <a:rPr lang="en-US" sz="2000" dirty="0">
                <a:latin typeface="Times New Roman" panose="02020603050405020304" pitchFamily="18" charset="0"/>
                <a:cs typeface="Times New Roman" panose="02020603050405020304" pitchFamily="18" charset="0"/>
              </a:rPr>
              <a:t>	         </a:t>
            </a:r>
            <a:r>
              <a:rPr lang="en-IN" sz="1800" dirty="0"/>
              <a:t>and</a:t>
            </a:r>
            <a:r>
              <a:rPr lang="en-IN" sz="2000" dirty="0"/>
              <a:t> </a:t>
            </a:r>
            <a:r>
              <a:rPr lang="en-IN" sz="1600" dirty="0">
                <a:latin typeface="Cambria Math" panose="02040503050406030204" pitchFamily="18" charset="0"/>
                <a:ea typeface="Cambria Math" panose="02040503050406030204" pitchFamily="18" charset="0"/>
              </a:rPr>
              <a:t>v2 = ( r − 1)( c − 1) = 4 × 3 = 12</a:t>
            </a:r>
          </a:p>
          <a:p>
            <a:r>
              <a:rPr lang="en-IN" sz="1800" dirty="0">
                <a:latin typeface="Times New Roman" panose="02020603050405020304" pitchFamily="18" charset="0"/>
                <a:cs typeface="Times New Roman" panose="02020603050405020304" pitchFamily="18" charset="0"/>
              </a:rPr>
              <a:t>Critical region is</a:t>
            </a:r>
            <a:r>
              <a:rPr lang="en-IN" sz="2000" dirty="0">
                <a:latin typeface="Times New Roman" panose="02020603050405020304" pitchFamily="18" charset="0"/>
                <a:cs typeface="Times New Roman" panose="02020603050405020304" pitchFamily="18" charset="0"/>
              </a:rPr>
              <a:t>  </a:t>
            </a:r>
            <a:r>
              <a:rPr lang="en-IN" sz="1600" dirty="0">
                <a:latin typeface="Cambria Math" panose="02040503050406030204" pitchFamily="18" charset="0"/>
                <a:ea typeface="Cambria Math" panose="02040503050406030204" pitchFamily="18" charset="0"/>
              </a:rPr>
              <a:t>F &gt; 5.953</a:t>
            </a:r>
          </a:p>
          <a:p>
            <a:r>
              <a:rPr lang="en-IN" sz="1800" dirty="0"/>
              <a:t>Test statistic  </a:t>
            </a:r>
            <a:r>
              <a:rPr lang="en-IN" sz="1600" dirty="0">
                <a:latin typeface="Cambria Math" panose="02040503050406030204" pitchFamily="18" charset="0"/>
                <a:ea typeface="Cambria Math" panose="02040503050406030204" pitchFamily="18" charset="0"/>
              </a:rPr>
              <a:t>FC = 4.55</a:t>
            </a:r>
            <a:br>
              <a:rPr lang="en-IN" sz="1600" dirty="0">
                <a:latin typeface="Cambria Math" panose="02040503050406030204" pitchFamily="18" charset="0"/>
                <a:ea typeface="Cambria Math" panose="02040503050406030204" pitchFamily="18" charset="0"/>
              </a:rPr>
            </a:br>
            <a:endParaRPr lang="en-IN" sz="1600" dirty="0">
              <a:latin typeface="Cambria Math" panose="02040503050406030204" pitchFamily="18" charset="0"/>
              <a:ea typeface="Cambria Math" panose="020405030504060302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This value does not lie in the critical region. Thus there is no evidence, at the 1% significance level, to suggest a difference in compilation times between the four compilers.</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Title 1"/>
          <p:cNvSpPr txBox="1">
            <a:spLocks/>
          </p:cNvSpPr>
          <p:nvPr/>
        </p:nvSpPr>
        <p:spPr>
          <a:xfrm>
            <a:off x="395543" y="260648"/>
            <a:ext cx="8229600" cy="108012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Solution : Hypothesis Test</a:t>
            </a:r>
            <a:endParaRPr lang="en-IN" sz="4000" dirty="0">
              <a:solidFill>
                <a:srgbClr val="6C0000"/>
              </a:solidFill>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054880"/>
            <a:ext cx="3600400"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78268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49" y="124461"/>
            <a:ext cx="8229600" cy="1143000"/>
          </a:xfrm>
        </p:spPr>
        <p:txBody>
          <a:bodyPr>
            <a:normAutofit/>
          </a:bodyPr>
          <a:lstStyle/>
          <a:p>
            <a:r>
              <a:rPr lang="en-US" sz="4000" dirty="0">
                <a:solidFill>
                  <a:srgbClr val="A50021"/>
                </a:solidFill>
                <a:latin typeface="Times New Roman" pitchFamily="18" charset="0"/>
                <a:cs typeface="Times New Roman" pitchFamily="18" charset="0"/>
              </a:rPr>
              <a:t>Reference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12" name="Content Placeholder 4"/>
          <p:cNvSpPr txBox="1">
            <a:spLocks/>
          </p:cNvSpPr>
          <p:nvPr/>
        </p:nvSpPr>
        <p:spPr>
          <a:xfrm>
            <a:off x="205883" y="2928512"/>
            <a:ext cx="8308875" cy="2227148"/>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
                <a:srgbClr val="0BD0D9"/>
              </a:buClr>
            </a:pPr>
            <a:r>
              <a:rPr lang="en-US" dirty="0">
                <a:solidFill>
                  <a:prstClr val="black"/>
                </a:solidFill>
              </a:rPr>
              <a:t>The detail material related to this lecture can be found in</a:t>
            </a:r>
          </a:p>
          <a:p>
            <a:pPr>
              <a:buClr>
                <a:srgbClr val="0BD0D9"/>
              </a:buClr>
            </a:pPr>
            <a:endParaRPr lang="en-US" dirty="0">
              <a:solidFill>
                <a:prstClr val="black"/>
              </a:solidFill>
            </a:endParaRPr>
          </a:p>
          <a:p>
            <a:pPr marL="393192" lvl="1" indent="0">
              <a:buClr>
                <a:srgbClr val="0BD0D9"/>
              </a:buClr>
              <a:buFont typeface="Wingdings 2"/>
              <a:buNone/>
            </a:pPr>
            <a:r>
              <a:rPr lang="en-IN" dirty="0">
                <a:solidFill>
                  <a:srgbClr val="073C8B"/>
                </a:solidFill>
              </a:rPr>
              <a:t>Design and Analysis of Experiments (8</a:t>
            </a:r>
            <a:r>
              <a:rPr lang="en-IN" baseline="30000" dirty="0">
                <a:solidFill>
                  <a:srgbClr val="073C8B"/>
                </a:solidFill>
              </a:rPr>
              <a:t>th</a:t>
            </a:r>
            <a:r>
              <a:rPr lang="en-IN" dirty="0">
                <a:solidFill>
                  <a:srgbClr val="073C8B"/>
                </a:solidFill>
              </a:rPr>
              <a:t> Edition), Douglas C. Montgomery, John Wiley &amp; Sons, 2013.</a:t>
            </a:r>
            <a:endParaRPr lang="en-US" dirty="0">
              <a:solidFill>
                <a:srgbClr val="073C8B"/>
              </a:solidFill>
            </a:endParaRPr>
          </a:p>
          <a:p>
            <a:pPr marL="0" indent="0">
              <a:buClr>
                <a:srgbClr val="0BD0D9"/>
              </a:buClr>
              <a:buFont typeface="Wingdings 2"/>
              <a:buNone/>
            </a:pPr>
            <a:r>
              <a:rPr lang="en-US" dirty="0">
                <a:solidFill>
                  <a:prstClr val="black"/>
                </a:solidFill>
              </a:rPr>
              <a:t>	</a:t>
            </a:r>
            <a:endParaRPr lang="en-IN" dirty="0">
              <a:solidFill>
                <a:prstClr val="black"/>
              </a:solidFill>
            </a:endParaRPr>
          </a:p>
        </p:txBody>
      </p:sp>
    </p:spTree>
    <p:extLst>
      <p:ext uri="{BB962C8B-B14F-4D97-AF65-F5344CB8AC3E}">
        <p14:creationId xmlns:p14="http://schemas.microsoft.com/office/powerpoint/2010/main" val="29277296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8" y="2420888"/>
            <a:ext cx="8229600" cy="936104"/>
          </a:xfrm>
        </p:spPr>
        <p:txBody>
          <a:bodyPr>
            <a:normAutofit fontScale="92500" lnSpcReduction="10000"/>
          </a:bodyPr>
          <a:lstStyle/>
          <a:p>
            <a:pPr marL="0" indent="0" algn="ctr">
              <a:buNone/>
            </a:pPr>
            <a:r>
              <a:rPr lang="en-US" altLang="zh-CN" sz="6000" dirty="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7" name="Date Placeholder 6"/>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Tree>
    <p:extLst>
      <p:ext uri="{BB962C8B-B14F-4D97-AF65-F5344CB8AC3E}">
        <p14:creationId xmlns:p14="http://schemas.microsoft.com/office/powerpoint/2010/main" val="818661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16" y="704088"/>
            <a:ext cx="8229600" cy="636680"/>
          </a:xfrm>
        </p:spPr>
        <p:txBody>
          <a:bodyPr>
            <a:noAutofit/>
          </a:bodyPr>
          <a:lstStyle/>
          <a:p>
            <a:r>
              <a:rPr lang="en-US" sz="4000" dirty="0">
                <a:solidFill>
                  <a:srgbClr val="960000"/>
                </a:solidFill>
                <a:latin typeface="Times New Roman" pitchFamily="18" charset="0"/>
                <a:cs typeface="Times New Roman" pitchFamily="18" charset="0"/>
              </a:rPr>
              <a:t>Variants of ANOVA</a:t>
            </a:r>
            <a:endParaRPr lang="en-IN" sz="4000" dirty="0">
              <a:solidFill>
                <a:srgbClr val="960000"/>
              </a:solidFill>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IN"/>
              <a:t>IIITS: IDA - M2021</a:t>
            </a:r>
            <a:endParaRPr lang="en-IN" dirty="0"/>
          </a:p>
        </p:txBody>
      </p:sp>
      <mc:AlternateContent xmlns:mc="http://schemas.openxmlformats.org/markup-compatibility/2006" xmlns:a14="http://schemas.microsoft.com/office/drawing/2010/main">
        <mc:Choice Requires="a14">
          <p:sp>
            <p:nvSpPr>
              <p:cNvPr id="3" name="Rectangle 2"/>
              <p:cNvSpPr/>
              <p:nvPr/>
            </p:nvSpPr>
            <p:spPr>
              <a:xfrm>
                <a:off x="611563" y="1628805"/>
                <a:ext cx="8229600" cy="3605731"/>
              </a:xfrm>
              <a:prstGeom prst="rect">
                <a:avLst/>
              </a:prstGeom>
            </p:spPr>
            <p:txBody>
              <a:bodyPr wrap="square">
                <a:spAutoFit/>
              </a:bodyPr>
              <a:lstStyle/>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Based on the number of Independent Variables and Dependent Variable</a:t>
                </a:r>
                <a14:m>
                  <m:oMath xmlns:m="http://schemas.openxmlformats.org/officeDocument/2006/math">
                    <m:r>
                      <a:rPr lang="en-US" sz="2000" i="1" dirty="0" smtClean="0">
                        <a:latin typeface="Cambria Math" panose="02040503050406030204" pitchFamily="18" charset="0"/>
                        <a:ea typeface="Calibri" panose="020F0502020204030204" pitchFamily="34" charset="0"/>
                        <a:cs typeface="Times New Roman" panose="02020603050405020304" pitchFamily="18" charset="0"/>
                      </a:rPr>
                      <m:t>𝑠</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considered for the study, there are different variants of ANOVA</a:t>
                </a:r>
              </a:p>
              <a:p>
                <a:pPr>
                  <a:lnSpc>
                    <a:spcPct val="107000"/>
                  </a:lnSpc>
                  <a:spcAft>
                    <a:spcPts val="800"/>
                  </a:spcAft>
                </a:pPr>
                <a:endParaRPr lang="en-IN" sz="1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One-way ANOVA: </a:t>
                </a:r>
                <a:r>
                  <a:rPr lang="en-US" dirty="0">
                    <a:latin typeface="Times New Roman" panose="02020603050405020304" pitchFamily="18" charset="0"/>
                    <a:ea typeface="Calibri" panose="020F0502020204030204" pitchFamily="34" charset="0"/>
                    <a:cs typeface="Times New Roman" panose="02020603050405020304" pitchFamily="18" charset="0"/>
                  </a:rPr>
                  <a:t>Only one independent variable (factor) with greater than 2 levels.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Two-way ANOVA: </a:t>
                </a:r>
                <a:r>
                  <a:rPr lang="en-US" dirty="0">
                    <a:latin typeface="Times New Roman" panose="02020603050405020304" pitchFamily="18" charset="0"/>
                    <a:ea typeface="Calibri" panose="020F0502020204030204" pitchFamily="34" charset="0"/>
                    <a:cs typeface="Times New Roman" panose="02020603050405020304" pitchFamily="18" charset="0"/>
                  </a:rPr>
                  <a:t>Two independent variables (i.e., factors).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Three-way ANOVA: </a:t>
                </a:r>
                <a:r>
                  <a:rPr lang="en-US" dirty="0">
                    <a:latin typeface="Times New Roman" panose="02020603050405020304" pitchFamily="18" charset="0"/>
                    <a:ea typeface="Calibri" panose="020F0502020204030204" pitchFamily="34" charset="0"/>
                    <a:cs typeface="Times New Roman" panose="02020603050405020304" pitchFamily="18" charset="0"/>
                  </a:rPr>
                  <a:t>Three independent variables (i.e., factors).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Multivariate ANOVA: </a:t>
                </a:r>
                <a:r>
                  <a:rPr lang="en-US" dirty="0">
                    <a:latin typeface="Times New Roman" panose="02020603050405020304" pitchFamily="18" charset="0"/>
                    <a:ea typeface="Calibri" panose="020F0502020204030204" pitchFamily="34" charset="0"/>
                    <a:cs typeface="Times New Roman" panose="02020603050405020304" pitchFamily="18" charset="0"/>
                  </a:rPr>
                  <a:t>It</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is used to test the significance of the effect of more independent variables.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611563" y="1628805"/>
                <a:ext cx="8229600" cy="3605731"/>
              </a:xfrm>
              <a:prstGeom prst="rect">
                <a:avLst/>
              </a:prstGeom>
              <a:blipFill>
                <a:blip r:embed="rId2"/>
                <a:stretch>
                  <a:fillRect l="-741" t="-845" r="-667" b="-1182"/>
                </a:stretch>
              </a:blipFill>
            </p:spPr>
            <p:txBody>
              <a:bodyPr/>
              <a:lstStyle/>
              <a:p>
                <a:r>
                  <a:rPr lang="en-IN">
                    <a:noFill/>
                  </a:rPr>
                  <a:t> </a:t>
                </a:r>
              </a:p>
            </p:txBody>
          </p:sp>
        </mc:Fallback>
      </mc:AlternateContent>
    </p:spTree>
    <p:extLst>
      <p:ext uri="{BB962C8B-B14F-4D97-AF65-F5344CB8AC3E}">
        <p14:creationId xmlns:p14="http://schemas.microsoft.com/office/powerpoint/2010/main" val="298400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467544" y="1172332"/>
            <a:ext cx="8496944" cy="773440"/>
          </a:xfrm>
        </p:spPr>
        <p:txBody>
          <a:bodyPr>
            <a:noAutofit/>
          </a:bodyPr>
          <a:lstStyle/>
          <a:p>
            <a:pPr marL="0" indent="0" algn="ctr">
              <a:buNone/>
            </a:pPr>
            <a:r>
              <a:rPr lang="en-US" sz="5400" dirty="0">
                <a:solidFill>
                  <a:srgbClr val="0070C0"/>
                </a:solidFill>
                <a:latin typeface="Times New Roman" pitchFamily="18" charset="0"/>
                <a:cs typeface="Times New Roman" pitchFamily="18" charset="0"/>
              </a:rPr>
              <a:t>One-way ANOVA</a:t>
            </a: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Tree>
    <p:extLst>
      <p:ext uri="{BB962C8B-B14F-4D97-AF65-F5344CB8AC3E}">
        <p14:creationId xmlns:p14="http://schemas.microsoft.com/office/powerpoint/2010/main" val="229144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8245" y="1700808"/>
                <a:ext cx="8136898" cy="4389120"/>
              </a:xfrm>
            </p:spPr>
            <p:txBody>
              <a:bodyPr>
                <a:normAutofit fontScale="92500" lnSpcReduction="10000"/>
              </a:bodyPr>
              <a:lstStyle/>
              <a:p>
                <a:pPr lvl="0" algn="just"/>
                <a:r>
                  <a:rPr lang="en-US" sz="2000" dirty="0">
                    <a:latin typeface="Times New Roman" panose="02020603050405020304" pitchFamily="18" charset="0"/>
                    <a:ea typeface="Calibri" panose="020F0502020204030204" pitchFamily="34" charset="0"/>
                    <a:cs typeface="Times New Roman" panose="02020603050405020304" pitchFamily="18" charset="0"/>
                  </a:rPr>
                  <a:t>The purpose of the procedure is to compare sample means of </a:t>
                </a:r>
                <a14:m>
                  <m:oMath xmlns:m="http://schemas.openxmlformats.org/officeDocument/2006/math">
                    <m:r>
                      <a:rPr lang="en-US" sz="2000" b="0" i="1" dirty="0" smtClean="0">
                        <a:latin typeface="Cambria Math"/>
                        <a:ea typeface="Cambria Math" panose="02040503050406030204" pitchFamily="18" charset="0"/>
                        <a:cs typeface="Times New Roman" panose="02020603050405020304" pitchFamily="18" charset="0"/>
                      </a:rPr>
                      <m:t>𝑘</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populations.</a:t>
                </a:r>
                <a:endParaRPr lang="en-US" sz="2000" dirty="0">
                  <a:latin typeface="Times New Roman" charset="0"/>
                  <a:ea typeface="Times New Roman" charset="0"/>
                  <a:cs typeface="Times New Roman" charset="0"/>
                </a:endParaRPr>
              </a:p>
              <a:p>
                <a:pPr algn="just"/>
                <a:r>
                  <a:rPr lang="en-US" sz="2000" dirty="0">
                    <a:latin typeface="Times New Roman" charset="0"/>
                    <a:ea typeface="Times New Roman" charset="0"/>
                    <a:cs typeface="Times New Roman" charset="0"/>
                  </a:rPr>
                  <a:t>In general, One-way ANOVA technique can be used to study the effect of </a:t>
                </a:r>
                <a14:m>
                  <m:oMath xmlns:m="http://schemas.openxmlformats.org/officeDocument/2006/math">
                    <m:r>
                      <a:rPr lang="en-US" sz="2000" b="0" i="1" dirty="0" smtClean="0">
                        <a:latin typeface="Cambria Math"/>
                        <a:ea typeface="Times New Roman" charset="0"/>
                        <a:cs typeface="Times New Roman" charset="0"/>
                      </a:rPr>
                      <m:t>𝑘</m:t>
                    </m:r>
                    <m:r>
                      <a:rPr lang="en-US" sz="2000" b="0" i="1" dirty="0" smtClean="0">
                        <a:latin typeface="Cambria Math"/>
                        <a:ea typeface="Times New Roman" charset="0"/>
                        <a:cs typeface="Times New Roman" charset="0"/>
                      </a:rPr>
                      <m:t> (&gt; 2) </m:t>
                    </m:r>
                  </m:oMath>
                </a14:m>
                <a:r>
                  <a:rPr lang="en-US" sz="2000" dirty="0">
                    <a:latin typeface="Times New Roman" charset="0"/>
                    <a:ea typeface="Times New Roman" charset="0"/>
                    <a:cs typeface="Times New Roman" charset="0"/>
                  </a:rPr>
                  <a:t>levels of a single factor. </a:t>
                </a:r>
              </a:p>
              <a:p>
                <a:pPr algn="just"/>
                <a:endParaRPr lang="en-US" sz="800" dirty="0">
                  <a:latin typeface="Times New Roman" charset="0"/>
                  <a:ea typeface="Times New Roman" charset="0"/>
                  <a:cs typeface="Times New Roman" charset="0"/>
                </a:endParaRPr>
              </a:p>
              <a:p>
                <a:pPr algn="just"/>
                <a:r>
                  <a:rPr lang="en-US" sz="2000" dirty="0">
                    <a:latin typeface="Times New Roman" charset="0"/>
                    <a:ea typeface="Times New Roman" charset="0"/>
                    <a:cs typeface="Times New Roman" charset="0"/>
                  </a:rPr>
                  <a:t>To determine if different levels of the factor affect measured observations differently, the following hypotheses are tested. </a:t>
                </a:r>
              </a:p>
              <a:p>
                <a:pPr algn="just"/>
                <a:endParaRPr lang="en-US" sz="800" dirty="0">
                  <a:latin typeface="Times New Roman" charset="0"/>
                  <a:ea typeface="Times New Roman" charset="0"/>
                  <a:cs typeface="Times New Roman" charset="0"/>
                </a:endParaRPr>
              </a:p>
              <a:p>
                <a:pPr marL="0" indent="0" algn="ctr">
                  <a:buNone/>
                </a:pPr>
                <a14:m>
                  <m:oMath xmlns:m="http://schemas.openxmlformats.org/officeDocument/2006/math">
                    <m:sSub>
                      <m:sSubPr>
                        <m:ctrlPr>
                          <a:rPr lang="en-US" sz="2000" i="1" smtClean="0">
                            <a:latin typeface="Cambria Math" panose="02040503050406030204" pitchFamily="18" charset="0"/>
                            <a:ea typeface="Times New Roman" charset="0"/>
                            <a:cs typeface="Times New Roman" charset="0"/>
                          </a:rPr>
                        </m:ctrlPr>
                      </m:sSubPr>
                      <m:e>
                        <m:r>
                          <a:rPr lang="en-US" sz="2000" b="0" i="1" smtClean="0">
                            <a:latin typeface="Cambria Math"/>
                            <a:ea typeface="Times New Roman" charset="0"/>
                            <a:cs typeface="Times New Roman" charset="0"/>
                          </a:rPr>
                          <m:t>𝐻</m:t>
                        </m:r>
                      </m:e>
                      <m:sub>
                        <m:r>
                          <a:rPr lang="en-US" sz="2000" b="0" i="1" smtClean="0">
                            <a:latin typeface="Cambria Math"/>
                            <a:ea typeface="Times New Roman" charset="0"/>
                            <a:cs typeface="Times New Roman" charset="0"/>
                          </a:rPr>
                          <m:t>0</m:t>
                        </m:r>
                      </m:sub>
                    </m:sSub>
                    <m:r>
                      <a:rPr lang="en-US" sz="2000" b="0" i="1" smtClean="0">
                        <a:latin typeface="Cambria Math"/>
                        <a:ea typeface="Times New Roman" charset="0"/>
                        <a:cs typeface="Times New Roman" charset="0"/>
                      </a:rPr>
                      <m:t>: </m:t>
                    </m:r>
                    <m:sSub>
                      <m:sSubPr>
                        <m:ctrlPr>
                          <a:rPr lang="en-US" sz="2000" b="0" i="1" smtClean="0">
                            <a:latin typeface="Cambria Math" panose="02040503050406030204" pitchFamily="18" charset="0"/>
                            <a:ea typeface="Times New Roman" charset="0"/>
                            <a:cs typeface="Times New Roman" charset="0"/>
                          </a:rPr>
                        </m:ctrlPr>
                      </m:sSubPr>
                      <m:e>
                        <m:r>
                          <a:rPr lang="en-US" sz="2000" b="0" i="1" smtClean="0">
                            <a:latin typeface="Cambria Math"/>
                            <a:ea typeface="Times New Roman" charset="0"/>
                            <a:cs typeface="Times New Roman" charset="0"/>
                          </a:rPr>
                          <m:t>𝜇</m:t>
                        </m:r>
                      </m:e>
                      <m:sub>
                        <m:r>
                          <a:rPr lang="en-US" sz="2000" b="0" i="1" smtClean="0">
                            <a:latin typeface="Cambria Math"/>
                            <a:ea typeface="Times New Roman" charset="0"/>
                            <a:cs typeface="Times New Roman" charset="0"/>
                          </a:rPr>
                          <m:t>𝑖</m:t>
                        </m:r>
                      </m:sub>
                    </m:sSub>
                    <m:r>
                      <a:rPr lang="en-US" sz="2000" b="0" i="1" smtClean="0">
                        <a:latin typeface="Cambria Math"/>
                        <a:ea typeface="Times New Roman" charset="0"/>
                        <a:cs typeface="Times New Roman" charset="0"/>
                      </a:rPr>
                      <m:t>=</m:t>
                    </m:r>
                    <m:r>
                      <a:rPr lang="en-US" sz="2000" b="0" i="1" smtClean="0">
                        <a:latin typeface="Cambria Math"/>
                        <a:ea typeface="Times New Roman" charset="0"/>
                        <a:cs typeface="Times New Roman" charset="0"/>
                      </a:rPr>
                      <m:t>𝜇</m:t>
                    </m:r>
                  </m:oMath>
                </a14:m>
                <a:r>
                  <a:rPr lang="en-US" sz="2000" dirty="0">
                    <a:latin typeface="Times New Roman" charset="0"/>
                    <a:ea typeface="Times New Roman" charset="0"/>
                    <a:cs typeface="Times New Roman" charset="0"/>
                  </a:rPr>
                  <a:t>   all   </a:t>
                </a:r>
                <a14:m>
                  <m:oMath xmlns:m="http://schemas.openxmlformats.org/officeDocument/2006/math">
                    <m:r>
                      <a:rPr lang="en-US" sz="2000" i="1" dirty="0" smtClean="0">
                        <a:latin typeface="Cambria Math"/>
                        <a:ea typeface="Times New Roman" charset="0"/>
                        <a:cs typeface="Times New Roman" charset="0"/>
                      </a:rPr>
                      <m:t>𝑖</m:t>
                    </m:r>
                    <m:r>
                      <a:rPr lang="en-US" sz="2000" i="1" dirty="0" smtClean="0">
                        <a:latin typeface="Cambria Math"/>
                        <a:ea typeface="Times New Roman" charset="0"/>
                        <a:cs typeface="Times New Roman" charset="0"/>
                      </a:rPr>
                      <m:t>=1,2,…,</m:t>
                    </m:r>
                    <m:r>
                      <a:rPr lang="en-US" sz="2000" b="0" i="1" dirty="0" smtClean="0">
                        <a:latin typeface="Cambria Math"/>
                        <a:ea typeface="Times New Roman" charset="0"/>
                        <a:cs typeface="Times New Roman" charset="0"/>
                      </a:rPr>
                      <m:t>𝑘</m:t>
                    </m:r>
                    <m:r>
                      <a:rPr lang="en-US" sz="2000" i="1" dirty="0" smtClean="0">
                        <a:latin typeface="Cambria Math"/>
                        <a:ea typeface="Times New Roman" charset="0"/>
                        <a:cs typeface="Times New Roman" charset="0"/>
                      </a:rPr>
                      <m:t> </m:t>
                    </m:r>
                  </m:oMath>
                </a14:m>
                <a:endParaRPr lang="en-US" sz="2000" dirty="0">
                  <a:latin typeface="Times New Roman" charset="0"/>
                  <a:ea typeface="Times New Roman" charset="0"/>
                  <a:cs typeface="Times New Roman" charset="0"/>
                </a:endParaRPr>
              </a:p>
              <a:p>
                <a:pPr marL="0" indent="0" algn="ctr">
                  <a:buNone/>
                </a:pPr>
                <a14:m>
                  <m:oMath xmlns:m="http://schemas.openxmlformats.org/officeDocument/2006/math">
                    <m:sSub>
                      <m:sSubPr>
                        <m:ctrlPr>
                          <a:rPr lang="en-US" sz="2000" i="1">
                            <a:latin typeface="Cambria Math" panose="02040503050406030204" pitchFamily="18" charset="0"/>
                            <a:ea typeface="Times New Roman" charset="0"/>
                            <a:cs typeface="Times New Roman" charset="0"/>
                          </a:rPr>
                        </m:ctrlPr>
                      </m:sSubPr>
                      <m:e>
                        <m:r>
                          <a:rPr lang="en-US" sz="2000" i="1">
                            <a:latin typeface="Cambria Math"/>
                            <a:ea typeface="Times New Roman" charset="0"/>
                            <a:cs typeface="Times New Roman" charset="0"/>
                          </a:rPr>
                          <m:t>𝐻</m:t>
                        </m:r>
                      </m:e>
                      <m:sub>
                        <m:r>
                          <a:rPr lang="en-US" sz="2000" b="0" i="1" smtClean="0">
                            <a:latin typeface="Cambria Math"/>
                            <a:ea typeface="Times New Roman" charset="0"/>
                            <a:cs typeface="Times New Roman" charset="0"/>
                          </a:rPr>
                          <m:t>1</m:t>
                        </m:r>
                      </m:sub>
                    </m:sSub>
                    <m:r>
                      <a:rPr lang="en-US" sz="2000" i="1">
                        <a:latin typeface="Cambria Math"/>
                        <a:ea typeface="Times New Roman" charset="0"/>
                        <a:cs typeface="Times New Roman" charset="0"/>
                      </a:rPr>
                      <m:t>: </m:t>
                    </m:r>
                    <m:sSub>
                      <m:sSubPr>
                        <m:ctrlPr>
                          <a:rPr lang="en-US" sz="2000" i="1">
                            <a:latin typeface="Cambria Math" panose="02040503050406030204" pitchFamily="18" charset="0"/>
                            <a:ea typeface="Times New Roman" charset="0"/>
                            <a:cs typeface="Times New Roman" charset="0"/>
                          </a:rPr>
                        </m:ctrlPr>
                      </m:sSubPr>
                      <m:e>
                        <m:r>
                          <a:rPr lang="en-US" sz="2000" i="1">
                            <a:latin typeface="Cambria Math"/>
                            <a:ea typeface="Times New Roman" charset="0"/>
                            <a:cs typeface="Times New Roman" charset="0"/>
                          </a:rPr>
                          <m:t>𝜇</m:t>
                        </m:r>
                      </m:e>
                      <m:sub>
                        <m:r>
                          <a:rPr lang="en-US" sz="2000" i="1">
                            <a:latin typeface="Cambria Math"/>
                            <a:ea typeface="Times New Roman" charset="0"/>
                            <a:cs typeface="Times New Roman" charset="0"/>
                          </a:rPr>
                          <m:t>𝑖</m:t>
                        </m:r>
                      </m:sub>
                    </m:sSub>
                    <m:r>
                      <a:rPr lang="en-US" sz="2000" i="1" smtClean="0">
                        <a:latin typeface="Cambria Math"/>
                        <a:ea typeface="Times New Roman" charset="0"/>
                        <a:cs typeface="Times New Roman" charset="0"/>
                      </a:rPr>
                      <m:t>≠</m:t>
                    </m:r>
                    <m:r>
                      <a:rPr lang="en-US" sz="2000" i="1">
                        <a:latin typeface="Cambria Math"/>
                        <a:ea typeface="Times New Roman" charset="0"/>
                        <a:cs typeface="Times New Roman" charset="0"/>
                      </a:rPr>
                      <m:t>𝜇</m:t>
                    </m:r>
                  </m:oMath>
                </a14:m>
                <a:r>
                  <a:rPr lang="en-US" sz="2000" dirty="0">
                    <a:latin typeface="Times New Roman" charset="0"/>
                    <a:ea typeface="Times New Roman" charset="0"/>
                    <a:cs typeface="Times New Roman" charset="0"/>
                  </a:rPr>
                  <a:t>   some  </a:t>
                </a:r>
                <a14:m>
                  <m:oMath xmlns:m="http://schemas.openxmlformats.org/officeDocument/2006/math">
                    <m:r>
                      <a:rPr lang="en-US" sz="2000" i="1" dirty="0" smtClean="0">
                        <a:latin typeface="Cambria Math"/>
                        <a:ea typeface="Times New Roman" charset="0"/>
                        <a:cs typeface="Times New Roman" charset="0"/>
                      </a:rPr>
                      <m:t>𝑖</m:t>
                    </m:r>
                    <m:r>
                      <a:rPr lang="en-US" sz="2000" i="1" dirty="0" smtClean="0">
                        <a:latin typeface="Cambria Math"/>
                        <a:ea typeface="Times New Roman" charset="0"/>
                        <a:cs typeface="Times New Roman" charset="0"/>
                      </a:rPr>
                      <m:t>=1,2,…,</m:t>
                    </m:r>
                    <m:r>
                      <a:rPr lang="en-US" sz="2000" b="0" i="1" dirty="0" smtClean="0">
                        <a:latin typeface="Cambria Math"/>
                        <a:ea typeface="Times New Roman" charset="0"/>
                        <a:cs typeface="Times New Roman" charset="0"/>
                      </a:rPr>
                      <m:t>𝑘</m:t>
                    </m:r>
                  </m:oMath>
                </a14:m>
                <a:r>
                  <a:rPr lang="en-US" sz="2000" i="1" dirty="0">
                    <a:latin typeface="Times New Roman" charset="0"/>
                    <a:ea typeface="Times New Roman" charset="0"/>
                    <a:cs typeface="Times New Roman" charset="0"/>
                  </a:rPr>
                  <a:t> </a:t>
                </a:r>
              </a:p>
              <a:p>
                <a:pPr marL="0" indent="0" algn="ctr">
                  <a:buNone/>
                </a:pPr>
                <a:r>
                  <a:rPr lang="en-US" sz="1600" dirty="0"/>
                  <a:t>                       </a:t>
                </a:r>
              </a:p>
              <a:p>
                <a:pPr marL="0" indent="0" algn="ctr">
                  <a:buNone/>
                </a:pPr>
                <a:r>
                  <a:rPr lang="en-US" sz="1600" dirty="0"/>
                  <a:t>  </a:t>
                </a:r>
                <a:r>
                  <a:rPr lang="en-US" sz="2200" dirty="0">
                    <a:solidFill>
                      <a:srgbClr val="0070C0"/>
                    </a:solidFill>
                  </a:rPr>
                  <a:t>That is, at least one equality is not satisfied</a:t>
                </a:r>
                <a:endParaRPr lang="en-US" sz="1600" i="1" dirty="0">
                  <a:solidFill>
                    <a:srgbClr val="0070C0"/>
                  </a:solidFill>
                  <a:latin typeface="Times New Roman" charset="0"/>
                  <a:ea typeface="Times New Roman" charset="0"/>
                  <a:cs typeface="Times New Roman" charset="0"/>
                </a:endParaRPr>
              </a:p>
              <a:p>
                <a:pPr marL="0" indent="0" algn="just">
                  <a:buNone/>
                </a:pPr>
                <a:endParaRPr lang="en-US" sz="2000" dirty="0">
                  <a:latin typeface="Times New Roman" charset="0"/>
                  <a:ea typeface="Times New Roman" charset="0"/>
                  <a:cs typeface="Times New Roman" charset="0"/>
                </a:endParaRPr>
              </a:p>
              <a:p>
                <a:pPr marL="0" indent="0" algn="just">
                  <a:buNone/>
                </a:pPr>
                <a:r>
                  <a:rPr lang="en-US" sz="2000" dirty="0">
                    <a:latin typeface="Times New Roman" charset="0"/>
                    <a:ea typeface="Times New Roman" charset="0"/>
                    <a:cs typeface="Times New Roman" charset="0"/>
                  </a:rPr>
                  <a:t>      where </a:t>
                </a:r>
                <a14:m>
                  <m:oMath xmlns:m="http://schemas.openxmlformats.org/officeDocument/2006/math">
                    <m:sSub>
                      <m:sSubPr>
                        <m:ctrlPr>
                          <a:rPr lang="en-US" sz="2000" i="1">
                            <a:latin typeface="Cambria Math" panose="02040503050406030204" pitchFamily="18" charset="0"/>
                            <a:ea typeface="Times New Roman" charset="0"/>
                            <a:cs typeface="Times New Roman" charset="0"/>
                          </a:rPr>
                        </m:ctrlPr>
                      </m:sSubPr>
                      <m:e>
                        <m:r>
                          <a:rPr lang="en-US" sz="2000" i="1">
                            <a:latin typeface="Cambria Math"/>
                            <a:ea typeface="Times New Roman" charset="0"/>
                            <a:cs typeface="Times New Roman" charset="0"/>
                          </a:rPr>
                          <m:t>𝜇</m:t>
                        </m:r>
                      </m:e>
                      <m:sub>
                        <m:r>
                          <a:rPr lang="en-US" sz="2000" i="1">
                            <a:latin typeface="Cambria Math"/>
                            <a:ea typeface="Times New Roman" charset="0"/>
                            <a:cs typeface="Times New Roman" charset="0"/>
                          </a:rPr>
                          <m:t>𝑖</m:t>
                        </m:r>
                      </m:sub>
                    </m:sSub>
                  </m:oMath>
                </a14:m>
                <a:r>
                  <a:rPr lang="en-US" sz="2000" i="1" dirty="0">
                    <a:latin typeface="Times New Roman" charset="0"/>
                    <a:ea typeface="Times New Roman" charset="0"/>
                    <a:cs typeface="Times New Roman" charset="0"/>
                  </a:rPr>
                  <a:t> </a:t>
                </a:r>
                <a:r>
                  <a:rPr lang="en-US" sz="2000" dirty="0">
                    <a:latin typeface="Times New Roman" charset="0"/>
                    <a:ea typeface="Times New Roman" charset="0"/>
                    <a:cs typeface="Times New Roman" charset="0"/>
                  </a:rPr>
                  <a:t>is the population mean for a level </a:t>
                </a:r>
                <a14:m>
                  <m:oMath xmlns:m="http://schemas.openxmlformats.org/officeDocument/2006/math">
                    <m:r>
                      <a:rPr lang="en-US" sz="2000" i="1" dirty="0" smtClean="0">
                        <a:latin typeface="Cambria Math"/>
                        <a:ea typeface="Times New Roman" charset="0"/>
                        <a:cs typeface="Times New Roman" charset="0"/>
                      </a:rPr>
                      <m:t>𝑖</m:t>
                    </m:r>
                  </m:oMath>
                </a14:m>
                <a:r>
                  <a:rPr lang="en-US" sz="2000" dirty="0">
                    <a:latin typeface="Times New Roman" charset="0"/>
                    <a:ea typeface="Times New Roman" charset="0"/>
                    <a:cs typeface="Times New Roman"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8245" y="1700808"/>
                <a:ext cx="8136898" cy="4389120"/>
              </a:xfrm>
              <a:blipFill>
                <a:blip r:embed="rId2"/>
                <a:stretch>
                  <a:fillRect l="-524" t="-1389" r="-749" b="-2222"/>
                </a:stretch>
              </a:blipFill>
            </p:spPr>
            <p:txBody>
              <a:bodyPr/>
              <a:lstStyle/>
              <a:p>
                <a:r>
                  <a:rPr lang="en-IN">
                    <a:noFill/>
                  </a:rPr>
                  <a:t> </a:t>
                </a:r>
              </a:p>
            </p:txBody>
          </p:sp>
        </mc:Fallback>
      </mc:AlternateContent>
      <p:sp>
        <p:nvSpPr>
          <p:cNvPr id="4"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One-way ANOVA</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ACC10BA5-DE35-944F-878B-5157C54B9ED7}"/>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339351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43" y="1628800"/>
                <a:ext cx="8229600" cy="4389120"/>
              </a:xfrm>
            </p:spPr>
            <p:txBody>
              <a:bodyPr>
                <a:normAutofit/>
              </a:bodyPr>
              <a:lstStyle/>
              <a:p>
                <a:pPr algn="just"/>
                <a:r>
                  <a:rPr lang="en-US" sz="2000" dirty="0">
                    <a:latin typeface="Times New Roman" charset="0"/>
                    <a:ea typeface="Times New Roman" charset="0"/>
                    <a:cs typeface="Times New Roman" charset="0"/>
                  </a:rPr>
                  <a:t>When applying one-way analysis of variance, there are three key assumptions that should be satisfied as follows. </a:t>
                </a:r>
              </a:p>
              <a:p>
                <a:pPr algn="just"/>
                <a:endParaRPr lang="en-US" sz="800" dirty="0">
                  <a:latin typeface="Times New Roman" charset="0"/>
                  <a:ea typeface="Times New Roman" charset="0"/>
                  <a:cs typeface="Times New Roman" charset="0"/>
                </a:endParaRPr>
              </a:p>
              <a:p>
                <a:pPr marL="622928" lvl="1" indent="-257168" algn="just">
                  <a:buClr>
                    <a:schemeClr val="tx1">
                      <a:lumMod val="75000"/>
                      <a:lumOff val="25000"/>
                    </a:schemeClr>
                  </a:buClr>
                  <a:buFont typeface="+mj-lt"/>
                  <a:buAutoNum type="arabicPeriod"/>
                </a:pPr>
                <a:r>
                  <a:rPr lang="en-US" sz="2000" dirty="0">
                    <a:latin typeface="Times New Roman" charset="0"/>
                    <a:ea typeface="Times New Roman" charset="0"/>
                    <a:cs typeface="Times New Roman" charset="0"/>
                  </a:rPr>
                  <a:t>The observations are obtained independently and randomly from the populations defined by the factor levels. </a:t>
                </a:r>
              </a:p>
              <a:p>
                <a:pPr marL="622928" lvl="1" indent="-257168" algn="just">
                  <a:buClr>
                    <a:schemeClr val="tx1">
                      <a:lumMod val="75000"/>
                      <a:lumOff val="25000"/>
                    </a:schemeClr>
                  </a:buClr>
                  <a:buFont typeface="+mj-lt"/>
                  <a:buAutoNum type="arabicPeriod"/>
                </a:pPr>
                <a:r>
                  <a:rPr lang="en-US" sz="2000" dirty="0">
                    <a:latin typeface="Times New Roman" charset="0"/>
                    <a:ea typeface="Times New Roman" charset="0"/>
                    <a:cs typeface="Times New Roman" charset="0"/>
                  </a:rPr>
                  <a:t>The population at each factor level is (approximately) normally distributed. </a:t>
                </a:r>
              </a:p>
              <a:p>
                <a:pPr marL="622928" lvl="1" indent="-257168" algn="just">
                  <a:buClr>
                    <a:schemeClr val="tx1">
                      <a:lumMod val="75000"/>
                      <a:lumOff val="25000"/>
                    </a:schemeClr>
                  </a:buClr>
                  <a:buFont typeface="+mj-lt"/>
                  <a:buAutoNum type="arabicPeriod"/>
                </a:pPr>
                <a:r>
                  <a:rPr lang="en-US" sz="2000" dirty="0">
                    <a:solidFill>
                      <a:srgbClr val="0070C0"/>
                    </a:solidFill>
                    <a:latin typeface="Times New Roman" charset="0"/>
                    <a:ea typeface="Times New Roman" charset="0"/>
                    <a:cs typeface="Times New Roman" charset="0"/>
                  </a:rPr>
                  <a:t>These normal populations </a:t>
                </a:r>
                <a:r>
                  <a:rPr lang="en-US" sz="2000" dirty="0">
                    <a:solidFill>
                      <a:srgbClr val="C00000"/>
                    </a:solidFill>
                    <a:latin typeface="Times New Roman" charset="0"/>
                    <a:ea typeface="Times New Roman" charset="0"/>
                    <a:cs typeface="Times New Roman" charset="0"/>
                  </a:rPr>
                  <a:t>have a common variance, </a:t>
                </a:r>
                <a14:m>
                  <m:oMath xmlns:m="http://schemas.openxmlformats.org/officeDocument/2006/math">
                    <m:sSup>
                      <m:sSupPr>
                        <m:ctrlPr>
                          <a:rPr lang="en-US" sz="2000" i="1" smtClean="0">
                            <a:solidFill>
                              <a:srgbClr val="C00000"/>
                            </a:solidFill>
                            <a:latin typeface="Cambria Math" panose="02040503050406030204" pitchFamily="18" charset="0"/>
                            <a:ea typeface="Times New Roman" charset="0"/>
                            <a:cs typeface="Times New Roman" charset="0"/>
                          </a:rPr>
                        </m:ctrlPr>
                      </m:sSupPr>
                      <m:e>
                        <m:r>
                          <a:rPr lang="en-US" sz="2000" i="1" smtClean="0">
                            <a:solidFill>
                              <a:srgbClr val="C00000"/>
                            </a:solidFill>
                            <a:latin typeface="Cambria Math"/>
                            <a:ea typeface="Times New Roman" charset="0"/>
                            <a:cs typeface="Times New Roman" charset="0"/>
                          </a:rPr>
                          <m:t>𝜎</m:t>
                        </m:r>
                      </m:e>
                      <m:sup>
                        <m:r>
                          <a:rPr lang="en-US" sz="2000" b="0" i="1" smtClean="0">
                            <a:solidFill>
                              <a:srgbClr val="C00000"/>
                            </a:solidFill>
                            <a:latin typeface="Cambria Math"/>
                            <a:ea typeface="Times New Roman" charset="0"/>
                            <a:cs typeface="Times New Roman" charset="0"/>
                          </a:rPr>
                          <m:t>2</m:t>
                        </m:r>
                      </m:sup>
                    </m:sSup>
                  </m:oMath>
                </a14:m>
                <a:r>
                  <a:rPr lang="en-US" sz="2000" dirty="0">
                    <a:latin typeface="Times New Roman" charset="0"/>
                    <a:ea typeface="Times New Roman" charset="0"/>
                    <a:cs typeface="Times New Roman" charset="0"/>
                  </a:rPr>
                  <a:t>. </a:t>
                </a:r>
              </a:p>
              <a:p>
                <a:pPr marL="622928" lvl="1" indent="-257168" algn="just">
                  <a:buClr>
                    <a:schemeClr val="tx1">
                      <a:lumMod val="75000"/>
                      <a:lumOff val="25000"/>
                    </a:schemeClr>
                  </a:buClr>
                  <a:buFont typeface="+mj-lt"/>
                  <a:buAutoNum type="arabicPeriod"/>
                </a:pPr>
                <a:endParaRPr lang="en-US" sz="1800" dirty="0">
                  <a:latin typeface="Times New Roman" charset="0"/>
                  <a:ea typeface="Times New Roman" charset="0"/>
                  <a:cs typeface="Times New Roman" charset="0"/>
                </a:endParaRPr>
              </a:p>
              <a:p>
                <a:pPr algn="just"/>
                <a:r>
                  <a:rPr lang="en-US" sz="2000" dirty="0">
                    <a:latin typeface="Times New Roman" charset="0"/>
                    <a:ea typeface="Times New Roman" charset="0"/>
                    <a:cs typeface="Times New Roman" charset="0"/>
                  </a:rPr>
                  <a:t>Thus, for factor level </a:t>
                </a:r>
                <a14:m>
                  <m:oMath xmlns:m="http://schemas.openxmlformats.org/officeDocument/2006/math">
                    <m:r>
                      <a:rPr lang="en-US" sz="2000" i="1" dirty="0" smtClean="0">
                        <a:latin typeface="Cambria Math"/>
                        <a:ea typeface="Times New Roman" charset="0"/>
                        <a:cs typeface="Times New Roman" charset="0"/>
                      </a:rPr>
                      <m:t>𝑖</m:t>
                    </m:r>
                  </m:oMath>
                </a14:m>
                <a:r>
                  <a:rPr lang="en-US" sz="2000" dirty="0">
                    <a:latin typeface="Times New Roman" charset="0"/>
                    <a:ea typeface="Times New Roman" charset="0"/>
                    <a:cs typeface="Times New Roman" charset="0"/>
                  </a:rPr>
                  <a:t>, the population is assumed to have a distribution which is </a:t>
                </a:r>
                <a14:m>
                  <m:oMath xmlns:m="http://schemas.openxmlformats.org/officeDocument/2006/math">
                    <m:r>
                      <a:rPr lang="en-US" sz="2000" b="0" i="1" smtClean="0">
                        <a:latin typeface="Cambria Math"/>
                        <a:ea typeface="Times New Roman" charset="0"/>
                        <a:cs typeface="Times New Roman" charset="0"/>
                      </a:rPr>
                      <m:t>𝑁</m:t>
                    </m:r>
                    <m:r>
                      <a:rPr lang="en-US" sz="2000" b="0" i="1" smtClean="0">
                        <a:latin typeface="Cambria Math"/>
                        <a:ea typeface="Times New Roman" charset="0"/>
                        <a:cs typeface="Times New Roman" charset="0"/>
                      </a:rPr>
                      <m:t>(</m:t>
                    </m:r>
                    <m:sSub>
                      <m:sSubPr>
                        <m:ctrlPr>
                          <a:rPr lang="en-US" sz="2000" b="0" i="1" smtClean="0">
                            <a:latin typeface="Cambria Math" panose="02040503050406030204" pitchFamily="18" charset="0"/>
                            <a:ea typeface="Times New Roman" charset="0"/>
                            <a:cs typeface="Times New Roman" charset="0"/>
                          </a:rPr>
                        </m:ctrlPr>
                      </m:sSubPr>
                      <m:e>
                        <m:r>
                          <a:rPr lang="en-US" sz="2000" b="0" i="1" smtClean="0">
                            <a:latin typeface="Cambria Math"/>
                            <a:ea typeface="Times New Roman" charset="0"/>
                            <a:cs typeface="Times New Roman" charset="0"/>
                          </a:rPr>
                          <m:t>𝜇</m:t>
                        </m:r>
                      </m:e>
                      <m:sub>
                        <m:r>
                          <a:rPr lang="en-US" sz="2000" b="0" i="1" smtClean="0">
                            <a:latin typeface="Cambria Math"/>
                            <a:ea typeface="Times New Roman" charset="0"/>
                            <a:cs typeface="Times New Roman" charset="0"/>
                          </a:rPr>
                          <m:t>𝑖</m:t>
                        </m:r>
                      </m:sub>
                    </m:sSub>
                    <m:r>
                      <a:rPr lang="en-US" sz="2000" b="0" i="1" smtClean="0">
                        <a:latin typeface="Cambria Math"/>
                        <a:ea typeface="Times New Roman" charset="0"/>
                        <a:cs typeface="Times New Roman" charset="0"/>
                      </a:rPr>
                      <m:t>,</m:t>
                    </m:r>
                    <m:sSup>
                      <m:sSupPr>
                        <m:ctrlPr>
                          <a:rPr lang="en-US" sz="2000" b="0" i="1" smtClean="0">
                            <a:latin typeface="Cambria Math" panose="02040503050406030204" pitchFamily="18" charset="0"/>
                            <a:ea typeface="Times New Roman" charset="0"/>
                            <a:cs typeface="Times New Roman" charset="0"/>
                          </a:rPr>
                        </m:ctrlPr>
                      </m:sSupPr>
                      <m:e>
                        <m:r>
                          <a:rPr lang="en-US" sz="2000" b="0" i="1" smtClean="0">
                            <a:latin typeface="Cambria Math"/>
                            <a:ea typeface="Times New Roman" charset="0"/>
                            <a:cs typeface="Times New Roman" charset="0"/>
                          </a:rPr>
                          <m:t>𝜎</m:t>
                        </m:r>
                      </m:e>
                      <m:sup>
                        <m:r>
                          <a:rPr lang="en-US" sz="2000" b="0" i="1" smtClean="0">
                            <a:latin typeface="Cambria Math"/>
                            <a:ea typeface="Times New Roman" charset="0"/>
                            <a:cs typeface="Times New Roman" charset="0"/>
                          </a:rPr>
                          <m:t>2</m:t>
                        </m:r>
                      </m:sup>
                    </m:sSup>
                    <m:r>
                      <a:rPr lang="en-US" sz="2000" b="0" i="1" smtClean="0">
                        <a:latin typeface="Cambria Math"/>
                        <a:ea typeface="Times New Roman" charset="0"/>
                        <a:cs typeface="Times New Roman" charset="0"/>
                      </a:rPr>
                      <m:t>)</m:t>
                    </m:r>
                  </m:oMath>
                </a14:m>
                <a:r>
                  <a:rPr lang="en-US" sz="2000" dirty="0">
                    <a:latin typeface="Times New Roman" charset="0"/>
                    <a:ea typeface="Times New Roman" charset="0"/>
                    <a:cs typeface="Times New Roman"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43" y="1628800"/>
                <a:ext cx="8229600" cy="4389120"/>
              </a:xfrm>
              <a:blipFill rotWithShape="1">
                <a:blip r:embed="rId2"/>
                <a:stretch>
                  <a:fillRect l="-519" t="-694" r="-741"/>
                </a:stretch>
              </a:blipFill>
            </p:spPr>
            <p:txBody>
              <a:bodyPr/>
              <a:lstStyle/>
              <a:p>
                <a:r>
                  <a:rPr lang="en-IN">
                    <a:noFill/>
                  </a:rPr>
                  <a:t> </a:t>
                </a:r>
              </a:p>
            </p:txBody>
          </p:sp>
        </mc:Fallback>
      </mc:AlternateContent>
      <p:sp>
        <p:nvSpPr>
          <p:cNvPr id="4" name="Title 1"/>
          <p:cNvSpPr txBox="1">
            <a:spLocks/>
          </p:cNvSpPr>
          <p:nvPr/>
        </p:nvSpPr>
        <p:spPr>
          <a:xfrm>
            <a:off x="395543" y="2606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Assumptions</a:t>
            </a:r>
            <a:endParaRPr lang="en-IN" sz="4000" dirty="0">
              <a:solidFill>
                <a:srgbClr val="6C0000"/>
              </a:solidFill>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BEB6A694-23A8-8C4C-8503-23661E5CDD95}"/>
              </a:ext>
            </a:extLst>
          </p:cNvPr>
          <p:cNvSpPr>
            <a:spLocks noGrp="1"/>
          </p:cNvSpPr>
          <p:nvPr>
            <p:ph type="dt" sz="half" idx="10"/>
          </p:nvPr>
        </p:nvSpPr>
        <p:spPr/>
        <p:txBody>
          <a:bodyPr/>
          <a:lstStyle/>
          <a:p>
            <a:r>
              <a:rPr lang="en-IN"/>
              <a:t>IIITS: IDA - M2021</a:t>
            </a:r>
            <a:endParaRPr lang="en-IN" dirty="0"/>
          </a:p>
        </p:txBody>
      </p:sp>
    </p:spTree>
    <p:extLst>
      <p:ext uri="{BB962C8B-B14F-4D97-AF65-F5344CB8AC3E}">
        <p14:creationId xmlns:p14="http://schemas.microsoft.com/office/powerpoint/2010/main" val="18625451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4828</TotalTime>
  <Words>4756</Words>
  <Application>Microsoft Macintosh PowerPoint</Application>
  <PresentationFormat>On-screen Show (4:3)</PresentationFormat>
  <Paragraphs>978</Paragraphs>
  <Slides>56</Slides>
  <Notes>0</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56</vt:i4>
      </vt:variant>
    </vt:vector>
  </HeadingPairs>
  <TitlesOfParts>
    <vt:vector size="68" baseType="lpstr">
      <vt:lpstr>Abadi</vt:lpstr>
      <vt:lpstr>Arial</vt:lpstr>
      <vt:lpstr>Calibri</vt:lpstr>
      <vt:lpstr>Cambria Math</vt:lpstr>
      <vt:lpstr>Corbel</vt:lpstr>
      <vt:lpstr>Courier New</vt:lpstr>
      <vt:lpstr>Garamond</vt:lpstr>
      <vt:lpstr>Gill Sans MT</vt:lpstr>
      <vt:lpstr>Symbol</vt:lpstr>
      <vt:lpstr>Times New Roman</vt:lpstr>
      <vt:lpstr>Wingdings 2</vt:lpstr>
      <vt:lpstr>Parcel</vt:lpstr>
      <vt:lpstr>Introduction to  Data Analytics</vt:lpstr>
      <vt:lpstr> </vt:lpstr>
      <vt:lpstr>Some Terminologies</vt:lpstr>
      <vt:lpstr>Example 3: Single-Factor ANOVA</vt:lpstr>
      <vt:lpstr>PowerPoint Presentation</vt:lpstr>
      <vt:lpstr>Variants of ANOVA</vt:lpstr>
      <vt:lpstr> </vt:lpstr>
      <vt:lpstr>PowerPoint Presentation</vt:lpstr>
      <vt:lpstr>PowerPoint Presentation</vt:lpstr>
      <vt:lpstr>One-way ANOVA</vt:lpstr>
      <vt:lpstr>One-way ANOVA</vt:lpstr>
      <vt:lpstr>Overall Variability in Data</vt:lpstr>
      <vt:lpstr>Overall Variability in Data</vt:lpstr>
      <vt:lpstr>Overall Variability in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  Solution</vt:lpstr>
      <vt:lpstr>PowerPoint Presentation</vt:lpstr>
      <vt:lpstr> Assumptions and Interaction</vt:lpstr>
      <vt:lpstr> Assumptions and Interaction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PowerPoint Presentation</vt:lpstr>
    </vt:vector>
  </TitlesOfParts>
  <Manager/>
  <Company>IIIT Sri City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dc:title>
  <dc:subject/>
  <dc:creator>Dr Sreeja S R</dc:creator>
  <cp:keywords/>
  <dc:description/>
  <cp:lastModifiedBy>Microsoft Office User</cp:lastModifiedBy>
  <cp:revision>531</cp:revision>
  <dcterms:created xsi:type="dcterms:W3CDTF">2013-10-22T02:42:56Z</dcterms:created>
  <dcterms:modified xsi:type="dcterms:W3CDTF">2021-11-17T08:15:23Z</dcterms:modified>
  <cp:category/>
</cp:coreProperties>
</file>