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314" r:id="rId2"/>
    <p:sldId id="260" r:id="rId3"/>
    <p:sldId id="321" r:id="rId4"/>
    <p:sldId id="320" r:id="rId5"/>
    <p:sldId id="301" r:id="rId6"/>
    <p:sldId id="264" r:id="rId7"/>
    <p:sldId id="265" r:id="rId8"/>
    <p:sldId id="266" r:id="rId9"/>
    <p:sldId id="310" r:id="rId10"/>
    <p:sldId id="268" r:id="rId11"/>
    <p:sldId id="267" r:id="rId12"/>
    <p:sldId id="272" r:id="rId13"/>
    <p:sldId id="270" r:id="rId14"/>
    <p:sldId id="302" r:id="rId15"/>
    <p:sldId id="308" r:id="rId16"/>
    <p:sldId id="311" r:id="rId17"/>
    <p:sldId id="30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04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26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1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238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420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22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515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332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725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090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57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9892F-7DCD-45B4-A1AF-EC504963300A}" type="datetimeFigureOut">
              <a:rPr lang="en-US" smtClean="0">
                <a:solidFill>
                  <a:prstClr val="black">
                    <a:tint val="75000"/>
                  </a:prstClr>
                </a:solidFill>
              </a:rPr>
              <a:pPr/>
              <a:t>2/1/2022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85953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76" y="818745"/>
            <a:ext cx="7772400" cy="1109985"/>
          </a:xfrm>
        </p:spPr>
        <p:txBody>
          <a:bodyPr>
            <a:normAutofit/>
          </a:bodyPr>
          <a:lstStyle/>
          <a:p>
            <a:r>
              <a:rPr lang="en-US">
                <a:solidFill>
                  <a:srgbClr val="6C0000"/>
                </a:solidFill>
                <a:latin typeface="Times New Roman" pitchFamily="18" charset="0"/>
                <a:cs typeface="Times New Roman" pitchFamily="18" charset="0"/>
              </a:rPr>
              <a:t>EEG Paradigms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2238428" y="4437112"/>
            <a:ext cx="7854696" cy="1752600"/>
          </a:xfrm>
        </p:spPr>
        <p:txBody>
          <a:bodyPr>
            <a:normAutofit/>
          </a:bodyPr>
          <a:lstStyle/>
          <a:p>
            <a:r>
              <a:rPr lang="en-US" b="1" dirty="0">
                <a:solidFill>
                  <a:schemeClr val="tx1"/>
                </a:solidFill>
              </a:rPr>
              <a:t> </a:t>
            </a:r>
            <a:r>
              <a:rPr lang="en-US" b="1" u="sng" dirty="0">
                <a:solidFill>
                  <a:schemeClr val="tx1"/>
                </a:solidFill>
              </a:rPr>
              <a:t>Course Instructor</a:t>
            </a:r>
          </a:p>
          <a:p>
            <a:r>
              <a:rPr lang="en-US" b="1" dirty="0">
                <a:solidFill>
                  <a:schemeClr val="tx1"/>
                </a:solidFill>
              </a:rPr>
              <a:t>Dr. </a:t>
            </a:r>
            <a:r>
              <a:rPr lang="en-US" b="1" dirty="0" err="1">
                <a:solidFill>
                  <a:schemeClr val="tx1"/>
                </a:solidFill>
              </a:rPr>
              <a:t>Annushree</a:t>
            </a:r>
            <a:r>
              <a:rPr lang="en-US" b="1" dirty="0">
                <a:solidFill>
                  <a:schemeClr val="tx1"/>
                </a:solidFill>
              </a:rPr>
              <a:t> </a:t>
            </a:r>
            <a:r>
              <a:rPr lang="en-US" b="1" dirty="0" err="1">
                <a:solidFill>
                  <a:schemeClr val="tx1"/>
                </a:solidFill>
              </a:rPr>
              <a:t>Bablani</a:t>
            </a:r>
            <a:endParaRPr lang="en-US" b="1" dirty="0">
              <a:solidFill>
                <a:schemeClr val="tx1"/>
              </a:solidFill>
            </a:endParaRPr>
          </a:p>
          <a:p>
            <a:pP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en-US" b="1" dirty="0">
              <a:latin typeface="Garamond" panose="02020404030301010803" pitchFamily="18" charset="0"/>
              <a:ea typeface="Noto Sans CJK SC" charset="-122"/>
            </a:endParaRPr>
          </a:p>
          <a:p>
            <a:pP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b="1" dirty="0">
                <a:latin typeface="Garamond" panose="02020404030301010803" pitchFamily="18" charset="0"/>
                <a:ea typeface="Noto Sans CJK SC" charset="-122"/>
              </a:rPr>
              <a:t>Acknowledgments: Dr Sreeja SR</a:t>
            </a:r>
            <a:endParaRPr lang="en-US" altLang="en-US" b="1" dirty="0">
              <a:solidFill>
                <a:schemeClr val="tx1"/>
              </a:solidFill>
              <a:latin typeface="Garamond" panose="02020404030301010803" pitchFamily="18" charset="0"/>
              <a:ea typeface="Noto Sans CJK SC" charset="-122"/>
            </a:endParaRPr>
          </a:p>
        </p:txBody>
      </p:sp>
      <p:sp>
        <p:nvSpPr>
          <p:cNvPr id="6" name="Date Placeholder 5">
            <a:extLst>
              <a:ext uri="{FF2B5EF4-FFF2-40B4-BE49-F238E27FC236}">
                <a16:creationId xmlns:a16="http://schemas.microsoft.com/office/drawing/2014/main" id="{77D2E4A3-DB02-0643-B099-E9052890A3A3}"/>
              </a:ext>
            </a:extLst>
          </p:cNvPr>
          <p:cNvSpPr>
            <a:spLocks noGrp="1"/>
          </p:cNvSpPr>
          <p:nvPr>
            <p:ph type="dt" sz="half" idx="10"/>
          </p:nvPr>
        </p:nvSpPr>
        <p:spPr>
          <a:xfrm>
            <a:off x="176063" y="6219256"/>
            <a:ext cx="2743200" cy="365125"/>
          </a:xfrm>
        </p:spPr>
        <p:txBody>
          <a:bodyPr/>
          <a:lstStyle/>
          <a:p>
            <a:pPr algn="ctr">
              <a:defRPr/>
            </a:pPr>
            <a:r>
              <a:rPr lang="en-IN" sz="1000">
                <a:solidFill>
                  <a:srgbClr val="000000">
                    <a:alpha val="70000"/>
                  </a:srgbClr>
                </a:solidFill>
                <a:latin typeface="Gill Sans MT" panose="020B0502020104020203"/>
              </a:rPr>
              <a:t>IIITS: BCI</a:t>
            </a:r>
            <a:endParaRPr lang="en-IN" sz="1000" dirty="0">
              <a:solidFill>
                <a:srgbClr val="000000">
                  <a:alpha val="70000"/>
                </a:srgbClr>
              </a:solidFill>
              <a:latin typeface="Gill Sans MT" panose="020B0502020104020203"/>
            </a:endParaRPr>
          </a:p>
        </p:txBody>
      </p:sp>
      <p:sp>
        <p:nvSpPr>
          <p:cNvPr id="7" name="Slide Number Placeholder 6">
            <a:extLst>
              <a:ext uri="{FF2B5EF4-FFF2-40B4-BE49-F238E27FC236}">
                <a16:creationId xmlns:a16="http://schemas.microsoft.com/office/drawing/2014/main" id="{83CD6E09-BDD2-E34C-8BEE-17C007AC829D}"/>
              </a:ext>
            </a:extLst>
          </p:cNvPr>
          <p:cNvSpPr>
            <a:spLocks noGrp="1"/>
          </p:cNvSpPr>
          <p:nvPr>
            <p:ph type="sldNum" sz="quarter" idx="12"/>
          </p:nvPr>
        </p:nvSpPr>
        <p:spPr/>
        <p:txBody>
          <a:bodyPr/>
          <a:lstStyle/>
          <a:p>
            <a:pPr algn="ctr">
              <a:defRPr/>
            </a:pPr>
            <a:fld id="{E2D238DB-7230-45D0-89A2-1890D4DEDBDF}" type="slidenum">
              <a:rPr lang="en-IN" sz="1100">
                <a:solidFill>
                  <a:srgbClr val="FFFFFF"/>
                </a:solidFill>
                <a:latin typeface="Gill Sans MT" panose="020B0502020104020203"/>
              </a:rPr>
              <a:pPr algn="ctr">
                <a:defRPr/>
              </a:pPr>
              <a:t>1</a:t>
            </a:fld>
            <a:endParaRPr lang="en-IN" sz="1100">
              <a:solidFill>
                <a:srgbClr val="FFFFFF"/>
              </a:solidFill>
              <a:latin typeface="Gill Sans MT" panose="020B0502020104020203"/>
            </a:endParaRP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961"/>
            <a:ext cx="1547663" cy="151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3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ERS/ERD  </a:t>
            </a:r>
          </a:p>
        </p:txBody>
      </p:sp>
      <p:sp>
        <p:nvSpPr>
          <p:cNvPr id="3" name="Content Placeholder 2"/>
          <p:cNvSpPr>
            <a:spLocks noGrp="1"/>
          </p:cNvSpPr>
          <p:nvPr>
            <p:ph idx="1"/>
          </p:nvPr>
        </p:nvSpPr>
        <p:spPr>
          <a:xfrm>
            <a:off x="838200" y="1524000"/>
            <a:ext cx="10515600" cy="5029200"/>
          </a:xfrm>
        </p:spPr>
        <p:txBody>
          <a:bodyPr>
            <a:normAutofit/>
          </a:bodyPr>
          <a:lstStyle/>
          <a:p>
            <a:pPr algn="just"/>
            <a:r>
              <a:rPr lang="en-US" sz="2400" b="1" dirty="0"/>
              <a:t>Event-related </a:t>
            </a:r>
            <a:r>
              <a:rPr lang="en-US" sz="2400" b="1" dirty="0" err="1"/>
              <a:t>desynchronization</a:t>
            </a:r>
            <a:r>
              <a:rPr lang="en-US" sz="2400" b="1" dirty="0"/>
              <a:t> (ERD) and event-related synchronization (ERS) is the change of signal's power occurring in a given band, relative to a reference interval.</a:t>
            </a:r>
          </a:p>
          <a:p>
            <a:pPr algn="just"/>
            <a:r>
              <a:rPr lang="en-US" sz="2400" b="1" dirty="0"/>
              <a:t>People have naturally occurring brain rhythms over areas of the brain concerned with touch and movement. When people imagine moving, these brain rhythms first become weaker, then stronger. These two changes are called ERD and ERS, respectively. </a:t>
            </a:r>
          </a:p>
          <a:p>
            <a:pPr algn="just"/>
            <a:r>
              <a:rPr lang="en-US" sz="2400" b="1" dirty="0"/>
              <a:t>ERS</a:t>
            </a:r>
          </a:p>
          <a:p>
            <a:pPr lvl="1" algn="just">
              <a:lnSpc>
                <a:spcPct val="90000"/>
              </a:lnSpc>
            </a:pPr>
            <a:r>
              <a:rPr lang="en-US" sz="2000" dirty="0">
                <a:latin typeface="Calibri" pitchFamily="34" charset="0"/>
              </a:rPr>
              <a:t>oscillatory power increase</a:t>
            </a:r>
          </a:p>
          <a:p>
            <a:pPr lvl="1" algn="just">
              <a:lnSpc>
                <a:spcPct val="90000"/>
              </a:lnSpc>
            </a:pPr>
            <a:r>
              <a:rPr lang="en-US" sz="2000" dirty="0">
                <a:latin typeface="Calibri" pitchFamily="34" charset="0"/>
              </a:rPr>
              <a:t>associated with activity decrease</a:t>
            </a:r>
            <a:endParaRPr lang="en-US" sz="2000" b="1" dirty="0"/>
          </a:p>
          <a:p>
            <a:pPr algn="just"/>
            <a:r>
              <a:rPr lang="en-US" sz="2400" b="1" dirty="0"/>
              <a:t>ERD</a:t>
            </a:r>
          </a:p>
          <a:p>
            <a:pPr lvl="1" algn="just">
              <a:lnSpc>
                <a:spcPct val="90000"/>
              </a:lnSpc>
            </a:pPr>
            <a:r>
              <a:rPr lang="en-US" sz="2000" dirty="0">
                <a:latin typeface="Calibri" pitchFamily="34" charset="0"/>
              </a:rPr>
              <a:t>oscillatory power decrease</a:t>
            </a:r>
          </a:p>
          <a:p>
            <a:pPr lvl="1" algn="just">
              <a:lnSpc>
                <a:spcPct val="90000"/>
              </a:lnSpc>
            </a:pPr>
            <a:r>
              <a:rPr lang="en-US" sz="2000" dirty="0">
                <a:latin typeface="Calibri" pitchFamily="34" charset="0"/>
              </a:rPr>
              <a:t>associated with activity increase</a:t>
            </a:r>
          </a:p>
          <a:p>
            <a:pPr lvl="1" algn="just"/>
            <a:endParaRPr lang="en-US" sz="2000" b="1" dirty="0"/>
          </a:p>
        </p:txBody>
      </p:sp>
    </p:spTree>
    <p:extLst>
      <p:ext uri="{BB962C8B-B14F-4D97-AF65-F5344CB8AC3E}">
        <p14:creationId xmlns:p14="http://schemas.microsoft.com/office/powerpoint/2010/main" val="401174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ERS/ERD  </a:t>
            </a:r>
          </a:p>
        </p:txBody>
      </p:sp>
      <p:sp>
        <p:nvSpPr>
          <p:cNvPr id="3" name="Content Placeholder 2"/>
          <p:cNvSpPr>
            <a:spLocks noGrp="1"/>
          </p:cNvSpPr>
          <p:nvPr>
            <p:ph idx="1"/>
          </p:nvPr>
        </p:nvSpPr>
        <p:spPr>
          <a:xfrm>
            <a:off x="533400" y="1600200"/>
            <a:ext cx="5038056" cy="4525963"/>
          </a:xfrm>
        </p:spPr>
        <p:txBody>
          <a:bodyPr>
            <a:normAutofit/>
          </a:bodyPr>
          <a:lstStyle/>
          <a:p>
            <a:r>
              <a:rPr lang="en-US" altLang="ko-KR" sz="2400" b="1" dirty="0">
                <a:ea typeface="굴림" pitchFamily="50" charset="-127"/>
              </a:rPr>
              <a:t>The imagination of either a left or right hand movement results in:</a:t>
            </a:r>
          </a:p>
          <a:p>
            <a:pPr lvl="1"/>
            <a:r>
              <a:rPr lang="en-US" altLang="ko-KR" sz="2000" b="1" dirty="0">
                <a:ea typeface="굴림" pitchFamily="50" charset="-127"/>
              </a:rPr>
              <a:t>An amplitude attenuation (Event-Related </a:t>
            </a:r>
            <a:r>
              <a:rPr lang="en-US" altLang="ko-KR" sz="2000" b="1" dirty="0" err="1">
                <a:ea typeface="굴림" pitchFamily="50" charset="-127"/>
              </a:rPr>
              <a:t>Desynchronization</a:t>
            </a:r>
            <a:r>
              <a:rPr lang="en-US" altLang="ko-KR" sz="2000" b="1" dirty="0">
                <a:ea typeface="굴림" pitchFamily="50" charset="-127"/>
              </a:rPr>
              <a:t> (ERD)) of μ (8-12Hz) and central beta EEG-rhythms (13-30Hz) at the contralateral sensorial motor representation area and,</a:t>
            </a:r>
          </a:p>
          <a:p>
            <a:pPr lvl="1"/>
            <a:r>
              <a:rPr lang="en-US" altLang="ko-KR" sz="2000" b="1" dirty="0">
                <a:ea typeface="굴림" pitchFamily="50" charset="-127"/>
              </a:rPr>
              <a:t>in some cases, in an amplitude increase (Event-Related Synchronization (ERS)) within the γ-band (30-40Hz) at the </a:t>
            </a:r>
            <a:r>
              <a:rPr lang="en-US" altLang="ko-KR" sz="2000" b="1" dirty="0" err="1">
                <a:ea typeface="굴림" pitchFamily="50" charset="-127"/>
              </a:rPr>
              <a:t>ipsi</a:t>
            </a:r>
            <a:r>
              <a:rPr lang="en-US" altLang="ko-KR" sz="2000" b="1" dirty="0">
                <a:ea typeface="굴림" pitchFamily="50" charset="-127"/>
              </a:rPr>
              <a:t>-lateral hemisphere(6).</a:t>
            </a:r>
          </a:p>
          <a:p>
            <a:pPr lvl="1"/>
            <a:endParaRPr lang="en-US" sz="12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5370" y="1524000"/>
            <a:ext cx="4791744" cy="3810532"/>
          </a:xfrm>
          <a:prstGeom prst="rect">
            <a:avLst/>
          </a:prstGeom>
        </p:spPr>
      </p:pic>
      <p:sp>
        <p:nvSpPr>
          <p:cNvPr id="6" name="Content Placeholder 2"/>
          <p:cNvSpPr txBox="1">
            <a:spLocks/>
          </p:cNvSpPr>
          <p:nvPr/>
        </p:nvSpPr>
        <p:spPr>
          <a:xfrm>
            <a:off x="6088527" y="5806282"/>
            <a:ext cx="4345430" cy="6397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EEG recorded from C3 electrode.</a:t>
            </a:r>
          </a:p>
          <a:p>
            <a:endParaRPr lang="en-US" dirty="0"/>
          </a:p>
        </p:txBody>
      </p:sp>
    </p:spTree>
    <p:extLst>
      <p:ext uri="{BB962C8B-B14F-4D97-AF65-F5344CB8AC3E}">
        <p14:creationId xmlns:p14="http://schemas.microsoft.com/office/powerpoint/2010/main" val="23038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ERS/ERD (4) </a:t>
            </a:r>
          </a:p>
        </p:txBody>
      </p:sp>
      <p:sp>
        <p:nvSpPr>
          <p:cNvPr id="8" name="Rectangle 9"/>
          <p:cNvSpPr>
            <a:spLocks noChangeArrowheads="1"/>
          </p:cNvSpPr>
          <p:nvPr/>
        </p:nvSpPr>
        <p:spPr bwMode="auto">
          <a:xfrm>
            <a:off x="1630364" y="2071688"/>
            <a:ext cx="4465637" cy="3956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de-DE" sz="2400">
              <a:latin typeface="Times New Roman" pitchFamily="18" charset="0"/>
            </a:endParaRPr>
          </a:p>
        </p:txBody>
      </p:sp>
      <p:sp>
        <p:nvSpPr>
          <p:cNvPr id="9" name="Rectangle 10"/>
          <p:cNvSpPr>
            <a:spLocks noChangeArrowheads="1"/>
          </p:cNvSpPr>
          <p:nvPr/>
        </p:nvSpPr>
        <p:spPr bwMode="auto">
          <a:xfrm>
            <a:off x="4079875" y="4003676"/>
            <a:ext cx="1944688" cy="5762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de-DE" sz="2400" dirty="0">
                <a:latin typeface="Times New Roman" pitchFamily="18" charset="0"/>
              </a:rPr>
              <a:t>Post-Stimulus</a:t>
            </a:r>
          </a:p>
        </p:txBody>
      </p:sp>
      <p:sp>
        <p:nvSpPr>
          <p:cNvPr id="10" name="Rectangle 11"/>
          <p:cNvSpPr>
            <a:spLocks noChangeArrowheads="1"/>
          </p:cNvSpPr>
          <p:nvPr/>
        </p:nvSpPr>
        <p:spPr bwMode="auto">
          <a:xfrm>
            <a:off x="2136775" y="4003676"/>
            <a:ext cx="1944688" cy="576263"/>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de-DE" sz="2400">
                <a:latin typeface="Times New Roman" pitchFamily="18" charset="0"/>
              </a:rPr>
              <a:t>Pre-Stimulus</a:t>
            </a:r>
          </a:p>
        </p:txBody>
      </p:sp>
      <p:sp>
        <p:nvSpPr>
          <p:cNvPr id="11" name="Text Box 12"/>
          <p:cNvSpPr txBox="1">
            <a:spLocks noChangeArrowheads="1"/>
          </p:cNvSpPr>
          <p:nvPr/>
        </p:nvSpPr>
        <p:spPr bwMode="auto">
          <a:xfrm rot="5400000">
            <a:off x="3594895" y="5214145"/>
            <a:ext cx="968375"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DE" sz="1600">
                <a:latin typeface="Times New Roman" pitchFamily="18" charset="0"/>
              </a:rPr>
              <a:t> Stimulus</a:t>
            </a:r>
          </a:p>
        </p:txBody>
      </p:sp>
      <p:sp>
        <p:nvSpPr>
          <p:cNvPr id="12" name="Line 13"/>
          <p:cNvSpPr>
            <a:spLocks noChangeShapeType="1"/>
          </p:cNvSpPr>
          <p:nvPr/>
        </p:nvSpPr>
        <p:spPr bwMode="auto">
          <a:xfrm flipV="1">
            <a:off x="4076700" y="4579939"/>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Rectangle 19"/>
          <p:cNvSpPr>
            <a:spLocks noChangeArrowheads="1"/>
          </p:cNvSpPr>
          <p:nvPr/>
        </p:nvSpPr>
        <p:spPr bwMode="auto">
          <a:xfrm>
            <a:off x="6167439" y="2071688"/>
            <a:ext cx="4465637" cy="3956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de-DE" sz="2400">
              <a:latin typeface="Times New Roman" pitchFamily="18" charset="0"/>
            </a:endParaRPr>
          </a:p>
        </p:txBody>
      </p:sp>
      <p:sp>
        <p:nvSpPr>
          <p:cNvPr id="14" name="Rectangle 20"/>
          <p:cNvSpPr>
            <a:spLocks noChangeArrowheads="1"/>
          </p:cNvSpPr>
          <p:nvPr/>
        </p:nvSpPr>
        <p:spPr bwMode="auto">
          <a:xfrm>
            <a:off x="8651875" y="3962400"/>
            <a:ext cx="1944688" cy="57626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de-DE" sz="2400" dirty="0">
                <a:latin typeface="Times New Roman" pitchFamily="18" charset="0"/>
              </a:rPr>
              <a:t>Post-Stimulus</a:t>
            </a:r>
          </a:p>
        </p:txBody>
      </p:sp>
      <p:sp>
        <p:nvSpPr>
          <p:cNvPr id="15" name="Rectangle 21"/>
          <p:cNvSpPr>
            <a:spLocks noChangeArrowheads="1"/>
          </p:cNvSpPr>
          <p:nvPr/>
        </p:nvSpPr>
        <p:spPr bwMode="auto">
          <a:xfrm>
            <a:off x="6708775" y="3962400"/>
            <a:ext cx="1944688" cy="576262"/>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de-DE" sz="2400" dirty="0">
                <a:latin typeface="Times New Roman" pitchFamily="18" charset="0"/>
              </a:rPr>
              <a:t>Pre-Stimulus</a:t>
            </a:r>
          </a:p>
        </p:txBody>
      </p:sp>
      <p:sp>
        <p:nvSpPr>
          <p:cNvPr id="16" name="Freeform 28"/>
          <p:cNvSpPr>
            <a:spLocks/>
          </p:cNvSpPr>
          <p:nvPr/>
        </p:nvSpPr>
        <p:spPr bwMode="auto">
          <a:xfrm>
            <a:off x="2208214" y="2800351"/>
            <a:ext cx="3671887" cy="500063"/>
          </a:xfrm>
          <a:custGeom>
            <a:avLst/>
            <a:gdLst>
              <a:gd name="T0" fmla="*/ 0 w 2313"/>
              <a:gd name="T1" fmla="*/ 2147483647 h 315"/>
              <a:gd name="T2" fmla="*/ 2147483647 w 2313"/>
              <a:gd name="T3" fmla="*/ 2147483647 h 315"/>
              <a:gd name="T4" fmla="*/ 2147483647 w 2313"/>
              <a:gd name="T5" fmla="*/ 2147483647 h 315"/>
              <a:gd name="T6" fmla="*/ 2147483647 w 2313"/>
              <a:gd name="T7" fmla="*/ 2147483647 h 315"/>
              <a:gd name="T8" fmla="*/ 2147483647 w 2313"/>
              <a:gd name="T9" fmla="*/ 2147483647 h 315"/>
              <a:gd name="T10" fmla="*/ 2147483647 w 2313"/>
              <a:gd name="T11" fmla="*/ 2147483647 h 315"/>
              <a:gd name="T12" fmla="*/ 2147483647 w 2313"/>
              <a:gd name="T13" fmla="*/ 2147483647 h 315"/>
              <a:gd name="T14" fmla="*/ 2147483647 w 2313"/>
              <a:gd name="T15" fmla="*/ 2147483647 h 315"/>
              <a:gd name="T16" fmla="*/ 2147483647 w 2313"/>
              <a:gd name="T17" fmla="*/ 2147483647 h 3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
              <a:gd name="T28" fmla="*/ 0 h 315"/>
              <a:gd name="T29" fmla="*/ 2313 w 2313"/>
              <a:gd name="T30" fmla="*/ 315 h 3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 h="315">
                <a:moveTo>
                  <a:pt x="0" y="298"/>
                </a:moveTo>
                <a:cubicBezTo>
                  <a:pt x="529" y="305"/>
                  <a:pt x="1061" y="301"/>
                  <a:pt x="1315" y="298"/>
                </a:cubicBezTo>
                <a:cubicBezTo>
                  <a:pt x="1569" y="295"/>
                  <a:pt x="1479" y="300"/>
                  <a:pt x="1526" y="280"/>
                </a:cubicBezTo>
                <a:cubicBezTo>
                  <a:pt x="1573" y="260"/>
                  <a:pt x="1572" y="216"/>
                  <a:pt x="1598" y="175"/>
                </a:cubicBezTo>
                <a:cubicBezTo>
                  <a:pt x="1624" y="134"/>
                  <a:pt x="1646" y="60"/>
                  <a:pt x="1684" y="35"/>
                </a:cubicBezTo>
                <a:cubicBezTo>
                  <a:pt x="1722" y="10"/>
                  <a:pt x="1783" y="0"/>
                  <a:pt x="1824" y="27"/>
                </a:cubicBezTo>
                <a:cubicBezTo>
                  <a:pt x="1865" y="54"/>
                  <a:pt x="1897" y="153"/>
                  <a:pt x="1933" y="198"/>
                </a:cubicBezTo>
                <a:cubicBezTo>
                  <a:pt x="1969" y="243"/>
                  <a:pt x="1978" y="281"/>
                  <a:pt x="2041" y="298"/>
                </a:cubicBezTo>
                <a:cubicBezTo>
                  <a:pt x="2104" y="315"/>
                  <a:pt x="2268" y="298"/>
                  <a:pt x="2313" y="29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Times New Roman" pitchFamily="18" charset="0"/>
            </a:endParaRPr>
          </a:p>
        </p:txBody>
      </p:sp>
      <p:sp>
        <p:nvSpPr>
          <p:cNvPr id="17" name="Freeform 29"/>
          <p:cNvSpPr>
            <a:spLocks/>
          </p:cNvSpPr>
          <p:nvPr/>
        </p:nvSpPr>
        <p:spPr bwMode="auto">
          <a:xfrm>
            <a:off x="6740525" y="2995613"/>
            <a:ext cx="3136900" cy="508000"/>
          </a:xfrm>
          <a:custGeom>
            <a:avLst/>
            <a:gdLst>
              <a:gd name="T0" fmla="*/ 0 w 1976"/>
              <a:gd name="T1" fmla="*/ 2147483647 h 320"/>
              <a:gd name="T2" fmla="*/ 2147483647 w 1976"/>
              <a:gd name="T3" fmla="*/ 2147483647 h 320"/>
              <a:gd name="T4" fmla="*/ 2147483647 w 1976"/>
              <a:gd name="T5" fmla="*/ 2147483647 h 320"/>
              <a:gd name="T6" fmla="*/ 2147483647 w 1976"/>
              <a:gd name="T7" fmla="*/ 2147483647 h 320"/>
              <a:gd name="T8" fmla="*/ 2147483647 w 1976"/>
              <a:gd name="T9" fmla="*/ 2147483647 h 320"/>
              <a:gd name="T10" fmla="*/ 2147483647 w 1976"/>
              <a:gd name="T11" fmla="*/ 2147483647 h 320"/>
              <a:gd name="T12" fmla="*/ 2147483647 w 1976"/>
              <a:gd name="T13" fmla="*/ 2147483647 h 320"/>
              <a:gd name="T14" fmla="*/ 0 60000 65536"/>
              <a:gd name="T15" fmla="*/ 0 60000 65536"/>
              <a:gd name="T16" fmla="*/ 0 60000 65536"/>
              <a:gd name="T17" fmla="*/ 0 60000 65536"/>
              <a:gd name="T18" fmla="*/ 0 60000 65536"/>
              <a:gd name="T19" fmla="*/ 0 60000 65536"/>
              <a:gd name="T20" fmla="*/ 0 60000 65536"/>
              <a:gd name="T21" fmla="*/ 0 w 1976"/>
              <a:gd name="T22" fmla="*/ 0 h 320"/>
              <a:gd name="T23" fmla="*/ 1976 w 1976"/>
              <a:gd name="T24" fmla="*/ 320 h 3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6" h="320">
                <a:moveTo>
                  <a:pt x="0" y="20"/>
                </a:moveTo>
                <a:cubicBezTo>
                  <a:pt x="189" y="17"/>
                  <a:pt x="911" y="12"/>
                  <a:pt x="1132" y="10"/>
                </a:cubicBezTo>
                <a:cubicBezTo>
                  <a:pt x="1353" y="8"/>
                  <a:pt x="1267" y="6"/>
                  <a:pt x="1326" y="10"/>
                </a:cubicBezTo>
                <a:cubicBezTo>
                  <a:pt x="1385" y="14"/>
                  <a:pt x="1442" y="0"/>
                  <a:pt x="1487" y="32"/>
                </a:cubicBezTo>
                <a:cubicBezTo>
                  <a:pt x="1532" y="64"/>
                  <a:pt x="1560" y="158"/>
                  <a:pt x="1596" y="203"/>
                </a:cubicBezTo>
                <a:cubicBezTo>
                  <a:pt x="1632" y="248"/>
                  <a:pt x="1641" y="286"/>
                  <a:pt x="1704" y="303"/>
                </a:cubicBezTo>
                <a:cubicBezTo>
                  <a:pt x="1767" y="320"/>
                  <a:pt x="1931" y="303"/>
                  <a:pt x="1976" y="30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Times New Roman" pitchFamily="18" charset="0"/>
            </a:endParaRPr>
          </a:p>
        </p:txBody>
      </p:sp>
      <p:sp>
        <p:nvSpPr>
          <p:cNvPr id="18" name="Line 30"/>
          <p:cNvSpPr>
            <a:spLocks noChangeShapeType="1"/>
          </p:cNvSpPr>
          <p:nvPr/>
        </p:nvSpPr>
        <p:spPr bwMode="auto">
          <a:xfrm>
            <a:off x="2136775" y="3548063"/>
            <a:ext cx="3816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31"/>
          <p:cNvSpPr>
            <a:spLocks noChangeShapeType="1"/>
          </p:cNvSpPr>
          <p:nvPr/>
        </p:nvSpPr>
        <p:spPr bwMode="auto">
          <a:xfrm flipV="1">
            <a:off x="2136775" y="2828925"/>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32"/>
          <p:cNvSpPr txBox="1">
            <a:spLocks noChangeArrowheads="1"/>
          </p:cNvSpPr>
          <p:nvPr/>
        </p:nvSpPr>
        <p:spPr bwMode="auto">
          <a:xfrm>
            <a:off x="5284789" y="3500439"/>
            <a:ext cx="821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DE" sz="2400">
                <a:latin typeface="Times New Roman" pitchFamily="18" charset="0"/>
              </a:rPr>
              <a:t>Time</a:t>
            </a:r>
          </a:p>
        </p:txBody>
      </p:sp>
      <p:sp>
        <p:nvSpPr>
          <p:cNvPr id="21" name="Text Box 33"/>
          <p:cNvSpPr txBox="1">
            <a:spLocks noChangeArrowheads="1"/>
          </p:cNvSpPr>
          <p:nvPr/>
        </p:nvSpPr>
        <p:spPr bwMode="auto">
          <a:xfrm rot="16200000">
            <a:off x="1381126" y="2976563"/>
            <a:ext cx="952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0" hangingPunct="0"/>
            <a:r>
              <a:rPr lang="de-DE" sz="1400">
                <a:latin typeface="Times New Roman" pitchFamily="18" charset="0"/>
              </a:rPr>
              <a:t>Theta </a:t>
            </a:r>
          </a:p>
          <a:p>
            <a:pPr algn="ctr" eaLnBrk="0" hangingPunct="0"/>
            <a:r>
              <a:rPr lang="de-DE" sz="1400">
                <a:latin typeface="Times New Roman" pitchFamily="18" charset="0"/>
              </a:rPr>
              <a:t>Amplitude</a:t>
            </a:r>
          </a:p>
        </p:txBody>
      </p:sp>
      <p:sp>
        <p:nvSpPr>
          <p:cNvPr id="22" name="Line 34"/>
          <p:cNvSpPr>
            <a:spLocks noChangeShapeType="1"/>
          </p:cNvSpPr>
          <p:nvPr/>
        </p:nvSpPr>
        <p:spPr bwMode="auto">
          <a:xfrm>
            <a:off x="6708775" y="3563938"/>
            <a:ext cx="3816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Text Box 35"/>
          <p:cNvSpPr txBox="1">
            <a:spLocks noChangeArrowheads="1"/>
          </p:cNvSpPr>
          <p:nvPr/>
        </p:nvSpPr>
        <p:spPr bwMode="auto">
          <a:xfrm>
            <a:off x="9856789" y="3516314"/>
            <a:ext cx="821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DE" sz="2400">
                <a:latin typeface="Times New Roman" pitchFamily="18" charset="0"/>
              </a:rPr>
              <a:t>Time</a:t>
            </a:r>
          </a:p>
        </p:txBody>
      </p:sp>
      <p:sp>
        <p:nvSpPr>
          <p:cNvPr id="24" name="Text Box 36"/>
          <p:cNvSpPr txBox="1">
            <a:spLocks noChangeArrowheads="1"/>
          </p:cNvSpPr>
          <p:nvPr/>
        </p:nvSpPr>
        <p:spPr bwMode="auto">
          <a:xfrm rot="16200000">
            <a:off x="5970588" y="3055938"/>
            <a:ext cx="952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0" hangingPunct="0"/>
            <a:r>
              <a:rPr lang="de-DE" sz="1400">
                <a:latin typeface="Times New Roman" pitchFamily="18" charset="0"/>
              </a:rPr>
              <a:t>Alpha </a:t>
            </a:r>
          </a:p>
          <a:p>
            <a:pPr algn="ctr" eaLnBrk="0" hangingPunct="0"/>
            <a:r>
              <a:rPr lang="de-DE" sz="1400">
                <a:latin typeface="Times New Roman" pitchFamily="18" charset="0"/>
              </a:rPr>
              <a:t>Amplitude</a:t>
            </a:r>
          </a:p>
        </p:txBody>
      </p:sp>
      <p:sp>
        <p:nvSpPr>
          <p:cNvPr id="25" name="Line 37"/>
          <p:cNvSpPr>
            <a:spLocks noChangeShapeType="1"/>
          </p:cNvSpPr>
          <p:nvPr/>
        </p:nvSpPr>
        <p:spPr bwMode="auto">
          <a:xfrm flipV="1">
            <a:off x="6738938" y="2855914"/>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Freeform 38"/>
          <p:cNvSpPr>
            <a:spLocks/>
          </p:cNvSpPr>
          <p:nvPr/>
        </p:nvSpPr>
        <p:spPr bwMode="auto">
          <a:xfrm>
            <a:off x="4075113" y="2779713"/>
            <a:ext cx="4762" cy="506412"/>
          </a:xfrm>
          <a:custGeom>
            <a:avLst/>
            <a:gdLst>
              <a:gd name="T0" fmla="*/ 2147483647 w 3"/>
              <a:gd name="T1" fmla="*/ 2147483647 h 319"/>
              <a:gd name="T2" fmla="*/ 0 w 3"/>
              <a:gd name="T3" fmla="*/ 0 h 319"/>
              <a:gd name="T4" fmla="*/ 0 60000 65536"/>
              <a:gd name="T5" fmla="*/ 0 60000 65536"/>
              <a:gd name="T6" fmla="*/ 0 w 3"/>
              <a:gd name="T7" fmla="*/ 0 h 319"/>
              <a:gd name="T8" fmla="*/ 3 w 3"/>
              <a:gd name="T9" fmla="*/ 319 h 319"/>
            </a:gdLst>
            <a:ahLst/>
            <a:cxnLst>
              <a:cxn ang="T4">
                <a:pos x="T0" y="T1"/>
              </a:cxn>
              <a:cxn ang="T5">
                <a:pos x="T2" y="T3"/>
              </a:cxn>
            </a:cxnLst>
            <a:rect l="T6" t="T7" r="T8" b="T9"/>
            <a:pathLst>
              <a:path w="3" h="319">
                <a:moveTo>
                  <a:pt x="3" y="319"/>
                </a:moveTo>
                <a:lnTo>
                  <a:pt x="0" y="0"/>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Times New Roman" pitchFamily="18" charset="0"/>
            </a:endParaRPr>
          </a:p>
        </p:txBody>
      </p:sp>
      <p:sp>
        <p:nvSpPr>
          <p:cNvPr id="27" name="Freeform 39"/>
          <p:cNvSpPr>
            <a:spLocks/>
          </p:cNvSpPr>
          <p:nvPr/>
        </p:nvSpPr>
        <p:spPr bwMode="auto">
          <a:xfrm>
            <a:off x="4075113" y="2792413"/>
            <a:ext cx="925512" cy="12700"/>
          </a:xfrm>
          <a:custGeom>
            <a:avLst/>
            <a:gdLst>
              <a:gd name="T0" fmla="*/ 0 w 583"/>
              <a:gd name="T1" fmla="*/ 2147483647 h 8"/>
              <a:gd name="T2" fmla="*/ 2147483647 w 583"/>
              <a:gd name="T3" fmla="*/ 0 h 8"/>
              <a:gd name="T4" fmla="*/ 0 60000 65536"/>
              <a:gd name="T5" fmla="*/ 0 60000 65536"/>
              <a:gd name="T6" fmla="*/ 0 w 583"/>
              <a:gd name="T7" fmla="*/ 0 h 8"/>
              <a:gd name="T8" fmla="*/ 583 w 583"/>
              <a:gd name="T9" fmla="*/ 8 h 8"/>
            </a:gdLst>
            <a:ahLst/>
            <a:cxnLst>
              <a:cxn ang="T4">
                <a:pos x="T0" y="T1"/>
              </a:cxn>
              <a:cxn ang="T5">
                <a:pos x="T2" y="T3"/>
              </a:cxn>
            </a:cxnLst>
            <a:rect l="T6" t="T7" r="T8" b="T9"/>
            <a:pathLst>
              <a:path w="583" h="8">
                <a:moveTo>
                  <a:pt x="0" y="8"/>
                </a:moveTo>
                <a:lnTo>
                  <a:pt x="583" y="0"/>
                </a:ln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Times New Roman" pitchFamily="18" charset="0"/>
            </a:endParaRPr>
          </a:p>
        </p:txBody>
      </p:sp>
      <p:sp>
        <p:nvSpPr>
          <p:cNvPr id="28" name="Freeform 40"/>
          <p:cNvSpPr>
            <a:spLocks/>
          </p:cNvSpPr>
          <p:nvPr/>
        </p:nvSpPr>
        <p:spPr bwMode="auto">
          <a:xfrm>
            <a:off x="8591551" y="2998788"/>
            <a:ext cx="4763" cy="506412"/>
          </a:xfrm>
          <a:custGeom>
            <a:avLst/>
            <a:gdLst>
              <a:gd name="T0" fmla="*/ 2147483647 w 3"/>
              <a:gd name="T1" fmla="*/ 2147483647 h 319"/>
              <a:gd name="T2" fmla="*/ 0 w 3"/>
              <a:gd name="T3" fmla="*/ 0 h 319"/>
              <a:gd name="T4" fmla="*/ 0 60000 65536"/>
              <a:gd name="T5" fmla="*/ 0 60000 65536"/>
              <a:gd name="T6" fmla="*/ 0 w 3"/>
              <a:gd name="T7" fmla="*/ 0 h 319"/>
              <a:gd name="T8" fmla="*/ 3 w 3"/>
              <a:gd name="T9" fmla="*/ 319 h 319"/>
            </a:gdLst>
            <a:ahLst/>
            <a:cxnLst>
              <a:cxn ang="T4">
                <a:pos x="T0" y="T1"/>
              </a:cxn>
              <a:cxn ang="T5">
                <a:pos x="T2" y="T3"/>
              </a:cxn>
            </a:cxnLst>
            <a:rect l="T6" t="T7" r="T8" b="T9"/>
            <a:pathLst>
              <a:path w="3" h="319">
                <a:moveTo>
                  <a:pt x="3" y="319"/>
                </a:moveTo>
                <a:lnTo>
                  <a:pt x="0" y="0"/>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Times New Roman" pitchFamily="18" charset="0"/>
            </a:endParaRPr>
          </a:p>
        </p:txBody>
      </p:sp>
      <p:sp>
        <p:nvSpPr>
          <p:cNvPr id="29" name="Freeform 41"/>
          <p:cNvSpPr>
            <a:spLocks/>
          </p:cNvSpPr>
          <p:nvPr/>
        </p:nvSpPr>
        <p:spPr bwMode="auto">
          <a:xfrm>
            <a:off x="8591551" y="3490913"/>
            <a:ext cx="925513" cy="12700"/>
          </a:xfrm>
          <a:custGeom>
            <a:avLst/>
            <a:gdLst>
              <a:gd name="T0" fmla="*/ 0 w 583"/>
              <a:gd name="T1" fmla="*/ 2147483647 h 8"/>
              <a:gd name="T2" fmla="*/ 2147483647 w 583"/>
              <a:gd name="T3" fmla="*/ 0 h 8"/>
              <a:gd name="T4" fmla="*/ 0 60000 65536"/>
              <a:gd name="T5" fmla="*/ 0 60000 65536"/>
              <a:gd name="T6" fmla="*/ 0 w 583"/>
              <a:gd name="T7" fmla="*/ 0 h 8"/>
              <a:gd name="T8" fmla="*/ 583 w 583"/>
              <a:gd name="T9" fmla="*/ 8 h 8"/>
            </a:gdLst>
            <a:ahLst/>
            <a:cxnLst>
              <a:cxn ang="T4">
                <a:pos x="T0" y="T1"/>
              </a:cxn>
              <a:cxn ang="T5">
                <a:pos x="T2" y="T3"/>
              </a:cxn>
            </a:cxnLst>
            <a:rect l="T6" t="T7" r="T8" b="T9"/>
            <a:pathLst>
              <a:path w="583" h="8">
                <a:moveTo>
                  <a:pt x="0" y="8"/>
                </a:moveTo>
                <a:lnTo>
                  <a:pt x="583" y="0"/>
                </a:ln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Times New Roman" pitchFamily="18" charset="0"/>
            </a:endParaRPr>
          </a:p>
        </p:txBody>
      </p:sp>
      <p:sp>
        <p:nvSpPr>
          <p:cNvPr id="30" name="Text Box 42"/>
          <p:cNvSpPr txBox="1">
            <a:spLocks noChangeArrowheads="1"/>
          </p:cNvSpPr>
          <p:nvPr/>
        </p:nvSpPr>
        <p:spPr bwMode="auto">
          <a:xfrm>
            <a:off x="4152900" y="2894013"/>
            <a:ext cx="50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AT" sz="1400" dirty="0">
                <a:latin typeface="Times New Roman" pitchFamily="18" charset="0"/>
              </a:rPr>
              <a:t>ERS</a:t>
            </a:r>
          </a:p>
        </p:txBody>
      </p:sp>
      <p:sp>
        <p:nvSpPr>
          <p:cNvPr id="31" name="Text Box 43"/>
          <p:cNvSpPr txBox="1">
            <a:spLocks noChangeArrowheads="1"/>
          </p:cNvSpPr>
          <p:nvPr/>
        </p:nvSpPr>
        <p:spPr bwMode="auto">
          <a:xfrm>
            <a:off x="8647113" y="3125788"/>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AT" sz="1400">
                <a:latin typeface="Times New Roman" pitchFamily="18" charset="0"/>
              </a:rPr>
              <a:t>ERD</a:t>
            </a:r>
          </a:p>
        </p:txBody>
      </p:sp>
      <p:sp>
        <p:nvSpPr>
          <p:cNvPr id="33" name="Text Box 12"/>
          <p:cNvSpPr txBox="1">
            <a:spLocks noChangeArrowheads="1"/>
          </p:cNvSpPr>
          <p:nvPr/>
        </p:nvSpPr>
        <p:spPr bwMode="auto">
          <a:xfrm rot="5400000">
            <a:off x="8228807" y="5130006"/>
            <a:ext cx="968375"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DE" sz="1600" dirty="0">
                <a:latin typeface="Times New Roman" pitchFamily="18" charset="0"/>
              </a:rPr>
              <a:t> Stimulus</a:t>
            </a:r>
          </a:p>
        </p:txBody>
      </p:sp>
      <p:sp>
        <p:nvSpPr>
          <p:cNvPr id="34" name="Line 13"/>
          <p:cNvSpPr>
            <a:spLocks noChangeShapeType="1"/>
          </p:cNvSpPr>
          <p:nvPr/>
        </p:nvSpPr>
        <p:spPr bwMode="auto">
          <a:xfrm flipV="1">
            <a:off x="8667750" y="4529137"/>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Textfeld 44"/>
          <p:cNvSpPr txBox="1">
            <a:spLocks noChangeArrowheads="1"/>
          </p:cNvSpPr>
          <p:nvPr/>
        </p:nvSpPr>
        <p:spPr bwMode="auto">
          <a:xfrm>
            <a:off x="2809875" y="1714500"/>
            <a:ext cx="2319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DE" dirty="0">
                <a:solidFill>
                  <a:schemeClr val="bg1"/>
                </a:solidFill>
                <a:latin typeface="Times New Roman" pitchFamily="18" charset="0"/>
              </a:rPr>
              <a:t>Typical Theta response</a:t>
            </a:r>
          </a:p>
        </p:txBody>
      </p:sp>
      <p:sp>
        <p:nvSpPr>
          <p:cNvPr id="36" name="Textfeld 45"/>
          <p:cNvSpPr txBox="1">
            <a:spLocks noChangeArrowheads="1"/>
          </p:cNvSpPr>
          <p:nvPr/>
        </p:nvSpPr>
        <p:spPr bwMode="auto">
          <a:xfrm>
            <a:off x="7331075" y="1701800"/>
            <a:ext cx="1550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de-DE" dirty="0">
                <a:solidFill>
                  <a:schemeClr val="bg1"/>
                </a:solidFill>
                <a:latin typeface="Times New Roman" pitchFamily="18" charset="0"/>
              </a:rPr>
              <a:t>Apha response</a:t>
            </a:r>
          </a:p>
        </p:txBody>
      </p:sp>
    </p:spTree>
    <p:extLst>
      <p:ext uri="{BB962C8B-B14F-4D97-AF65-F5344CB8AC3E}">
        <p14:creationId xmlns:p14="http://schemas.microsoft.com/office/powerpoint/2010/main" val="372549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Issues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1" y="1752601"/>
            <a:ext cx="5274619" cy="3120993"/>
          </a:xfrm>
        </p:spPr>
      </p:pic>
      <p:sp>
        <p:nvSpPr>
          <p:cNvPr id="5" name="Content Placeholder 2"/>
          <p:cNvSpPr txBox="1">
            <a:spLocks/>
          </p:cNvSpPr>
          <p:nvPr/>
        </p:nvSpPr>
        <p:spPr>
          <a:xfrm>
            <a:off x="1981200" y="5257801"/>
            <a:ext cx="8229600" cy="8683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Typical training time versus communication bitrate for the three main types of noninvasive EEG based BCIs. </a:t>
            </a:r>
          </a:p>
        </p:txBody>
      </p:sp>
    </p:spTree>
    <p:extLst>
      <p:ext uri="{BB962C8B-B14F-4D97-AF65-F5344CB8AC3E}">
        <p14:creationId xmlns:p14="http://schemas.microsoft.com/office/powerpoint/2010/main" val="372549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BCI Applications  </a:t>
            </a:r>
          </a:p>
        </p:txBody>
      </p:sp>
      <p:sp>
        <p:nvSpPr>
          <p:cNvPr id="3" name="Content Placeholder 2"/>
          <p:cNvSpPr>
            <a:spLocks noGrp="1"/>
          </p:cNvSpPr>
          <p:nvPr>
            <p:ph idx="1"/>
          </p:nvPr>
        </p:nvSpPr>
        <p:spPr>
          <a:xfrm>
            <a:off x="1981200" y="1600202"/>
            <a:ext cx="8229600" cy="457199"/>
          </a:xfrm>
        </p:spPr>
        <p:txBody>
          <a:bodyPr>
            <a:normAutofit/>
          </a:bodyPr>
          <a:lstStyle/>
          <a:p>
            <a:pPr marL="457200" lvl="1" indent="0">
              <a:buNone/>
            </a:pPr>
            <a:r>
              <a:rPr lang="en-US" sz="2000" b="1" dirty="0"/>
              <a:t>BCI – operated robot</a:t>
            </a:r>
          </a:p>
        </p:txBody>
      </p:sp>
      <p:pic>
        <p:nvPicPr>
          <p:cNvPr id="4" name="bci2aibo_640.wmv">
            <a:hlinkClick r:id="" action="ppaction://media"/>
          </p:cNvPr>
          <p:cNvPicPr>
            <a:picLocks noRot="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2057400"/>
            <a:ext cx="57150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09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r>
              <a:rPr lang="en-US" dirty="0"/>
              <a:t>BCI Applications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1219200"/>
            <a:ext cx="5486400" cy="5486400"/>
          </a:xfrm>
          <a:prstGeom prst="rect">
            <a:avLst/>
          </a:prstGeom>
        </p:spPr>
      </p:pic>
    </p:spTree>
    <p:extLst>
      <p:ext uri="{BB962C8B-B14F-4D97-AF65-F5344CB8AC3E}">
        <p14:creationId xmlns:p14="http://schemas.microsoft.com/office/powerpoint/2010/main" val="40666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BCI Applications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1308061"/>
            <a:ext cx="4648200" cy="5390723"/>
          </a:xfrm>
          <a:prstGeom prst="rect">
            <a:avLst/>
          </a:prstGeom>
        </p:spPr>
      </p:pic>
    </p:spTree>
    <p:extLst>
      <p:ext uri="{BB962C8B-B14F-4D97-AF65-F5344CB8AC3E}">
        <p14:creationId xmlns:p14="http://schemas.microsoft.com/office/powerpoint/2010/main" val="355818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normAutofit/>
          </a:bodyPr>
          <a:lstStyle/>
          <a:p>
            <a:r>
              <a:rPr lang="en-US" dirty="0"/>
              <a:t>BCI Applications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0" y="1219200"/>
            <a:ext cx="6934200" cy="5200651"/>
          </a:xfrm>
        </p:spPr>
      </p:pic>
    </p:spTree>
    <p:extLst>
      <p:ext uri="{BB962C8B-B14F-4D97-AF65-F5344CB8AC3E}">
        <p14:creationId xmlns:p14="http://schemas.microsoft.com/office/powerpoint/2010/main" val="40666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3200"/>
            <a:ext cx="8229600" cy="1143000"/>
          </a:xfrm>
        </p:spPr>
        <p:txBody>
          <a:bodyPr>
            <a:normAutofit/>
          </a:bodyPr>
          <a:lstStyle/>
          <a:p>
            <a:pPr algn="ctr"/>
            <a:r>
              <a:rPr lang="en-US" sz="5400" dirty="0"/>
              <a:t>Thank you!</a:t>
            </a:r>
          </a:p>
        </p:txBody>
      </p:sp>
    </p:spTree>
    <p:extLst>
      <p:ext uri="{BB962C8B-B14F-4D97-AF65-F5344CB8AC3E}">
        <p14:creationId xmlns:p14="http://schemas.microsoft.com/office/powerpoint/2010/main" val="423685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(noninvasive) interfaces in EEG</a:t>
            </a:r>
          </a:p>
        </p:txBody>
      </p:sp>
      <p:sp>
        <p:nvSpPr>
          <p:cNvPr id="3" name="Content Placeholder 2"/>
          <p:cNvSpPr>
            <a:spLocks noGrp="1"/>
          </p:cNvSpPr>
          <p:nvPr>
            <p:ph idx="1"/>
          </p:nvPr>
        </p:nvSpPr>
        <p:spPr/>
        <p:txBody>
          <a:bodyPr>
            <a:normAutofit fontScale="92500" lnSpcReduction="10000"/>
          </a:bodyPr>
          <a:lstStyle/>
          <a:p>
            <a:pPr algn="just"/>
            <a:r>
              <a:rPr lang="en-US" dirty="0"/>
              <a:t>An event-related potential (ERP) is any measured brain response that is directly the result of a thought or perception. More formally, it is any stereotyped electrophysiological response to an internal or external stimulus. </a:t>
            </a:r>
          </a:p>
          <a:p>
            <a:pPr algn="just"/>
            <a:endParaRPr lang="en-US" dirty="0"/>
          </a:p>
          <a:p>
            <a:pPr algn="just"/>
            <a:r>
              <a:rPr lang="en-US" dirty="0"/>
              <a:t>Direct Interfaces via EEG</a:t>
            </a:r>
          </a:p>
          <a:p>
            <a:pPr lvl="1" algn="just"/>
            <a:r>
              <a:rPr lang="en-US" dirty="0"/>
              <a:t>VEP – Visual Evoked Potential</a:t>
            </a:r>
          </a:p>
          <a:p>
            <a:pPr lvl="1" algn="just"/>
            <a:r>
              <a:rPr lang="en-US" dirty="0"/>
              <a:t>AEP – Auditory Evoked Potential</a:t>
            </a:r>
          </a:p>
          <a:p>
            <a:pPr lvl="1" algn="just"/>
            <a:r>
              <a:rPr lang="en-US" dirty="0"/>
              <a:t>SSVEP – Steady-State Visual Evoked Potential </a:t>
            </a:r>
          </a:p>
          <a:p>
            <a:pPr lvl="1" algn="just"/>
            <a:r>
              <a:rPr lang="en-US" dirty="0"/>
              <a:t>P300 – ERP elicited by infrequent, task-relevant stimuli.</a:t>
            </a:r>
          </a:p>
          <a:p>
            <a:pPr lvl="1" algn="just"/>
            <a:r>
              <a:rPr lang="en-US" dirty="0"/>
              <a:t>ERS/ERD – Event related synchronization/desynchronization</a:t>
            </a:r>
          </a:p>
          <a:p>
            <a:pPr lvl="1" algn="just"/>
            <a:r>
              <a:rPr lang="en-US" dirty="0"/>
              <a:t>SCP – Slow cortical potentials</a:t>
            </a:r>
          </a:p>
          <a:p>
            <a:pPr lvl="1" algn="just"/>
            <a:endParaRPr lang="en-US" dirty="0"/>
          </a:p>
        </p:txBody>
      </p:sp>
    </p:spTree>
    <p:extLst>
      <p:ext uri="{BB962C8B-B14F-4D97-AF65-F5344CB8AC3E}">
        <p14:creationId xmlns:p14="http://schemas.microsoft.com/office/powerpoint/2010/main" val="126949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9982200" cy="3539430"/>
          </a:xfrm>
          <a:prstGeom prst="rect">
            <a:avLst/>
          </a:prstGeom>
        </p:spPr>
        <p:txBody>
          <a:bodyPr wrap="square">
            <a:spAutoFit/>
          </a:bodyPr>
          <a:lstStyle/>
          <a:p>
            <a:r>
              <a:rPr lang="en-US" sz="2800" dirty="0"/>
              <a:t>Evoked (Endogenous / Asynchronous)</a:t>
            </a:r>
          </a:p>
          <a:p>
            <a:pPr marL="171450" indent="-171450">
              <a:buFont typeface="Arial" panose="020B0604020202020204" pitchFamily="34" charset="0"/>
              <a:buChar char="•"/>
            </a:pPr>
            <a:r>
              <a:rPr lang="en-US" sz="2800" dirty="0"/>
              <a:t> Subject must pay attention for a certain time to </a:t>
            </a:r>
            <a:r>
              <a:rPr lang="fr-FR" sz="2800" dirty="0" err="1"/>
              <a:t>external</a:t>
            </a:r>
            <a:r>
              <a:rPr lang="fr-FR" sz="2800" dirty="0"/>
              <a:t> </a:t>
            </a:r>
            <a:r>
              <a:rPr lang="fr-FR" sz="2800" dirty="0" err="1"/>
              <a:t>cues</a:t>
            </a:r>
            <a:r>
              <a:rPr lang="fr-FR" sz="2800" dirty="0"/>
              <a:t> (</a:t>
            </a:r>
            <a:r>
              <a:rPr lang="fr-FR" sz="2800" dirty="0" err="1"/>
              <a:t>e.g</a:t>
            </a:r>
            <a:r>
              <a:rPr lang="fr-FR" sz="2800" dirty="0"/>
              <a:t>. flashes, </a:t>
            </a:r>
            <a:r>
              <a:rPr lang="fr-FR" sz="2800" dirty="0" err="1"/>
              <a:t>sounds</a:t>
            </a:r>
            <a:r>
              <a:rPr lang="fr-FR" sz="2800" dirty="0"/>
              <a:t>, etc.)</a:t>
            </a:r>
          </a:p>
          <a:p>
            <a:pPr marL="171450" indent="-171450">
              <a:buFont typeface="Arial" panose="020B0604020202020204" pitchFamily="34" charset="0"/>
              <a:buChar char="•"/>
            </a:pPr>
            <a:r>
              <a:rPr lang="en-US" sz="2800" dirty="0"/>
              <a:t> Cue-based</a:t>
            </a:r>
          </a:p>
          <a:p>
            <a:r>
              <a:rPr lang="en-US" sz="2800" dirty="0"/>
              <a:t> </a:t>
            </a:r>
          </a:p>
          <a:p>
            <a:r>
              <a:rPr lang="en-US" sz="2800" dirty="0"/>
              <a:t>Spontaneous (Exogenous / Synchronous)</a:t>
            </a:r>
          </a:p>
          <a:p>
            <a:pPr marL="171450" indent="-171450">
              <a:buFont typeface="Arial" panose="020B0604020202020204" pitchFamily="34" charset="0"/>
              <a:buChar char="•"/>
            </a:pPr>
            <a:r>
              <a:rPr lang="en-US" sz="2800" dirty="0"/>
              <a:t> No continuous attention to specific stimulus is necessary</a:t>
            </a:r>
          </a:p>
          <a:p>
            <a:pPr marL="171450" indent="-171450">
              <a:buFont typeface="Arial" panose="020B0604020202020204" pitchFamily="34" charset="0"/>
              <a:buChar char="•"/>
            </a:pPr>
            <a:r>
              <a:rPr lang="en-US" sz="2800" dirty="0"/>
              <a:t> User-driven</a:t>
            </a:r>
          </a:p>
        </p:txBody>
      </p:sp>
      <p:sp>
        <p:nvSpPr>
          <p:cNvPr id="5" name="Title 1"/>
          <p:cNvSpPr>
            <a:spLocks noGrp="1"/>
          </p:cNvSpPr>
          <p:nvPr>
            <p:ph type="title"/>
          </p:nvPr>
        </p:nvSpPr>
        <p:spPr>
          <a:xfrm>
            <a:off x="838200" y="365125"/>
            <a:ext cx="10515600" cy="777875"/>
          </a:xfrm>
        </p:spPr>
        <p:txBody>
          <a:bodyPr>
            <a:normAutofit fontScale="90000"/>
          </a:bodyPr>
          <a:lstStyle/>
          <a:p>
            <a:br>
              <a:rPr lang="en-US" b="1" dirty="0"/>
            </a:br>
            <a:r>
              <a:rPr lang="en-US" b="1" dirty="0"/>
              <a:t>Categorization of EEG based BCI paradigms</a:t>
            </a:r>
            <a:br>
              <a:rPr lang="en-US" b="1" dirty="0"/>
            </a:br>
            <a:endParaRPr lang="en-US" dirty="0"/>
          </a:p>
        </p:txBody>
      </p:sp>
    </p:spTree>
    <p:extLst>
      <p:ext uri="{BB962C8B-B14F-4D97-AF65-F5344CB8AC3E}">
        <p14:creationId xmlns:p14="http://schemas.microsoft.com/office/powerpoint/2010/main" val="412959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fontScale="90000"/>
          </a:bodyPr>
          <a:lstStyle/>
          <a:p>
            <a:br>
              <a:rPr lang="en-US" b="1" dirty="0"/>
            </a:br>
            <a:r>
              <a:rPr lang="en-US" b="1" dirty="0"/>
              <a:t>Categorization of EEG based BCI paradigms</a:t>
            </a:r>
            <a:br>
              <a:rPr lang="en-US" b="1"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9671665"/>
              </p:ext>
            </p:extLst>
          </p:nvPr>
        </p:nvGraphicFramePr>
        <p:xfrm>
          <a:off x="1676400" y="1676400"/>
          <a:ext cx="8128000" cy="3749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814719038"/>
                    </a:ext>
                  </a:extLst>
                </a:gridCol>
                <a:gridCol w="4064000">
                  <a:extLst>
                    <a:ext uri="{9D8B030D-6E8A-4147-A177-3AD203B41FA5}">
                      <a16:colId xmlns:a16="http://schemas.microsoft.com/office/drawing/2014/main" val="1592311415"/>
                    </a:ext>
                  </a:extLst>
                </a:gridCol>
              </a:tblGrid>
              <a:tr h="370840">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28642805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ERD</a:t>
                      </a:r>
                    </a:p>
                    <a:p>
                      <a:pPr algn="ctr"/>
                      <a:endParaRPr lang="en-US" sz="2400" dirty="0"/>
                    </a:p>
                  </a:txBody>
                  <a:tcPr/>
                </a:tc>
                <a:tc>
                  <a:txBody>
                    <a:bodyPr/>
                    <a:lstStyle/>
                    <a:p>
                      <a:pPr algn="ctr"/>
                      <a:r>
                        <a:rPr lang="en-US" sz="2400" dirty="0"/>
                        <a:t>Spontaneous</a:t>
                      </a:r>
                    </a:p>
                  </a:txBody>
                  <a:tcPr/>
                </a:tc>
                <a:extLst>
                  <a:ext uri="{0D108BD9-81ED-4DB2-BD59-A6C34878D82A}">
                    <a16:rowId xmlns:a16="http://schemas.microsoft.com/office/drawing/2014/main" val="23272338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P300</a:t>
                      </a:r>
                    </a:p>
                    <a:p>
                      <a:pPr algn="ctr"/>
                      <a:endParaRPr lang="en-US" sz="2400" dirty="0"/>
                    </a:p>
                  </a:txBody>
                  <a:tcPr/>
                </a:tc>
                <a:tc>
                  <a:txBody>
                    <a:bodyPr/>
                    <a:lstStyle/>
                    <a:p>
                      <a:pPr algn="ctr"/>
                      <a:r>
                        <a:rPr lang="en-US" sz="2400" dirty="0"/>
                        <a:t>Evoked</a:t>
                      </a:r>
                    </a:p>
                  </a:txBody>
                  <a:tcPr/>
                </a:tc>
                <a:extLst>
                  <a:ext uri="{0D108BD9-81ED-4DB2-BD59-A6C34878D82A}">
                    <a16:rowId xmlns:a16="http://schemas.microsoft.com/office/drawing/2014/main" val="118677097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SSEP/AEP/VEP</a:t>
                      </a:r>
                    </a:p>
                    <a:p>
                      <a:pPr algn="ctr"/>
                      <a:endParaRPr lang="en-US" sz="2400" dirty="0"/>
                    </a:p>
                  </a:txBody>
                  <a:tcPr/>
                </a:tc>
                <a:tc>
                  <a:txBody>
                    <a:bodyPr/>
                    <a:lstStyle/>
                    <a:p>
                      <a:pPr algn="ctr"/>
                      <a:r>
                        <a:rPr lang="en-US" sz="2400" dirty="0"/>
                        <a:t>Evoked</a:t>
                      </a:r>
                    </a:p>
                  </a:txBody>
                  <a:tcPr/>
                </a:tc>
                <a:extLst>
                  <a:ext uri="{0D108BD9-81ED-4DB2-BD59-A6C34878D82A}">
                    <a16:rowId xmlns:a16="http://schemas.microsoft.com/office/drawing/2014/main" val="348853886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SCP</a:t>
                      </a:r>
                    </a:p>
                    <a:p>
                      <a:pPr algn="ctr"/>
                      <a:endParaRPr lang="en-US" sz="2400" dirty="0"/>
                    </a:p>
                  </a:txBody>
                  <a:tcPr/>
                </a:tc>
                <a:tc>
                  <a:txBody>
                    <a:bodyPr/>
                    <a:lstStyle/>
                    <a:p>
                      <a:pPr algn="ctr"/>
                      <a:r>
                        <a:rPr lang="en-US" sz="2400" dirty="0"/>
                        <a:t>Spontaneous</a:t>
                      </a:r>
                    </a:p>
                  </a:txBody>
                  <a:tcPr/>
                </a:tc>
                <a:extLst>
                  <a:ext uri="{0D108BD9-81ED-4DB2-BD59-A6C34878D82A}">
                    <a16:rowId xmlns:a16="http://schemas.microsoft.com/office/drawing/2014/main" val="1046612465"/>
                  </a:ext>
                </a:extLst>
              </a:tr>
            </a:tbl>
          </a:graphicData>
        </a:graphic>
      </p:graphicFrame>
    </p:spTree>
    <p:extLst>
      <p:ext uri="{BB962C8B-B14F-4D97-AF65-F5344CB8AC3E}">
        <p14:creationId xmlns:p14="http://schemas.microsoft.com/office/powerpoint/2010/main" val="400067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lstStyle/>
          <a:p>
            <a:r>
              <a:rPr lang="en-US" dirty="0"/>
              <a:t>Event Related Potentials (ERP)</a:t>
            </a:r>
          </a:p>
        </p:txBody>
      </p:sp>
      <p:sp>
        <p:nvSpPr>
          <p:cNvPr id="3" name="Content Placeholder 2"/>
          <p:cNvSpPr>
            <a:spLocks noGrp="1"/>
          </p:cNvSpPr>
          <p:nvPr>
            <p:ph idx="1"/>
          </p:nvPr>
        </p:nvSpPr>
        <p:spPr>
          <a:xfrm>
            <a:off x="609599" y="1571171"/>
            <a:ext cx="5360129" cy="4876800"/>
          </a:xfrm>
        </p:spPr>
        <p:txBody>
          <a:bodyPr>
            <a:normAutofit/>
          </a:bodyPr>
          <a:lstStyle/>
          <a:p>
            <a:r>
              <a:rPr lang="de-DE" sz="2400" dirty="0"/>
              <a:t>Averaging of trials following a stimulus</a:t>
            </a:r>
          </a:p>
        </p:txBody>
      </p:sp>
      <p:pic>
        <p:nvPicPr>
          <p:cNvPr id="6" name="Picture 5" descr="C:\Eigene Dateien\UNI\cnp\EEG-Referat\avg20trials.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3750642"/>
            <a:ext cx="4876800" cy="21929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Eigene Dateien\UNI\cnp\EEG-Referat\effectofaveragin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1514" y="1295400"/>
            <a:ext cx="4862286" cy="24552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Fi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2419802"/>
            <a:ext cx="5345615" cy="352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73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Evoked Potential (VEP)</a:t>
            </a:r>
          </a:p>
        </p:txBody>
      </p:sp>
      <p:sp>
        <p:nvSpPr>
          <p:cNvPr id="3" name="Content Placeholder 2"/>
          <p:cNvSpPr>
            <a:spLocks noGrp="1"/>
          </p:cNvSpPr>
          <p:nvPr>
            <p:ph idx="1"/>
          </p:nvPr>
        </p:nvSpPr>
        <p:spPr>
          <a:xfrm>
            <a:off x="1981200" y="1600201"/>
            <a:ext cx="8534400" cy="4525963"/>
          </a:xfrm>
        </p:spPr>
        <p:txBody>
          <a:bodyPr>
            <a:normAutofit/>
          </a:bodyPr>
          <a:lstStyle/>
          <a:p>
            <a:r>
              <a:rPr lang="en-US" sz="2400" b="1" dirty="0"/>
              <a:t>Caused by Visual Stimulus</a:t>
            </a:r>
          </a:p>
          <a:p>
            <a:r>
              <a:rPr lang="en-US" sz="2400" b="1" dirty="0"/>
              <a:t>Occurs with flashing lights (3-5 Hz)</a:t>
            </a:r>
          </a:p>
          <a:p>
            <a:r>
              <a:rPr lang="en-US" sz="2400" b="1" dirty="0"/>
              <a:t>Have been used to monitor function during surgery for lesions involving the pituitary gland, optic nerve. </a:t>
            </a:r>
          </a:p>
          <a:p>
            <a:r>
              <a:rPr lang="en-US" sz="2400" b="1" dirty="0"/>
              <a:t>Application:</a:t>
            </a:r>
            <a:br>
              <a:rPr lang="en-US" sz="2400" b="1" dirty="0"/>
            </a:br>
            <a:endParaRPr lang="en-US"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3352801"/>
            <a:ext cx="4430486" cy="332286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1" y="3814765"/>
            <a:ext cx="3612443" cy="2871787"/>
          </a:xfrm>
          <a:prstGeom prst="rect">
            <a:avLst/>
          </a:prstGeom>
        </p:spPr>
      </p:pic>
    </p:spTree>
    <p:extLst>
      <p:ext uri="{BB962C8B-B14F-4D97-AF65-F5344CB8AC3E}">
        <p14:creationId xmlns:p14="http://schemas.microsoft.com/office/powerpoint/2010/main" val="198903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Steady-State Visual Evoked Potential (SSVEP)</a:t>
            </a:r>
          </a:p>
        </p:txBody>
      </p:sp>
      <p:sp>
        <p:nvSpPr>
          <p:cNvPr id="3" name="Content Placeholder 2"/>
          <p:cNvSpPr>
            <a:spLocks noGrp="1"/>
          </p:cNvSpPr>
          <p:nvPr>
            <p:ph idx="1"/>
          </p:nvPr>
        </p:nvSpPr>
        <p:spPr/>
        <p:txBody>
          <a:bodyPr>
            <a:normAutofit/>
          </a:bodyPr>
          <a:lstStyle/>
          <a:p>
            <a:pPr algn="just"/>
            <a:r>
              <a:rPr lang="en-US" sz="2400" b="1" dirty="0"/>
              <a:t>SSVEP are signals that are natural responses to visual stimulation at specific frequencies. When the retina is excited by a visual stimulus ranging from 3.5 Hz to 75 Hz, the brain generates electrical activity at the same (or multiples of) frequency of the visual stimulus.</a:t>
            </a:r>
          </a:p>
          <a:p>
            <a:r>
              <a:rPr lang="en-US" sz="2000" b="1" dirty="0"/>
              <a:t>Excellent signal-to-noise ratio and relative immunity to artifacts.</a:t>
            </a:r>
          </a:p>
          <a:p>
            <a:r>
              <a:rPr lang="en-US" sz="2000" b="1" dirty="0"/>
              <a:t>Applications: </a:t>
            </a:r>
          </a:p>
          <a:p>
            <a:pPr lvl="1"/>
            <a:r>
              <a:rPr lang="en-US" sz="1600" b="1" dirty="0"/>
              <a:t>SSVEP-controlled robots (Boston University)</a:t>
            </a:r>
          </a:p>
          <a:p>
            <a:pPr lvl="1"/>
            <a:r>
              <a:rPr lang="en-US" sz="1600" b="1" dirty="0"/>
              <a:t>User-friendly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3810000"/>
            <a:ext cx="4648200" cy="2971800"/>
          </a:xfrm>
          <a:prstGeom prst="rect">
            <a:avLst/>
          </a:prstGeom>
        </p:spPr>
      </p:pic>
    </p:spTree>
    <p:extLst>
      <p:ext uri="{BB962C8B-B14F-4D97-AF65-F5344CB8AC3E}">
        <p14:creationId xmlns:p14="http://schemas.microsoft.com/office/powerpoint/2010/main" val="42700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P300 </a:t>
            </a:r>
          </a:p>
        </p:txBody>
      </p:sp>
      <p:sp>
        <p:nvSpPr>
          <p:cNvPr id="3" name="Content Placeholder 2"/>
          <p:cNvSpPr>
            <a:spLocks noGrp="1"/>
          </p:cNvSpPr>
          <p:nvPr>
            <p:ph idx="1"/>
          </p:nvPr>
        </p:nvSpPr>
        <p:spPr>
          <a:xfrm>
            <a:off x="867229" y="1524000"/>
            <a:ext cx="10515600" cy="4351338"/>
          </a:xfrm>
        </p:spPr>
        <p:txBody>
          <a:bodyPr>
            <a:normAutofit/>
          </a:bodyPr>
          <a:lstStyle/>
          <a:p>
            <a:pPr algn="just"/>
            <a:r>
              <a:rPr lang="en-US" sz="2400" b="1" dirty="0"/>
              <a:t>P300 is thought to reflect processes involved in stimulus evaluation or categorization.</a:t>
            </a:r>
          </a:p>
          <a:p>
            <a:pPr algn="just"/>
            <a:r>
              <a:rPr lang="en-US" sz="2400" b="1" dirty="0"/>
              <a:t>It is usually elicited using the oddball paradigm in which low-probability target items are inter-mixed with high-probability non-target (or "standard") items.</a:t>
            </a:r>
          </a:p>
          <a:p>
            <a:pPr algn="just"/>
            <a:r>
              <a:rPr lang="en-US" sz="2400" b="1" dirty="0"/>
              <a:t>Results in a positive curve on EEG after 300ms.</a:t>
            </a:r>
          </a:p>
          <a:p>
            <a:pPr algn="just"/>
            <a:r>
              <a:rPr lang="en-US" sz="2400" b="1" dirty="0"/>
              <a:t>Strongest signal at parental lobe.</a:t>
            </a:r>
          </a:p>
          <a:p>
            <a:pPr algn="just"/>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4601903"/>
            <a:ext cx="2209800" cy="2223440"/>
          </a:xfrm>
          <a:prstGeom prst="rect">
            <a:avLst/>
          </a:prstGeom>
        </p:spPr>
      </p:pic>
      <p:sp>
        <p:nvSpPr>
          <p:cNvPr id="6" name="Rectangle 5"/>
          <p:cNvSpPr/>
          <p:nvPr/>
        </p:nvSpPr>
        <p:spPr>
          <a:xfrm>
            <a:off x="6143172" y="4411349"/>
            <a:ext cx="6096000" cy="1661993"/>
          </a:xfrm>
          <a:prstGeom prst="rect">
            <a:avLst/>
          </a:prstGeom>
        </p:spPr>
        <p:txBody>
          <a:bodyPr>
            <a:spAutoFit/>
          </a:bodyPr>
          <a:lstStyle/>
          <a:p>
            <a:pPr marL="285750" indent="-285750">
              <a:buFont typeface="Arial" panose="020B0604020202020204" pitchFamily="34" charset="0"/>
              <a:buChar char="•"/>
            </a:pPr>
            <a:r>
              <a:rPr lang="en-US" dirty="0"/>
              <a:t>6x6 matrix of symbols</a:t>
            </a:r>
          </a:p>
          <a:p>
            <a:pPr marL="285750" indent="-285750">
              <a:buFont typeface="Arial" panose="020B0604020202020204" pitchFamily="34" charset="0"/>
              <a:buChar char="•"/>
            </a:pPr>
            <a:r>
              <a:rPr lang="en-US" dirty="0"/>
              <a:t>Subject concentrates on a symbol (i.e. cell)</a:t>
            </a:r>
          </a:p>
          <a:p>
            <a:pPr marL="285750" indent="-285750">
              <a:buFont typeface="Arial" panose="020B0604020202020204" pitchFamily="34" charset="0"/>
              <a:buChar char="•"/>
            </a:pPr>
            <a:r>
              <a:rPr lang="en-US" dirty="0"/>
              <a:t>Each row and column flashes twice</a:t>
            </a:r>
          </a:p>
          <a:p>
            <a:pPr marL="628650" lvl="1" indent="-171450">
              <a:buFont typeface="Arial" panose="020B0604020202020204" pitchFamily="34" charset="0"/>
              <a:buChar char="•"/>
            </a:pPr>
            <a:r>
              <a:rPr lang="en-US" sz="1100" dirty="0"/>
              <a:t> </a:t>
            </a:r>
            <a:r>
              <a:rPr lang="en-US" sz="1600" dirty="0"/>
              <a:t>i.e. 2 target flashes vs. 10 non-target flashes</a:t>
            </a:r>
          </a:p>
          <a:p>
            <a:pPr marL="628650" lvl="1" indent="-171450">
              <a:buFont typeface="Arial" panose="020B0604020202020204" pitchFamily="34" charset="0"/>
              <a:buChar char="•"/>
            </a:pPr>
            <a:r>
              <a:rPr lang="en-US" sz="1100" dirty="0"/>
              <a:t> </a:t>
            </a:r>
            <a:r>
              <a:rPr lang="en-US" sz="1600" dirty="0"/>
              <a:t>random order</a:t>
            </a:r>
          </a:p>
          <a:p>
            <a:pPr marL="628650" lvl="1" indent="-171450">
              <a:buFont typeface="Arial" panose="020B0604020202020204" pitchFamily="34" charset="0"/>
              <a:buChar char="•"/>
            </a:pPr>
            <a:r>
              <a:rPr lang="en-US" sz="1100" dirty="0"/>
              <a:t> </a:t>
            </a:r>
            <a:r>
              <a:rPr lang="en-US" sz="1600" dirty="0"/>
              <a:t>for very short time (e.g. 100 </a:t>
            </a:r>
            <a:r>
              <a:rPr lang="en-US" sz="1600" dirty="0" err="1"/>
              <a:t>ms</a:t>
            </a:r>
            <a:r>
              <a:rPr lang="en-US" sz="1600" dirty="0"/>
              <a:t>)</a:t>
            </a:r>
            <a:endParaRPr lang="en-US" dirty="0"/>
          </a:p>
        </p:txBody>
      </p:sp>
    </p:spTree>
    <p:extLst>
      <p:ext uri="{BB962C8B-B14F-4D97-AF65-F5344CB8AC3E}">
        <p14:creationId xmlns:p14="http://schemas.microsoft.com/office/powerpoint/2010/main" val="23038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P300</a:t>
            </a:r>
          </a:p>
        </p:txBody>
      </p:sp>
      <p:sp>
        <p:nvSpPr>
          <p:cNvPr id="5" name="Content Placeholder 2"/>
          <p:cNvSpPr>
            <a:spLocks noGrp="1"/>
          </p:cNvSpPr>
          <p:nvPr>
            <p:ph idx="1"/>
          </p:nvPr>
        </p:nvSpPr>
        <p:spPr>
          <a:xfrm>
            <a:off x="1981200" y="1600200"/>
            <a:ext cx="8229600" cy="1295400"/>
          </a:xfrm>
        </p:spPr>
        <p:txBody>
          <a:bodyPr>
            <a:normAutofit/>
          </a:bodyPr>
          <a:lstStyle/>
          <a:p>
            <a:r>
              <a:rPr lang="en-US" sz="2400" b="1" dirty="0"/>
              <a:t>(Farwell and </a:t>
            </a:r>
            <a:r>
              <a:rPr lang="en-US" sz="2400" b="1" dirty="0" err="1"/>
              <a:t>Donchin</a:t>
            </a:r>
            <a:r>
              <a:rPr lang="en-US" sz="2400" b="1" dirty="0"/>
              <a:t> 1988)</a:t>
            </a:r>
          </a:p>
          <a:p>
            <a:r>
              <a:rPr lang="en-US" sz="2400" b="1" dirty="0"/>
              <a:t>95% accuracy at 1 character per 26s</a:t>
            </a:r>
          </a:p>
          <a:p>
            <a:endParaRPr lang="en-US" sz="2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1" y="3124200"/>
            <a:ext cx="5388429" cy="314407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3124200"/>
            <a:ext cx="3167742" cy="3176566"/>
          </a:xfrm>
          <a:prstGeom prst="rect">
            <a:avLst/>
          </a:prstGeom>
        </p:spPr>
      </p:pic>
    </p:spTree>
    <p:extLst>
      <p:ext uri="{BB962C8B-B14F-4D97-AF65-F5344CB8AC3E}">
        <p14:creationId xmlns:p14="http://schemas.microsoft.com/office/powerpoint/2010/main" val="583526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4626</TotalTime>
  <Words>663</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Garamond</vt:lpstr>
      <vt:lpstr>Gill Sans MT</vt:lpstr>
      <vt:lpstr>Times New Roman</vt:lpstr>
      <vt:lpstr>Office Theme</vt:lpstr>
      <vt:lpstr>EEG Paradigms</vt:lpstr>
      <vt:lpstr>Direct (noninvasive) interfaces in EEG</vt:lpstr>
      <vt:lpstr> Categorization of EEG based BCI paradigms </vt:lpstr>
      <vt:lpstr> Categorization of EEG based BCI paradigms </vt:lpstr>
      <vt:lpstr>Event Related Potentials (ERP)</vt:lpstr>
      <vt:lpstr>Visual Evoked Potential (VEP)</vt:lpstr>
      <vt:lpstr>Steady-State Visual Evoked Potential (SSVEP)</vt:lpstr>
      <vt:lpstr>P300 </vt:lpstr>
      <vt:lpstr>P300</vt:lpstr>
      <vt:lpstr>ERS/ERD  </vt:lpstr>
      <vt:lpstr>ERS/ERD  </vt:lpstr>
      <vt:lpstr>ERS/ERD (4) </vt:lpstr>
      <vt:lpstr>Communication Issues </vt:lpstr>
      <vt:lpstr>BCI Applications  </vt:lpstr>
      <vt:lpstr>BCI Applications  </vt:lpstr>
      <vt:lpstr>BCI Applications  </vt:lpstr>
      <vt:lpstr>BCI Applications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of ERS/ERD-based WSNs for HCI</dc:title>
  <dc:creator>Todor</dc:creator>
  <cp:lastModifiedBy>Dr.Annushree Bablani</cp:lastModifiedBy>
  <cp:revision>125</cp:revision>
  <dcterms:created xsi:type="dcterms:W3CDTF">2011-09-11T15:22:53Z</dcterms:created>
  <dcterms:modified xsi:type="dcterms:W3CDTF">2022-02-02T09:29:18Z</dcterms:modified>
</cp:coreProperties>
</file>