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314" r:id="rId2"/>
    <p:sldId id="282" r:id="rId3"/>
    <p:sldId id="315" r:id="rId4"/>
    <p:sldId id="316" r:id="rId5"/>
    <p:sldId id="294" r:id="rId6"/>
    <p:sldId id="317" r:id="rId7"/>
    <p:sldId id="323" r:id="rId8"/>
    <p:sldId id="318" r:id="rId9"/>
    <p:sldId id="289" r:id="rId10"/>
    <p:sldId id="295" r:id="rId11"/>
    <p:sldId id="296" r:id="rId12"/>
    <p:sldId id="297" r:id="rId13"/>
    <p:sldId id="298" r:id="rId14"/>
    <p:sldId id="291" r:id="rId15"/>
    <p:sldId id="292" r:id="rId16"/>
    <p:sldId id="275" r:id="rId17"/>
    <p:sldId id="319" r:id="rId18"/>
    <p:sldId id="320" r:id="rId19"/>
    <p:sldId id="321" r:id="rId20"/>
    <p:sldId id="32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60"/>
  </p:normalViewPr>
  <p:slideViewPr>
    <p:cSldViewPr>
      <p:cViewPr varScale="1">
        <p:scale>
          <a:sx n="78" d="100"/>
          <a:sy n="78" d="100"/>
        </p:scale>
        <p:origin x="907"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5F9892F-7DCD-45B4-A1AF-EC504963300A}" type="datetimeFigureOut">
              <a:rPr lang="en-US" smtClean="0">
                <a:solidFill>
                  <a:prstClr val="black">
                    <a:tint val="75000"/>
                  </a:prstClr>
                </a:solidFill>
              </a:rPr>
              <a:pPr/>
              <a:t>2/9/2022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04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9892F-7DCD-45B4-A1AF-EC504963300A}" type="datetimeFigureOut">
              <a:rPr lang="en-US" smtClean="0">
                <a:solidFill>
                  <a:prstClr val="black">
                    <a:tint val="75000"/>
                  </a:prstClr>
                </a:solidFill>
              </a:rPr>
              <a:pPr/>
              <a:t>2/9/2022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226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9892F-7DCD-45B4-A1AF-EC504963300A}" type="datetimeFigureOut">
              <a:rPr lang="en-US" smtClean="0">
                <a:solidFill>
                  <a:prstClr val="black">
                    <a:tint val="75000"/>
                  </a:prstClr>
                </a:solidFill>
              </a:rPr>
              <a:pPr/>
              <a:t>2/9/2022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1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9892F-7DCD-45B4-A1AF-EC504963300A}" type="datetimeFigureOut">
              <a:rPr lang="en-US" smtClean="0">
                <a:solidFill>
                  <a:prstClr val="black">
                    <a:tint val="75000"/>
                  </a:prstClr>
                </a:solidFill>
              </a:rPr>
              <a:pPr/>
              <a:t>2/9/2022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2385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F9892F-7DCD-45B4-A1AF-EC504963300A}" type="datetimeFigureOut">
              <a:rPr lang="en-US" smtClean="0">
                <a:solidFill>
                  <a:prstClr val="black">
                    <a:tint val="75000"/>
                  </a:prstClr>
                </a:solidFill>
              </a:rPr>
              <a:pPr/>
              <a:t>2/9/2022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4202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F9892F-7DCD-45B4-A1AF-EC504963300A}" type="datetimeFigureOut">
              <a:rPr lang="en-US" smtClean="0">
                <a:solidFill>
                  <a:prstClr val="black">
                    <a:tint val="75000"/>
                  </a:prstClr>
                </a:solidFill>
              </a:rPr>
              <a:pPr/>
              <a:t>2/9/2022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226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F9892F-7DCD-45B4-A1AF-EC504963300A}" type="datetimeFigureOut">
              <a:rPr lang="en-US" smtClean="0">
                <a:solidFill>
                  <a:prstClr val="black">
                    <a:tint val="75000"/>
                  </a:prstClr>
                </a:solidFill>
              </a:rPr>
              <a:pPr/>
              <a:t>2/9/2022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5151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9892F-7DCD-45B4-A1AF-EC504963300A}" type="datetimeFigureOut">
              <a:rPr lang="en-US" smtClean="0">
                <a:solidFill>
                  <a:prstClr val="black">
                    <a:tint val="75000"/>
                  </a:prstClr>
                </a:solidFill>
              </a:rPr>
              <a:pPr/>
              <a:t>2/9/2022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332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9892F-7DCD-45B4-A1AF-EC504963300A}" type="datetimeFigureOut">
              <a:rPr lang="en-US" smtClean="0">
                <a:solidFill>
                  <a:prstClr val="black">
                    <a:tint val="75000"/>
                  </a:prstClr>
                </a:solidFill>
              </a:rPr>
              <a:pPr/>
              <a:t>2/9/2022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7258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F9892F-7DCD-45B4-A1AF-EC504963300A}" type="datetimeFigureOut">
              <a:rPr lang="en-US" smtClean="0">
                <a:solidFill>
                  <a:prstClr val="black">
                    <a:tint val="75000"/>
                  </a:prstClr>
                </a:solidFill>
              </a:rPr>
              <a:pPr/>
              <a:t>2/9/2022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090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F9892F-7DCD-45B4-A1AF-EC504963300A}" type="datetimeFigureOut">
              <a:rPr lang="en-US" smtClean="0">
                <a:solidFill>
                  <a:prstClr val="black">
                    <a:tint val="75000"/>
                  </a:prstClr>
                </a:solidFill>
              </a:rPr>
              <a:pPr/>
              <a:t>2/9/2022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557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9892F-7DCD-45B4-A1AF-EC504963300A}" type="datetimeFigureOut">
              <a:rPr lang="en-US" smtClean="0">
                <a:solidFill>
                  <a:prstClr val="black">
                    <a:tint val="75000"/>
                  </a:prstClr>
                </a:solidFill>
              </a:rPr>
              <a:pPr/>
              <a:t>2/9/2022</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3FC90-8D6B-47DB-9314-712520DE5D0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859536"/>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en.wikipedia.org/wiki/Mastoid_proces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9576" y="818745"/>
            <a:ext cx="7772400" cy="1109985"/>
          </a:xfrm>
        </p:spPr>
        <p:txBody>
          <a:bodyPr>
            <a:normAutofit/>
          </a:bodyPr>
          <a:lstStyle/>
          <a:p>
            <a:r>
              <a:rPr lang="en-US" dirty="0">
                <a:solidFill>
                  <a:srgbClr val="6C0000"/>
                </a:solidFill>
                <a:latin typeface="Times New Roman" pitchFamily="18" charset="0"/>
                <a:cs typeface="Times New Roman" pitchFamily="18" charset="0"/>
              </a:rPr>
              <a:t>EEG Variables</a:t>
            </a:r>
            <a:endParaRPr lang="en-IN"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2238428" y="4437112"/>
            <a:ext cx="7854696" cy="1752600"/>
          </a:xfrm>
        </p:spPr>
        <p:txBody>
          <a:bodyPr>
            <a:normAutofit/>
          </a:bodyPr>
          <a:lstStyle/>
          <a:p>
            <a:r>
              <a:rPr lang="en-US" b="1" dirty="0">
                <a:solidFill>
                  <a:schemeClr val="tx1"/>
                </a:solidFill>
              </a:rPr>
              <a:t> </a:t>
            </a:r>
            <a:r>
              <a:rPr lang="en-US" b="1" u="sng" dirty="0">
                <a:solidFill>
                  <a:schemeClr val="tx1"/>
                </a:solidFill>
              </a:rPr>
              <a:t>Course Instructor</a:t>
            </a:r>
          </a:p>
          <a:p>
            <a:r>
              <a:rPr lang="en-US" b="1" dirty="0">
                <a:solidFill>
                  <a:schemeClr val="tx1"/>
                </a:solidFill>
              </a:rPr>
              <a:t>Dr. Annushree Bablani</a:t>
            </a:r>
          </a:p>
          <a:p>
            <a:r>
              <a:rPr lang="en-US" i="1" dirty="0">
                <a:solidFill>
                  <a:schemeClr val="tx1"/>
                </a:solidFill>
              </a:rPr>
              <a:t>Acknowledgments</a:t>
            </a:r>
            <a:r>
              <a:rPr lang="en-US" b="1" dirty="0">
                <a:solidFill>
                  <a:schemeClr val="tx1"/>
                </a:solidFill>
              </a:rPr>
              <a:t>: Dr. Sreeja S R</a:t>
            </a:r>
          </a:p>
        </p:txBody>
      </p:sp>
      <p:sp>
        <p:nvSpPr>
          <p:cNvPr id="6" name="Date Placeholder 5">
            <a:extLst>
              <a:ext uri="{FF2B5EF4-FFF2-40B4-BE49-F238E27FC236}">
                <a16:creationId xmlns:a16="http://schemas.microsoft.com/office/drawing/2014/main" id="{77D2E4A3-DB02-0643-B099-E9052890A3A3}"/>
              </a:ext>
            </a:extLst>
          </p:cNvPr>
          <p:cNvSpPr>
            <a:spLocks noGrp="1"/>
          </p:cNvSpPr>
          <p:nvPr>
            <p:ph type="dt" sz="half" idx="10"/>
          </p:nvPr>
        </p:nvSpPr>
        <p:spPr>
          <a:xfrm>
            <a:off x="176063" y="6219256"/>
            <a:ext cx="2743200" cy="365125"/>
          </a:xfrm>
        </p:spPr>
        <p:txBody>
          <a:bodyPr/>
          <a:lstStyle/>
          <a:p>
            <a:pPr algn="ctr">
              <a:defRPr/>
            </a:pPr>
            <a:r>
              <a:rPr lang="en-IN" sz="1000">
                <a:solidFill>
                  <a:srgbClr val="000000">
                    <a:alpha val="70000"/>
                  </a:srgbClr>
                </a:solidFill>
                <a:latin typeface="Gill Sans MT" panose="020B0502020104020203"/>
              </a:rPr>
              <a:t>IIITS: BCI</a:t>
            </a:r>
            <a:endParaRPr lang="en-IN" sz="1000" dirty="0">
              <a:solidFill>
                <a:srgbClr val="000000">
                  <a:alpha val="70000"/>
                </a:srgbClr>
              </a:solidFill>
              <a:latin typeface="Gill Sans MT" panose="020B0502020104020203"/>
            </a:endParaRPr>
          </a:p>
        </p:txBody>
      </p:sp>
      <p:sp>
        <p:nvSpPr>
          <p:cNvPr id="7" name="Slide Number Placeholder 6">
            <a:extLst>
              <a:ext uri="{FF2B5EF4-FFF2-40B4-BE49-F238E27FC236}">
                <a16:creationId xmlns:a16="http://schemas.microsoft.com/office/drawing/2014/main" id="{83CD6E09-BDD2-E34C-8BEE-17C007AC829D}"/>
              </a:ext>
            </a:extLst>
          </p:cNvPr>
          <p:cNvSpPr>
            <a:spLocks noGrp="1"/>
          </p:cNvSpPr>
          <p:nvPr>
            <p:ph type="sldNum" sz="quarter" idx="12"/>
          </p:nvPr>
        </p:nvSpPr>
        <p:spPr/>
        <p:txBody>
          <a:bodyPr/>
          <a:lstStyle/>
          <a:p>
            <a:pPr algn="ctr">
              <a:defRPr/>
            </a:pPr>
            <a:fld id="{E2D238DB-7230-45D0-89A2-1890D4DEDBDF}" type="slidenum">
              <a:rPr lang="en-IN" sz="1100">
                <a:solidFill>
                  <a:srgbClr val="FFFFFF"/>
                </a:solidFill>
                <a:latin typeface="Gill Sans MT" panose="020B0502020104020203"/>
              </a:rPr>
              <a:pPr algn="ctr">
                <a:defRPr/>
              </a:pPr>
              <a:t>1</a:t>
            </a:fld>
            <a:endParaRPr lang="en-IN" sz="1100">
              <a:solidFill>
                <a:srgbClr val="FFFFFF"/>
              </a:solidFill>
              <a:latin typeface="Gill Sans MT" panose="020B0502020104020203"/>
            </a:endParaRPr>
          </a:p>
        </p:txBody>
      </p:sp>
      <p:pic>
        <p:nvPicPr>
          <p:cNvPr id="5" name="Picture 1">
            <a:extLst>
              <a:ext uri="{FF2B5EF4-FFF2-40B4-BE49-F238E27FC236}">
                <a16:creationId xmlns:a16="http://schemas.microsoft.com/office/drawing/2014/main" id="{04D23BAF-DB54-C046-9F10-D252415BD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961"/>
            <a:ext cx="1547663" cy="1516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0336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Rhythm</a:t>
            </a:r>
          </a:p>
        </p:txBody>
      </p:sp>
      <p:sp>
        <p:nvSpPr>
          <p:cNvPr id="3" name="Content Placeholder 2"/>
          <p:cNvSpPr>
            <a:spLocks noGrp="1"/>
          </p:cNvSpPr>
          <p:nvPr>
            <p:ph idx="1"/>
          </p:nvPr>
        </p:nvSpPr>
        <p:spPr>
          <a:xfrm>
            <a:off x="1752600" y="1600200"/>
            <a:ext cx="8534400" cy="2514600"/>
          </a:xfrm>
        </p:spPr>
        <p:txBody>
          <a:bodyPr>
            <a:normAutofit lnSpcReduction="10000"/>
          </a:bodyPr>
          <a:lstStyle/>
          <a:p>
            <a:pPr>
              <a:buFontTx/>
              <a:buNone/>
            </a:pPr>
            <a:r>
              <a:rPr lang="de-DE" sz="2400" b="1" dirty="0"/>
              <a:t>Frequency</a:t>
            </a:r>
            <a:r>
              <a:rPr lang="de-DE" sz="2400" dirty="0"/>
              <a:t>: 		8 – 15 Hz</a:t>
            </a:r>
          </a:p>
          <a:p>
            <a:pPr>
              <a:buFontTx/>
              <a:buNone/>
            </a:pPr>
            <a:r>
              <a:rPr lang="de-DE" sz="2400" b="1" dirty="0"/>
              <a:t>Amplitude</a:t>
            </a:r>
            <a:r>
              <a:rPr lang="de-DE" sz="2400" dirty="0"/>
              <a:t>: 		5 – 100 microVolt</a:t>
            </a:r>
          </a:p>
          <a:p>
            <a:pPr>
              <a:buFontTx/>
              <a:buNone/>
            </a:pPr>
            <a:r>
              <a:rPr lang="de-DE" sz="2400" b="1" dirty="0"/>
              <a:t>Location</a:t>
            </a:r>
            <a:r>
              <a:rPr lang="de-DE" sz="2400" dirty="0"/>
              <a:t>:		Occipital, Parietal</a:t>
            </a:r>
          </a:p>
          <a:p>
            <a:pPr>
              <a:buFontTx/>
              <a:buNone/>
            </a:pPr>
            <a:r>
              <a:rPr lang="de-DE" sz="2400" b="1" dirty="0"/>
              <a:t>State of Mind</a:t>
            </a:r>
            <a:r>
              <a:rPr lang="de-DE" sz="2400" dirty="0"/>
              <a:t>:		Alert Restfulness</a:t>
            </a:r>
          </a:p>
          <a:p>
            <a:pPr>
              <a:buNone/>
            </a:pPr>
            <a:r>
              <a:rPr lang="de-DE" sz="2400" dirty="0"/>
              <a:t>Source: 		Oscillating thalamic pacemaker neurons</a:t>
            </a:r>
          </a:p>
          <a:p>
            <a:pPr>
              <a:buFontTx/>
              <a:buNone/>
            </a:pPr>
            <a:r>
              <a:rPr lang="de-DE" sz="2000" dirty="0"/>
              <a:t>Alpha blockade occurs when new stimulus is processed</a:t>
            </a:r>
          </a:p>
        </p:txBody>
      </p:sp>
      <p:pic>
        <p:nvPicPr>
          <p:cNvPr id="4" name="Picture 1028" descr="A:\alpha.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4343400"/>
            <a:ext cx="558572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9606" y="3810000"/>
            <a:ext cx="2903080" cy="2921000"/>
          </a:xfrm>
          <a:prstGeom prst="rect">
            <a:avLst/>
          </a:prstGeom>
        </p:spPr>
      </p:pic>
    </p:spTree>
    <p:extLst>
      <p:ext uri="{BB962C8B-B14F-4D97-AF65-F5344CB8AC3E}">
        <p14:creationId xmlns:p14="http://schemas.microsoft.com/office/powerpoint/2010/main" val="738355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Beta Rhythm</a:t>
            </a:r>
          </a:p>
        </p:txBody>
      </p:sp>
      <p:sp>
        <p:nvSpPr>
          <p:cNvPr id="3" name="Content Placeholder 2"/>
          <p:cNvSpPr>
            <a:spLocks noGrp="1"/>
          </p:cNvSpPr>
          <p:nvPr>
            <p:ph idx="1"/>
          </p:nvPr>
        </p:nvSpPr>
        <p:spPr>
          <a:xfrm>
            <a:off x="1752600" y="1600200"/>
            <a:ext cx="8534400" cy="2514600"/>
          </a:xfrm>
        </p:spPr>
        <p:txBody>
          <a:bodyPr>
            <a:normAutofit/>
          </a:bodyPr>
          <a:lstStyle/>
          <a:p>
            <a:pPr>
              <a:buFontTx/>
              <a:buNone/>
            </a:pPr>
            <a:r>
              <a:rPr lang="de-DE" sz="2400" b="1" dirty="0"/>
              <a:t>Frequency:</a:t>
            </a:r>
            <a:r>
              <a:rPr lang="de-DE" sz="2400" dirty="0"/>
              <a:t> 		16 – 30 Hz</a:t>
            </a:r>
          </a:p>
          <a:p>
            <a:pPr>
              <a:buFontTx/>
              <a:buNone/>
            </a:pPr>
            <a:r>
              <a:rPr lang="de-DE" sz="2400" b="1" dirty="0"/>
              <a:t>Amplitude:</a:t>
            </a:r>
            <a:r>
              <a:rPr lang="de-DE" sz="2400" dirty="0"/>
              <a:t> 		2 – 20 microVolt</a:t>
            </a:r>
          </a:p>
          <a:p>
            <a:pPr>
              <a:buFontTx/>
              <a:buNone/>
            </a:pPr>
            <a:r>
              <a:rPr lang="de-DE" sz="2400" b="1" dirty="0"/>
              <a:t>Location:	</a:t>
            </a:r>
            <a:r>
              <a:rPr lang="de-DE" sz="2400" dirty="0"/>
              <a:t>	Frontal</a:t>
            </a:r>
          </a:p>
          <a:p>
            <a:pPr>
              <a:buFontTx/>
              <a:buNone/>
            </a:pPr>
            <a:r>
              <a:rPr lang="de-DE" sz="2400" b="1" dirty="0"/>
              <a:t>State of Mind:</a:t>
            </a:r>
            <a:r>
              <a:rPr lang="de-DE" sz="2400" dirty="0"/>
              <a:t>		Mental Activity</a:t>
            </a:r>
          </a:p>
          <a:p>
            <a:pPr>
              <a:buFontTx/>
              <a:buNone/>
            </a:pPr>
            <a:r>
              <a:rPr lang="de-DE" sz="2000" dirty="0"/>
              <a:t>Reflects specific information processing between cortex and thalamus</a:t>
            </a:r>
            <a:endParaRPr lang="de-DE" sz="2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9606" y="3810000"/>
            <a:ext cx="2903080" cy="2921000"/>
          </a:xfrm>
          <a:prstGeom prst="rect">
            <a:avLst/>
          </a:prstGeom>
        </p:spPr>
      </p:pic>
      <p:pic>
        <p:nvPicPr>
          <p:cNvPr id="6" name="Picture 1028" descr="A:\bet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4444207"/>
            <a:ext cx="5448828" cy="1652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099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Rhythm</a:t>
            </a:r>
          </a:p>
        </p:txBody>
      </p:sp>
      <p:sp>
        <p:nvSpPr>
          <p:cNvPr id="3" name="Content Placeholder 2"/>
          <p:cNvSpPr>
            <a:spLocks noGrp="1"/>
          </p:cNvSpPr>
          <p:nvPr>
            <p:ph idx="1"/>
          </p:nvPr>
        </p:nvSpPr>
        <p:spPr>
          <a:xfrm>
            <a:off x="1752600" y="1600200"/>
            <a:ext cx="8534400" cy="2514600"/>
          </a:xfrm>
        </p:spPr>
        <p:txBody>
          <a:bodyPr>
            <a:normAutofit fontScale="92500" lnSpcReduction="10000"/>
          </a:bodyPr>
          <a:lstStyle/>
          <a:p>
            <a:pPr>
              <a:buFontTx/>
              <a:buNone/>
            </a:pPr>
            <a:r>
              <a:rPr lang="de-DE" sz="2400" b="1" dirty="0"/>
              <a:t>Frequency:</a:t>
            </a:r>
            <a:r>
              <a:rPr lang="de-DE" sz="2400" dirty="0"/>
              <a:t> 		1 – 4 Hz</a:t>
            </a:r>
          </a:p>
          <a:p>
            <a:pPr>
              <a:buFontTx/>
              <a:buNone/>
            </a:pPr>
            <a:r>
              <a:rPr lang="de-DE" sz="2400" b="1" dirty="0"/>
              <a:t>Amplitude:</a:t>
            </a:r>
            <a:r>
              <a:rPr lang="de-DE" sz="2400" dirty="0"/>
              <a:t> 		20 – 200 microVolt</a:t>
            </a:r>
          </a:p>
          <a:p>
            <a:pPr>
              <a:buFontTx/>
              <a:buNone/>
            </a:pPr>
            <a:r>
              <a:rPr lang="de-DE" sz="2400" b="1" dirty="0"/>
              <a:t>Location:</a:t>
            </a:r>
            <a:r>
              <a:rPr lang="de-DE" sz="2400" dirty="0"/>
              <a:t>		Variable</a:t>
            </a:r>
          </a:p>
          <a:p>
            <a:pPr>
              <a:buFontTx/>
              <a:buNone/>
            </a:pPr>
            <a:r>
              <a:rPr lang="de-DE" sz="2400" b="1" dirty="0"/>
              <a:t>State</a:t>
            </a:r>
            <a:r>
              <a:rPr lang="de-DE" sz="2400" dirty="0"/>
              <a:t> </a:t>
            </a:r>
            <a:r>
              <a:rPr lang="de-DE" sz="2400" b="1" dirty="0"/>
              <a:t>of</a:t>
            </a:r>
            <a:r>
              <a:rPr lang="de-DE" sz="2400" dirty="0"/>
              <a:t> </a:t>
            </a:r>
            <a:r>
              <a:rPr lang="de-DE" sz="2400" b="1" dirty="0"/>
              <a:t>Mind:</a:t>
            </a:r>
            <a:r>
              <a:rPr lang="de-DE" sz="2400" dirty="0"/>
              <a:t>		Deep sleep</a:t>
            </a:r>
          </a:p>
          <a:p>
            <a:pPr>
              <a:buFontTx/>
              <a:buNone/>
            </a:pPr>
            <a:r>
              <a:rPr lang="de-DE" sz="2400" dirty="0"/>
              <a:t>Oscillations in Thalamus and deep cortical layers</a:t>
            </a:r>
          </a:p>
          <a:p>
            <a:pPr>
              <a:buFontTx/>
              <a:buNone/>
            </a:pPr>
            <a:r>
              <a:rPr lang="de-DE" sz="2400" dirty="0"/>
              <a:t>Usually inibited by ARAS (Ascending Reticular Activation System)</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959914"/>
            <a:ext cx="2754086" cy="2771086"/>
          </a:xfrm>
          <a:prstGeom prst="rect">
            <a:avLst/>
          </a:prstGeom>
        </p:spPr>
      </p:pic>
      <p:pic>
        <p:nvPicPr>
          <p:cNvPr id="8" name="Picture 1029" descr="A:\delt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4245430"/>
            <a:ext cx="5614988" cy="233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20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Theta Rhythm</a:t>
            </a:r>
          </a:p>
        </p:txBody>
      </p:sp>
      <p:sp>
        <p:nvSpPr>
          <p:cNvPr id="3" name="Content Placeholder 2"/>
          <p:cNvSpPr>
            <a:spLocks noGrp="1"/>
          </p:cNvSpPr>
          <p:nvPr>
            <p:ph idx="1"/>
          </p:nvPr>
        </p:nvSpPr>
        <p:spPr>
          <a:xfrm>
            <a:off x="1752600" y="1600200"/>
            <a:ext cx="8534400" cy="2514600"/>
          </a:xfrm>
        </p:spPr>
        <p:txBody>
          <a:bodyPr>
            <a:normAutofit/>
          </a:bodyPr>
          <a:lstStyle/>
          <a:p>
            <a:pPr>
              <a:buFontTx/>
              <a:buNone/>
            </a:pPr>
            <a:r>
              <a:rPr lang="de-DE" sz="2400" b="1" dirty="0"/>
              <a:t>Frequency:</a:t>
            </a:r>
            <a:r>
              <a:rPr lang="de-DE" sz="2400" dirty="0"/>
              <a:t>		4 – 7 Hz</a:t>
            </a:r>
          </a:p>
          <a:p>
            <a:pPr>
              <a:buFontTx/>
              <a:buNone/>
            </a:pPr>
            <a:r>
              <a:rPr lang="de-DE" sz="2400" b="1" dirty="0"/>
              <a:t>Amplitude:</a:t>
            </a:r>
            <a:r>
              <a:rPr lang="de-DE" sz="2400" dirty="0"/>
              <a:t> 		5 – 100 microVolt</a:t>
            </a:r>
          </a:p>
          <a:p>
            <a:pPr>
              <a:buFontTx/>
              <a:buNone/>
            </a:pPr>
            <a:r>
              <a:rPr lang="de-DE" sz="2400" b="1" dirty="0"/>
              <a:t>Location:</a:t>
            </a:r>
            <a:r>
              <a:rPr lang="de-DE" sz="2400" dirty="0"/>
              <a:t>		Frontal, Temporal</a:t>
            </a:r>
          </a:p>
          <a:p>
            <a:pPr>
              <a:buFontTx/>
              <a:buNone/>
            </a:pPr>
            <a:r>
              <a:rPr lang="de-DE" sz="2400" b="1" dirty="0"/>
              <a:t>State of Mind:</a:t>
            </a:r>
            <a:r>
              <a:rPr lang="de-DE" sz="2400" dirty="0"/>
              <a:t>		Sleepiness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9606" y="3810000"/>
            <a:ext cx="2903080" cy="2921000"/>
          </a:xfrm>
          <a:prstGeom prst="rect">
            <a:avLst/>
          </a:prstGeom>
        </p:spPr>
      </p:pic>
      <p:pic>
        <p:nvPicPr>
          <p:cNvPr id="7" name="Picture 1028" descr="A:\thet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6786" y="4318794"/>
            <a:ext cx="5857014" cy="1854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353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 Waves</a:t>
            </a:r>
          </a:p>
        </p:txBody>
      </p:sp>
      <p:sp>
        <p:nvSpPr>
          <p:cNvPr id="3" name="Content Placeholder 2"/>
          <p:cNvSpPr>
            <a:spLocks noGrp="1"/>
          </p:cNvSpPr>
          <p:nvPr>
            <p:ph idx="1"/>
          </p:nvPr>
        </p:nvSpPr>
        <p:spPr>
          <a:xfrm>
            <a:off x="1219200" y="1661659"/>
            <a:ext cx="9906000" cy="4495800"/>
          </a:xfrm>
        </p:spPr>
        <p:txBody>
          <a:bodyPr>
            <a:normAutofit/>
          </a:bodyPr>
          <a:lstStyle/>
          <a:p>
            <a:r>
              <a:rPr lang="en-US" sz="2400" dirty="0"/>
              <a:t>Studied since 1930s</a:t>
            </a:r>
          </a:p>
          <a:p>
            <a:r>
              <a:rPr lang="en-US" sz="2400" dirty="0"/>
              <a:t>Found in Motor Cortex</a:t>
            </a:r>
          </a:p>
          <a:p>
            <a:r>
              <a:rPr lang="en-US" sz="2400" dirty="0"/>
              <a:t>Amplitude suppressed by Physical Movements, or </a:t>
            </a:r>
            <a:r>
              <a:rPr lang="en-US" sz="2400" i="1" dirty="0"/>
              <a:t>intent to </a:t>
            </a:r>
            <a:r>
              <a:rPr lang="en-US" sz="2400" dirty="0"/>
              <a:t>move physically</a:t>
            </a:r>
          </a:p>
          <a:p>
            <a:r>
              <a:rPr lang="en-US" sz="2400" dirty="0"/>
              <a:t>(</a:t>
            </a:r>
            <a:r>
              <a:rPr lang="en-US" sz="2400" dirty="0" err="1"/>
              <a:t>Wolpaw</a:t>
            </a:r>
            <a:r>
              <a:rPr lang="en-US" sz="2400" dirty="0"/>
              <a:t>, et al 1991) trained subjects to control the mu rhythm by visualizing motor tasks to move a cursor up and down (1D)</a:t>
            </a:r>
          </a:p>
          <a:p>
            <a:r>
              <a:rPr lang="en-US" sz="2400" dirty="0"/>
              <a:t>(</a:t>
            </a:r>
            <a:r>
              <a:rPr lang="en-US" sz="2400" dirty="0" err="1"/>
              <a:t>Wolpaw</a:t>
            </a:r>
            <a:r>
              <a:rPr lang="en-US" sz="2400" dirty="0"/>
              <a:t> and McFarland 2004) used a linear combination of Mu and Beta waves to control a 2D cursor.</a:t>
            </a:r>
          </a:p>
          <a:p>
            <a:r>
              <a:rPr lang="en-US" sz="2400" dirty="0"/>
              <a:t>Weights were learned from the users in real time.</a:t>
            </a:r>
          </a:p>
          <a:p>
            <a:r>
              <a:rPr lang="en-US" sz="2400" dirty="0"/>
              <a:t>Cursor moved every 50ms (20 Hz)</a:t>
            </a:r>
          </a:p>
          <a:p>
            <a:r>
              <a:rPr lang="en-US" sz="2400" dirty="0"/>
              <a:t>92% “hit rate” in average 1.9 sec</a:t>
            </a:r>
          </a:p>
          <a:p>
            <a:endParaRPr lang="en-US" sz="2400" dirty="0"/>
          </a:p>
        </p:txBody>
      </p:sp>
    </p:spTree>
    <p:extLst>
      <p:ext uri="{BB962C8B-B14F-4D97-AF65-F5344CB8AC3E}">
        <p14:creationId xmlns:p14="http://schemas.microsoft.com/office/powerpoint/2010/main" val="3406612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and Beta Waves</a:t>
            </a:r>
          </a:p>
        </p:txBody>
      </p:sp>
      <p:sp>
        <p:nvSpPr>
          <p:cNvPr id="3" name="Content Placeholder 2"/>
          <p:cNvSpPr>
            <a:spLocks noGrp="1"/>
          </p:cNvSpPr>
          <p:nvPr>
            <p:ph idx="1"/>
          </p:nvPr>
        </p:nvSpPr>
        <p:spPr>
          <a:xfrm>
            <a:off x="1752600" y="1600200"/>
            <a:ext cx="8534400" cy="4495800"/>
          </a:xfrm>
        </p:spPr>
        <p:txBody>
          <a:bodyPr>
            <a:normAutofit/>
          </a:bodyPr>
          <a:lstStyle/>
          <a:p>
            <a:r>
              <a:rPr lang="en-US" sz="2400" dirty="0"/>
              <a:t>Studied since 1920s</a:t>
            </a:r>
          </a:p>
          <a:p>
            <a:r>
              <a:rPr lang="en-US" sz="2400" dirty="0"/>
              <a:t>Found in Parietal and Frontal Cortex</a:t>
            </a:r>
          </a:p>
          <a:p>
            <a:r>
              <a:rPr lang="en-US" sz="2400" dirty="0"/>
              <a:t>Relaxed - Alpha has high amplitude</a:t>
            </a:r>
          </a:p>
          <a:p>
            <a:r>
              <a:rPr lang="en-US" sz="2400" dirty="0"/>
              <a:t>Excited - Beta has high amplitude</a:t>
            </a:r>
          </a:p>
          <a:p>
            <a:r>
              <a:rPr lang="en-US" sz="2400" dirty="0"/>
              <a:t>So, Relaxed -&gt; Excited</a:t>
            </a:r>
          </a:p>
          <a:p>
            <a:pPr>
              <a:buFont typeface="Wingdings" pitchFamily="2" charset="2"/>
              <a:buNone/>
            </a:pPr>
            <a:r>
              <a:rPr lang="en-US" sz="2400" dirty="0"/>
              <a:t>	means Alpha -&gt; Beta</a:t>
            </a:r>
          </a:p>
          <a:p>
            <a:endParaRPr lang="en-US" sz="2400" dirty="0"/>
          </a:p>
        </p:txBody>
      </p:sp>
    </p:spTree>
    <p:extLst>
      <p:ext uri="{BB962C8B-B14F-4D97-AF65-F5344CB8AC3E}">
        <p14:creationId xmlns:p14="http://schemas.microsoft.com/office/powerpoint/2010/main" val="2240689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Variables used in EEG measurement:</a:t>
            </a:r>
            <a:endParaRPr lang="en-US" dirty="0"/>
          </a:p>
        </p:txBody>
      </p:sp>
      <p:sp>
        <p:nvSpPr>
          <p:cNvPr id="3" name="Content Placeholder 2"/>
          <p:cNvSpPr>
            <a:spLocks noGrp="1"/>
          </p:cNvSpPr>
          <p:nvPr>
            <p:ph idx="1"/>
          </p:nvPr>
        </p:nvSpPr>
        <p:spPr>
          <a:xfrm>
            <a:off x="838200" y="1683761"/>
            <a:ext cx="10210800" cy="4724400"/>
          </a:xfrm>
        </p:spPr>
        <p:txBody>
          <a:bodyPr>
            <a:normAutofit/>
          </a:bodyPr>
          <a:lstStyle/>
          <a:p>
            <a:pPr marL="0" indent="0">
              <a:buNone/>
            </a:pPr>
            <a:r>
              <a:rPr lang="en-US" b="1" dirty="0"/>
              <a:t>Frequency:</a:t>
            </a:r>
            <a:endParaRPr lang="en-US" dirty="0"/>
          </a:p>
          <a:p>
            <a:r>
              <a:rPr lang="en-US" dirty="0"/>
              <a:t>Frequency refers to rhythmic repetitive activity (in Hz). The frequency of EEG activity can have different properties including:</a:t>
            </a:r>
          </a:p>
          <a:p>
            <a:pPr lvl="0"/>
            <a:r>
              <a:rPr lang="en-US" b="1" dirty="0"/>
              <a:t>Rhythmic</a:t>
            </a:r>
            <a:r>
              <a:rPr lang="en-US" dirty="0"/>
              <a:t>. EEG activity consisting in waves of approximately constant frequency.</a:t>
            </a:r>
          </a:p>
          <a:p>
            <a:pPr lvl="0"/>
            <a:r>
              <a:rPr lang="en-US" b="1" dirty="0"/>
              <a:t>Arrhythmic</a:t>
            </a:r>
            <a:r>
              <a:rPr lang="en-US" dirty="0"/>
              <a:t>. EEG activity in which no stable rhythms are present.</a:t>
            </a:r>
          </a:p>
          <a:p>
            <a:pPr lvl="0"/>
            <a:r>
              <a:rPr lang="en-US" b="1" dirty="0"/>
              <a:t>Dysrhythmic</a:t>
            </a:r>
            <a:r>
              <a:rPr lang="en-US" dirty="0"/>
              <a:t>. Rhythms and/or patterns of EEG activity that characteristically appear in patient groups or rarely seen in healthy subjects.</a:t>
            </a:r>
          </a:p>
          <a:p>
            <a:endParaRPr lang="en-US" dirty="0"/>
          </a:p>
        </p:txBody>
      </p:sp>
    </p:spTree>
    <p:extLst>
      <p:ext uri="{BB962C8B-B14F-4D97-AF65-F5344CB8AC3E}">
        <p14:creationId xmlns:p14="http://schemas.microsoft.com/office/powerpoint/2010/main" val="46245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Variables used in EEG measurement:</a:t>
            </a:r>
            <a:endParaRPr lang="en-US" dirty="0"/>
          </a:p>
        </p:txBody>
      </p:sp>
      <p:sp>
        <p:nvSpPr>
          <p:cNvPr id="3" name="Content Placeholder 2"/>
          <p:cNvSpPr>
            <a:spLocks noGrp="1"/>
          </p:cNvSpPr>
          <p:nvPr>
            <p:ph idx="1"/>
          </p:nvPr>
        </p:nvSpPr>
        <p:spPr>
          <a:xfrm>
            <a:off x="845127" y="1524000"/>
            <a:ext cx="10210800" cy="4724400"/>
          </a:xfrm>
        </p:spPr>
        <p:txBody>
          <a:bodyPr>
            <a:normAutofit fontScale="92500" lnSpcReduction="10000"/>
          </a:bodyPr>
          <a:lstStyle/>
          <a:p>
            <a:pPr marL="0" indent="0" algn="just">
              <a:buNone/>
            </a:pPr>
            <a:r>
              <a:rPr lang="en-US" b="1" dirty="0"/>
              <a:t>Voltage: </a:t>
            </a:r>
            <a:r>
              <a:rPr lang="en-US" dirty="0"/>
              <a:t>Voltage refers to the average voltage or peak voltage of EEG activity. </a:t>
            </a:r>
          </a:p>
          <a:p>
            <a:pPr lvl="0" algn="just"/>
            <a:r>
              <a:rPr lang="en-US" b="1" dirty="0"/>
              <a:t>Attenuation</a:t>
            </a:r>
            <a:r>
              <a:rPr lang="en-US" dirty="0"/>
              <a:t> (synonyms: suppression, depression). Reduction of amplitude of EEG activity resulting from decreased voltage. </a:t>
            </a:r>
          </a:p>
          <a:p>
            <a:pPr lvl="0" algn="just"/>
            <a:r>
              <a:rPr lang="en-US" b="1" dirty="0" err="1"/>
              <a:t>Hypersynchrony</a:t>
            </a:r>
            <a:r>
              <a:rPr lang="en-US" dirty="0"/>
              <a:t>. Seen as an increase in voltage and regularity of rhythmic activity, or within the alpha, beta, or theta range. The term implies an increase in the number of neural elements contributing to the rhythm. </a:t>
            </a:r>
          </a:p>
          <a:p>
            <a:pPr lvl="0" algn="just"/>
            <a:r>
              <a:rPr lang="en-US" b="1" dirty="0"/>
              <a:t>Paroxysmal</a:t>
            </a:r>
            <a:r>
              <a:rPr lang="en-US" dirty="0"/>
              <a:t>. Activity that reaching (usually) quite high voltage and ending with an abrupt return to lower voltage activity. Though the term does not directly imply abnormality, much abnormal activity is paroxysmal.</a:t>
            </a:r>
          </a:p>
          <a:p>
            <a:pPr algn="just"/>
            <a:endParaRPr lang="en-US" dirty="0"/>
          </a:p>
        </p:txBody>
      </p:sp>
    </p:spTree>
    <p:extLst>
      <p:ext uri="{BB962C8B-B14F-4D97-AF65-F5344CB8AC3E}">
        <p14:creationId xmlns:p14="http://schemas.microsoft.com/office/powerpoint/2010/main" val="3344284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Variables used in EEG measurement:</a:t>
            </a:r>
            <a:endParaRPr lang="en-US" dirty="0"/>
          </a:p>
        </p:txBody>
      </p:sp>
      <p:sp>
        <p:nvSpPr>
          <p:cNvPr id="3" name="Content Placeholder 2"/>
          <p:cNvSpPr>
            <a:spLocks noGrp="1"/>
          </p:cNvSpPr>
          <p:nvPr>
            <p:ph idx="1"/>
          </p:nvPr>
        </p:nvSpPr>
        <p:spPr>
          <a:xfrm>
            <a:off x="845127" y="1524000"/>
            <a:ext cx="10210800" cy="4724400"/>
          </a:xfrm>
        </p:spPr>
        <p:txBody>
          <a:bodyPr>
            <a:normAutofit fontScale="92500" lnSpcReduction="20000"/>
          </a:bodyPr>
          <a:lstStyle/>
          <a:p>
            <a:pPr marL="0" indent="0" algn="just">
              <a:buNone/>
            </a:pPr>
            <a:r>
              <a:rPr lang="en-US" b="1" dirty="0"/>
              <a:t>Morphology</a:t>
            </a:r>
            <a:r>
              <a:rPr lang="en-US" dirty="0"/>
              <a:t>:</a:t>
            </a:r>
            <a:r>
              <a:rPr lang="en-US" sz="2400" dirty="0"/>
              <a:t> </a:t>
            </a:r>
            <a:r>
              <a:rPr lang="en-US" dirty="0"/>
              <a:t>Morphology refers to the shape of the waveform. The shape of a wave or an EEG pattern is determined by the frequencies that combine to make up the waveform and by their phase and voltage relationships. Wave patterns can be described as being:</a:t>
            </a:r>
          </a:p>
          <a:p>
            <a:pPr lvl="0" algn="just"/>
            <a:r>
              <a:rPr lang="en-US" b="1" dirty="0"/>
              <a:t>Monomorphic</a:t>
            </a:r>
            <a:r>
              <a:rPr lang="en-US" dirty="0"/>
              <a:t>. Distinct EEG activity appearing to be composed of one dominant activity</a:t>
            </a:r>
          </a:p>
          <a:p>
            <a:pPr lvl="0" algn="just"/>
            <a:r>
              <a:rPr lang="en-US" b="1" dirty="0"/>
              <a:t>Polymorphic</a:t>
            </a:r>
            <a:r>
              <a:rPr lang="en-US" dirty="0"/>
              <a:t>. Distinct EEG activity composed of multiple frequencies that combine to form a complex waveform.</a:t>
            </a:r>
          </a:p>
          <a:p>
            <a:pPr lvl="0" algn="just"/>
            <a:r>
              <a:rPr lang="en-US" b="1" dirty="0"/>
              <a:t>Sinusoidal</a:t>
            </a:r>
            <a:r>
              <a:rPr lang="en-US" dirty="0"/>
              <a:t>. Waves resembling sine waves. Monomorphic activity usually is sinusoidal.</a:t>
            </a:r>
          </a:p>
          <a:p>
            <a:pPr lvl="0" algn="just"/>
            <a:r>
              <a:rPr lang="en-US" b="1" dirty="0"/>
              <a:t>Transient</a:t>
            </a:r>
            <a:r>
              <a:rPr lang="en-US" dirty="0"/>
              <a:t>. An isolated wave or pattern that is distinctly different from background activity.</a:t>
            </a:r>
          </a:p>
          <a:p>
            <a:pPr lvl="1" algn="just"/>
            <a:r>
              <a:rPr lang="en-US" b="1" dirty="0"/>
              <a:t>Spike</a:t>
            </a:r>
            <a:r>
              <a:rPr lang="en-US" dirty="0"/>
              <a:t>: a transient with a pointed peak and duration from 20 to less than 70 msec.</a:t>
            </a:r>
          </a:p>
          <a:p>
            <a:pPr lvl="1" algn="just"/>
            <a:r>
              <a:rPr lang="en-US" b="1" dirty="0"/>
              <a:t>Sharp wave</a:t>
            </a:r>
            <a:r>
              <a:rPr lang="en-US" dirty="0"/>
              <a:t>: a transient with a pointed peak and duration of 70-200 msec.</a:t>
            </a:r>
          </a:p>
        </p:txBody>
      </p:sp>
    </p:spTree>
    <p:extLst>
      <p:ext uri="{BB962C8B-B14F-4D97-AF65-F5344CB8AC3E}">
        <p14:creationId xmlns:p14="http://schemas.microsoft.com/office/powerpoint/2010/main" val="1051737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Variables used in EEG measurement:</a:t>
            </a:r>
            <a:endParaRPr lang="en-US" dirty="0"/>
          </a:p>
        </p:txBody>
      </p:sp>
      <p:sp>
        <p:nvSpPr>
          <p:cNvPr id="3" name="Content Placeholder 2"/>
          <p:cNvSpPr>
            <a:spLocks noGrp="1"/>
          </p:cNvSpPr>
          <p:nvPr>
            <p:ph idx="1"/>
          </p:nvPr>
        </p:nvSpPr>
        <p:spPr>
          <a:xfrm>
            <a:off x="845127" y="1524000"/>
            <a:ext cx="10210800" cy="4724400"/>
          </a:xfrm>
        </p:spPr>
        <p:txBody>
          <a:bodyPr>
            <a:normAutofit/>
          </a:bodyPr>
          <a:lstStyle/>
          <a:p>
            <a:pPr marL="0" indent="0" algn="just">
              <a:buNone/>
            </a:pPr>
            <a:r>
              <a:rPr lang="en-US" b="1" dirty="0"/>
              <a:t>Synchrony:</a:t>
            </a:r>
            <a:endParaRPr lang="en-US" dirty="0"/>
          </a:p>
          <a:p>
            <a:pPr algn="just"/>
            <a:r>
              <a:rPr lang="en-US" dirty="0"/>
              <a:t>Synchrony refers to the simultaneous appearance of rhythmic or morphologically distinct patterns over different regions of the head, either on the same side (unilateral) or both sides (bilateral).</a:t>
            </a:r>
          </a:p>
          <a:p>
            <a:pPr marL="0" indent="0" algn="just">
              <a:buNone/>
            </a:pPr>
            <a:r>
              <a:rPr lang="en-US" b="1" dirty="0"/>
              <a:t>Periodicity:</a:t>
            </a:r>
            <a:endParaRPr lang="en-US" dirty="0"/>
          </a:p>
          <a:p>
            <a:pPr algn="just"/>
            <a:r>
              <a:rPr lang="en-US" dirty="0"/>
              <a:t>Periodicity refers to the distribution of patterns or elements in time (e.g., the appearance of a particular EEG activity at more or less regular intervals). The activity may be generalized, focal or lateralized.</a:t>
            </a:r>
          </a:p>
          <a:p>
            <a:pPr marL="0" indent="0" algn="just">
              <a:buNone/>
            </a:pPr>
            <a:endParaRPr lang="en-US" dirty="0"/>
          </a:p>
        </p:txBody>
      </p:sp>
    </p:spTree>
    <p:extLst>
      <p:ext uri="{BB962C8B-B14F-4D97-AF65-F5344CB8AC3E}">
        <p14:creationId xmlns:p14="http://schemas.microsoft.com/office/powerpoint/2010/main" val="324056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0275"/>
          </a:xfrm>
        </p:spPr>
        <p:txBody>
          <a:bodyPr/>
          <a:lstStyle/>
          <a:p>
            <a:r>
              <a:rPr lang="en-US" dirty="0"/>
              <a:t>EEG</a:t>
            </a:r>
          </a:p>
        </p:txBody>
      </p:sp>
      <p:sp>
        <p:nvSpPr>
          <p:cNvPr id="3" name="Content Placeholder 2"/>
          <p:cNvSpPr>
            <a:spLocks noGrp="1"/>
          </p:cNvSpPr>
          <p:nvPr>
            <p:ph idx="1"/>
          </p:nvPr>
        </p:nvSpPr>
        <p:spPr>
          <a:xfrm>
            <a:off x="1143000" y="1524000"/>
            <a:ext cx="9753600" cy="4876800"/>
          </a:xfrm>
        </p:spPr>
        <p:txBody>
          <a:bodyPr>
            <a:normAutofit/>
          </a:bodyPr>
          <a:lstStyle/>
          <a:p>
            <a:pPr algn="just"/>
            <a:r>
              <a:rPr lang="en-US" dirty="0"/>
              <a:t>Electroencephalogram (EEG) signals are useful for diagnosing various mental conditions such as epilepsy, memory impairments and sleep disorders.</a:t>
            </a:r>
          </a:p>
          <a:p>
            <a:pPr lvl="0"/>
            <a:r>
              <a:rPr lang="en-US" dirty="0"/>
              <a:t>EEGs can indicate the general conscious state of a person, e.g., asleep, awake, anaesthetized, since each state is correlated with particular EEG patterns.</a:t>
            </a:r>
          </a:p>
          <a:p>
            <a:r>
              <a:rPr lang="en-US" dirty="0"/>
              <a:t>A flat EEG (no electrical activity) is clinical evidence of death.</a:t>
            </a:r>
          </a:p>
          <a:p>
            <a:pPr algn="just">
              <a:lnSpc>
                <a:spcPct val="80000"/>
              </a:lnSpc>
            </a:pPr>
            <a:endParaRPr lang="en-US" sz="2400" dirty="0"/>
          </a:p>
        </p:txBody>
      </p:sp>
    </p:spTree>
    <p:extLst>
      <p:ext uri="{BB962C8B-B14F-4D97-AF65-F5344CB8AC3E}">
        <p14:creationId xmlns:p14="http://schemas.microsoft.com/office/powerpoint/2010/main" val="2366340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10515600" cy="4114800"/>
          </a:xfrm>
        </p:spPr>
        <p:txBody>
          <a:bodyPr>
            <a:normAutofit/>
          </a:bodyPr>
          <a:lstStyle/>
          <a:p>
            <a:endParaRPr lang="en-US" sz="4000" dirty="0"/>
          </a:p>
          <a:p>
            <a:endParaRPr lang="en-US" sz="4000" dirty="0"/>
          </a:p>
          <a:p>
            <a:pPr marL="0" indent="0" algn="ctr">
              <a:buNone/>
            </a:pPr>
            <a:endParaRPr lang="en-US" sz="4000" dirty="0"/>
          </a:p>
          <a:p>
            <a:pPr marL="0" indent="0" algn="ctr">
              <a:buNone/>
            </a:pPr>
            <a:endParaRPr lang="en-US" sz="4000" dirty="0"/>
          </a:p>
          <a:p>
            <a:pPr marL="0" indent="0" algn="ctr">
              <a:buNone/>
            </a:pPr>
            <a:r>
              <a:rPr lang="en-US" sz="4000" dirty="0"/>
              <a:t>Thank You!</a:t>
            </a:r>
          </a:p>
        </p:txBody>
      </p:sp>
    </p:spTree>
    <p:extLst>
      <p:ext uri="{BB962C8B-B14F-4D97-AF65-F5344CB8AC3E}">
        <p14:creationId xmlns:p14="http://schemas.microsoft.com/office/powerpoint/2010/main" val="379262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US" dirty="0"/>
              <a:t>Why EEG?</a:t>
            </a:r>
          </a:p>
        </p:txBody>
      </p:sp>
      <p:sp>
        <p:nvSpPr>
          <p:cNvPr id="3" name="Content Placeholder 2"/>
          <p:cNvSpPr>
            <a:spLocks noGrp="1"/>
          </p:cNvSpPr>
          <p:nvPr>
            <p:ph idx="1"/>
          </p:nvPr>
        </p:nvSpPr>
        <p:spPr>
          <a:xfrm>
            <a:off x="838200" y="1371600"/>
            <a:ext cx="10515600" cy="4351338"/>
          </a:xfrm>
        </p:spPr>
        <p:txBody>
          <a:bodyPr>
            <a:noAutofit/>
          </a:bodyPr>
          <a:lstStyle/>
          <a:p>
            <a:pPr lvl="0" algn="just"/>
            <a:r>
              <a:rPr lang="en-US" sz="1800" dirty="0">
                <a:latin typeface="Times New Roman" panose="02020603050405020304" pitchFamily="18" charset="0"/>
                <a:cs typeface="Times New Roman" panose="02020603050405020304" pitchFamily="18" charset="0"/>
              </a:rPr>
              <a:t>Hardware costs are significantly lower than those of most other techniques.</a:t>
            </a:r>
          </a:p>
          <a:p>
            <a:pPr lvl="0" algn="just"/>
            <a:r>
              <a:rPr lang="en-US" sz="1800" dirty="0">
                <a:latin typeface="Times New Roman" panose="02020603050405020304" pitchFamily="18" charset="0"/>
                <a:cs typeface="Times New Roman" panose="02020603050405020304" pitchFamily="18" charset="0"/>
              </a:rPr>
              <a:t>EEG sensors can be used in more places than fMRI, SPECT, PET, MRS, or MEG, as these techniques require bulky and immobile equipment. </a:t>
            </a:r>
          </a:p>
          <a:p>
            <a:pPr lvl="0" algn="just"/>
            <a:r>
              <a:rPr lang="en-US" sz="1800" dirty="0">
                <a:latin typeface="Times New Roman" panose="02020603050405020304" pitchFamily="18" charset="0"/>
                <a:cs typeface="Times New Roman" panose="02020603050405020304" pitchFamily="18" charset="0"/>
              </a:rPr>
              <a:t>EEG has very high temporal resolution, on the order of milliseconds rather than seconds, commonly recorded at sampling rates between 250 and 2000 Hz thus a valuable tool for research and diagnosis.</a:t>
            </a:r>
          </a:p>
          <a:p>
            <a:pPr lvl="0" algn="just"/>
            <a:r>
              <a:rPr lang="en-US" sz="1800" dirty="0">
                <a:latin typeface="Times New Roman" panose="02020603050405020304" pitchFamily="18" charset="0"/>
                <a:cs typeface="Times New Roman" panose="02020603050405020304" pitchFamily="18" charset="0"/>
              </a:rPr>
              <a:t>EEG is relatively tolerant of subject movement, unlike most other neuro imaging techniques. There even exist methods for minimizing, and even eliminating movement artifacts in EEG data.</a:t>
            </a:r>
          </a:p>
          <a:p>
            <a:pPr lvl="0" algn="just"/>
            <a:r>
              <a:rPr lang="en-US" sz="1800" dirty="0">
                <a:latin typeface="Times New Roman" panose="02020603050405020304" pitchFamily="18" charset="0"/>
                <a:cs typeface="Times New Roman" panose="02020603050405020304" pitchFamily="18" charset="0"/>
              </a:rPr>
              <a:t>EEG is silent, which allows for better study of the responses to auditory stimuli.</a:t>
            </a:r>
          </a:p>
          <a:p>
            <a:pPr lvl="0" algn="just"/>
            <a:r>
              <a:rPr lang="en-US" sz="1800" dirty="0">
                <a:latin typeface="Times New Roman" panose="02020603050405020304" pitchFamily="18" charset="0"/>
                <a:cs typeface="Times New Roman" panose="02020603050405020304" pitchFamily="18" charset="0"/>
              </a:rPr>
              <a:t>EEG does not involve exposure to high-intensity (&gt;1 Tesla) magnetic fields, as in some of the other techniques, especially MRI and MRS. These can cause a variety of undesirable issues with the data, and also prohibit use of these techniques with participants that have metal implants in their body, such as metal-containing pacemaker.</a:t>
            </a:r>
          </a:p>
          <a:p>
            <a:pPr lvl="0" algn="just"/>
            <a:r>
              <a:rPr lang="en-US" sz="1800" dirty="0">
                <a:latin typeface="Times New Roman" panose="02020603050405020304" pitchFamily="18" charset="0"/>
                <a:cs typeface="Times New Roman" panose="02020603050405020304" pitchFamily="18" charset="0"/>
              </a:rPr>
              <a:t>EEG can be used in subjects who are incapable of making a motor response.</a:t>
            </a:r>
          </a:p>
          <a:p>
            <a:pPr lvl="0" algn="just"/>
            <a:r>
              <a:rPr lang="en-US" sz="1800" dirty="0">
                <a:latin typeface="Times New Roman" panose="02020603050405020304" pitchFamily="18" charset="0"/>
                <a:cs typeface="Times New Roman" panose="02020603050405020304" pitchFamily="18" charset="0"/>
              </a:rPr>
              <a:t>EEG is a powerful tool for tracking brain changes during different phases of life. EEG sleep analysis can indicate significant aspects of the timing of brain development, including evaluating adolescent brain maturation.</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783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EEG Disadvantages</a:t>
            </a:r>
          </a:p>
        </p:txBody>
      </p:sp>
      <p:sp>
        <p:nvSpPr>
          <p:cNvPr id="3" name="Content Placeholder 2"/>
          <p:cNvSpPr>
            <a:spLocks noGrp="1"/>
          </p:cNvSpPr>
          <p:nvPr>
            <p:ph idx="1"/>
          </p:nvPr>
        </p:nvSpPr>
        <p:spPr>
          <a:xfrm>
            <a:off x="860474" y="1524000"/>
            <a:ext cx="10515600" cy="4351338"/>
          </a:xfrm>
        </p:spPr>
        <p:txBody>
          <a:bodyPr>
            <a:noAutofit/>
          </a:bodyPr>
          <a:lstStyle/>
          <a:p>
            <a:pPr algn="just"/>
            <a:r>
              <a:rPr lang="en-US" sz="1800" dirty="0">
                <a:latin typeface="Times New Roman" panose="02020603050405020304" pitchFamily="18" charset="0"/>
                <a:cs typeface="Times New Roman" panose="02020603050405020304" pitchFamily="18" charset="0"/>
              </a:rPr>
              <a:t>Low spatial resolution on the scalp. fMRI, for example, can directly display areas of the brain that are active, while EEG requires intense interpretation just to hypothesize what areas are activated by a particular response. </a:t>
            </a:r>
          </a:p>
          <a:p>
            <a:pPr algn="just"/>
            <a:r>
              <a:rPr lang="en-US" sz="1800" dirty="0">
                <a:latin typeface="Times New Roman" panose="02020603050405020304" pitchFamily="18" charset="0"/>
                <a:cs typeface="Times New Roman" panose="02020603050405020304" pitchFamily="18" charset="0"/>
              </a:rPr>
              <a:t>EEG poorly determines neural activity that occurs below the upper layers of the brain (the cortex).</a:t>
            </a:r>
          </a:p>
          <a:p>
            <a:pPr algn="just"/>
            <a:r>
              <a:rPr lang="en-US" sz="1800" dirty="0">
                <a:latin typeface="Times New Roman" panose="02020603050405020304" pitchFamily="18" charset="0"/>
                <a:cs typeface="Times New Roman" panose="02020603050405020304" pitchFamily="18" charset="0"/>
              </a:rPr>
              <a:t>Unlike PET and MRS, cannot identify specific locations in the brain at which various neurotransmitters, drugs, etc. can be found.</a:t>
            </a:r>
          </a:p>
          <a:p>
            <a:pPr algn="just"/>
            <a:r>
              <a:rPr lang="en-US" sz="1800" dirty="0">
                <a:latin typeface="Times New Roman" panose="02020603050405020304" pitchFamily="18" charset="0"/>
                <a:cs typeface="Times New Roman" panose="02020603050405020304" pitchFamily="18" charset="0"/>
              </a:rPr>
              <a:t>Often takes a long time to connect a subject to EEG, as it requires precise placement of dozens of electrodes around the head and the use of various gels, saline solutions, and/or pastes to keep them in place. Where as a general rule it takes considerably less time to prepare a subject for MEG, fMRI, MRS, and PET.</a:t>
            </a:r>
          </a:p>
        </p:txBody>
      </p:sp>
    </p:spTree>
    <p:extLst>
      <p:ext uri="{BB962C8B-B14F-4D97-AF65-F5344CB8AC3E}">
        <p14:creationId xmlns:p14="http://schemas.microsoft.com/office/powerpoint/2010/main" val="203514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EEG Pioneers</a:t>
            </a:r>
          </a:p>
        </p:txBody>
      </p:sp>
      <p:sp>
        <p:nvSpPr>
          <p:cNvPr id="3" name="Content Placeholder 2"/>
          <p:cNvSpPr>
            <a:spLocks noGrp="1"/>
          </p:cNvSpPr>
          <p:nvPr>
            <p:ph idx="1"/>
          </p:nvPr>
        </p:nvSpPr>
        <p:spPr>
          <a:xfrm>
            <a:off x="1752600" y="1600200"/>
            <a:ext cx="6858000" cy="2895600"/>
          </a:xfrm>
        </p:spPr>
        <p:txBody>
          <a:bodyPr>
            <a:normAutofit/>
          </a:bodyPr>
          <a:lstStyle/>
          <a:p>
            <a:pPr>
              <a:buFontTx/>
              <a:buNone/>
            </a:pPr>
            <a:r>
              <a:rPr lang="de-DE" sz="2400" dirty="0"/>
              <a:t>In 1929, Hans Berger</a:t>
            </a:r>
          </a:p>
          <a:p>
            <a:r>
              <a:rPr lang="de-DE" sz="2400" dirty="0"/>
              <a:t>Recorded brain activity from the closed skull</a:t>
            </a:r>
          </a:p>
          <a:p>
            <a:r>
              <a:rPr lang="de-DE" sz="2400" dirty="0"/>
              <a:t>Reported brain activity changes according to the functional state of the brain</a:t>
            </a:r>
          </a:p>
          <a:p>
            <a:pPr lvl="1"/>
            <a:r>
              <a:rPr lang="de-DE" sz="2000" dirty="0"/>
              <a:t>Sleep</a:t>
            </a:r>
          </a:p>
          <a:p>
            <a:pPr lvl="1"/>
            <a:r>
              <a:rPr lang="de-DE" sz="2000" dirty="0"/>
              <a:t>Hypnothesis</a:t>
            </a:r>
          </a:p>
          <a:p>
            <a:pPr lvl="1"/>
            <a:r>
              <a:rPr lang="de-DE" sz="2000" dirty="0"/>
              <a:t>Pathological states (epilepsy)</a:t>
            </a:r>
          </a:p>
          <a:p>
            <a:pPr>
              <a:lnSpc>
                <a:spcPct val="90000"/>
              </a:lnSpc>
            </a:pPr>
            <a:endParaRPr lang="en-GB" sz="2400" dirty="0"/>
          </a:p>
        </p:txBody>
      </p:sp>
      <p:pic>
        <p:nvPicPr>
          <p:cNvPr id="5" name="Picture 4" descr="C:\Eigene Dateien\UNI\cnp\EEG-Referat\berger.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1719944"/>
            <a:ext cx="1543050" cy="25828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Eigene Dateien\UNI\cnp\EEG-Referat\toposkop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8195" y="4691743"/>
            <a:ext cx="2211832" cy="185142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1828800" y="4495800"/>
            <a:ext cx="6324600" cy="2243308"/>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de-DE" sz="2400" dirty="0"/>
              <a:t>In 1957, Gray Walter</a:t>
            </a:r>
          </a:p>
          <a:p>
            <a:r>
              <a:rPr lang="de-DE" sz="2400" dirty="0"/>
              <a:t>Makes recordings with large numbers of electrodes</a:t>
            </a:r>
          </a:p>
          <a:p>
            <a:r>
              <a:rPr lang="de-DE" sz="2400" dirty="0"/>
              <a:t>Visualizes brain activity with the toposcope </a:t>
            </a:r>
          </a:p>
          <a:p>
            <a:r>
              <a:rPr lang="de-DE" sz="2400" dirty="0"/>
              <a:t>Shows that brain rhythms change according to the mental task demanded</a:t>
            </a:r>
          </a:p>
          <a:p>
            <a:pPr>
              <a:lnSpc>
                <a:spcPct val="90000"/>
              </a:lnSpc>
            </a:pPr>
            <a:endParaRPr lang="en-GB" sz="2400" dirty="0"/>
          </a:p>
        </p:txBody>
      </p:sp>
    </p:spTree>
    <p:extLst>
      <p:ext uri="{BB962C8B-B14F-4D97-AF65-F5344CB8AC3E}">
        <p14:creationId xmlns:p14="http://schemas.microsoft.com/office/powerpoint/2010/main" val="2334160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0515600" cy="914400"/>
          </a:xfrm>
        </p:spPr>
        <p:txBody>
          <a:bodyPr>
            <a:normAutofit fontScale="90000"/>
          </a:bodyPr>
          <a:lstStyle/>
          <a:p>
            <a:br>
              <a:rPr lang="en-US" b="1" dirty="0"/>
            </a:br>
            <a:r>
              <a:rPr lang="en-US" b="1" dirty="0"/>
              <a:t>Representation of EEG channels:</a:t>
            </a:r>
            <a:br>
              <a:rPr lang="en-US" dirty="0"/>
            </a:br>
            <a:endParaRPr lang="en-US" dirty="0"/>
          </a:p>
        </p:txBody>
      </p:sp>
      <p:sp>
        <p:nvSpPr>
          <p:cNvPr id="3" name="Content Placeholder 2"/>
          <p:cNvSpPr>
            <a:spLocks noGrp="1"/>
          </p:cNvSpPr>
          <p:nvPr>
            <p:ph idx="1"/>
          </p:nvPr>
        </p:nvSpPr>
        <p:spPr>
          <a:xfrm>
            <a:off x="394855" y="1219200"/>
            <a:ext cx="5185117" cy="5110163"/>
          </a:xfrm>
        </p:spPr>
        <p:txBody>
          <a:bodyPr>
            <a:noAutofit/>
          </a:bodyPr>
          <a:lstStyle/>
          <a:p>
            <a:pPr marL="0" indent="0" algn="just">
              <a:buNone/>
            </a:pPr>
            <a:r>
              <a:rPr lang="en-US" sz="2400" dirty="0"/>
              <a:t>The representation of the EEG channels (i.e., waveform) is referred to as a </a:t>
            </a:r>
            <a:r>
              <a:rPr lang="en-US" sz="2400" b="1" dirty="0"/>
              <a:t>montage</a:t>
            </a:r>
            <a:r>
              <a:rPr lang="en-US" sz="2400" i="1" dirty="0"/>
              <a:t>.</a:t>
            </a:r>
            <a:endParaRPr lang="en-US" sz="2400" dirty="0"/>
          </a:p>
          <a:p>
            <a:pPr lvl="0" algn="just"/>
            <a:r>
              <a:rPr lang="en-US" sz="2400" b="1" dirty="0"/>
              <a:t>Sequential montage</a:t>
            </a:r>
            <a:r>
              <a:rPr lang="en-US" sz="2400" dirty="0"/>
              <a:t>: Each channel represents the difference between two adjacent electrodes. The entire montage consists of a series of these channels. For example, the channel "Fp1-F3" represents the difference in voltage between the Fp1 electrode and the F3 electrode. The next channel in the montage, "F3-C3," represents the voltage difference between F3 and C3, and so on through the entire array of electrodes.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066800"/>
            <a:ext cx="6248400" cy="5262563"/>
          </a:xfrm>
          <a:prstGeom prst="rect">
            <a:avLst/>
          </a:prstGeom>
        </p:spPr>
      </p:pic>
    </p:spTree>
    <p:extLst>
      <p:ext uri="{BB962C8B-B14F-4D97-AF65-F5344CB8AC3E}">
        <p14:creationId xmlns:p14="http://schemas.microsoft.com/office/powerpoint/2010/main" val="65805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0515600" cy="914400"/>
          </a:xfrm>
        </p:spPr>
        <p:txBody>
          <a:bodyPr>
            <a:normAutofit fontScale="90000"/>
          </a:bodyPr>
          <a:lstStyle/>
          <a:p>
            <a:br>
              <a:rPr lang="en-US" b="1" dirty="0"/>
            </a:br>
            <a:r>
              <a:rPr lang="en-US" b="1" dirty="0"/>
              <a:t>Representation of EEG channels:</a:t>
            </a:r>
            <a:br>
              <a:rPr lang="en-US" dirty="0"/>
            </a:br>
            <a:endParaRPr lang="en-US" dirty="0"/>
          </a:p>
        </p:txBody>
      </p:sp>
      <p:sp>
        <p:nvSpPr>
          <p:cNvPr id="3" name="Content Placeholder 2"/>
          <p:cNvSpPr>
            <a:spLocks noGrp="1"/>
          </p:cNvSpPr>
          <p:nvPr>
            <p:ph idx="1"/>
          </p:nvPr>
        </p:nvSpPr>
        <p:spPr>
          <a:xfrm>
            <a:off x="381000" y="1239982"/>
            <a:ext cx="4804117" cy="5110163"/>
          </a:xfrm>
        </p:spPr>
        <p:txBody>
          <a:bodyPr>
            <a:normAutofit fontScale="92500" lnSpcReduction="20000"/>
          </a:bodyPr>
          <a:lstStyle/>
          <a:p>
            <a:pPr lvl="0" algn="just"/>
            <a:r>
              <a:rPr lang="en-US" b="1" dirty="0"/>
              <a:t>Referential montage</a:t>
            </a:r>
            <a:r>
              <a:rPr lang="en-US" dirty="0"/>
              <a:t>: Each channel represents the difference between a certain electrode and a designated reference electrode. There is no standard position for this reference; it is, however, at a different position than the "recording" electrodes. Midline positions are often used because they do not amplify the signal in one hemisphere vs. the other. Another popular reference is "linked ears," which is a physical or mathematical average of electrodes attached to both earlobes or </a:t>
            </a:r>
            <a:r>
              <a:rPr lang="en-US" u="sng" dirty="0">
                <a:hlinkClick r:id="rId2" tooltip="Mastoid process"/>
              </a:rPr>
              <a:t>mastoids</a:t>
            </a:r>
            <a:r>
              <a:rPr lang="en-US"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018" y="1198418"/>
            <a:ext cx="6364459" cy="5096308"/>
          </a:xfrm>
          <a:prstGeom prst="rect">
            <a:avLst/>
          </a:prstGeom>
        </p:spPr>
      </p:pic>
    </p:spTree>
    <p:extLst>
      <p:ext uri="{BB962C8B-B14F-4D97-AF65-F5344CB8AC3E}">
        <p14:creationId xmlns:p14="http://schemas.microsoft.com/office/powerpoint/2010/main" val="27387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0515600" cy="914400"/>
          </a:xfrm>
        </p:spPr>
        <p:txBody>
          <a:bodyPr>
            <a:normAutofit fontScale="90000"/>
          </a:bodyPr>
          <a:lstStyle/>
          <a:p>
            <a:br>
              <a:rPr lang="en-US" b="1" dirty="0"/>
            </a:br>
            <a:r>
              <a:rPr lang="en-US" b="1" dirty="0"/>
              <a:t>Representation of EEG channels:</a:t>
            </a:r>
            <a:br>
              <a:rPr lang="en-US" dirty="0"/>
            </a:br>
            <a:endParaRPr lang="en-US" dirty="0"/>
          </a:p>
        </p:txBody>
      </p:sp>
      <p:sp>
        <p:nvSpPr>
          <p:cNvPr id="3" name="Content Placeholder 2"/>
          <p:cNvSpPr>
            <a:spLocks noGrp="1"/>
          </p:cNvSpPr>
          <p:nvPr>
            <p:ph idx="1"/>
          </p:nvPr>
        </p:nvSpPr>
        <p:spPr>
          <a:xfrm>
            <a:off x="381000" y="1371600"/>
            <a:ext cx="5105400" cy="5110163"/>
          </a:xfrm>
        </p:spPr>
        <p:txBody>
          <a:bodyPr>
            <a:normAutofit lnSpcReduction="10000"/>
          </a:bodyPr>
          <a:lstStyle/>
          <a:p>
            <a:pPr lvl="0"/>
            <a:r>
              <a:rPr lang="en-US" b="1" dirty="0"/>
              <a:t>Average reference montage: </a:t>
            </a:r>
            <a:r>
              <a:rPr lang="en-US" dirty="0"/>
              <a:t>The outputs of all of the amplifiers are summed and averaged, and this averaged signal is used as the common reference for each channel.</a:t>
            </a:r>
          </a:p>
          <a:p>
            <a:pPr lvl="0"/>
            <a:endParaRPr lang="en-US" dirty="0"/>
          </a:p>
          <a:p>
            <a:pPr lvl="0"/>
            <a:r>
              <a:rPr lang="en-US" b="1" dirty="0"/>
              <a:t>Laplacian montage: </a:t>
            </a:r>
            <a:r>
              <a:rPr lang="en-US" dirty="0"/>
              <a:t>Each channel represents the difference between an electrode and a weighted average of the surrounding electrodes. </a:t>
            </a:r>
          </a:p>
        </p:txBody>
      </p:sp>
      <p:pic>
        <p:nvPicPr>
          <p:cNvPr id="1026" name="Picture 2" descr="Average reference derivation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073727"/>
            <a:ext cx="4038600" cy="26678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veloping and Testing New Montage Methods in Electroencephalography – The  Informaticis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3765565"/>
            <a:ext cx="4267200" cy="3138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145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a:t>EEG Rhythms</a:t>
            </a:r>
          </a:p>
        </p:txBody>
      </p:sp>
      <p:sp>
        <p:nvSpPr>
          <p:cNvPr id="3" name="Content Placeholder 2"/>
          <p:cNvSpPr>
            <a:spLocks noGrp="1"/>
          </p:cNvSpPr>
          <p:nvPr>
            <p:ph idx="1"/>
          </p:nvPr>
        </p:nvSpPr>
        <p:spPr>
          <a:xfrm>
            <a:off x="1752600" y="1066800"/>
            <a:ext cx="9144000" cy="762000"/>
          </a:xfrm>
        </p:spPr>
        <p:txBody>
          <a:bodyPr>
            <a:normAutofit/>
          </a:bodyPr>
          <a:lstStyle/>
          <a:p>
            <a:r>
              <a:rPr lang="en-US" sz="2400" dirty="0"/>
              <a:t>Generally grouped by frequency: (amplitudes are about 100µV max)</a:t>
            </a:r>
          </a:p>
          <a:p>
            <a:endParaRPr lang="en-US" sz="2400" dirty="0"/>
          </a:p>
        </p:txBody>
      </p:sp>
      <p:graphicFrame>
        <p:nvGraphicFramePr>
          <p:cNvPr id="4" name="Group 270"/>
          <p:cNvGraphicFramePr>
            <a:graphicFrameLocks/>
          </p:cNvGraphicFramePr>
          <p:nvPr>
            <p:extLst>
              <p:ext uri="{D42A27DB-BD31-4B8C-83A1-F6EECF244321}">
                <p14:modId xmlns:p14="http://schemas.microsoft.com/office/powerpoint/2010/main" val="2478719325"/>
              </p:ext>
            </p:extLst>
          </p:nvPr>
        </p:nvGraphicFramePr>
        <p:xfrm>
          <a:off x="2400300" y="1600200"/>
          <a:ext cx="7848600" cy="4809744"/>
        </p:xfrm>
        <a:graphic>
          <a:graphicData uri="http://schemas.openxmlformats.org/drawingml/2006/table">
            <a:tbl>
              <a:tblPr/>
              <a:tblGrid>
                <a:gridCol w="9906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3429000">
                  <a:extLst>
                    <a:ext uri="{9D8B030D-6E8A-4147-A177-3AD203B41FA5}">
                      <a16:colId xmlns:a16="http://schemas.microsoft.com/office/drawing/2014/main" val="20003"/>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1" i="0" u="none" strike="noStrike" cap="none" normalizeH="0" baseline="0" dirty="0">
                          <a:ln>
                            <a:noFill/>
                          </a:ln>
                          <a:solidFill>
                            <a:schemeClr val="tx1"/>
                          </a:solidFill>
                          <a:effectLst/>
                          <a:latin typeface="Verdana"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1" i="0" u="none" strike="noStrike" cap="none" normalizeH="0" baseline="0">
                          <a:ln>
                            <a:noFill/>
                          </a:ln>
                          <a:solidFill>
                            <a:schemeClr val="tx1"/>
                          </a:solidFill>
                          <a:effectLst/>
                          <a:latin typeface="Verdana" pitchFamily="34" charset="0"/>
                        </a:rPr>
                        <a:t>Frequency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1" i="0" u="none" strike="noStrike" cap="none" normalizeH="0" baseline="0">
                          <a:ln>
                            <a:noFill/>
                          </a:ln>
                          <a:solidFill>
                            <a:schemeClr val="tx1"/>
                          </a:solidFill>
                          <a:effectLst/>
                          <a:latin typeface="Verdana" pitchFamily="34" charset="0"/>
                        </a:rPr>
                        <a:t>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1" i="0" u="none" strike="noStrike" cap="none" normalizeH="0" baseline="0" dirty="0">
                          <a:ln>
                            <a:noFill/>
                          </a:ln>
                          <a:solidFill>
                            <a:schemeClr val="tx1"/>
                          </a:solidFill>
                          <a:effectLst/>
                          <a:latin typeface="Verdana" pitchFamily="34" charset="0"/>
                        </a:rPr>
                        <a:t>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1" i="0" u="none" strike="noStrike" cap="none" normalizeH="0" baseline="0">
                          <a:ln>
                            <a:noFill/>
                          </a:ln>
                          <a:solidFill>
                            <a:schemeClr val="tx1"/>
                          </a:solidFill>
                          <a:effectLst/>
                          <a:latin typeface="Verdana" pitchFamily="34" charset="0"/>
                        </a:rPr>
                        <a:t>Delta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&lt;4 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a:ln>
                            <a:noFill/>
                          </a:ln>
                          <a:solidFill>
                            <a:schemeClr val="tx1"/>
                          </a:solidFill>
                          <a:effectLst/>
                          <a:latin typeface="Verdana" pitchFamily="34" charset="0"/>
                        </a:rPr>
                        <a:t>everywhere</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occur during sleep, coma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1" i="0" u="none" strike="noStrike" cap="none" normalizeH="0" baseline="0">
                          <a:ln>
                            <a:noFill/>
                          </a:ln>
                          <a:solidFill>
                            <a:schemeClr val="tx1"/>
                          </a:solidFill>
                          <a:effectLst/>
                          <a:latin typeface="Verdana" pitchFamily="34" charset="0"/>
                        </a:rPr>
                        <a:t>Theta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4-7 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temporal and parietal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a:ln>
                            <a:noFill/>
                          </a:ln>
                          <a:solidFill>
                            <a:schemeClr val="tx1"/>
                          </a:solidFill>
                          <a:effectLst/>
                          <a:latin typeface="Verdana" pitchFamily="34" charset="0"/>
                        </a:rPr>
                        <a:t>correlated with emotional stress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a:ln>
                            <a:noFill/>
                          </a:ln>
                          <a:solidFill>
                            <a:schemeClr val="tx1"/>
                          </a:solidFill>
                          <a:effectLst/>
                          <a:latin typeface="Verdana" pitchFamily="34" charset="0"/>
                        </a:rPr>
                        <a:t>(frustration &amp; disappointment)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1" i="0" u="none" strike="noStrike" cap="none" normalizeH="0" baseline="0">
                          <a:ln>
                            <a:noFill/>
                          </a:ln>
                          <a:solidFill>
                            <a:schemeClr val="tx1"/>
                          </a:solidFill>
                          <a:effectLst/>
                          <a:latin typeface="Verdana" pitchFamily="34" charset="0"/>
                        </a:rPr>
                        <a:t>Alpha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8-15 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occipital and parietal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reduce amplitude with sensory stimulation or </a:t>
                      </a:r>
                      <a:r>
                        <a:rPr kumimoji="0" lang="en-US" sz="1400" b="1" i="0" u="none" strike="noStrike" cap="none" normalizeH="0" baseline="0" dirty="0">
                          <a:ln>
                            <a:noFill/>
                          </a:ln>
                          <a:solidFill>
                            <a:schemeClr val="tx1"/>
                          </a:solidFill>
                          <a:effectLst/>
                          <a:latin typeface="Verdana" pitchFamily="34" charset="0"/>
                        </a:rPr>
                        <a:t>mental imagery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1" i="0" u="none" strike="noStrike" cap="none" normalizeH="0" baseline="0" dirty="0">
                          <a:ln>
                            <a:noFill/>
                          </a:ln>
                          <a:solidFill>
                            <a:schemeClr val="tx1"/>
                          </a:solidFill>
                          <a:effectLst/>
                          <a:latin typeface="Verdana" pitchFamily="34" charset="0"/>
                        </a:rPr>
                        <a:t>Beta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16-30 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parietal and frontal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can increase amplitude during intense </a:t>
                      </a:r>
                      <a:r>
                        <a:rPr kumimoji="0" lang="en-US" sz="1400" b="1" i="0" u="none" strike="noStrike" cap="none" normalizeH="0" baseline="0" dirty="0">
                          <a:ln>
                            <a:noFill/>
                          </a:ln>
                          <a:solidFill>
                            <a:schemeClr val="tx1"/>
                          </a:solidFill>
                          <a:effectLst/>
                          <a:latin typeface="Verdana" pitchFamily="34" charset="0"/>
                        </a:rPr>
                        <a:t>mental activity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1" i="0" u="none" strike="noStrike" cap="none" normalizeH="0" baseline="0" dirty="0">
                          <a:ln>
                            <a:noFill/>
                          </a:ln>
                          <a:solidFill>
                            <a:schemeClr val="tx1"/>
                          </a:solidFill>
                          <a:effectLst/>
                          <a:latin typeface="Verdana" pitchFamily="34" charset="0"/>
                        </a:rPr>
                        <a:t>Gamma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&gt;30 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Somatosensory cortex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A decrease in gamma-band activity is associated with </a:t>
                      </a:r>
                      <a:r>
                        <a:rPr kumimoji="0" lang="en-US" sz="1400" b="1" i="0" u="none" strike="noStrike" cap="none" normalizeH="0" baseline="0" dirty="0">
                          <a:ln>
                            <a:noFill/>
                          </a:ln>
                          <a:solidFill>
                            <a:schemeClr val="tx1"/>
                          </a:solidFill>
                          <a:effectLst/>
                          <a:latin typeface="Verdana" pitchFamily="34" charset="0"/>
                        </a:rPr>
                        <a:t>cognitive</a:t>
                      </a:r>
                      <a:r>
                        <a:rPr kumimoji="0" lang="en-US" sz="1400" b="0" i="0" u="none" strike="noStrike" cap="none" normalizeH="0" baseline="0" dirty="0">
                          <a:ln>
                            <a:noFill/>
                          </a:ln>
                          <a:solidFill>
                            <a:schemeClr val="tx1"/>
                          </a:solidFill>
                          <a:effectLst/>
                          <a:latin typeface="Verdana" pitchFamily="34" charset="0"/>
                        </a:rPr>
                        <a:t> </a:t>
                      </a:r>
                      <a:r>
                        <a:rPr kumimoji="0" lang="en-US" sz="1400" b="1" i="0" u="none" strike="noStrike" cap="none" normalizeH="0" baseline="0" dirty="0">
                          <a:ln>
                            <a:noFill/>
                          </a:ln>
                          <a:solidFill>
                            <a:schemeClr val="tx1"/>
                          </a:solidFill>
                          <a:effectLst/>
                          <a:latin typeface="Verdana" pitchFamily="34" charset="0"/>
                        </a:rPr>
                        <a:t>decline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5431922"/>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1" i="0" u="none" strike="noStrike" cap="none" normalizeH="0" baseline="0">
                          <a:ln>
                            <a:noFill/>
                          </a:ln>
                          <a:solidFill>
                            <a:schemeClr val="tx1"/>
                          </a:solidFill>
                          <a:effectLst/>
                          <a:latin typeface="Verdana" pitchFamily="34" charset="0"/>
                        </a:rPr>
                        <a:t>Mu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8-12 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a:ln>
                            <a:noFill/>
                          </a:ln>
                          <a:solidFill>
                            <a:schemeClr val="tx1"/>
                          </a:solidFill>
                          <a:effectLst/>
                          <a:latin typeface="Verdana" pitchFamily="34" charset="0"/>
                        </a:rPr>
                        <a:t>frontal (motor cortex)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a:ln>
                            <a:noFill/>
                          </a:ln>
                          <a:solidFill>
                            <a:schemeClr val="tx1"/>
                          </a:solidFill>
                          <a:effectLst/>
                          <a:latin typeface="Verdana" pitchFamily="34" charset="0"/>
                        </a:rPr>
                        <a:t>diminishes with movement or </a:t>
                      </a:r>
                      <a:r>
                        <a:rPr kumimoji="0" lang="en-US" sz="1400" b="1" i="0" u="none" strike="noStrike" cap="none" normalizeH="0" baseline="0">
                          <a:ln>
                            <a:noFill/>
                          </a:ln>
                          <a:solidFill>
                            <a:schemeClr val="tx1"/>
                          </a:solidFill>
                          <a:effectLst/>
                          <a:latin typeface="Verdana" pitchFamily="34" charset="0"/>
                        </a:rPr>
                        <a:t>intention of movement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1" i="0" u="none" strike="noStrike" cap="none" normalizeH="0" baseline="0">
                          <a:ln>
                            <a:noFill/>
                          </a:ln>
                          <a:solidFill>
                            <a:schemeClr val="tx1"/>
                          </a:solidFill>
                          <a:effectLst/>
                          <a:latin typeface="Verdana" pitchFamily="34" charset="0"/>
                        </a:rPr>
                        <a:t>Lambda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sharp, jagged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occipital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a:ln>
                            <a:noFill/>
                          </a:ln>
                          <a:solidFill>
                            <a:schemeClr val="tx1"/>
                          </a:solidFill>
                          <a:effectLst/>
                          <a:latin typeface="Verdana" pitchFamily="34" charset="0"/>
                        </a:rPr>
                        <a:t>correlated with visual attention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1" i="0" u="none" strike="noStrike" cap="none" normalizeH="0" baseline="0">
                          <a:ln>
                            <a:noFill/>
                          </a:ln>
                          <a:solidFill>
                            <a:schemeClr val="tx1"/>
                          </a:solidFill>
                          <a:effectLst/>
                          <a:latin typeface="Verdana" pitchFamily="34" charset="0"/>
                        </a:rPr>
                        <a:t>Vertex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400" b="0"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higher incidence in patients with epilepsy or encephalopathy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8358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3946</TotalTime>
  <Words>1637</Words>
  <Application>Microsoft Office PowerPoint</Application>
  <PresentationFormat>Widescreen</PresentationFormat>
  <Paragraphs>151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Gill Sans MT</vt:lpstr>
      <vt:lpstr>Times New Roman</vt:lpstr>
      <vt:lpstr>Verdana</vt:lpstr>
      <vt:lpstr>Wingdings</vt:lpstr>
      <vt:lpstr>Office Theme</vt:lpstr>
      <vt:lpstr>EEG Variables</vt:lpstr>
      <vt:lpstr>EEG</vt:lpstr>
      <vt:lpstr>Why EEG?</vt:lpstr>
      <vt:lpstr>EEG Disadvantages</vt:lpstr>
      <vt:lpstr>EEG Pioneers</vt:lpstr>
      <vt:lpstr> Representation of EEG channels: </vt:lpstr>
      <vt:lpstr> Representation of EEG channels: </vt:lpstr>
      <vt:lpstr> Representation of EEG channels: </vt:lpstr>
      <vt:lpstr>EEG Rhythms</vt:lpstr>
      <vt:lpstr>Alpha Rhythm</vt:lpstr>
      <vt:lpstr>Beta Rhythm</vt:lpstr>
      <vt:lpstr>Delta Rhythm</vt:lpstr>
      <vt:lpstr>Theta Rhythm</vt:lpstr>
      <vt:lpstr>Mu Waves</vt:lpstr>
      <vt:lpstr>Alpha and Beta Waves</vt:lpstr>
      <vt:lpstr>Variables used in EEG measurement:</vt:lpstr>
      <vt:lpstr>Variables used in EEG measurement:</vt:lpstr>
      <vt:lpstr>Variables used in EEG measurement:</vt:lpstr>
      <vt:lpstr>Variables used in EEG measurement: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Architecture of ERS/ERD-based WSNs for HCI</dc:title>
  <dc:creator>Todor</dc:creator>
  <cp:lastModifiedBy>Dr.Annushree Bablani</cp:lastModifiedBy>
  <cp:revision>125</cp:revision>
  <dcterms:created xsi:type="dcterms:W3CDTF">2011-09-11T15:22:53Z</dcterms:created>
  <dcterms:modified xsi:type="dcterms:W3CDTF">2022-02-10T03:33:26Z</dcterms:modified>
</cp:coreProperties>
</file>