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14" r:id="rId2"/>
    <p:sldId id="366" r:id="rId3"/>
    <p:sldId id="367" r:id="rId4"/>
    <p:sldId id="387" r:id="rId5"/>
    <p:sldId id="424" r:id="rId6"/>
    <p:sldId id="425" r:id="rId7"/>
    <p:sldId id="426" r:id="rId8"/>
    <p:sldId id="427" r:id="rId9"/>
    <p:sldId id="428" r:id="rId10"/>
    <p:sldId id="429" r:id="rId11"/>
    <p:sldId id="430" r:id="rId12"/>
    <p:sldId id="431" r:id="rId13"/>
    <p:sldId id="432" r:id="rId14"/>
    <p:sldId id="452" r:id="rId15"/>
    <p:sldId id="454" r:id="rId16"/>
    <p:sldId id="455" r:id="rId17"/>
    <p:sldId id="456"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24"/>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9A91-754A-A6F0-0F91F762B541}"/>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9C5A9-9C84-1F4D-BAAF-5674F50486EE}" type="datetimeFigureOut">
              <a:rPr lang="en-US" smtClean="0"/>
              <a:t>4/6/22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0C93C-749A-3F44-AAA5-E1A2FABD6840}" type="slidenum">
              <a:rPr lang="en-US" smtClean="0"/>
              <a:t>‹#›</a:t>
            </a:fld>
            <a:endParaRPr lang="en-US"/>
          </a:p>
        </p:txBody>
      </p:sp>
    </p:spTree>
    <p:extLst>
      <p:ext uri="{BB962C8B-B14F-4D97-AF65-F5344CB8AC3E}">
        <p14:creationId xmlns:p14="http://schemas.microsoft.com/office/powerpoint/2010/main" val="133821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86C-4100-9445-9DC5-93A2342FB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D18DFC-805F-B547-AD89-A36472B54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D9F91-80D4-7F46-B170-D0E9B291A4C2}"/>
              </a:ext>
            </a:extLst>
          </p:cNvPr>
          <p:cNvSpPr>
            <a:spLocks noGrp="1"/>
          </p:cNvSpPr>
          <p:nvPr>
            <p:ph type="dt" sz="half" idx="10"/>
          </p:nvPr>
        </p:nvSpPr>
        <p:spPr/>
        <p:txBody>
          <a:bodyPr/>
          <a:lstStyle/>
          <a:p>
            <a:r>
              <a:rPr lang="en-IN"/>
              <a:t>IIITS: BCI</a:t>
            </a:r>
            <a:endParaRPr lang="en-US"/>
          </a:p>
        </p:txBody>
      </p:sp>
      <p:sp>
        <p:nvSpPr>
          <p:cNvPr id="5" name="Footer Placeholder 4">
            <a:extLst>
              <a:ext uri="{FF2B5EF4-FFF2-40B4-BE49-F238E27FC236}">
                <a16:creationId xmlns:a16="http://schemas.microsoft.com/office/drawing/2014/main" id="{06DD67F1-F1E9-344C-8740-A4B7136A4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02C11-8FDD-6E48-893A-18559107C269}"/>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34879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865-B47A-E24B-92BF-9F21A22EF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7606B2-B4FF-1947-A65F-24D14D996D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FD2EB-F808-EA44-9DEA-8A24E5B53713}"/>
              </a:ext>
            </a:extLst>
          </p:cNvPr>
          <p:cNvSpPr>
            <a:spLocks noGrp="1"/>
          </p:cNvSpPr>
          <p:nvPr>
            <p:ph type="dt" sz="half" idx="10"/>
          </p:nvPr>
        </p:nvSpPr>
        <p:spPr/>
        <p:txBody>
          <a:bodyPr/>
          <a:lstStyle/>
          <a:p>
            <a:r>
              <a:rPr lang="en-IN"/>
              <a:t>IIITS: BCI</a:t>
            </a:r>
            <a:endParaRPr lang="en-US"/>
          </a:p>
        </p:txBody>
      </p:sp>
      <p:sp>
        <p:nvSpPr>
          <p:cNvPr id="5" name="Footer Placeholder 4">
            <a:extLst>
              <a:ext uri="{FF2B5EF4-FFF2-40B4-BE49-F238E27FC236}">
                <a16:creationId xmlns:a16="http://schemas.microsoft.com/office/drawing/2014/main" id="{6E8ADE4D-74D5-2249-A676-CA39E3FF4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B1868-573A-E24B-8C11-AACD24E92690}"/>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79011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78844-110F-7744-9582-5DD90FEEE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2E41A-FD78-084A-96A1-A12C57A75D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5DACA-45AF-A844-B763-6C6861041CC4}"/>
              </a:ext>
            </a:extLst>
          </p:cNvPr>
          <p:cNvSpPr>
            <a:spLocks noGrp="1"/>
          </p:cNvSpPr>
          <p:nvPr>
            <p:ph type="dt" sz="half" idx="10"/>
          </p:nvPr>
        </p:nvSpPr>
        <p:spPr/>
        <p:txBody>
          <a:bodyPr/>
          <a:lstStyle/>
          <a:p>
            <a:r>
              <a:rPr lang="en-IN"/>
              <a:t>IIITS: BCI</a:t>
            </a:r>
            <a:endParaRPr lang="en-US"/>
          </a:p>
        </p:txBody>
      </p:sp>
      <p:sp>
        <p:nvSpPr>
          <p:cNvPr id="5" name="Footer Placeholder 4">
            <a:extLst>
              <a:ext uri="{FF2B5EF4-FFF2-40B4-BE49-F238E27FC236}">
                <a16:creationId xmlns:a16="http://schemas.microsoft.com/office/drawing/2014/main" id="{AAECD64A-52D4-1649-8F3B-F89138A8F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4C9D7-23FA-324F-A620-29898EDC7B25}"/>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190288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1053-DCD6-5F4E-8FF9-CCDF4BC16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D7F40-B497-314B-9961-DE0B27A692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99648-E444-E048-9E38-CE7226694F8C}"/>
              </a:ext>
            </a:extLst>
          </p:cNvPr>
          <p:cNvSpPr>
            <a:spLocks noGrp="1"/>
          </p:cNvSpPr>
          <p:nvPr>
            <p:ph type="dt" sz="half" idx="10"/>
          </p:nvPr>
        </p:nvSpPr>
        <p:spPr/>
        <p:txBody>
          <a:bodyPr/>
          <a:lstStyle/>
          <a:p>
            <a:r>
              <a:rPr lang="en-IN"/>
              <a:t>IIITS: BCI</a:t>
            </a:r>
            <a:endParaRPr lang="en-US"/>
          </a:p>
        </p:txBody>
      </p:sp>
      <p:sp>
        <p:nvSpPr>
          <p:cNvPr id="5" name="Footer Placeholder 4">
            <a:extLst>
              <a:ext uri="{FF2B5EF4-FFF2-40B4-BE49-F238E27FC236}">
                <a16:creationId xmlns:a16="http://schemas.microsoft.com/office/drawing/2014/main" id="{D718F931-AAAE-BB47-A0A1-0E4D8A4A6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57A83-C5F6-6B41-8815-97E637441CC5}"/>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22953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7DE6-4D77-D24B-832D-9E59FAFF1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716917-832F-4844-A1FC-0F7FAFB39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5A0551-7007-8A41-99EE-D2EE6775022B}"/>
              </a:ext>
            </a:extLst>
          </p:cNvPr>
          <p:cNvSpPr>
            <a:spLocks noGrp="1"/>
          </p:cNvSpPr>
          <p:nvPr>
            <p:ph type="dt" sz="half" idx="10"/>
          </p:nvPr>
        </p:nvSpPr>
        <p:spPr/>
        <p:txBody>
          <a:bodyPr/>
          <a:lstStyle/>
          <a:p>
            <a:r>
              <a:rPr lang="en-IN"/>
              <a:t>IIITS: BCI</a:t>
            </a:r>
            <a:endParaRPr lang="en-US"/>
          </a:p>
        </p:txBody>
      </p:sp>
      <p:sp>
        <p:nvSpPr>
          <p:cNvPr id="5" name="Footer Placeholder 4">
            <a:extLst>
              <a:ext uri="{FF2B5EF4-FFF2-40B4-BE49-F238E27FC236}">
                <a16:creationId xmlns:a16="http://schemas.microsoft.com/office/drawing/2014/main" id="{1EFB1B3A-BE78-554C-B490-FAE1C596A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4C809-B3BC-FA4E-B391-B5D59518EA57}"/>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254106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2D26-2E7E-BA48-B8C0-37372CB51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43909-E2F4-5D4F-93F7-E1E4906D0C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18610-07CF-CA4D-8DB3-61D28C37F8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77A990-C095-0946-88F1-916AEFE74176}"/>
              </a:ext>
            </a:extLst>
          </p:cNvPr>
          <p:cNvSpPr>
            <a:spLocks noGrp="1"/>
          </p:cNvSpPr>
          <p:nvPr>
            <p:ph type="dt" sz="half" idx="10"/>
          </p:nvPr>
        </p:nvSpPr>
        <p:spPr/>
        <p:txBody>
          <a:bodyPr/>
          <a:lstStyle/>
          <a:p>
            <a:r>
              <a:rPr lang="en-IN"/>
              <a:t>IIITS: BCI</a:t>
            </a:r>
            <a:endParaRPr lang="en-US"/>
          </a:p>
        </p:txBody>
      </p:sp>
      <p:sp>
        <p:nvSpPr>
          <p:cNvPr id="6" name="Footer Placeholder 5">
            <a:extLst>
              <a:ext uri="{FF2B5EF4-FFF2-40B4-BE49-F238E27FC236}">
                <a16:creationId xmlns:a16="http://schemas.microsoft.com/office/drawing/2014/main" id="{399DB1FB-DD69-1241-B556-137AFDF21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D71D1-F76E-CC49-A874-53F6F9853BB6}"/>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310092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0D04-5406-EA47-B0E1-47F767517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37987-67A2-4E46-9476-FEAE13598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E275F9-A389-C749-80F9-6CD7B03A4E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51EE49-17E8-3444-8E40-EDF000A8A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5688D9-3608-6748-B7B4-E4ACCB66DB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D0A946-8500-274F-9378-09CF00DCEF4C}"/>
              </a:ext>
            </a:extLst>
          </p:cNvPr>
          <p:cNvSpPr>
            <a:spLocks noGrp="1"/>
          </p:cNvSpPr>
          <p:nvPr>
            <p:ph type="dt" sz="half" idx="10"/>
          </p:nvPr>
        </p:nvSpPr>
        <p:spPr/>
        <p:txBody>
          <a:bodyPr/>
          <a:lstStyle/>
          <a:p>
            <a:r>
              <a:rPr lang="en-IN"/>
              <a:t>IIITS: BCI</a:t>
            </a:r>
            <a:endParaRPr lang="en-US"/>
          </a:p>
        </p:txBody>
      </p:sp>
      <p:sp>
        <p:nvSpPr>
          <p:cNvPr id="8" name="Footer Placeholder 7">
            <a:extLst>
              <a:ext uri="{FF2B5EF4-FFF2-40B4-BE49-F238E27FC236}">
                <a16:creationId xmlns:a16="http://schemas.microsoft.com/office/drawing/2014/main" id="{C1358E50-3211-4946-ACE4-E63F5BBBA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CA3F5-3EC4-8549-8BA3-CBA055009360}"/>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181715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2CD-2E4C-5244-90E6-CC6DAC9D26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6F958-0608-5542-82AC-C443A1A7F111}"/>
              </a:ext>
            </a:extLst>
          </p:cNvPr>
          <p:cNvSpPr>
            <a:spLocks noGrp="1"/>
          </p:cNvSpPr>
          <p:nvPr>
            <p:ph type="dt" sz="half" idx="10"/>
          </p:nvPr>
        </p:nvSpPr>
        <p:spPr/>
        <p:txBody>
          <a:bodyPr/>
          <a:lstStyle/>
          <a:p>
            <a:r>
              <a:rPr lang="en-IN"/>
              <a:t>IIITS: BCI</a:t>
            </a:r>
            <a:endParaRPr lang="en-US"/>
          </a:p>
        </p:txBody>
      </p:sp>
      <p:sp>
        <p:nvSpPr>
          <p:cNvPr id="4" name="Footer Placeholder 3">
            <a:extLst>
              <a:ext uri="{FF2B5EF4-FFF2-40B4-BE49-F238E27FC236}">
                <a16:creationId xmlns:a16="http://schemas.microsoft.com/office/drawing/2014/main" id="{42102F39-93F5-BF4B-94FB-90B0DD9241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86AAE-9412-9C4C-A11E-696206C851E2}"/>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13017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AF4E6-BB35-D14C-86EE-413890B2E42B}"/>
              </a:ext>
            </a:extLst>
          </p:cNvPr>
          <p:cNvSpPr>
            <a:spLocks noGrp="1"/>
          </p:cNvSpPr>
          <p:nvPr>
            <p:ph type="dt" sz="half" idx="10"/>
          </p:nvPr>
        </p:nvSpPr>
        <p:spPr/>
        <p:txBody>
          <a:bodyPr/>
          <a:lstStyle/>
          <a:p>
            <a:r>
              <a:rPr lang="en-IN"/>
              <a:t>IIITS: BCI</a:t>
            </a:r>
            <a:endParaRPr lang="en-US"/>
          </a:p>
        </p:txBody>
      </p:sp>
      <p:sp>
        <p:nvSpPr>
          <p:cNvPr id="3" name="Footer Placeholder 2">
            <a:extLst>
              <a:ext uri="{FF2B5EF4-FFF2-40B4-BE49-F238E27FC236}">
                <a16:creationId xmlns:a16="http://schemas.microsoft.com/office/drawing/2014/main" id="{BAA9D64B-D4E9-4145-A7CD-0BB898B41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B6A12-431D-D046-9000-FD1356C7A00B}"/>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65461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8FA3-79DD-3C48-BB14-199D733D5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D4A8A-6AC6-8044-9EF9-1EE359DFB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56BD7-4B6B-084E-B1A0-6BE3EF56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DD6A0C-EB81-2843-9DEC-5B907B50F468}"/>
              </a:ext>
            </a:extLst>
          </p:cNvPr>
          <p:cNvSpPr>
            <a:spLocks noGrp="1"/>
          </p:cNvSpPr>
          <p:nvPr>
            <p:ph type="dt" sz="half" idx="10"/>
          </p:nvPr>
        </p:nvSpPr>
        <p:spPr/>
        <p:txBody>
          <a:bodyPr/>
          <a:lstStyle/>
          <a:p>
            <a:r>
              <a:rPr lang="en-IN"/>
              <a:t>IIITS: BCI</a:t>
            </a:r>
            <a:endParaRPr lang="en-US"/>
          </a:p>
        </p:txBody>
      </p:sp>
      <p:sp>
        <p:nvSpPr>
          <p:cNvPr id="6" name="Footer Placeholder 5">
            <a:extLst>
              <a:ext uri="{FF2B5EF4-FFF2-40B4-BE49-F238E27FC236}">
                <a16:creationId xmlns:a16="http://schemas.microsoft.com/office/drawing/2014/main" id="{86B96961-E4DA-AD4C-8F2A-5ABA917D4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8D53D-5947-0743-A131-27F2E05FD7DB}"/>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51930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8EA6-3801-194A-9A19-84989E2EF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CA000-9059-6D43-8D06-ED2D4691B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517675-7ABB-5342-9DB3-352195DF6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9A1BA-7F8E-B64A-9EBA-85A944A3938C}"/>
              </a:ext>
            </a:extLst>
          </p:cNvPr>
          <p:cNvSpPr>
            <a:spLocks noGrp="1"/>
          </p:cNvSpPr>
          <p:nvPr>
            <p:ph type="dt" sz="half" idx="10"/>
          </p:nvPr>
        </p:nvSpPr>
        <p:spPr/>
        <p:txBody>
          <a:bodyPr/>
          <a:lstStyle/>
          <a:p>
            <a:r>
              <a:rPr lang="en-IN"/>
              <a:t>IIITS: BCI</a:t>
            </a:r>
            <a:endParaRPr lang="en-US"/>
          </a:p>
        </p:txBody>
      </p:sp>
      <p:sp>
        <p:nvSpPr>
          <p:cNvPr id="6" name="Footer Placeholder 5">
            <a:extLst>
              <a:ext uri="{FF2B5EF4-FFF2-40B4-BE49-F238E27FC236}">
                <a16:creationId xmlns:a16="http://schemas.microsoft.com/office/drawing/2014/main" id="{B9AA8D17-D057-2F4F-BF24-6FEA98E6D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3A426-7D31-504C-9C9F-E2EE1A586E6B}"/>
              </a:ext>
            </a:extLst>
          </p:cNvPr>
          <p:cNvSpPr>
            <a:spLocks noGrp="1"/>
          </p:cNvSpPr>
          <p:nvPr>
            <p:ph type="sldNum" sz="quarter" idx="12"/>
          </p:nvPr>
        </p:nvSpPr>
        <p:spPr/>
        <p:txBody>
          <a:bodyPr/>
          <a:lstStyle/>
          <a:p>
            <a:fld id="{284B11AA-C513-B145-8F23-8E9C95469255}" type="slidenum">
              <a:rPr lang="en-US" smtClean="0"/>
              <a:t>‹#›</a:t>
            </a:fld>
            <a:endParaRPr lang="en-US"/>
          </a:p>
        </p:txBody>
      </p:sp>
    </p:spTree>
    <p:extLst>
      <p:ext uri="{BB962C8B-B14F-4D97-AF65-F5344CB8AC3E}">
        <p14:creationId xmlns:p14="http://schemas.microsoft.com/office/powerpoint/2010/main" val="74728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3B40C-E7DD-774E-B214-26383F3C2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8AE87-63FC-CA40-9AD8-68152D9D4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42FEB-1F0B-8B45-86DC-CA0768A54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IIITS: BCI</a:t>
            </a:r>
            <a:endParaRPr lang="en-US"/>
          </a:p>
        </p:txBody>
      </p:sp>
      <p:sp>
        <p:nvSpPr>
          <p:cNvPr id="5" name="Footer Placeholder 4">
            <a:extLst>
              <a:ext uri="{FF2B5EF4-FFF2-40B4-BE49-F238E27FC236}">
                <a16:creationId xmlns:a16="http://schemas.microsoft.com/office/drawing/2014/main" id="{BD453151-CC70-4741-876E-AC2497337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44C43-4CA7-2649-A9A3-71ED6778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B11AA-C513-B145-8F23-8E9C95469255}" type="slidenum">
              <a:rPr lang="en-US" smtClean="0"/>
              <a:t>‹#›</a:t>
            </a:fld>
            <a:endParaRPr lang="en-US"/>
          </a:p>
        </p:txBody>
      </p:sp>
    </p:spTree>
    <p:extLst>
      <p:ext uri="{BB962C8B-B14F-4D97-AF65-F5344CB8AC3E}">
        <p14:creationId xmlns:p14="http://schemas.microsoft.com/office/powerpoint/2010/main" val="330663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se.msu.edu/~jain/clustering_Jain_Dubes.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3688" y="825192"/>
            <a:ext cx="8188197" cy="852289"/>
          </a:xfrm>
        </p:spPr>
        <p:txBody>
          <a:bodyPr>
            <a:normAutofit fontScale="90000"/>
          </a:bodyPr>
          <a:lstStyle/>
          <a:p>
            <a:r>
              <a:rPr lang="en-US" dirty="0">
                <a:solidFill>
                  <a:srgbClr val="6C0000"/>
                </a:solidFill>
                <a:latin typeface="Times New Roman" pitchFamily="18" charset="0"/>
                <a:cs typeface="Times New Roman" pitchFamily="18" charset="0"/>
              </a:rPr>
              <a:t>Brain Computer Interaction</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3284478" y="5193198"/>
            <a:ext cx="6031138" cy="1345714"/>
          </a:xfrm>
        </p:spPr>
        <p:txBody>
          <a:bodyPr>
            <a:normAutofit/>
          </a:bodyPr>
          <a:lstStyle/>
          <a:p>
            <a:pPr defTabSz="344944" eaLnBrk="0" fontAlgn="base" hangingPunct="0">
              <a:spcBef>
                <a:spcPct val="0"/>
              </a:spcBef>
              <a:spcAft>
                <a:spcPct val="0"/>
              </a:spcAft>
              <a:tabLst>
                <a:tab pos="0" algn="l"/>
                <a:tab pos="702076" algn="l"/>
                <a:tab pos="1404153" algn="l"/>
                <a:tab pos="2106229" algn="l"/>
                <a:tab pos="2808305" algn="l"/>
                <a:tab pos="3510382" algn="l"/>
                <a:tab pos="4212458" algn="l"/>
                <a:tab pos="4914534" algn="l"/>
                <a:tab pos="5616611" algn="l"/>
                <a:tab pos="6318687" algn="l"/>
                <a:tab pos="7020763" algn="l"/>
                <a:tab pos="7722840" algn="l"/>
              </a:tabLst>
              <a:defRPr/>
            </a:pPr>
            <a:r>
              <a:rPr lang="en-US" altLang="en-US" b="1" dirty="0">
                <a:solidFill>
                  <a:schemeClr val="tx1"/>
                </a:solidFill>
                <a:latin typeface="Garamond" panose="02020404030301010803" pitchFamily="18" charset="0"/>
                <a:ea typeface="Noto Sans CJK SC" charset="-122"/>
              </a:rPr>
              <a:t>Indian Institute of Information Technology </a:t>
            </a:r>
          </a:p>
          <a:p>
            <a:pPr defTabSz="344944" eaLnBrk="0" fontAlgn="base" hangingPunct="0">
              <a:spcBef>
                <a:spcPct val="0"/>
              </a:spcBef>
              <a:spcAft>
                <a:spcPct val="0"/>
              </a:spcAft>
              <a:tabLst>
                <a:tab pos="0" algn="l"/>
                <a:tab pos="702076" algn="l"/>
                <a:tab pos="1404153" algn="l"/>
                <a:tab pos="2106229" algn="l"/>
                <a:tab pos="2808305" algn="l"/>
                <a:tab pos="3510382" algn="l"/>
                <a:tab pos="4212458" algn="l"/>
                <a:tab pos="4914534" algn="l"/>
                <a:tab pos="5616611" algn="l"/>
                <a:tab pos="6318687" algn="l"/>
                <a:tab pos="7020763" algn="l"/>
                <a:tab pos="7722840" algn="l"/>
              </a:tabLst>
              <a:defRPr/>
            </a:pPr>
            <a:r>
              <a:rPr lang="en-US" altLang="en-US" b="1" dirty="0">
                <a:solidFill>
                  <a:schemeClr val="tx1"/>
                </a:solidFill>
                <a:latin typeface="Garamond" panose="02020404030301010803" pitchFamily="18" charset="0"/>
                <a:ea typeface="Noto Sans CJK SC" charset="-122"/>
              </a:rPr>
              <a:t>IIIT Sri City </a:t>
            </a: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lgn="ctr">
              <a:defRPr/>
            </a:pPr>
            <a:fld id="{E2D238DB-7230-45D0-89A2-1890D4DEDBDF}" type="slidenum">
              <a:rPr lang="en-IN" sz="845">
                <a:solidFill>
                  <a:srgbClr val="FFFFFF"/>
                </a:solidFill>
                <a:latin typeface="Gill Sans MT" panose="020B0502020104020203"/>
              </a:rPr>
              <a:pPr algn="ctr">
                <a:defRPr/>
              </a:pPr>
              <a:t>1</a:t>
            </a:fld>
            <a:endParaRPr lang="en-IN" sz="845">
              <a:solidFill>
                <a:srgbClr val="FFFFFF"/>
              </a:solidFill>
              <a:latin typeface="Gill Sans MT" panose="020B0502020104020203"/>
            </a:endParaRPr>
          </a:p>
        </p:txBody>
      </p:sp>
      <p:sp>
        <p:nvSpPr>
          <p:cNvPr id="4" name="Subtitle 2"/>
          <p:cNvSpPr txBox="1">
            <a:spLocks/>
          </p:cNvSpPr>
          <p:nvPr/>
        </p:nvSpPr>
        <p:spPr>
          <a:xfrm>
            <a:off x="1786433" y="3026979"/>
            <a:ext cx="7092304" cy="1345714"/>
          </a:xfrm>
          <a:prstGeom prst="rect">
            <a:avLst/>
          </a:prstGeom>
        </p:spPr>
        <p:txBody>
          <a:bodyPr vert="horz" lIns="0" rIns="14042">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C96731"/>
              </a:buClr>
              <a:defRPr/>
            </a:pPr>
            <a:r>
              <a:rPr lang="en-US" sz="1843" b="1" i="1" dirty="0">
                <a:solidFill>
                  <a:srgbClr val="000000">
                    <a:lumMod val="65000"/>
                    <a:lumOff val="35000"/>
                  </a:srgbClr>
                </a:solidFill>
                <a:latin typeface="Gill Sans MT" panose="020B0502020104020203"/>
              </a:rPr>
              <a:t>Module III </a:t>
            </a:r>
          </a:p>
          <a:p>
            <a:pPr algn="l">
              <a:buClr>
                <a:srgbClr val="C96731"/>
              </a:buClr>
              <a:defRPr/>
            </a:pPr>
            <a:r>
              <a:rPr lang="en-US" sz="2150" b="1" dirty="0">
                <a:solidFill>
                  <a:srgbClr val="000000">
                    <a:lumMod val="65000"/>
                    <a:lumOff val="35000"/>
                  </a:srgbClr>
                </a:solidFill>
              </a:rPr>
              <a:t>Clustering techniques</a:t>
            </a:r>
          </a:p>
          <a:p>
            <a:pPr algn="l">
              <a:buClr>
                <a:srgbClr val="C96731"/>
              </a:buClr>
              <a:defRPr/>
            </a:pPr>
            <a:endParaRPr lang="en-US" sz="2150" b="1" dirty="0">
              <a:solidFill>
                <a:srgbClr val="000000">
                  <a:lumMod val="65000"/>
                  <a:lumOff val="35000"/>
                </a:srgbClr>
              </a:solidFill>
            </a:endParaRP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69" y="201994"/>
            <a:ext cx="1995207" cy="19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0947A78-3991-C44A-A51D-0D56F235EE83}"/>
              </a:ext>
            </a:extLst>
          </p:cNvPr>
          <p:cNvSpPr>
            <a:spLocks noGrp="1"/>
          </p:cNvSpPr>
          <p:nvPr>
            <p:ph type="dt" sz="half" idx="10"/>
          </p:nvPr>
        </p:nvSpPr>
        <p:spPr/>
        <p:txBody>
          <a:bodyPr/>
          <a:lstStyle/>
          <a:p>
            <a:r>
              <a:rPr lang="en-IN"/>
              <a:t>IIITS: BCI</a:t>
            </a:r>
            <a:endParaRPr lang="en-US"/>
          </a:p>
        </p:txBody>
      </p:sp>
    </p:spTree>
    <p:extLst>
      <p:ext uri="{BB962C8B-B14F-4D97-AF65-F5344CB8AC3E}">
        <p14:creationId xmlns:p14="http://schemas.microsoft.com/office/powerpoint/2010/main" val="13193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6"/>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05541" y="800351"/>
            <a:ext cx="3469335" cy="379863"/>
          </a:xfrm>
        </p:spPr>
        <p:txBody>
          <a:bodyPr>
            <a:noAutofit/>
          </a:bodyPr>
          <a:lstStyle/>
          <a:p>
            <a:pPr marL="0" indent="0" algn="ctr">
              <a:buNone/>
            </a:pPr>
            <a:r>
              <a:rPr lang="en-US" sz="1600" b="1" dirty="0">
                <a:solidFill>
                  <a:srgbClr val="0B5ED7"/>
                </a:solidFill>
                <a:cs typeface="Times New Roman" pitchFamily="18" charset="0"/>
              </a:rPr>
              <a:t>Table 24.2: </a:t>
            </a:r>
            <a:r>
              <a:rPr lang="en-IN" sz="1600" b="1" dirty="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nvGraphicFramePr>
        <p:xfrm>
          <a:off x="1720862"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6359819"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24.2: </a:t>
            </a:r>
            <a:r>
              <a:rPr lang="en-IN" sz="1600" b="1" dirty="0">
                <a:solidFill>
                  <a:srgbClr val="0B5ED7"/>
                </a:solidFill>
                <a:cs typeface="Times New Roman" pitchFamily="18" charset="0"/>
              </a:rPr>
              <a:t>Initial cluster with respect to Table 24.2</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884" y="1315710"/>
            <a:ext cx="4596004" cy="4260752"/>
          </a:xfrm>
          <a:prstGeom prst="rect">
            <a:avLst/>
          </a:prstGeom>
        </p:spPr>
      </p:pic>
    </p:spTree>
    <p:extLst>
      <p:ext uri="{BB962C8B-B14F-4D97-AF65-F5344CB8AC3E}">
        <p14:creationId xmlns:p14="http://schemas.microsoft.com/office/powerpoint/2010/main" val="237140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808775" y="127636"/>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12" name="Table 11"/>
          <p:cNvGraphicFramePr>
            <a:graphicFrameLocks noGrp="1"/>
          </p:cNvGraphicFramePr>
          <p:nvPr/>
        </p:nvGraphicFramePr>
        <p:xfrm>
          <a:off x="1943980" y="2820461"/>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1816064" y="2274280"/>
            <a:ext cx="2898358" cy="369332"/>
          </a:xfrm>
          <a:prstGeom prst="rect">
            <a:avLst/>
          </a:prstGeom>
        </p:spPr>
        <p:txBody>
          <a:bodyPr wrap="none">
            <a:spAutoFit/>
          </a:bodyPr>
          <a:lstStyle/>
          <a:p>
            <a:r>
              <a:rPr lang="en-IN" b="1" dirty="0">
                <a:solidFill>
                  <a:srgbClr val="0B5ED7"/>
                </a:solidFill>
                <a:cs typeface="Times New Roman" pitchFamily="18" charset="0"/>
              </a:rPr>
              <a:t>Calculation of new centroids</a:t>
            </a:r>
            <a:endParaRPr lang="en-IN" dirty="0"/>
          </a:p>
        </p:txBody>
      </p:sp>
      <p:sp>
        <p:nvSpPr>
          <p:cNvPr id="14" name="Rectangle 13"/>
          <p:cNvSpPr/>
          <p:nvPr/>
        </p:nvSpPr>
        <p:spPr>
          <a:xfrm>
            <a:off x="1816065" y="936518"/>
            <a:ext cx="8573071" cy="1015663"/>
          </a:xfrm>
          <a:prstGeom prst="rect">
            <a:avLst/>
          </a:prstGeom>
        </p:spPr>
        <p:txBody>
          <a:bodyPr wrap="square">
            <a:spAutoFit/>
          </a:bodyPr>
          <a:lstStyle/>
          <a:p>
            <a:pPr algn="just"/>
            <a:r>
              <a:rPr lang="en-IN" sz="2000" dirty="0">
                <a:latin typeface="Times New Roman" pitchFamily="18" charset="0"/>
                <a:cs typeface="Times New Roman" pitchFamily="18" charset="0"/>
              </a:rPr>
              <a:t>The calculation new centroids of the three cluster using the mean of attribute values of A</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and A</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is shown in the Table below. The cluster with new centroids are shown in Fig 24.3.</a:t>
            </a:r>
          </a:p>
        </p:txBody>
      </p:sp>
      <p:sp>
        <p:nvSpPr>
          <p:cNvPr id="15" name="Content Placeholder 2"/>
          <p:cNvSpPr txBox="1">
            <a:spLocks/>
          </p:cNvSpPr>
          <p:nvPr/>
        </p:nvSpPr>
        <p:spPr>
          <a:xfrm>
            <a:off x="5328462" y="610763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24.3: </a:t>
            </a:r>
            <a:r>
              <a:rPr lang="en-IN" sz="1600" b="1" dirty="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406" y="2274281"/>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996" y="2458946"/>
            <a:ext cx="1507605" cy="698038"/>
          </a:xfrm>
          <a:prstGeom prst="rect">
            <a:avLst/>
          </a:prstGeom>
        </p:spPr>
      </p:pic>
    </p:spTree>
    <p:extLst>
      <p:ext uri="{BB962C8B-B14F-4D97-AF65-F5344CB8AC3E}">
        <p14:creationId xmlns:p14="http://schemas.microsoft.com/office/powerpoint/2010/main" val="123856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808775" y="127636"/>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14" name="Rectangle 13"/>
          <p:cNvSpPr/>
          <p:nvPr/>
        </p:nvSpPr>
        <p:spPr>
          <a:xfrm>
            <a:off x="1816065" y="851457"/>
            <a:ext cx="8573071" cy="1138773"/>
          </a:xfrm>
          <a:prstGeom prst="rect">
            <a:avLst/>
          </a:prstGeom>
        </p:spPr>
        <p:txBody>
          <a:bodyPr wrap="square">
            <a:spAutoFit/>
          </a:bodyPr>
          <a:lstStyle/>
          <a:p>
            <a:pPr algn="just"/>
            <a:r>
              <a:rPr lang="en-IN" sz="2000" dirty="0">
                <a:latin typeface="Times New Roman" pitchFamily="18" charset="0"/>
                <a:cs typeface="Times New Roman" pitchFamily="18" charset="0"/>
              </a:rPr>
              <a:t>We next reassign the 16 objects to three clusters by determining which centroid is closest to each one. This gives the revised set of clusters shown in Fig 24.4. </a:t>
            </a:r>
          </a:p>
          <a:p>
            <a:pPr algn="just"/>
            <a:endParaRPr lang="en-IN" sz="800" dirty="0">
              <a:latin typeface="Times New Roman" pitchFamily="18" charset="0"/>
              <a:cs typeface="Times New Roman" pitchFamily="18" charset="0"/>
            </a:endParaRPr>
          </a:p>
          <a:p>
            <a:pPr algn="just"/>
            <a:r>
              <a:rPr lang="en-IN" sz="2000" dirty="0">
                <a:solidFill>
                  <a:srgbClr val="0B5ED7"/>
                </a:solidFill>
                <a:latin typeface="Times New Roman" pitchFamily="18" charset="0"/>
                <a:cs typeface="Times New Roman" pitchFamily="18" charset="0"/>
              </a:rPr>
              <a:t>Note that point p moves from cluster C</a:t>
            </a:r>
            <a:r>
              <a:rPr lang="en-IN" sz="2000" baseline="-25000" dirty="0">
                <a:solidFill>
                  <a:srgbClr val="0B5ED7"/>
                </a:solidFill>
                <a:latin typeface="Times New Roman" pitchFamily="18" charset="0"/>
                <a:cs typeface="Times New Roman" pitchFamily="18" charset="0"/>
              </a:rPr>
              <a:t>2</a:t>
            </a:r>
            <a:r>
              <a:rPr lang="en-IN" sz="2000" dirty="0">
                <a:solidFill>
                  <a:srgbClr val="0B5ED7"/>
                </a:solidFill>
                <a:latin typeface="Times New Roman" pitchFamily="18" charset="0"/>
                <a:cs typeface="Times New Roman" pitchFamily="18" charset="0"/>
              </a:rPr>
              <a:t> to cluster C</a:t>
            </a:r>
            <a:r>
              <a:rPr lang="en-IN" sz="2000" baseline="-25000" dirty="0">
                <a:solidFill>
                  <a:srgbClr val="0B5ED7"/>
                </a:solidFill>
                <a:latin typeface="Times New Roman" pitchFamily="18" charset="0"/>
                <a:cs typeface="Times New Roman" pitchFamily="18" charset="0"/>
              </a:rPr>
              <a:t>1</a:t>
            </a:r>
            <a:r>
              <a:rPr lang="en-IN" sz="2000" dirty="0">
                <a:solidFill>
                  <a:srgbClr val="0B5ED7"/>
                </a:solidFill>
                <a:latin typeface="Times New Roman" pitchFamily="18" charset="0"/>
                <a:cs typeface="Times New Roman" pitchFamily="18" charset="0"/>
              </a:rPr>
              <a:t>. </a:t>
            </a:r>
          </a:p>
        </p:txBody>
      </p:sp>
      <p:sp>
        <p:nvSpPr>
          <p:cNvPr id="15" name="Content Placeholder 2"/>
          <p:cNvSpPr txBox="1">
            <a:spLocks/>
          </p:cNvSpPr>
          <p:nvPr/>
        </p:nvSpPr>
        <p:spPr>
          <a:xfrm>
            <a:off x="2840443" y="5928945"/>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24.4: </a:t>
            </a:r>
            <a:r>
              <a:rPr lang="en-IN" sz="1600" b="1" dirty="0">
                <a:solidFill>
                  <a:srgbClr val="0B5ED7"/>
                </a:solidFill>
                <a:cs typeface="Times New Roman" pitchFamily="18" charset="0"/>
              </a:rPr>
              <a:t>Cluster after first iteration</a:t>
            </a: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164" y="2112501"/>
            <a:ext cx="5004403" cy="3962073"/>
          </a:xfrm>
          <a:prstGeom prst="rect">
            <a:avLst/>
          </a:prstGeom>
        </p:spPr>
      </p:pic>
    </p:spTree>
    <p:extLst>
      <p:ext uri="{BB962C8B-B14F-4D97-AF65-F5344CB8AC3E}">
        <p14:creationId xmlns:p14="http://schemas.microsoft.com/office/powerpoint/2010/main" val="192496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1808775" y="127636"/>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graphicFrame>
        <p:nvGraphicFramePr>
          <p:cNvPr id="20" name="Table 19"/>
          <p:cNvGraphicFramePr>
            <a:graphicFrameLocks noGrp="1"/>
          </p:cNvGraphicFramePr>
          <p:nvPr/>
        </p:nvGraphicFramePr>
        <p:xfrm>
          <a:off x="1958783" y="4345855"/>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Revised  Centroids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1837331" y="3898116"/>
            <a:ext cx="3329629" cy="338554"/>
          </a:xfrm>
          <a:prstGeom prst="rect">
            <a:avLst/>
          </a:prstGeom>
        </p:spPr>
        <p:txBody>
          <a:bodyPr wrap="none">
            <a:spAutoFit/>
          </a:bodyPr>
          <a:lstStyle/>
          <a:p>
            <a:r>
              <a:rPr lang="en-IN" sz="1600" b="1" dirty="0">
                <a:solidFill>
                  <a:srgbClr val="0B5ED7"/>
                </a:solidFill>
                <a:cs typeface="Times New Roman" pitchFamily="18" charset="0"/>
              </a:rPr>
              <a:t>Cluster centres after second iteration</a:t>
            </a:r>
            <a:endParaRPr lang="en-IN" sz="1600" dirty="0"/>
          </a:p>
        </p:txBody>
      </p:sp>
      <p:sp>
        <p:nvSpPr>
          <p:cNvPr id="22" name="Rectangle 21"/>
          <p:cNvSpPr/>
          <p:nvPr/>
        </p:nvSpPr>
        <p:spPr>
          <a:xfrm>
            <a:off x="1762902"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The newly obtained centroids after second iteration are given in the table below. Note that the </a:t>
            </a:r>
            <a:r>
              <a:rPr lang="en-IN" sz="2000" dirty="0">
                <a:solidFill>
                  <a:srgbClr val="0B5ED7"/>
                </a:solidFill>
                <a:latin typeface="Times New Roman" pitchFamily="18" charset="0"/>
                <a:cs typeface="Times New Roman" pitchFamily="18" charset="0"/>
              </a:rPr>
              <a:t>centroid c</a:t>
            </a:r>
            <a:r>
              <a:rPr lang="en-IN" sz="2000" baseline="-25000" dirty="0">
                <a:solidFill>
                  <a:srgbClr val="0B5ED7"/>
                </a:solidFill>
                <a:latin typeface="Times New Roman" pitchFamily="18" charset="0"/>
                <a:cs typeface="Times New Roman" pitchFamily="18" charset="0"/>
              </a:rPr>
              <a:t>3</a:t>
            </a:r>
            <a:r>
              <a:rPr lang="en-IN" sz="2000" dirty="0">
                <a:solidFill>
                  <a:srgbClr val="0B5ED7"/>
                </a:solidFill>
                <a:latin typeface="Times New Roman" pitchFamily="18" charset="0"/>
                <a:cs typeface="Times New Roman" pitchFamily="18" charset="0"/>
              </a:rPr>
              <a:t> remains unchanged</a:t>
            </a:r>
            <a:r>
              <a:rPr lang="en-IN" sz="2000" dirty="0">
                <a:latin typeface="Times New Roman" pitchFamily="18" charset="0"/>
                <a:cs typeface="Times New Roman" pitchFamily="18" charset="0"/>
              </a:rPr>
              <a:t>, where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Considering this as the termination criteria, the k-means algorithm stops here. Hence, the final cluster in Fig 24.5 is same as Fig 24.4.</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70" y="3766713"/>
            <a:ext cx="4688958" cy="2891323"/>
          </a:xfrm>
          <a:prstGeom prst="rect">
            <a:avLst/>
          </a:prstGeom>
        </p:spPr>
      </p:pic>
      <p:sp>
        <p:nvSpPr>
          <p:cNvPr id="25" name="Content Placeholder 2"/>
          <p:cNvSpPr txBox="1">
            <a:spLocks/>
          </p:cNvSpPr>
          <p:nvPr/>
        </p:nvSpPr>
        <p:spPr>
          <a:xfrm>
            <a:off x="6179066" y="3479268"/>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24.5: </a:t>
            </a:r>
            <a:r>
              <a:rPr lang="en-IN" sz="1600" b="1" dirty="0">
                <a:solidFill>
                  <a:srgbClr val="0B5ED7"/>
                </a:solidFill>
                <a:cs typeface="Times New Roman" pitchFamily="18" charset="0"/>
              </a:rPr>
              <a:t>Cluster after Second iteration</a:t>
            </a: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740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515" y="0"/>
            <a:ext cx="8425339" cy="514916"/>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250522" y="514916"/>
            <a:ext cx="11661730" cy="5311189"/>
          </a:xfrm>
        </p:spPr>
        <p:txBody>
          <a:bodyPr>
            <a:noAutofit/>
          </a:bodyPr>
          <a:lstStyle/>
          <a:p>
            <a:pPr marL="0" indent="0" algn="just">
              <a:buClr>
                <a:srgbClr val="0B5ED7"/>
              </a:buClr>
              <a:buNone/>
            </a:pPr>
            <a:r>
              <a:rPr lang="en-IN" sz="2000" dirty="0">
                <a:solidFill>
                  <a:srgbClr val="A50021"/>
                </a:solidFill>
                <a:latin typeface="Times New Roman" pitchFamily="18" charset="0"/>
                <a:cs typeface="Times New Roman" pitchFamily="18" charset="0"/>
              </a:rPr>
              <a:t>Advantages:</a:t>
            </a:r>
            <a:endParaRPr lang="en-IN" sz="800" dirty="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k-Means is simple and can be used for a wide variety of object types.</a:t>
            </a:r>
            <a:endParaRPr lang="en-US" sz="800" dirty="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k-Means is not suitable for all types of data. For example, k-Means does not work on categorical data because mean cannot be defined.</a:t>
            </a: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finds a local optima and may actually minimize the global optimum.</a:t>
            </a:r>
          </a:p>
          <a:p>
            <a:pPr algn="just">
              <a:buClr>
                <a:srgbClr val="0B5ED7"/>
              </a:buClr>
            </a:pPr>
            <a:r>
              <a:rPr lang="en-IN" sz="2000" dirty="0">
                <a:latin typeface="Times New Roman" pitchFamily="18" charset="0"/>
                <a:cs typeface="Times New Roman" pitchFamily="18" charset="0"/>
              </a:rPr>
              <a:t>k-means has </a:t>
            </a:r>
            <a:r>
              <a:rPr lang="en-IN" sz="2000" dirty="0">
                <a:solidFill>
                  <a:srgbClr val="0B5ED7"/>
                </a:solidFill>
                <a:latin typeface="Times New Roman" pitchFamily="18" charset="0"/>
                <a:cs typeface="Times New Roman" pitchFamily="18" charset="0"/>
              </a:rPr>
              <a:t>trouble clustering data that contains outliers</a:t>
            </a:r>
            <a:r>
              <a:rPr lang="en-IN" sz="2000" dirty="0">
                <a:latin typeface="Times New Roman" pitchFamily="18" charset="0"/>
                <a:cs typeface="Times New Roman" pitchFamily="18" charset="0"/>
              </a:rPr>
              <a:t>. </a:t>
            </a:r>
          </a:p>
          <a:p>
            <a:pPr algn="just">
              <a:buClr>
                <a:srgbClr val="0B5ED7"/>
              </a:buClr>
            </a:pPr>
            <a:r>
              <a:rPr lang="en-IN" sz="2000" dirty="0">
                <a:latin typeface="Times New Roman" pitchFamily="18" charset="0"/>
                <a:cs typeface="Times New Roman" pitchFamily="18" charset="0"/>
              </a:rPr>
              <a:t>k-Means algorithm </a:t>
            </a:r>
            <a:r>
              <a:rPr lang="en-IN" sz="2000" dirty="0">
                <a:solidFill>
                  <a:srgbClr val="0B5ED7"/>
                </a:solidFill>
                <a:latin typeface="Times New Roman" pitchFamily="18" charset="0"/>
                <a:cs typeface="Times New Roman" pitchFamily="18" charset="0"/>
              </a:rPr>
              <a:t>cannot handle non-globular clusters</a:t>
            </a:r>
            <a:r>
              <a:rPr lang="en-IN" sz="2000" dirty="0">
                <a:latin typeface="Times New Roman" pitchFamily="18" charset="0"/>
                <a:cs typeface="Times New Roman" pitchFamily="18" charset="0"/>
              </a:rPr>
              <a:t>, clusters of different sizes and densities (see Fig 24.6 in the next slide).</a:t>
            </a:r>
            <a:endParaRPr lang="en-IN" sz="800" dirty="0">
              <a:latin typeface="Times New Roman" pitchFamily="18" charset="0"/>
              <a:cs typeface="Times New Roman" pitchFamily="18" charset="0"/>
            </a:endParaRPr>
          </a:p>
          <a:p>
            <a:pPr algn="just">
              <a:buClr>
                <a:srgbClr val="0B5ED7"/>
              </a:buClr>
            </a:pPr>
            <a:r>
              <a:rPr lang="en-IN" sz="2000" dirty="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402562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08775" y="891203"/>
            <a:ext cx="8697431" cy="5311189"/>
          </a:xfrm>
        </p:spPr>
        <p:txBody>
          <a:bodyPr>
            <a:noAutofit/>
          </a:bodyPr>
          <a:lstStyle/>
          <a:p>
            <a:pPr marL="0" indent="0" algn="just">
              <a:buClr>
                <a:srgbClr val="0B5ED7"/>
              </a:buClr>
              <a:buNone/>
            </a:pPr>
            <a:endParaRPr lang="en-IN" sz="2000" dirty="0">
              <a:solidFill>
                <a:srgbClr val="A50021"/>
              </a:solidFill>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335" y="1062400"/>
            <a:ext cx="4079208" cy="2256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490" y="1061298"/>
            <a:ext cx="3833356" cy="23646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4238" y="3570733"/>
            <a:ext cx="3726503" cy="2070895"/>
          </a:xfrm>
          <a:prstGeom prst="rect">
            <a:avLst/>
          </a:prstGeom>
        </p:spPr>
      </p:pic>
      <p:sp>
        <p:nvSpPr>
          <p:cNvPr id="9" name="TextBox 8"/>
          <p:cNvSpPr txBox="1"/>
          <p:nvPr/>
        </p:nvSpPr>
        <p:spPr>
          <a:xfrm>
            <a:off x="4474667" y="5456961"/>
            <a:ext cx="2950234" cy="369332"/>
          </a:xfrm>
          <a:prstGeom prst="rect">
            <a:avLst/>
          </a:prstGeom>
          <a:noFill/>
        </p:spPr>
        <p:txBody>
          <a:bodyPr wrap="square" rtlCol="0">
            <a:spAutoFit/>
          </a:bodyPr>
          <a:lstStyle/>
          <a:p>
            <a:r>
              <a:rPr lang="en-IN" dirty="0"/>
              <a:t>Non-convex shaped clusters</a:t>
            </a:r>
          </a:p>
        </p:txBody>
      </p:sp>
      <p:sp>
        <p:nvSpPr>
          <p:cNvPr id="10" name="TextBox 9"/>
          <p:cNvSpPr txBox="1"/>
          <p:nvPr/>
        </p:nvSpPr>
        <p:spPr>
          <a:xfrm>
            <a:off x="6464366" y="3087639"/>
            <a:ext cx="3357672" cy="369332"/>
          </a:xfrm>
          <a:prstGeom prst="rect">
            <a:avLst/>
          </a:prstGeom>
          <a:noFill/>
        </p:spPr>
        <p:txBody>
          <a:bodyPr wrap="square" rtlCol="0">
            <a:spAutoFit/>
          </a:bodyPr>
          <a:lstStyle/>
          <a:p>
            <a:r>
              <a:rPr lang="en-IN" dirty="0"/>
              <a:t>Cluster with different densities</a:t>
            </a:r>
          </a:p>
        </p:txBody>
      </p:sp>
      <p:sp>
        <p:nvSpPr>
          <p:cNvPr id="11" name="TextBox 10"/>
          <p:cNvSpPr txBox="1"/>
          <p:nvPr/>
        </p:nvSpPr>
        <p:spPr>
          <a:xfrm>
            <a:off x="2508015" y="3106836"/>
            <a:ext cx="2950234" cy="369332"/>
          </a:xfrm>
          <a:prstGeom prst="rect">
            <a:avLst/>
          </a:prstGeom>
          <a:noFill/>
        </p:spPr>
        <p:txBody>
          <a:bodyPr wrap="square" rtlCol="0">
            <a:spAutoFit/>
          </a:bodyPr>
          <a:lstStyle/>
          <a:p>
            <a:r>
              <a:rPr lang="en-IN" dirty="0"/>
              <a:t>Cluster with different sizes</a:t>
            </a:r>
          </a:p>
        </p:txBody>
      </p:sp>
      <p:sp>
        <p:nvSpPr>
          <p:cNvPr id="12" name="Content Placeholder 2"/>
          <p:cNvSpPr txBox="1">
            <a:spLocks/>
          </p:cNvSpPr>
          <p:nvPr/>
        </p:nvSpPr>
        <p:spPr>
          <a:xfrm>
            <a:off x="1735028" y="6077889"/>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24.6: </a:t>
            </a:r>
            <a:r>
              <a:rPr lang="en-IN" sz="1600" b="1" dirty="0">
                <a:solidFill>
                  <a:srgbClr val="0B5ED7"/>
                </a:solidFill>
                <a:cs typeface="Times New Roman" pitchFamily="18" charset="0"/>
              </a:rPr>
              <a:t>Some failure instance of k-Means algorithm</a:t>
            </a: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764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5"/>
            <a:ext cx="8425339" cy="601414"/>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25678" y="828339"/>
            <a:ext cx="11436262" cy="5311189"/>
          </a:xfrm>
        </p:spPr>
        <p:txBody>
          <a:bodyPr>
            <a:noAutofit/>
          </a:bodyPr>
          <a:lstStyle/>
          <a:p>
            <a:pPr marL="0" indent="0" algn="just">
              <a:buClr>
                <a:srgbClr val="0B5ED7"/>
              </a:buClr>
              <a:buNone/>
            </a:pPr>
            <a:r>
              <a:rPr lang="en-IN" sz="2000" dirty="0">
                <a:latin typeface="Times New Roman" pitchFamily="18" charset="0"/>
                <a:cs typeface="Times New Roman" pitchFamily="18" charset="0"/>
              </a:rPr>
              <a:t>There are a quite few variants of the k-Means algorithm. These can differ in the procedure of selecting the initial </a:t>
            </a:r>
            <a:r>
              <a:rPr lang="en-IN" sz="2000" i="1" dirty="0">
                <a:latin typeface="Times New Roman" pitchFamily="18" charset="0"/>
                <a:cs typeface="Times New Roman" pitchFamily="18" charset="0"/>
              </a:rPr>
              <a:t>k</a:t>
            </a:r>
            <a:r>
              <a:rPr lang="en-IN" sz="2000" dirty="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a:latin typeface="Times New Roman" pitchFamily="18" charset="0"/>
                <a:cs typeface="Times New Roman" pitchFamily="18" charset="0"/>
              </a:rPr>
              <a:t>M. Steinbach, G. </a:t>
            </a:r>
            <a:r>
              <a:rPr lang="en-IN" sz="1800" dirty="0" err="1">
                <a:latin typeface="Times New Roman" pitchFamily="18" charset="0"/>
                <a:cs typeface="Times New Roman" pitchFamily="18" charset="0"/>
              </a:rPr>
              <a:t>Karypis</a:t>
            </a:r>
            <a:r>
              <a:rPr lang="en-IN" sz="1800" dirty="0">
                <a:latin typeface="Times New Roman" pitchFamily="18" charset="0"/>
                <a:cs typeface="Times New Roman" pitchFamily="18" charset="0"/>
              </a:rPr>
              <a:t> and V. Kumar “A comparison of document clustering techniques”, </a:t>
            </a:r>
            <a:r>
              <a:rPr lang="en-IN" sz="1800" i="1" dirty="0">
                <a:latin typeface="Times New Roman" pitchFamily="18" charset="0"/>
                <a:cs typeface="Times New Roman" pitchFamily="18" charset="0"/>
              </a:rPr>
              <a:t>Proceedings of KDD workshop on Text mining, </a:t>
            </a:r>
            <a:r>
              <a:rPr lang="en-IN" sz="1800" dirty="0">
                <a:latin typeface="Times New Roman" pitchFamily="18" charset="0"/>
                <a:cs typeface="Times New Roman" pitchFamily="18" charset="0"/>
              </a:rPr>
              <a:t>2000</a:t>
            </a:r>
            <a:r>
              <a:rPr lang="en-IN" sz="1800" i="1" dirty="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B. </a:t>
            </a:r>
            <a:r>
              <a:rPr lang="en-IN" sz="1800" dirty="0" err="1">
                <a:latin typeface="Times New Roman" pitchFamily="18" charset="0"/>
                <a:cs typeface="Times New Roman" pitchFamily="18" charset="0"/>
              </a:rPr>
              <a:t>zhan</a:t>
            </a:r>
            <a:r>
              <a:rPr lang="en-IN" sz="1800" dirty="0">
                <a:latin typeface="Times New Roman" pitchFamily="18" charset="0"/>
                <a:cs typeface="Times New Roman" pitchFamily="18" charset="0"/>
              </a:rPr>
              <a:t> “Generalised k-Harmonic means – Dynamic weighting of data in unsupervised learning”, </a:t>
            </a:r>
            <a:r>
              <a:rPr lang="en-IN" sz="1800" i="1" dirty="0">
                <a:latin typeface="Times New Roman" pitchFamily="18" charset="0"/>
                <a:cs typeface="Times New Roman" pitchFamily="18" charset="0"/>
              </a:rPr>
              <a:t>Technical report, HP Labs</a:t>
            </a:r>
            <a:r>
              <a:rPr lang="en-IN" sz="1800" dirty="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A. D. </a:t>
            </a:r>
            <a:r>
              <a:rPr lang="en-IN" sz="1800" dirty="0" err="1">
                <a:latin typeface="Times New Roman" pitchFamily="18" charset="0"/>
                <a:cs typeface="Times New Roman" pitchFamily="18" charset="0"/>
              </a:rPr>
              <a:t>Chaturvedi</a:t>
            </a:r>
            <a:r>
              <a:rPr lang="en-IN" sz="1800" dirty="0">
                <a:latin typeface="Times New Roman" pitchFamily="18" charset="0"/>
                <a:cs typeface="Times New Roman" pitchFamily="18" charset="0"/>
              </a:rPr>
              <a:t>, P. E. Green, J. D. Carroll, “k-Modes clustering”, </a:t>
            </a:r>
            <a:r>
              <a:rPr lang="en-IN" sz="1800" i="1" dirty="0">
                <a:latin typeface="Times New Roman" pitchFamily="18" charset="0"/>
                <a:cs typeface="Times New Roman" pitchFamily="18" charset="0"/>
              </a:rPr>
              <a:t>Journal of classification</a:t>
            </a:r>
            <a:r>
              <a:rPr lang="en-IN" sz="1800" dirty="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D. </a:t>
            </a:r>
            <a:r>
              <a:rPr lang="en-IN" sz="1800" dirty="0" err="1">
                <a:latin typeface="Times New Roman" pitchFamily="18" charset="0"/>
                <a:cs typeface="Times New Roman" pitchFamily="18" charset="0"/>
              </a:rPr>
              <a:t>Pelleg</a:t>
            </a:r>
            <a:r>
              <a:rPr lang="en-IN" sz="1800" dirty="0">
                <a:latin typeface="Times New Roman" pitchFamily="18" charset="0"/>
                <a:cs typeface="Times New Roman" pitchFamily="18" charset="0"/>
              </a:rPr>
              <a:t>, A. Moore, “x-Means: Extending k-Means with efficient estimation of the number of clusters”, </a:t>
            </a:r>
            <a:r>
              <a:rPr lang="en-IN" sz="1800" i="1" dirty="0">
                <a:latin typeface="Times New Roman" pitchFamily="18" charset="0"/>
                <a:cs typeface="Times New Roman" pitchFamily="18" charset="0"/>
              </a:rPr>
              <a:t>17</a:t>
            </a:r>
            <a:r>
              <a:rPr lang="en-IN" sz="1800" i="1" baseline="30000" dirty="0">
                <a:latin typeface="Times New Roman" pitchFamily="18" charset="0"/>
                <a:cs typeface="Times New Roman" pitchFamily="18" charset="0"/>
              </a:rPr>
              <a:t>th</a:t>
            </a:r>
            <a:r>
              <a:rPr lang="en-IN" sz="1800" i="1" dirty="0">
                <a:latin typeface="Times New Roman" pitchFamily="18" charset="0"/>
                <a:cs typeface="Times New Roman" pitchFamily="18" charset="0"/>
              </a:rPr>
              <a:t> International conference on Machine Learning, </a:t>
            </a:r>
            <a:r>
              <a:rPr lang="en-IN" sz="1800" dirty="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53762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251202"/>
            <a:ext cx="8425339" cy="502560"/>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00625" y="891203"/>
            <a:ext cx="11786991" cy="5311189"/>
          </a:xfrm>
        </p:spPr>
        <p:txBody>
          <a:bodyPr>
            <a:noAutofit/>
          </a:bodyPr>
          <a:lstStyle/>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N. B. Karayiannis, M. M. Randolph, “Non-Euclidean c-Means clustering algorithm”, </a:t>
            </a:r>
            <a:r>
              <a:rPr lang="en-IN" sz="2000" i="1" dirty="0">
                <a:latin typeface="Times New Roman" pitchFamily="18" charset="0"/>
                <a:cs typeface="Times New Roman" pitchFamily="18" charset="0"/>
              </a:rPr>
              <a:t>Intelligent data analysis journal</a:t>
            </a:r>
            <a:r>
              <a:rPr lang="en-IN" sz="2000" dirty="0">
                <a:latin typeface="Times New Roman" pitchFamily="18" charset="0"/>
                <a:cs typeface="Times New Roman" pitchFamily="18" charset="0"/>
              </a:rPr>
              <a:t>, Vol 7(5), PP 405-425, 2003.</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V. J. </a:t>
            </a:r>
            <a:r>
              <a:rPr lang="en-IN" sz="2000" dirty="0" err="1">
                <a:latin typeface="Times New Roman" pitchFamily="18" charset="0"/>
                <a:cs typeface="Times New Roman" pitchFamily="18" charset="0"/>
              </a:rPr>
              <a:t>Olivera</a:t>
            </a:r>
            <a:r>
              <a:rPr lang="en-IN" sz="2000" dirty="0">
                <a:latin typeface="Times New Roman" pitchFamily="18" charset="0"/>
                <a:cs typeface="Times New Roman" pitchFamily="18" charset="0"/>
              </a:rPr>
              <a:t>, W. </a:t>
            </a:r>
            <a:r>
              <a:rPr lang="en-IN" sz="2000" dirty="0" err="1">
                <a:latin typeface="Times New Roman" pitchFamily="18" charset="0"/>
                <a:cs typeface="Times New Roman" pitchFamily="18" charset="0"/>
              </a:rPr>
              <a:t>Pedrycy</a:t>
            </a:r>
            <a:r>
              <a:rPr lang="en-IN" sz="2000" dirty="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and R. C. </a:t>
            </a:r>
            <a:r>
              <a:rPr lang="en-IN" sz="2000" dirty="0" err="1">
                <a:latin typeface="Times New Roman" pitchFamily="18" charset="0"/>
                <a:cs typeface="Times New Roman" pitchFamily="18" charset="0"/>
              </a:rPr>
              <a:t>Bubes</a:t>
            </a:r>
            <a:r>
              <a:rPr lang="en-IN" sz="2000" dirty="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a:latin typeface="Times New Roman" pitchFamily="18" charset="0"/>
                <a:cs typeface="Times New Roman" pitchFamily="18" charset="0"/>
              </a:rPr>
              <a:t>    Online book at </a:t>
            </a:r>
            <a:r>
              <a:rPr lang="en-IN" sz="2000" u="sng" dirty="0">
                <a:solidFill>
                  <a:srgbClr val="0B5ED7"/>
                </a:solidFill>
                <a:latin typeface="Times New Roman" pitchFamily="18" charset="0"/>
                <a:cs typeface="Times New Roman" pitchFamily="18" charset="0"/>
                <a:hlinkClick r:id="rId2"/>
              </a:rPr>
              <a:t>http://www.cse.msu.edu/~jain/clustering_Jain_Dubes.pdf</a:t>
            </a:r>
            <a:endParaRPr lang="en-IN" sz="2000" u="sng" dirty="0">
              <a:solidFill>
                <a:srgbClr val="0B5ED7"/>
              </a:solidFill>
              <a:latin typeface="Times New Roman" pitchFamily="18" charset="0"/>
              <a:cs typeface="Times New Roman" pitchFamily="18" charset="0"/>
            </a:endParaRPr>
          </a:p>
          <a:p>
            <a:pPr marL="393192" lvl="1" indent="0" algn="just">
              <a:buClr>
                <a:srgbClr val="0B5ED7"/>
              </a:buClr>
              <a:buNone/>
            </a:pPr>
            <a:endParaRPr lang="en-IN" sz="800" u="sng" dirty="0">
              <a:solidFill>
                <a:srgbClr val="0B5ED7"/>
              </a:solidFill>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M. N. </a:t>
            </a:r>
            <a:r>
              <a:rPr lang="en-IN" sz="2000" dirty="0" err="1">
                <a:latin typeface="Times New Roman" pitchFamily="18" charset="0"/>
                <a:cs typeface="Times New Roman" pitchFamily="18" charset="0"/>
              </a:rPr>
              <a:t>Munty</a:t>
            </a:r>
            <a:r>
              <a:rPr lang="en-IN" sz="2000" dirty="0">
                <a:latin typeface="Times New Roman" pitchFamily="18" charset="0"/>
                <a:cs typeface="Times New Roman" pitchFamily="18" charset="0"/>
              </a:rPr>
              <a:t> and P. J. Flynn, “Data clustering: A Review”, </a:t>
            </a:r>
            <a:r>
              <a:rPr lang="en-IN" sz="2000" i="1" dirty="0">
                <a:latin typeface="Times New Roman" pitchFamily="18" charset="0"/>
                <a:cs typeface="Times New Roman" pitchFamily="18" charset="0"/>
              </a:rPr>
              <a:t>ACM computing surveys</a:t>
            </a:r>
            <a:r>
              <a:rPr lang="en-IN" sz="2000" dirty="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383685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923" y="2420888"/>
            <a:ext cx="8425339" cy="936104"/>
          </a:xfrm>
        </p:spPr>
        <p:txBody>
          <a:bodyPr>
            <a:normAutofit/>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414479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825" y="586740"/>
            <a:ext cx="8425339" cy="763568"/>
          </a:xfrm>
        </p:spPr>
        <p:txBody>
          <a:bodyPr>
            <a:normAutofit/>
          </a:bodyPr>
          <a:lstStyle/>
          <a:p>
            <a:r>
              <a:rPr lang="en-US" sz="4000" dirty="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22375" y="1643379"/>
            <a:ext cx="8501751" cy="4389120"/>
          </a:xfrm>
        </p:spPr>
        <p:txBody>
          <a:bodyPr>
            <a:noAutofit/>
          </a:bodyPr>
          <a:lstStyle/>
          <a:p>
            <a:pPr algn="just"/>
            <a:r>
              <a:rPr lang="en-US" sz="2000" dirty="0">
                <a:latin typeface="Times New Roman" pitchFamily="18" charset="0"/>
                <a:cs typeface="Times New Roman" pitchFamily="18" charset="0"/>
              </a:rPr>
              <a:t>Clustering has been studied extensively for more than 40 years and across many disciplines due to its broad applications.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As a result, many clustering techniques have been reported in the literature.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broad taxonomy of existing clustering methods is shown in the next slide.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198087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
        <p:nvSpPr>
          <p:cNvPr id="10" name="Rectangle 9"/>
          <p:cNvSpPr/>
          <p:nvPr/>
        </p:nvSpPr>
        <p:spPr>
          <a:xfrm>
            <a:off x="1533639" y="2563587"/>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44" name="Rectangle 43"/>
          <p:cNvSpPr/>
          <p:nvPr/>
        </p:nvSpPr>
        <p:spPr>
          <a:xfrm>
            <a:off x="3718264" y="7007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5" name="Rectangle 44"/>
          <p:cNvSpPr/>
          <p:nvPr/>
        </p:nvSpPr>
        <p:spPr>
          <a:xfrm>
            <a:off x="3718263" y="17934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46" name="Rectangle 45"/>
          <p:cNvSpPr/>
          <p:nvPr/>
        </p:nvSpPr>
        <p:spPr>
          <a:xfrm>
            <a:off x="3718263" y="2846615"/>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
        <p:nvSpPr>
          <p:cNvPr id="47" name="Rectangle 46"/>
          <p:cNvSpPr/>
          <p:nvPr/>
        </p:nvSpPr>
        <p:spPr>
          <a:xfrm>
            <a:off x="3718265" y="3984168"/>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Graph based methods</a:t>
            </a:r>
          </a:p>
        </p:txBody>
      </p:sp>
      <p:sp>
        <p:nvSpPr>
          <p:cNvPr id="48" name="Rectangle 47"/>
          <p:cNvSpPr/>
          <p:nvPr/>
        </p:nvSpPr>
        <p:spPr>
          <a:xfrm>
            <a:off x="3718263" y="5060489"/>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based clustering</a:t>
            </a:r>
          </a:p>
        </p:txBody>
      </p:sp>
      <p:sp>
        <p:nvSpPr>
          <p:cNvPr id="15" name="Rectangle 14"/>
          <p:cNvSpPr/>
          <p:nvPr/>
        </p:nvSpPr>
        <p:spPr>
          <a:xfrm>
            <a:off x="5751173"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–[1979]</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49" name="Rectangle 48"/>
          <p:cNvSpPr/>
          <p:nvPr/>
        </p:nvSpPr>
        <p:spPr>
          <a:xfrm>
            <a:off x="5898893" y="1452553"/>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50" name="Rectangle 49"/>
          <p:cNvSpPr/>
          <p:nvPr/>
        </p:nvSpPr>
        <p:spPr>
          <a:xfrm>
            <a:off x="5898893" y="2060099"/>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51" name="Rectangle 50"/>
          <p:cNvSpPr/>
          <p:nvPr/>
        </p:nvSpPr>
        <p:spPr>
          <a:xfrm>
            <a:off x="5751173" y="2846615"/>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sp>
        <p:nvSpPr>
          <p:cNvPr id="52" name="Rectangle 51"/>
          <p:cNvSpPr/>
          <p:nvPr/>
        </p:nvSpPr>
        <p:spPr>
          <a:xfrm>
            <a:off x="7492477" y="2846615"/>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DENCLUE [1998]</a:t>
            </a:r>
          </a:p>
          <a:p>
            <a:pPr marL="285750" indent="-285750">
              <a:buFont typeface="Arial" pitchFamily="34" charset="0"/>
              <a:buChar char="•"/>
            </a:pPr>
            <a:r>
              <a:rPr lang="en-IN" sz="1200" dirty="0">
                <a:solidFill>
                  <a:schemeClr val="tx1"/>
                </a:solidFill>
              </a:rPr>
              <a:t>OPTICS [1999]</a:t>
            </a:r>
          </a:p>
          <a:p>
            <a:pPr marL="285750" indent="-285750">
              <a:buFont typeface="Arial" pitchFamily="34" charset="0"/>
              <a:buChar char="•"/>
            </a:pPr>
            <a:r>
              <a:rPr lang="en-IN" sz="1200" dirty="0">
                <a:solidFill>
                  <a:schemeClr val="tx1"/>
                </a:solidFill>
              </a:rPr>
              <a:t>Wave Cluster [1998]</a:t>
            </a:r>
          </a:p>
        </p:txBody>
      </p:sp>
      <p:sp>
        <p:nvSpPr>
          <p:cNvPr id="53" name="Rectangle 52"/>
          <p:cNvSpPr/>
          <p:nvPr/>
        </p:nvSpPr>
        <p:spPr>
          <a:xfrm>
            <a:off x="5766360" y="3917834"/>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MST Clustering  [1999]</a:t>
            </a:r>
          </a:p>
          <a:p>
            <a:pPr marL="285750" indent="-285750">
              <a:buFont typeface="Arial" pitchFamily="34" charset="0"/>
              <a:buChar char="•"/>
            </a:pPr>
            <a:r>
              <a:rPr lang="en-IN" sz="1200" dirty="0">
                <a:solidFill>
                  <a:schemeClr val="tx1"/>
                </a:solidFill>
              </a:rPr>
              <a:t>OPOSSUM [2000]</a:t>
            </a:r>
          </a:p>
          <a:p>
            <a:pPr marL="285750" indent="-285750">
              <a:buFont typeface="Arial" pitchFamily="34" charset="0"/>
              <a:buChar char="•"/>
            </a:pPr>
            <a:r>
              <a:rPr lang="en-IN" sz="1200" dirty="0">
                <a:solidFill>
                  <a:schemeClr val="tx1"/>
                </a:solidFill>
              </a:rPr>
              <a:t>SNN Similarity Clustering [2001, 2003]</a:t>
            </a:r>
          </a:p>
        </p:txBody>
      </p:sp>
      <p:sp>
        <p:nvSpPr>
          <p:cNvPr id="54" name="Rectangle 53"/>
          <p:cNvSpPr/>
          <p:nvPr/>
        </p:nvSpPr>
        <p:spPr>
          <a:xfrm>
            <a:off x="5751170"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EM Algorithm [1977]</a:t>
            </a:r>
          </a:p>
          <a:p>
            <a:pPr marL="285750" indent="-285750">
              <a:buFont typeface="Arial" pitchFamily="34" charset="0"/>
              <a:buChar char="•"/>
            </a:pPr>
            <a:r>
              <a:rPr lang="en-IN" sz="1200" dirty="0">
                <a:solidFill>
                  <a:schemeClr val="tx1"/>
                </a:solidFill>
              </a:rPr>
              <a:t>Auto class [1996]</a:t>
            </a:r>
          </a:p>
          <a:p>
            <a:pPr marL="285750" indent="-285750">
              <a:buFont typeface="Arial" pitchFamily="34" charset="0"/>
              <a:buChar char="•"/>
            </a:pPr>
            <a:r>
              <a:rPr lang="en-IN" sz="1200" dirty="0">
                <a:solidFill>
                  <a:schemeClr val="tx1"/>
                </a:solidFill>
              </a:rPr>
              <a:t>COBWEB [1987]</a:t>
            </a:r>
          </a:p>
          <a:p>
            <a:pPr marL="285750" indent="-285750">
              <a:buFont typeface="Arial" pitchFamily="34" charset="0"/>
              <a:buChar char="•"/>
            </a:pPr>
            <a:r>
              <a:rPr lang="en-IN" sz="1200" dirty="0">
                <a:solidFill>
                  <a:schemeClr val="tx1"/>
                </a:solidFill>
              </a:rPr>
              <a:t>ANN Clustering [1982, 1989]</a:t>
            </a:r>
          </a:p>
        </p:txBody>
      </p:sp>
      <p:sp>
        <p:nvSpPr>
          <p:cNvPr id="55" name="Rectangle 54"/>
          <p:cNvSpPr/>
          <p:nvPr/>
        </p:nvSpPr>
        <p:spPr>
          <a:xfrm>
            <a:off x="8014153" y="1723237"/>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AGNES [1990]</a:t>
            </a:r>
          </a:p>
          <a:p>
            <a:pPr marL="285750" indent="-285750">
              <a:buFont typeface="Arial" pitchFamily="34" charset="0"/>
              <a:buChar char="•"/>
            </a:pPr>
            <a:r>
              <a:rPr lang="en-IN" sz="1200" dirty="0">
                <a:solidFill>
                  <a:schemeClr val="tx1"/>
                </a:solidFill>
              </a:rPr>
              <a:t>BIRCH [1996]</a:t>
            </a:r>
          </a:p>
          <a:p>
            <a:pPr marL="285750" indent="-285750">
              <a:buFont typeface="Arial" pitchFamily="34" charset="0"/>
              <a:buChar char="•"/>
            </a:pPr>
            <a:r>
              <a:rPr lang="en-IN" sz="1200" dirty="0">
                <a:solidFill>
                  <a:schemeClr val="tx1"/>
                </a:solidFill>
              </a:rPr>
              <a:t>CURE [1998]</a:t>
            </a:r>
          </a:p>
          <a:p>
            <a:pPr marL="285750" indent="-285750">
              <a:buFont typeface="Arial" pitchFamily="34" charset="0"/>
              <a:buChar char="•"/>
            </a:pPr>
            <a:r>
              <a:rPr lang="en-IN" sz="1200" dirty="0">
                <a:solidFill>
                  <a:schemeClr val="tx1"/>
                </a:solidFill>
              </a:rPr>
              <a:t>ROCK [1999]</a:t>
            </a:r>
          </a:p>
          <a:p>
            <a:pPr marL="285750" indent="-285750">
              <a:buFont typeface="Arial" pitchFamily="34" charset="0"/>
              <a:buChar char="•"/>
            </a:pPr>
            <a:r>
              <a:rPr lang="en-IN" sz="1200" dirty="0" err="1">
                <a:solidFill>
                  <a:schemeClr val="tx1"/>
                </a:solidFill>
              </a:rPr>
              <a:t>Chamelon</a:t>
            </a:r>
            <a:r>
              <a:rPr lang="en-IN" sz="1200" dirty="0">
                <a:solidFill>
                  <a:schemeClr val="tx1"/>
                </a:solidFill>
              </a:rPr>
              <a:t> [1999]</a:t>
            </a:r>
          </a:p>
        </p:txBody>
      </p:sp>
      <p:sp>
        <p:nvSpPr>
          <p:cNvPr id="56" name="Rectangle 55"/>
          <p:cNvSpPr/>
          <p:nvPr/>
        </p:nvSpPr>
        <p:spPr>
          <a:xfrm>
            <a:off x="8014153" y="1338179"/>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DIANA [1990]</a:t>
            </a:r>
          </a:p>
        </p:txBody>
      </p:sp>
      <p:sp>
        <p:nvSpPr>
          <p:cNvPr id="57" name="Rectangle 56"/>
          <p:cNvSpPr/>
          <p:nvPr/>
        </p:nvSpPr>
        <p:spPr>
          <a:xfrm>
            <a:off x="8905451" y="357852"/>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PAM [1990]</a:t>
            </a:r>
          </a:p>
          <a:p>
            <a:pPr marL="171450" indent="-171450">
              <a:buFont typeface="Arial" pitchFamily="34" charset="0"/>
              <a:buChar char="•"/>
            </a:pPr>
            <a:r>
              <a:rPr lang="en-IN" sz="1200" dirty="0">
                <a:solidFill>
                  <a:schemeClr val="tx1"/>
                </a:solidFill>
              </a:rPr>
              <a:t>CLARA [1990]</a:t>
            </a:r>
          </a:p>
          <a:p>
            <a:pPr marL="171450" indent="-171450">
              <a:buFont typeface="Arial" pitchFamily="34" charset="0"/>
              <a:buChar char="•"/>
            </a:pPr>
            <a:r>
              <a:rPr lang="en-IN" sz="1200" dirty="0">
                <a:solidFill>
                  <a:schemeClr val="tx1"/>
                </a:solidFill>
              </a:rPr>
              <a:t>CLARANS [1994]</a:t>
            </a:r>
          </a:p>
        </p:txBody>
      </p:sp>
      <p:cxnSp>
        <p:nvCxnSpPr>
          <p:cNvPr id="20" name="Elbow Connector 19"/>
          <p:cNvCxnSpPr>
            <a:stCxn id="10" idx="3"/>
            <a:endCxn id="44" idx="1"/>
          </p:cNvCxnSpPr>
          <p:nvPr/>
        </p:nvCxnSpPr>
        <p:spPr>
          <a:xfrm flipV="1">
            <a:off x="2720181"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3219223" y="2076442"/>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2720181"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19222" y="4267196"/>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219221" y="3129642"/>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5049043" y="1622984"/>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5049043"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7241616"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7236255"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5056638"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7816056" y="610610"/>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5048581"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5048581"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5048581"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998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825"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22375" y="1590040"/>
            <a:ext cx="8501751" cy="4300221"/>
          </a:xfrm>
        </p:spPr>
        <p:txBody>
          <a:bodyPr>
            <a:noAutofit/>
          </a:bodyPr>
          <a:lstStyle/>
          <a:p>
            <a:pPr algn="just"/>
            <a:r>
              <a:rPr lang="en-US" sz="2000" dirty="0">
                <a:latin typeface="Times New Roman" pitchFamily="18" charset="0"/>
                <a:cs typeface="Times New Roman" pitchFamily="18" charset="0"/>
              </a:rPr>
              <a:t>k-Means clustering algorithm proposed by J. </a:t>
            </a:r>
            <a:r>
              <a:rPr lang="en-US" sz="2000" dirty="0" err="1">
                <a:latin typeface="Times New Roman" pitchFamily="18" charset="0"/>
                <a:cs typeface="Times New Roman" pitchFamily="18" charset="0"/>
              </a:rPr>
              <a:t>Hartigan</a:t>
            </a:r>
            <a:r>
              <a:rPr lang="en-US" sz="2000" dirty="0">
                <a:latin typeface="Times New Roman" pitchFamily="18" charset="0"/>
                <a:cs typeface="Times New Roman" pitchFamily="18" charset="0"/>
              </a:rPr>
              <a:t> and M. A. Wong [1979].</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Given a set of </a:t>
            </a:r>
            <a:r>
              <a:rPr lang="en-US" sz="2000" i="1" dirty="0">
                <a:solidFill>
                  <a:srgbClr val="0B5ED7"/>
                </a:solidFill>
                <a:latin typeface="Times New Roman" pitchFamily="18" charset="0"/>
                <a:cs typeface="Times New Roman" pitchFamily="18" charset="0"/>
              </a:rPr>
              <a:t>n</a:t>
            </a:r>
            <a:r>
              <a:rPr lang="en-US" sz="2000" dirty="0">
                <a:solidFill>
                  <a:srgbClr val="0B5ED7"/>
                </a:solidFill>
                <a:latin typeface="Times New Roman" pitchFamily="18" charset="0"/>
                <a:cs typeface="Times New Roman" pitchFamily="18" charset="0"/>
              </a:rPr>
              <a:t> distinct objects</a:t>
            </a:r>
            <a:r>
              <a:rPr lang="en-US" sz="2000" dirty="0">
                <a:latin typeface="Times New Roman" pitchFamily="18" charset="0"/>
                <a:cs typeface="Times New Roman" pitchFamily="18" charset="0"/>
              </a:rPr>
              <a:t>, the k-Means clustering algorithm partitions the objects into </a:t>
            </a:r>
            <a:r>
              <a:rPr lang="en-US" sz="2000" i="1" dirty="0">
                <a:solidFill>
                  <a:srgbClr val="0B5ED7"/>
                </a:solidFill>
                <a:latin typeface="Times New Roman" pitchFamily="18" charset="0"/>
                <a:cs typeface="Times New Roman" pitchFamily="18" charset="0"/>
              </a:rPr>
              <a:t>k</a:t>
            </a:r>
            <a:r>
              <a:rPr lang="en-US" sz="2000" dirty="0">
                <a:solidFill>
                  <a:srgbClr val="0B5ED7"/>
                </a:solidFill>
                <a:latin typeface="Times New Roman" pitchFamily="18" charset="0"/>
                <a:cs typeface="Times New Roman" pitchFamily="18" charset="0"/>
              </a:rPr>
              <a:t> number of clusters </a:t>
            </a:r>
            <a:r>
              <a:rPr lang="en-US" sz="2000" dirty="0">
                <a:latin typeface="Times New Roman" pitchFamily="18" charset="0"/>
                <a:cs typeface="Times New Roman" pitchFamily="18" charset="0"/>
              </a:rPr>
              <a:t>such that </a:t>
            </a:r>
            <a:r>
              <a:rPr lang="en-US" sz="2000" dirty="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a:solidFill>
                <a:srgbClr val="0B5ED7"/>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this algorithm, user has to specify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139726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825"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22375" y="1466215"/>
            <a:ext cx="8501751" cy="4300221"/>
          </a:xfrm>
        </p:spPr>
        <p:txBody>
          <a:bodyPr>
            <a:noAutofit/>
          </a:bodyPr>
          <a:lstStyle/>
          <a:p>
            <a:pPr marL="0" indent="0" algn="just">
              <a:buNone/>
            </a:pPr>
            <a:r>
              <a:rPr lang="en-US" sz="2000" dirty="0">
                <a:latin typeface="Times New Roman" pitchFamily="18" charset="0"/>
                <a:cs typeface="Times New Roman" pitchFamily="18" charset="0"/>
              </a:rPr>
              <a:t>The algorithm can be stated as follows.</a:t>
            </a:r>
          </a:p>
          <a:p>
            <a:pPr algn="just"/>
            <a:r>
              <a:rPr lang="en-US" sz="2000" dirty="0">
                <a:latin typeface="Times New Roman" pitchFamily="18" charset="0"/>
                <a:cs typeface="Times New Roman" pitchFamily="18" charset="0"/>
              </a:rPr>
              <a:t>First it selects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number of objects at random from the set of n objects. These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are treated as the </a:t>
            </a:r>
            <a:r>
              <a:rPr lang="en-US" sz="2000" dirty="0">
                <a:solidFill>
                  <a:srgbClr val="0B5ED7"/>
                </a:solidFill>
                <a:latin typeface="Times New Roman" pitchFamily="18" charset="0"/>
                <a:cs typeface="Times New Roman" pitchFamily="18" charset="0"/>
              </a:rPr>
              <a:t>centroids or center of gravities </a:t>
            </a:r>
            <a:r>
              <a:rPr lang="en-US" sz="2000" dirty="0">
                <a:latin typeface="Times New Roman" pitchFamily="18" charset="0"/>
                <a:cs typeface="Times New Roman" pitchFamily="18" charset="0"/>
              </a:rPr>
              <a:t>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each of the </a:t>
            </a:r>
            <a:r>
              <a:rPr lang="en-US" sz="2000" dirty="0">
                <a:solidFill>
                  <a:srgbClr val="0B5ED7"/>
                </a:solidFill>
                <a:latin typeface="Times New Roman" pitchFamily="18" charset="0"/>
                <a:cs typeface="Times New Roman" pitchFamily="18" charset="0"/>
              </a:rPr>
              <a:t>remaining objects</a:t>
            </a:r>
            <a:r>
              <a:rPr lang="en-US" sz="2000" dirty="0">
                <a:latin typeface="Times New Roman" pitchFamily="18" charset="0"/>
                <a:cs typeface="Times New Roman" pitchFamily="18" charset="0"/>
              </a:rPr>
              <a:t>, it is assigned to one of the </a:t>
            </a:r>
            <a:r>
              <a:rPr lang="en-US" sz="2000" dirty="0">
                <a:solidFill>
                  <a:srgbClr val="0B5ED7"/>
                </a:solidFill>
                <a:latin typeface="Times New Roman" pitchFamily="18" charset="0"/>
                <a:cs typeface="Times New Roman" pitchFamily="18" charset="0"/>
              </a:rPr>
              <a:t>closest centroid</a:t>
            </a:r>
            <a:r>
              <a:rPr lang="en-US" sz="2000" dirty="0">
                <a:latin typeface="Times New Roman" pitchFamily="18" charset="0"/>
                <a:cs typeface="Times New Roman" pitchFamily="18" charset="0"/>
              </a:rPr>
              <a:t>. Thus, it forms a </a:t>
            </a:r>
            <a:r>
              <a:rPr lang="en-US" sz="2000" dirty="0">
                <a:solidFill>
                  <a:srgbClr val="0B5ED7"/>
                </a:solidFill>
                <a:latin typeface="Times New Roman" pitchFamily="18" charset="0"/>
                <a:cs typeface="Times New Roman" pitchFamily="18" charset="0"/>
              </a:rPr>
              <a:t>collection of objects assigned to each centroid </a:t>
            </a:r>
            <a:r>
              <a:rPr lang="en-US" sz="2000" dirty="0">
                <a:latin typeface="Times New Roman" pitchFamily="18" charset="0"/>
                <a:cs typeface="Times New Roman" pitchFamily="18" charset="0"/>
              </a:rPr>
              <a:t>and is called a </a:t>
            </a:r>
            <a:r>
              <a:rPr lang="en-US" sz="2000" dirty="0">
                <a:solidFill>
                  <a:srgbClr val="0B5ED7"/>
                </a:solidFill>
                <a:latin typeface="Times New Roman" pitchFamily="18" charset="0"/>
                <a:cs typeface="Times New Roman" pitchFamily="18" charset="0"/>
              </a:rPr>
              <a:t>cluster</a:t>
            </a:r>
            <a:r>
              <a:rPr lang="en-US" sz="2000" dirty="0">
                <a:latin typeface="Times New Roman" pitchFamily="18" charset="0"/>
                <a:cs typeface="Times New Roman" pitchFamily="18" charset="0"/>
              </a:rPr>
              <a:t>.</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dirty="0">
                <a:solidFill>
                  <a:srgbClr val="04617B">
                    <a:shade val="90000"/>
                  </a:srgbClr>
                </a:solidFill>
              </a:rPr>
              <a:t>IIITS: BCI</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295412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5"/>
            <a:ext cx="8425339"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784275" y="1066165"/>
            <a:ext cx="8501751" cy="5058411"/>
          </a:xfrm>
        </p:spPr>
        <p:txBody>
          <a:bodyPr>
            <a:noAutofit/>
          </a:bodyPr>
          <a:lstStyle/>
          <a:p>
            <a:pPr marL="0" indent="0">
              <a:buNone/>
            </a:pPr>
            <a:r>
              <a:rPr lang="en-US" sz="2000" b="1" dirty="0">
                <a:solidFill>
                  <a:srgbClr val="0B5ED7"/>
                </a:solidFill>
                <a:latin typeface="Times New Roman" pitchFamily="18" charset="0"/>
                <a:cs typeface="Times New Roman" pitchFamily="18" charset="0"/>
              </a:rPr>
              <a:t>Algorithm 24.1: k-Means clustering</a:t>
            </a:r>
            <a:endParaRPr lang="en-US" sz="800" b="1" dirty="0">
              <a:solidFill>
                <a:srgbClr val="0B5ED7"/>
              </a:solidFill>
              <a:latin typeface="Times New Roman" pitchFamily="18" charset="0"/>
              <a:cs typeface="Times New Roman" pitchFamily="18" charset="0"/>
            </a:endParaRPr>
          </a:p>
          <a:p>
            <a:pPr marL="0" indent="0">
              <a:buNone/>
            </a:pPr>
            <a:r>
              <a:rPr lang="en-US" sz="2000" dirty="0">
                <a:solidFill>
                  <a:srgbClr val="800000"/>
                </a:solidFill>
                <a:latin typeface="Times New Roman" pitchFamily="18" charset="0"/>
                <a:cs typeface="Times New Roman" pitchFamily="18" charset="0"/>
              </a:rPr>
              <a:t>Input:   </a:t>
            </a:r>
            <a:r>
              <a:rPr lang="en-US" sz="2000" dirty="0">
                <a:latin typeface="Times New Roman" pitchFamily="18" charset="0"/>
                <a:cs typeface="Times New Roman" pitchFamily="18" charset="0"/>
              </a:rPr>
              <a:t>D is a dataset containing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objects,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is the number of cluster</a:t>
            </a:r>
          </a:p>
          <a:p>
            <a:pPr marL="0" indent="0">
              <a:buNone/>
            </a:pPr>
            <a:r>
              <a:rPr lang="en-US" sz="2000" dirty="0">
                <a:solidFill>
                  <a:srgbClr val="800000"/>
                </a:solidFill>
                <a:latin typeface="Times New Roman" pitchFamily="18" charset="0"/>
                <a:cs typeface="Times New Roman" pitchFamily="18" charset="0"/>
              </a:rPr>
              <a:t>Output:  </a:t>
            </a:r>
            <a:r>
              <a:rPr lang="en-US" sz="2000" dirty="0">
                <a:latin typeface="Times New Roman" pitchFamily="18" charset="0"/>
                <a:cs typeface="Times New Roman" pitchFamily="18" charset="0"/>
              </a:rPr>
              <a:t>A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marL="0" indent="0">
              <a:buNone/>
            </a:pPr>
            <a:r>
              <a:rPr lang="en-US" sz="2000" dirty="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a:latin typeface="Times New Roman" pitchFamily="18" charset="0"/>
                <a:cs typeface="Times New Roman" pitchFamily="18" charset="0"/>
              </a:rPr>
              <a:t>Randomly choose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from D as the initial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of the objects in D </a:t>
            </a:r>
            <a:r>
              <a:rPr lang="en-US" sz="2000" b="1" dirty="0">
                <a:latin typeface="Times New Roman" pitchFamily="18" charset="0"/>
                <a:cs typeface="Times New Roman" pitchFamily="18" charset="0"/>
              </a:rPr>
              <a:t>do</a:t>
            </a:r>
          </a:p>
          <a:p>
            <a:pPr marL="1097280" lvl="2" indent="-457200">
              <a:buClr>
                <a:srgbClr val="0B5ED7"/>
              </a:buClr>
              <a:buSzPct val="100000"/>
            </a:pPr>
            <a:r>
              <a:rPr lang="en-US" sz="1800" dirty="0">
                <a:latin typeface="Times New Roman" pitchFamily="18" charset="0"/>
                <a:cs typeface="Times New Roman" pitchFamily="18" charset="0"/>
              </a:rPr>
              <a:t>Compute 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centroids </a:t>
            </a:r>
          </a:p>
          <a:p>
            <a:pPr marL="1097280" lvl="2" indent="-457200">
              <a:buClr>
                <a:srgbClr val="0B5ED7"/>
              </a:buClr>
              <a:buSzPct val="100000"/>
            </a:pPr>
            <a:r>
              <a:rPr lang="en-US" sz="1800" dirty="0">
                <a:latin typeface="Times New Roman" pitchFamily="18" charset="0"/>
                <a:cs typeface="Times New Roman" pitchFamily="18" charset="0"/>
              </a:rPr>
              <a:t>Assign the current object to that cluster to which it is closest.</a:t>
            </a: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2-3 until the convergence criterion is satisfied</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80043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479" y="427680"/>
            <a:ext cx="8425339" cy="638484"/>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84275" y="1066165"/>
                <a:ext cx="8501751" cy="5134611"/>
              </a:xfrm>
            </p:spPr>
            <p:txBody>
              <a:bodyPr>
                <a:noAutofit/>
              </a:bodyPr>
              <a:lstStyle/>
              <a:p>
                <a:pPr marL="0" indent="0" algn="just">
                  <a:buNone/>
                </a:pPr>
                <a:r>
                  <a:rPr lang="en-US" sz="2000" b="1" dirty="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i="1">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i="1">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i="1">
                            <a:solidFill>
                              <a:srgbClr val="0B5ED7"/>
                            </a:solidFill>
                            <a:latin typeface="Cambria Math"/>
                          </a:rPr>
                          <m:t>𝑖</m:t>
                        </m:r>
                      </m:sub>
                    </m:sSub>
                  </m:oMath>
                </a14:m>
                <a:r>
                  <a:rPr lang="en-US" sz="2000" dirty="0">
                    <a:latin typeface="Times New Roman" pitchFamily="18" charset="0"/>
                    <a:cs typeface="Times New Roman" pitchFamily="18" charset="0"/>
                  </a:rPr>
                  <a:t> is continuous data type.</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Distance computation</a:t>
                </a:r>
                <a:r>
                  <a:rPr lang="en-US" sz="2000" dirty="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𝐿</m:t>
                        </m:r>
                      </m:e>
                      <m:sub>
                        <m:r>
                          <a:rPr lang="en-IN" sz="2000" i="1">
                            <a:solidFill>
                              <a:srgbClr val="0B5ED7"/>
                            </a:solidFill>
                            <a:latin typeface="Cambria Math"/>
                          </a:rPr>
                          <m:t>1</m:t>
                        </m:r>
                      </m:sub>
                    </m:sSub>
                    <m:r>
                      <a:rPr lang="en-IN" sz="2000" i="1">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i="1">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𝐿</m:t>
                        </m:r>
                      </m:e>
                      <m:sub>
                        <m:r>
                          <a:rPr lang="en-IN" sz="2000" i="1">
                            <a:solidFill>
                              <a:srgbClr val="0B5ED7"/>
                            </a:solidFill>
                            <a:latin typeface="Cambria Math"/>
                          </a:rPr>
                          <m:t>3</m:t>
                        </m:r>
                      </m:sub>
                    </m:sSub>
                  </m:oMath>
                </a14:m>
                <a:r>
                  <a:rPr lang="en-US" sz="2000" dirty="0">
                    <a:latin typeface="Times New Roman" pitchFamily="18" charset="0"/>
                    <a:cs typeface="Times New Roman" pitchFamily="18" charset="0"/>
                  </a:rPr>
                  <a:t> or </a:t>
                </a:r>
                <a:r>
                  <a:rPr lang="en-US" sz="2000" dirty="0">
                    <a:solidFill>
                      <a:srgbClr val="0B5ED7"/>
                    </a:solidFill>
                    <a:latin typeface="Times New Roman" pitchFamily="18" charset="0"/>
                    <a:cs typeface="Times New Roman" pitchFamily="18" charset="0"/>
                  </a:rPr>
                  <a:t>cosine similarity</a:t>
                </a:r>
                <a:r>
                  <a:rPr lang="en-US" sz="2000" dirty="0">
                    <a:latin typeface="Times New Roman" pitchFamily="18" charset="0"/>
                    <a:cs typeface="Times New Roman" pitchFamily="18" charset="0"/>
                  </a:rPr>
                  <a:t>.</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Minimum distance </a:t>
                </a:r>
                <a:r>
                  <a:rPr lang="en-US" sz="2000" dirty="0">
                    <a:latin typeface="Times New Roman" pitchFamily="18" charset="0"/>
                    <a:cs typeface="Times New Roman" pitchFamily="18" charset="0"/>
                  </a:rPr>
                  <a:t>is the measure of closeness between an object and centroid.</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Mean Calculation</a:t>
                </a:r>
                <a:r>
                  <a:rPr lang="en-US" sz="2000" dirty="0">
                    <a:latin typeface="Times New Roman" pitchFamily="18" charset="0"/>
                    <a:cs typeface="Times New Roman" pitchFamily="18" charset="0"/>
                  </a:rPr>
                  <a:t>: It is the mean value of each attribute values of all objects.</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Convergence criteria</a:t>
                </a:r>
                <a:r>
                  <a:rPr lang="en-US" sz="2000" dirty="0">
                    <a:latin typeface="Times New Roman" pitchFamily="18" charset="0"/>
                    <a:cs typeface="Times New Roman" pitchFamily="18" charset="0"/>
                  </a:rPr>
                  <a:t>: Any one of the following are termination condition of the algorithm.</a:t>
                </a:r>
              </a:p>
              <a:p>
                <a:pPr marL="822960" lvl="1" indent="-457200" algn="just">
                  <a:buClr>
                    <a:srgbClr val="0B5ED7"/>
                  </a:buClr>
                </a:pPr>
                <a:r>
                  <a:rPr lang="en-US" sz="1800" dirty="0">
                    <a:latin typeface="Times New Roman" pitchFamily="18" charset="0"/>
                    <a:cs typeface="Times New Roman" pitchFamily="18" charset="0"/>
                  </a:rPr>
                  <a:t>Number of maximum iteration permissible.</a:t>
                </a:r>
              </a:p>
              <a:p>
                <a:pPr marL="822960" lvl="1" indent="-457200" algn="just">
                  <a:buClr>
                    <a:srgbClr val="0B5ED7"/>
                  </a:buClr>
                </a:pPr>
                <a:r>
                  <a:rPr lang="en-US" sz="1800" dirty="0">
                    <a:latin typeface="Times New Roman" pitchFamily="18" charset="0"/>
                    <a:cs typeface="Times New Roman" pitchFamily="18" charset="0"/>
                  </a:rPr>
                  <a:t>No change of centroid values in any cluster.</a:t>
                </a:r>
              </a:p>
              <a:p>
                <a:pPr marL="822960" lvl="1" indent="-457200" algn="just">
                  <a:buClr>
                    <a:srgbClr val="0B5ED7"/>
                  </a:buClr>
                </a:pPr>
                <a:r>
                  <a:rPr lang="en-US" sz="1800" dirty="0">
                    <a:latin typeface="Times New Roman" pitchFamily="18" charset="0"/>
                    <a:cs typeface="Times New Roman" pitchFamily="18" charset="0"/>
                  </a:rPr>
                  <a:t>Zero (or no significant) movement(s) of object from one cluster to another.</a:t>
                </a:r>
              </a:p>
              <a:p>
                <a:pPr marL="822960" lvl="1" indent="-457200" algn="just">
                  <a:buClr>
                    <a:srgbClr val="0B5ED7"/>
                  </a:buClr>
                </a:pPr>
                <a:r>
                  <a:rPr lang="en-US" sz="1800" dirty="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84275" y="1066165"/>
                <a:ext cx="8501751" cy="5134611"/>
              </a:xfrm>
              <a:blipFill>
                <a:blip r:embed="rId2"/>
                <a:stretch>
                  <a:fillRect l="-596" t="-1238" r="-7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119840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6"/>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18462" y="789718"/>
                <a:ext cx="3469335" cy="539352"/>
              </a:xfrm>
            </p:spPr>
            <p:txBody>
              <a:bodyPr>
                <a:noAutofit/>
              </a:bodyPr>
              <a:lstStyle/>
              <a:p>
                <a:pPr marL="0" indent="0" algn="ctr">
                  <a:buNone/>
                </a:pPr>
                <a:r>
                  <a:rPr lang="en-US" sz="1600" b="1" dirty="0">
                    <a:solidFill>
                      <a:srgbClr val="0B5ED7"/>
                    </a:solidFill>
                    <a:cs typeface="Times New Roman" pitchFamily="18" charset="0"/>
                  </a:rPr>
                  <a:t>Table 24.1: 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a:solidFill>
                              <a:srgbClr val="0B5ED7"/>
                            </a:solidFill>
                            <a:latin typeface="Cambria Math"/>
                          </a:rPr>
                          <m:t>𝟏</m:t>
                        </m:r>
                      </m:sub>
                    </m:sSub>
                  </m:oMath>
                </a14:m>
                <a:r>
                  <a:rPr lang="en-US" sz="1600" b="1" dirty="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a:solidFill>
                      <a:srgbClr val="0B5ED7"/>
                    </a:solidFill>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18462" y="789718"/>
                <a:ext cx="3469335" cy="539352"/>
              </a:xfrm>
              <a:blipFill>
                <a:blip r:embed="rId2"/>
                <a:stretch>
                  <a:fillRect t="-6818" b="-90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graphicFrame>
        <p:nvGraphicFramePr>
          <p:cNvPr id="5" name="Table 4"/>
          <p:cNvGraphicFramePr>
            <a:graphicFrameLocks noGrp="1"/>
          </p:cNvGraphicFramePr>
          <p:nvPr/>
        </p:nvGraphicFramePr>
        <p:xfrm>
          <a:off x="2231224"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nvGraphicFramePr>
        <p:xfrm>
          <a:off x="4782991" y="1384006"/>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5509215" y="952752"/>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600" b="1" dirty="0">
                <a:solidFill>
                  <a:srgbClr val="0B5ED7"/>
                </a:solidFill>
                <a:cs typeface="Times New Roman" pitchFamily="18" charset="0"/>
              </a:rPr>
              <a:t>Fig 24.1: </a:t>
            </a:r>
            <a:r>
              <a:rPr lang="en-IN" sz="1600" b="1" dirty="0">
                <a:solidFill>
                  <a:srgbClr val="0B5ED7"/>
                </a:solidFill>
                <a:cs typeface="Times New Roman" pitchFamily="18" charset="0"/>
              </a:rPr>
              <a:t>Plotting data of Table 24.1</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10" name="Oval 9"/>
          <p:cNvSpPr/>
          <p:nvPr/>
        </p:nvSpPr>
        <p:spPr>
          <a:xfrm>
            <a:off x="7662096"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503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775" y="127635"/>
            <a:ext cx="8425339" cy="763568"/>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826804" y="1066164"/>
            <a:ext cx="8360312" cy="5334636"/>
          </a:xfrm>
        </p:spPr>
        <p:txBody>
          <a:bodyPr>
            <a:noAutofit/>
          </a:bodyPr>
          <a:lstStyle/>
          <a:p>
            <a:pPr algn="just">
              <a:buFont typeface="Arial" pitchFamily="34" charset="0"/>
              <a:buChar char="•"/>
            </a:pPr>
            <a:r>
              <a:rPr lang="en-IN" sz="2000" dirty="0">
                <a:latin typeface="Times New Roman" pitchFamily="18" charset="0"/>
                <a:cs typeface="Times New Roman" pitchFamily="18" charset="0"/>
              </a:rPr>
              <a:t>Suppose, </a:t>
            </a:r>
            <a:r>
              <a:rPr lang="en-IN" sz="2000" dirty="0">
                <a:solidFill>
                  <a:srgbClr val="0B5ED7"/>
                </a:solidFill>
                <a:latin typeface="Times New Roman" pitchFamily="18" charset="0"/>
                <a:cs typeface="Times New Roman" pitchFamily="18" charset="0"/>
              </a:rPr>
              <a:t>k=3</a:t>
            </a:r>
            <a:r>
              <a:rPr lang="en-IN" sz="2000" dirty="0">
                <a:latin typeface="Times New Roman" pitchFamily="18" charset="0"/>
                <a:cs typeface="Times New Roman" pitchFamily="18" charset="0"/>
              </a:rPr>
              <a:t>. Three objects are chosen at random shown as circled (see Fig 24.1). These three centroids are shown below.</a:t>
            </a:r>
          </a:p>
          <a:p>
            <a:pPr marL="0" indent="0" algn="just">
              <a:buNone/>
            </a:pPr>
            <a:r>
              <a:rPr lang="en-US" sz="2000" b="1" dirty="0">
                <a:solidFill>
                  <a:srgbClr val="0B5ED7"/>
                </a:solidFill>
                <a:cs typeface="Times New Roman" pitchFamily="18" charset="0"/>
              </a:rPr>
              <a:t>		           </a:t>
            </a:r>
            <a:r>
              <a:rPr lang="en-IN" sz="1600" b="1" dirty="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buFont typeface="Arial" pitchFamily="34" charset="0"/>
              <a:buChar char="•"/>
            </a:pPr>
            <a:r>
              <a:rPr lang="en-IN" sz="2000" dirty="0">
                <a:latin typeface="Times New Roman" pitchFamily="18" charset="0"/>
                <a:cs typeface="Times New Roman" pitchFamily="18" charset="0"/>
              </a:rPr>
              <a:t>Let us consider the Euclidean distance measure (</a:t>
            </a:r>
            <a:r>
              <a:rPr lang="en-IN" sz="2000" i="1" dirty="0">
                <a:latin typeface="Times New Roman" pitchFamily="18" charset="0"/>
                <a:cs typeface="Times New Roman" pitchFamily="18" charset="0"/>
              </a:rPr>
              <a:t>L</a:t>
            </a:r>
            <a:r>
              <a:rPr lang="en-IN" sz="2000" i="1"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a:latin typeface="Times New Roman" pitchFamily="18" charset="0"/>
                <a:cs typeface="Times New Roman" pitchFamily="18" charset="0"/>
              </a:rPr>
              <a:t>Let d</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d</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d</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denote the distance from an object to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respectively. The distance calculations are shown in Table 24.2.</a:t>
            </a:r>
          </a:p>
          <a:p>
            <a:pPr algn="just">
              <a:buFont typeface="Arial" pitchFamily="34" charset="0"/>
              <a:buChar char="•"/>
            </a:pPr>
            <a:r>
              <a:rPr lang="en-IN" sz="2000" dirty="0">
                <a:latin typeface="Times New Roman" pitchFamily="18" charset="0"/>
                <a:cs typeface="Times New Roman" pitchFamily="18" charset="0"/>
              </a:rPr>
              <a:t>Assignment of each object to the respective centroid is shown in the right-most column and the clustering so obtained is shown in Fig 24.2.</a:t>
            </a: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BCI</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graphicFrame>
        <p:nvGraphicFramePr>
          <p:cNvPr id="5" name="Table 4"/>
          <p:cNvGraphicFramePr>
            <a:graphicFrameLocks noGrp="1"/>
          </p:cNvGraphicFramePr>
          <p:nvPr/>
        </p:nvGraphicFramePr>
        <p:xfrm>
          <a:off x="4336473" y="2135479"/>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344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1877</Words>
  <Application>Microsoft Macintosh PowerPoint</Application>
  <PresentationFormat>Widescreen</PresentationFormat>
  <Paragraphs>428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Garamond</vt:lpstr>
      <vt:lpstr>Gill Sans MT</vt:lpstr>
      <vt:lpstr>Times New Roman</vt:lpstr>
      <vt:lpstr>Wingdings 2</vt:lpstr>
      <vt:lpstr>Office Theme</vt:lpstr>
      <vt:lpstr>Brain Computer Interaction</vt:lpstr>
      <vt:lpstr>Clustering techniques</vt:lpstr>
      <vt:lpstr>PowerPoint Presentation</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Different variants of k-means algorithm</vt:lpstr>
      <vt:lpstr>Different variants of k-means algorithm</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Computer Interaction</dc:title>
  <dc:subject/>
  <dc:creator>Dr Sreeja S R</dc:creator>
  <cp:keywords/>
  <dc:description/>
  <cp:lastModifiedBy>Microsoft Office User</cp:lastModifiedBy>
  <cp:revision>2</cp:revision>
  <cp:lastPrinted>2022-04-07T03:31:06Z</cp:lastPrinted>
  <dcterms:created xsi:type="dcterms:W3CDTF">2021-04-16T06:13:28Z</dcterms:created>
  <dcterms:modified xsi:type="dcterms:W3CDTF">2022-04-08T05:02:14Z</dcterms:modified>
  <cp:category/>
</cp:coreProperties>
</file>