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314" r:id="rId2"/>
    <p:sldId id="418" r:id="rId3"/>
    <p:sldId id="427" r:id="rId4"/>
    <p:sldId id="368" r:id="rId5"/>
    <p:sldId id="367" r:id="rId6"/>
    <p:sldId id="369" r:id="rId7"/>
    <p:sldId id="370" r:id="rId8"/>
    <p:sldId id="371" r:id="rId9"/>
    <p:sldId id="387" r:id="rId10"/>
    <p:sldId id="388" r:id="rId11"/>
    <p:sldId id="419" r:id="rId12"/>
    <p:sldId id="389" r:id="rId13"/>
    <p:sldId id="420" r:id="rId14"/>
    <p:sldId id="421" r:id="rId15"/>
    <p:sldId id="428" r:id="rId16"/>
    <p:sldId id="374" r:id="rId17"/>
    <p:sldId id="375" r:id="rId18"/>
    <p:sldId id="429" r:id="rId19"/>
    <p:sldId id="379" r:id="rId20"/>
    <p:sldId id="430" r:id="rId21"/>
    <p:sldId id="431" r:id="rId22"/>
    <p:sldId id="381" r:id="rId23"/>
    <p:sldId id="386" r:id="rId24"/>
    <p:sldId id="433" r:id="rId25"/>
    <p:sldId id="365" r:id="rId26"/>
    <p:sldId id="394" r:id="rId27"/>
    <p:sldId id="395" r:id="rId28"/>
    <p:sldId id="396" r:id="rId29"/>
    <p:sldId id="397" r:id="rId30"/>
    <p:sldId id="435" r:id="rId31"/>
    <p:sldId id="437" r:id="rId32"/>
    <p:sldId id="438" r:id="rId33"/>
    <p:sldId id="439" r:id="rId34"/>
    <p:sldId id="402" r:id="rId35"/>
    <p:sldId id="440" r:id="rId36"/>
    <p:sldId id="441" r:id="rId37"/>
    <p:sldId id="442" r:id="rId38"/>
    <p:sldId id="409" r:id="rId39"/>
    <p:sldId id="410" r:id="rId40"/>
    <p:sldId id="411" r:id="rId41"/>
    <p:sldId id="29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93"/>
    <p:restoredTop sz="95666"/>
  </p:normalViewPr>
  <p:slideViewPr>
    <p:cSldViewPr snapToGrid="0" snapToObjects="1">
      <p:cViewPr>
        <p:scale>
          <a:sx n="78" d="100"/>
          <a:sy n="78" d="100"/>
        </p:scale>
        <p:origin x="10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30B89-B2B2-6B41-841E-544717CC940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97EC0-B8E2-E145-9E54-D6FEEB963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36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F3EC-E090-5343-A890-A6C668631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2CA71-C54F-7948-9D46-020253382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D1AE4-E5C7-0E49-BE84-4419D705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BCI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BB887-F362-F84A-9432-DDF96D5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268DB-B6D0-CF4F-9D8A-DDAB18E6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6841-7CAC-2A4A-88DE-DB5115CD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9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CE43-2813-AF4A-A635-A628FEAA7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31A38-A943-2441-9B46-B1C3538EE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47592-7173-B546-B600-B6EA43D1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BCI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DC18C-9174-B44E-8A7F-FE2C39C7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D364C-B000-8D4D-A5C3-C4421CEBD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6841-7CAC-2A4A-88DE-DB5115CD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2E3A0-C2DB-3B4E-91D5-E64D0ABE8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E632E-76C2-EC4F-9F95-F7361BF97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113F7-A9D7-CA49-8E3C-541D77A28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BCI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A5EFE-B3BF-E144-8FEA-210FEAD0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A6E0C-84B8-BA43-BB34-E59EFFFF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6841-7CAC-2A4A-88DE-DB5115CD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2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C941-585C-F949-9824-069D4626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0D8BC-9FBC-6941-8FE5-237A95C50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73CEE-9DBC-524B-ABFD-659A2EA0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BCI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ECB2E-A6A6-1F48-9461-1598FE22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F4343-484A-1A44-A3CB-A41036C2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6841-7CAC-2A4A-88DE-DB5115CD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8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E0E7-A7B5-1749-BE3D-A666E6148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213B9-5568-A440-97AA-10453B7FB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6913F-CB4F-7A46-8FC3-DF8C1BA2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BCI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0588E-0625-B64C-A692-6E02A0D2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1F7A5-50F5-BA4B-A840-C9C4E6A1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6841-7CAC-2A4A-88DE-DB5115CD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A5E40-D123-7948-AEAE-E8B91F27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F2ABD-689D-D849-9A61-1179A4760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5F136-7813-7543-9F65-1BC3D68A7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A5F5D-B892-E94B-ACBF-F12CA05D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BCI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CC974-5BFD-E34F-BD1C-F2D5A207C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2E89F-B069-AF40-8DB1-DA91904C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6841-7CAC-2A4A-88DE-DB5115CD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9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EAC7-9F8E-1746-B6C9-17C5CDBE3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52F4E-15AC-5D41-BDDB-FFCD16A44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F2879-1995-8644-8B28-919218E3B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38742-DD45-A042-8824-32C2B2071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FFE7F-B4AD-D343-ADD6-BB3198033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4D2A2-1383-E94C-9ED1-4DC7AE60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BCI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CE6F9-E825-3446-A872-EE145F05A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031F6C-49C7-CD41-A1B0-F86E1FC0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6841-7CAC-2A4A-88DE-DB5115CD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6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802F-34E4-8748-8016-B9B8C0130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602B0-AB57-7949-8AB6-E8B33E95F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BCI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3933E-47D4-1043-BDE6-628C1572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A3C09-D135-B24C-ADAD-81E0C5C6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6841-7CAC-2A4A-88DE-DB5115CD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9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1866E-0706-5343-A9B0-6A8A120B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BCI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0C239-00E9-2A4E-9295-944AB69C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804D5-4C9F-E64D-97B6-D8E7C9A3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6841-7CAC-2A4A-88DE-DB5115CD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7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A2CFE-37B3-4A4F-8067-59ED96C4A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267A-15BD-3549-B821-A1F5EDAD1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E746C-49DB-5D4E-851D-DF451E7A9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3E48D-58D7-C145-A4E5-8FB8D281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BCI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87047-25E5-D749-AB91-9574F897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108CC-62EF-7D40-82C3-BCDC72EC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6841-7CAC-2A4A-88DE-DB5115CD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3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3D56-83D3-7A46-90BA-6B731BB8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5C15D-3610-9147-B4DD-E11C47C3B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1A8D0-FFEC-EB42-BCA4-F30BAE3C2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C8996-00E3-7041-BB97-5F18B447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BCI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4E5F5-6F03-6149-8E87-2B754BDB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983EC-EDD5-1D43-BF41-D121374A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16841-7CAC-2A4A-88DE-DB5115CD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2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F8BCE0-EB37-754E-BAC5-8FA8CFCCC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0BDE1-40D5-E34F-B34A-09355BF51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A5E4B-BAAB-E743-9BD8-C3A027EE8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IIITS: BCI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8CD8-91AD-6A4E-92A9-592F9D698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7BA61-1FF0-0A41-93F3-5C5C6F907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16841-7CAC-2A4A-88DE-DB5115CDA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2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3688" y="825192"/>
            <a:ext cx="8188197" cy="85228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Brain Computer Interaction</a:t>
            </a: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D6E09-BDD2-E34C-8BEE-17C007AC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fld id="{E2D238DB-7230-45D0-89A2-1890D4DEDBDF}" type="slidenum">
              <a:rPr lang="en-IN" sz="845">
                <a:solidFill>
                  <a:srgbClr val="FFFFFF"/>
                </a:solidFill>
                <a:latin typeface="Gill Sans MT" panose="020B0502020104020203"/>
              </a:rPr>
              <a:pPr algn="ctr">
                <a:defRPr/>
              </a:pPr>
              <a:t>1</a:t>
            </a:fld>
            <a:endParaRPr lang="en-IN" sz="845">
              <a:solidFill>
                <a:srgbClr val="FFFFFF"/>
              </a:solidFill>
              <a:latin typeface="Gill Sans MT" panose="020B0502020104020203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789323" y="2924760"/>
            <a:ext cx="7092304" cy="1345714"/>
          </a:xfrm>
          <a:prstGeom prst="rect">
            <a:avLst/>
          </a:prstGeom>
        </p:spPr>
        <p:txBody>
          <a:bodyPr vert="horz" lIns="0" rIns="14042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C96731"/>
              </a:buClr>
              <a:defRPr/>
            </a:pPr>
            <a:r>
              <a:rPr lang="en-US" sz="215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Performance Evaluation</a:t>
            </a:r>
          </a:p>
          <a:p>
            <a:pPr algn="l">
              <a:buClr>
                <a:srgbClr val="C96731"/>
              </a:buClr>
              <a:defRPr/>
            </a:pPr>
            <a:endParaRPr lang="en-US" sz="2150" b="1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04D23BAF-DB54-C046-9F10-D252415BD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69" y="201994"/>
            <a:ext cx="1995207" cy="1955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0947A78-3991-C44A-A51D-0D56F235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IIITS: BCI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E415A88-8FB4-4249-83E6-FD9E1E691244}"/>
              </a:ext>
            </a:extLst>
          </p:cNvPr>
          <p:cNvSpPr txBox="1">
            <a:spLocks/>
          </p:cNvSpPr>
          <p:nvPr/>
        </p:nvSpPr>
        <p:spPr>
          <a:xfrm>
            <a:off x="2238428" y="4437112"/>
            <a:ext cx="7854696" cy="1752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 </a:t>
            </a:r>
            <a:r>
              <a:rPr lang="en-US" b="1" u="sng"/>
              <a:t>Course Instructors</a:t>
            </a:r>
          </a:p>
          <a:p>
            <a:r>
              <a:rPr lang="en-US" b="1"/>
              <a:t>Dr. Annushree Bablani</a:t>
            </a:r>
          </a:p>
          <a:p>
            <a:endParaRPr lang="en-US" i="1"/>
          </a:p>
          <a:p>
            <a:r>
              <a:rPr lang="en-US" i="1"/>
              <a:t>Acknowledgements: Dr. Sreeja S R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3439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7522" y="239680"/>
            <a:ext cx="8425339" cy="625293"/>
          </a:xfrm>
        </p:spPr>
        <p:txBody>
          <a:bodyPr>
            <a:noAutofit/>
          </a:bodyPr>
          <a:lstStyle/>
          <a:p>
            <a:r>
              <a:rPr lang="en-US" sz="3200" i="1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-fold Cross-Validation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57965" y="1063964"/>
                <a:ext cx="8726005" cy="4975860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In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-fold cross-validation method,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/>
                          </a:rPr>
                          <m:t>𝑘</m:t>
                        </m:r>
                        <m:r>
                          <a:rPr lang="en-IN" sz="2000" i="1"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>
                        <a:latin typeface="Cambria Math"/>
                      </a:rPr>
                      <m:t>  </m:t>
                    </m:r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part of the given data is used in training with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-tests.</a:t>
                </a:r>
              </a:p>
              <a:p>
                <a:pPr lvl="8" algn="just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-fold cross-validation is an </a:t>
                </a:r>
                <a:r>
                  <a:rPr lang="en-US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extreme case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of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-fold cross validation, often  known as</a:t>
                </a:r>
                <a:r>
                  <a:rPr lang="en-US" sz="20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 “Leave-one-out’’ cross-validation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lvl="8" algn="just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Here, dataset is divided into as many folds as there are instances; thus, all most each tuple forming a training set, building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classifiers. </a:t>
                </a:r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In this method, therefore,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classifiers are built from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N-1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instances, and each tuple is used to classify a single test instances.</a:t>
                </a:r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Test sets are mutually exclusive and effectively cover the entire set (in sequence). This is as if </a:t>
                </a:r>
                <a:r>
                  <a:rPr lang="en-US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trained by entire data as well as tested by entire data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set.</a:t>
                </a:r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Overall estimation is then averaged out of the results of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classifiers.</a:t>
                </a:r>
              </a:p>
              <a:p>
                <a:pPr lvl="8" algn="just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965" y="1063964"/>
                <a:ext cx="8726005" cy="4975860"/>
              </a:xfrm>
              <a:blipFill>
                <a:blip r:embed="rId2"/>
                <a:stretch>
                  <a:fillRect l="-436" r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072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897" y="330708"/>
            <a:ext cx="8321917" cy="880872"/>
          </a:xfrm>
        </p:spPr>
        <p:txBody>
          <a:bodyPr>
            <a:noAutofit/>
          </a:bodyPr>
          <a:lstStyle/>
          <a:p>
            <a:r>
              <a:rPr lang="en-US" sz="2800" i="1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-fold Cross-Validation : Issue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995" y="1493520"/>
            <a:ext cx="8180622" cy="438912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 far the estimation of accuracy and performance of a classifier model is concerned, the </a:t>
            </a:r>
            <a:r>
              <a:rPr lang="en-US" sz="2000" i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-fold cross-validation is comparable to the others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have just discussed.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drawback of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-fold cross validation strategy is that it is 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computationally expensive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as here we have to repeat the run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times; this is particularly true when data set is large.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practice, the 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method is extremely beneficial with very small data set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only, where as much data as possible to need to be used to train a classifier.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44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598" y="269954"/>
            <a:ext cx="8425339" cy="644446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Bootstrap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7547" y="1202978"/>
            <a:ext cx="8693429" cy="474726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Bootstrap method is a variation of 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repeated version of Random sampling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method.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method suggests the 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sampling of training records with replacement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Each time a record is selected for training set, is put back into the original pool of records, so that it is equally likely to be redrawn in the next run.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In other words, the Bootstrap method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samples the given data set 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uniformly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replacement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rational of having this strategy is that let some records be occur 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more than once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the samples of both training as well as testing.</a:t>
            </a:r>
          </a:p>
          <a:p>
            <a:pPr lvl="8"/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What is the probability that a record will be selected more than once?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979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896" y="217274"/>
            <a:ext cx="8425339" cy="721841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Bootstrap Method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55709" y="1127705"/>
                <a:ext cx="8841710" cy="49225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Suppose, we have given a data set of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records. The data set is sampled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times with replacement, resulting in a bootstrap sample (i.e., training set) of I samples.</a:t>
                </a: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Note that the entire runs are called a bootstrap sample in this method.</a:t>
                </a:r>
              </a:p>
              <a:p>
                <a:pPr lvl="8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There are certain chance (i.e., probability) that a particular tuple occurs </a:t>
                </a:r>
                <a:r>
                  <a:rPr lang="en-US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one or more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times in the training set </a:t>
                </a:r>
              </a:p>
              <a:p>
                <a:pPr lvl="8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If they do not appear in the training set, then they will end up in the test set.</a:t>
                </a:r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Each tuple has a probability of being selected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180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(and the probability of not being selected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i="1"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8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IN" sz="1800" i="1"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1800" dirty="0"/>
                  <a:t>.</a:t>
                </a: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We have to select N times, so the probability that a record will not be chosen during the whole run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i="1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18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1800" i="1">
                                    <a:latin typeface="Cambria Math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endParaRPr lang="en-IN" sz="1800" dirty="0"/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Thus, the probability that a record is chosen by a bootstrap sample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latin typeface="Cambria Math"/>
                          </a:rPr>
                          <m:t>1−</m:t>
                        </m:r>
                        <m:d>
                          <m:d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i="1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18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1800" i="1">
                                    <a:latin typeface="Cambria Math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endParaRPr lang="en-IN" sz="1800" dirty="0"/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For a large value of </a:t>
                </a:r>
                <a:r>
                  <a:rPr lang="en-US" sz="18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, it can be proved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i="1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18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1800" i="1">
                                    <a:latin typeface="Cambria Math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IN" sz="1800" i="1">
                        <a:latin typeface="Cambria Math"/>
                      </a:rPr>
                      <m:t>≈</m:t>
                    </m:r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IN" sz="18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IN" sz="18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B5ED7"/>
                        </a:solidFill>
                        <a:latin typeface="Cambria Math"/>
                      </a:rPr>
                      <m:t>Thus</m:t>
                    </m:r>
                    <m:r>
                      <a:rPr lang="en-US" sz="1800">
                        <a:solidFill>
                          <a:srgbClr val="0B5ED7"/>
                        </a:solidFill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B5ED7"/>
                        </a:solidFill>
                        <a:latin typeface="Cambria Math"/>
                      </a:rPr>
                      <m:t>the</m:t>
                    </m:r>
                    <m:r>
                      <a:rPr lang="en-US" sz="1800">
                        <a:solidFill>
                          <a:srgbClr val="0B5ED7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B5ED7"/>
                        </a:solidFill>
                        <a:latin typeface="Cambria Math"/>
                      </a:rPr>
                      <m:t>probability</m:t>
                    </m:r>
                    <m:r>
                      <a:rPr lang="en-US" sz="1800">
                        <a:solidFill>
                          <a:srgbClr val="0B5ED7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B5ED7"/>
                        </a:solidFill>
                        <a:latin typeface="Cambria Math"/>
                      </a:rPr>
                      <m:t>that</m:t>
                    </m:r>
                    <m:r>
                      <a:rPr lang="en-US" sz="1800">
                        <a:solidFill>
                          <a:srgbClr val="0B5ED7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B5ED7"/>
                        </a:solidFill>
                        <a:latin typeface="Cambria Math"/>
                      </a:rPr>
                      <m:t>a</m:t>
                    </m:r>
                    <m:r>
                      <a:rPr lang="en-US" sz="1800">
                        <a:solidFill>
                          <a:srgbClr val="0B5ED7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record chosen in a bootstrap sample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1−</m:t>
                        </m:r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= 0.632</a:t>
                </a:r>
                <a:endParaRPr lang="en-IN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5709" y="1127705"/>
                <a:ext cx="8841710" cy="4922520"/>
              </a:xfrm>
              <a:blipFill>
                <a:blip r:embed="rId2"/>
                <a:stretch>
                  <a:fillRect l="-621" t="-19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816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335" y="266701"/>
            <a:ext cx="8425339" cy="69712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Bootstrap Method : Implication</a:t>
            </a:r>
            <a:endParaRPr lang="en-IN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83335" y="5783580"/>
            <a:ext cx="8425339" cy="54102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This is why, the Bootstrap method is also known as 0.632 bootstrap method</a:t>
            </a:r>
            <a:endParaRPr lang="en-IN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334" y="1516819"/>
            <a:ext cx="8188166" cy="380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2093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15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17236" y="3064586"/>
            <a:ext cx="8220687" cy="70866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Accuracy Estimation </a:t>
            </a:r>
            <a:endParaRPr lang="en-IN" sz="4800" b="1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115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205" y="260649"/>
            <a:ext cx="8425339" cy="56725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Accuracy Estimation</a:t>
            </a:r>
            <a:endParaRPr lang="en-IN" sz="32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24066" y="1005840"/>
                <a:ext cx="8835190" cy="521208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We have learned how a classifier system can be tested. Next, we are to learn the metrics with which a classifier should be estimated.</a:t>
                </a:r>
              </a:p>
              <a:p>
                <a:pPr lvl="8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There are mainly two things to be measured for a given classifier</a:t>
                </a:r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Accuracy</a:t>
                </a: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Performance </a:t>
                </a:r>
              </a:p>
              <a:p>
                <a:pPr lvl="8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b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Accuracy estimation</a:t>
                </a: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If </a:t>
                </a:r>
                <a:r>
                  <a:rPr lang="en-US" sz="18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is the number of instances with which a classifier is tested and </a:t>
                </a:r>
                <a:r>
                  <a:rPr lang="en-US" sz="1800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is the number of correctly classified instances, the accuracy can be denoted as</a:t>
                </a:r>
              </a:p>
              <a:p>
                <a:pPr lvl="8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>
                          <a:latin typeface="Cambria Math"/>
                        </a:rPr>
                        <m:t>∈=</m:t>
                      </m:r>
                      <m:f>
                        <m:f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800" i="1">
                              <a:latin typeface="Cambria Math"/>
                            </a:rPr>
                            <m:t>𝑝</m:t>
                          </m:r>
                        </m:num>
                        <m:den>
                          <m:r>
                            <a:rPr lang="en-IN" sz="1800" i="1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Also, we can say the </a:t>
                </a: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error rate 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(i.e., is misclassification rate) denoted 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i="1">
                            <a:latin typeface="Cambria Math"/>
                          </a:rPr>
                          <m:t>∈</m:t>
                        </m:r>
                      </m:e>
                    </m:acc>
                  </m:oMath>
                </a14:m>
                <a:r>
                  <a:rPr lang="en-IN" sz="1800" dirty="0"/>
                  <a:t> 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is denoted by</a:t>
                </a: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1800" i="1">
                              <a:latin typeface="Cambria Math"/>
                            </a:rPr>
                            <m:t>∈</m:t>
                          </m:r>
                        </m:e>
                      </m:acc>
                      <m:r>
                        <a:rPr lang="en-IN" sz="1800" i="1">
                          <a:latin typeface="Cambria Math"/>
                        </a:rPr>
                        <m:t>=1−∈</m:t>
                      </m:r>
                    </m:oMath>
                  </m:oMathPara>
                </a14:m>
                <a:endParaRPr lang="en-IN" sz="1800" dirty="0"/>
              </a:p>
              <a:p>
                <a:pPr marL="393192" lvl="1" indent="0">
                  <a:buNone/>
                </a:pPr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                                                         </a:t>
                </a: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sz="3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24066" y="1005840"/>
                <a:ext cx="8835190" cy="5212080"/>
              </a:xfrm>
              <a:blipFill>
                <a:blip r:embed="rId2"/>
                <a:stretch>
                  <a:fillRect l="-575" t="-971" b="-6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217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205" y="199689"/>
            <a:ext cx="8425339" cy="566431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Accuracy : True and Predictive</a:t>
            </a:r>
            <a:endParaRPr lang="en-IN" sz="28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49703" y="973609"/>
                <a:ext cx="9046623" cy="5501332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Now, this accuracy may be </a:t>
                </a:r>
                <a:r>
                  <a:rPr lang="en-US" sz="20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true (or absolute) accuracy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or </a:t>
                </a:r>
                <a:r>
                  <a:rPr lang="en-US" sz="20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predicted (or optimistic) accuracy.</a:t>
                </a:r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True accuracy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of a classifier is the accuracy when the classifier is tested with </a:t>
                </a:r>
                <a:r>
                  <a:rPr lang="en-US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all possible unseen instances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in the given classification space.</a:t>
                </a: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However,  the number of possible unseen instances is potentially very large (if it is not infinite)</a:t>
                </a: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For example, classifying a hand-written character</a:t>
                </a: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Hence, measuring the true accuracy beyond the dispute is impractical.</a:t>
                </a:r>
                <a:endParaRPr lang="en-US" sz="13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800" dirty="0">
                  <a:cs typeface="Times New Roman" pitchFamily="18" charset="0"/>
                </a:endParaRPr>
              </a:p>
              <a:p>
                <a:r>
                  <a:rPr lang="en-US" sz="20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Predictive accuracy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of a classifier is an </a:t>
                </a:r>
                <a:r>
                  <a:rPr lang="en-US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accuracy estimation for a given test data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(which are mutually exclusive with training data).</a:t>
                </a: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If the predictive accuracy for test set is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/>
                      </a:rPr>
                      <m:t>∈</m:t>
                    </m:r>
                  </m:oMath>
                </a14:m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and if we test the classifier with a different test set it is very likely that a different accuracy would be obtained.</a:t>
                </a:r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The predictive accuracy when  estimated with a given test set it should be acceptable without any objection</a:t>
                </a:r>
              </a:p>
              <a:p>
                <a:pPr lvl="1"/>
                <a:endParaRPr lang="en-US" sz="100" b="1" dirty="0">
                  <a:cs typeface="Times New Roman" pitchFamily="18" charset="0"/>
                </a:endParaRPr>
              </a:p>
              <a:p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9703" y="973609"/>
                <a:ext cx="9046623" cy="5501332"/>
              </a:xfrm>
              <a:blipFill>
                <a:blip r:embed="rId2"/>
                <a:stretch>
                  <a:fillRect l="-421" t="-922" r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48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18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17236" y="2913979"/>
            <a:ext cx="8220687" cy="70866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Performance Estimation </a:t>
            </a:r>
            <a:endParaRPr lang="en-IN" sz="4800" b="1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135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479" y="112367"/>
            <a:ext cx="8425339" cy="51782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Estimation of a Classifier</a:t>
            </a:r>
            <a:endParaRPr lang="en-IN" sz="24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195" y="796292"/>
            <a:ext cx="9168629" cy="5276426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Predictive accuracy works fine, when the 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classes are balanced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That is, every class in the data set are equally important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fact, data sets with imbalanced class distributions are quite common in many real life applications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the classifier classified a test data set with imbalanced class distributions then, predictive accuracy on its own is not a reliable indicator of a classifier’s effectiveness. 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Example 22.1: Effectiveness of Predictive Accuracy</a:t>
            </a:r>
          </a:p>
          <a:p>
            <a:pPr lvl="1"/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Given a data set of stock markets, we are to classify them as “good” and “worst”. Suppose, in the data set, out of 100 entries, 98 belong to “good” class and only 2 are in “worst” class.</a:t>
            </a:r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With this data set, if classifier’s predictive accuracy is 0.98, a very high value!</a:t>
            </a:r>
          </a:p>
          <a:p>
            <a:pPr lvl="3"/>
            <a:r>
              <a:rPr lang="en-US" sz="14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Here, there is a high chance that 2 “worst” stock markets may incorrectly be classified as “good”</a:t>
            </a:r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On the other hand, if  the predictive accuracy is 0.02, then none of the stock markets may be classified as “good”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43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131" y="229219"/>
            <a:ext cx="8220687" cy="53690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4067" y="1115562"/>
            <a:ext cx="8501751" cy="473202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classifier is used to predict an outcome of a test data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Such a prediction is useful in many applications</a:t>
            </a:r>
          </a:p>
          <a:p>
            <a:pPr lvl="2"/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Business forecasting, cause-and-effect analysis, etc.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number of classifiers have been evolved to support the activities.</a:t>
            </a:r>
          </a:p>
          <a:p>
            <a:pPr lvl="2"/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Each has their own merits and demerits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is a need to estimate the accuracy and performance of the classifier with respect to few controlling parameters in data sensitivity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 a task of sensitivity analysis, we have to focus on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Estimation strategy</a:t>
            </a:r>
          </a:p>
          <a:p>
            <a:pPr lvl="1"/>
            <a:r>
              <a:rPr lang="en-US" sz="1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Metrics for measuring accuracy</a:t>
            </a:r>
          </a:p>
          <a:p>
            <a:pPr lvl="1"/>
            <a:r>
              <a:rPr lang="en-US" sz="1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Metrics for measuring performance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679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479" y="364563"/>
            <a:ext cx="8425339" cy="92807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Estimation of a Classifier</a:t>
            </a:r>
            <a:endParaRPr lang="en-IN" sz="24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5668" y="1454573"/>
            <a:ext cx="8501751" cy="3532294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Thus, when the classifier classified a test data set with imbalanced class distributions,  then predictive accuracy on its own is not a reliable indicator of a classifier’s effectiveness. 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necessitates an alternative metrics to judge the classifier.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Before exploring them, we introduce the concept of </a:t>
            </a:r>
            <a:r>
              <a:rPr lang="en-US" sz="2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Confusion matrix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312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205" y="65913"/>
            <a:ext cx="8425339" cy="50518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Confusion Matrix</a:t>
            </a:r>
            <a:endParaRPr lang="en-IN" sz="36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060" y="684103"/>
            <a:ext cx="8997197" cy="502158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confusion matrix for a two classes (+, -) is shown below.</a:t>
            </a:r>
          </a:p>
          <a:p>
            <a:pPr lvl="5"/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563076" lvl="8" indent="0">
              <a:buNone/>
            </a:pP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are four quadrants in the confusion matrix, which are symbolized as below.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True Positive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(TP: f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: The number of instances that were positive (+) and correctly classified as positive (+v).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False Negative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(FN: f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+-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): The number of instances that were positive (+) and incorrectly classified as negative (-). 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False Positive (FP: f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-+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):  </a:t>
            </a:r>
            <a:r>
              <a:rPr lang="en-US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number of instances that were negative (-) and incorrectly classified as (+). </a:t>
            </a:r>
          </a:p>
          <a:p>
            <a:pPr lvl="1"/>
            <a:endParaRPr lang="en-US" sz="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rgbClr val="0F6FC6"/>
              </a:buClr>
            </a:pPr>
            <a:r>
              <a:rPr lang="en-US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True Negative (TN: f</a:t>
            </a:r>
            <a:r>
              <a:rPr lang="en-US" sz="18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): The number of instances that were negative (-) and correctly classified as (-).</a:t>
            </a:r>
          </a:p>
          <a:p>
            <a:pPr lvl="1"/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795" y="1168653"/>
            <a:ext cx="44100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887" y="1168653"/>
            <a:ext cx="18954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891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0205" y="65912"/>
            <a:ext cx="8425339" cy="62929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Confusion Matrix</a:t>
            </a:r>
            <a:endParaRPr lang="en-IN" sz="32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3336" y="1296339"/>
            <a:ext cx="8501751" cy="4425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Example 22.2: Confusion matrix</a:t>
            </a:r>
          </a:p>
          <a:p>
            <a:pPr marL="0" indent="0">
              <a:buNone/>
            </a:pPr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3192" lvl="1" indent="0">
              <a:buNone/>
            </a:pP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A classifier is built on a dataset regarding Good and Worst classes of stock markets. The model is then tested with a test set of 10000 unseen instances. The result is shown in the form of a confusion matrix. The result is self explanatory.</a:t>
            </a:r>
          </a:p>
          <a:p>
            <a:pPr marL="0" indent="0">
              <a:buNone/>
            </a:pPr>
            <a:endParaRPr lang="en-US" sz="16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54937" y="3009564"/>
          <a:ext cx="49927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8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6954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2588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itchFamily="18" charset="0"/>
                          <a:cs typeface="Times New Roman" pitchFamily="18" charset="0"/>
                        </a:rPr>
                        <a:t>7366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itchFamily="18" charset="0"/>
                          <a:cs typeface="Times New Roman" pitchFamily="18" charset="0"/>
                        </a:rPr>
                        <a:t>2634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itchFamily="18" charset="0"/>
                          <a:cs typeface="Times New Roman" pitchFamily="18" charset="0"/>
                        </a:rPr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704010" y="4751399"/>
            <a:ext cx="210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Predictive accuracy?</a:t>
            </a:r>
            <a:endParaRPr lang="en-IN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893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335" y="137161"/>
            <a:ext cx="8425339" cy="5177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Evaluation Metrics </a:t>
            </a:r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8201" y="860318"/>
                <a:ext cx="9915606" cy="567859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We now define a number of metrics for the measurement of a classifier.</a:t>
                </a:r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900" dirty="0">
                    <a:latin typeface="Times New Roman" pitchFamily="18" charset="0"/>
                    <a:cs typeface="Times New Roman" pitchFamily="18" charset="0"/>
                  </a:rPr>
                  <a:t>In our discussion, we shall make the assumptions that there are only two classes: + (positive) and – (negative) </a:t>
                </a:r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900" dirty="0">
                    <a:latin typeface="Times New Roman" pitchFamily="18" charset="0"/>
                    <a:cs typeface="Times New Roman" pitchFamily="18" charset="0"/>
                  </a:rPr>
                  <a:t>Nevertheless, the metrics can easily be extended to multi-class classifiers (with some modifications)</a:t>
                </a:r>
              </a:p>
              <a:p>
                <a:pPr marL="0" indent="0">
                  <a:buNone/>
                </a:pPr>
                <a:r>
                  <a:rPr lang="en-US" sz="900" b="1" dirty="0">
                    <a:latin typeface="Times New Roman" pitchFamily="18" charset="0"/>
                    <a:cs typeface="Times New Roman" pitchFamily="18" charset="0"/>
                  </a:rPr>
                  <a:t>		</a:t>
                </a:r>
              </a:p>
              <a:p>
                <a:r>
                  <a:rPr lang="en-US" sz="22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True Positive Rate </a:t>
                </a:r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2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It is defined as the fraction of the positive examples predicted correctly by the classifier.</a:t>
                </a:r>
              </a:p>
              <a:p>
                <a:pPr lvl="8"/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			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</a:rPr>
                      <m:t>𝑇𝑃𝑅</m:t>
                    </m:r>
                    <m:r>
                      <a:rPr lang="en-IN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 dirty="0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IN" sz="2000" i="1" dirty="0">
                            <a:latin typeface="Cambria Math"/>
                          </a:rPr>
                          <m:t>𝑇𝑃</m:t>
                        </m:r>
                        <m:r>
                          <a:rPr lang="en-IN" sz="2000" i="1" dirty="0">
                            <a:latin typeface="Cambria Math"/>
                          </a:rPr>
                          <m:t>+</m:t>
                        </m:r>
                        <m:r>
                          <a:rPr lang="en-IN" sz="2000" i="1" dirty="0">
                            <a:latin typeface="Cambria Math"/>
                          </a:rPr>
                          <m:t>𝐹𝑁</m:t>
                        </m:r>
                      </m:den>
                    </m:f>
                    <m:r>
                      <a:rPr lang="en-IN" sz="2000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dirty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sz="2000" i="1" dirty="0">
                                <a:latin typeface="Cambria Math"/>
                              </a:rPr>
                              <m:t>++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dirty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sz="2000" i="1" dirty="0">
                                <a:latin typeface="Cambria Math"/>
                              </a:rPr>
                              <m:t>++</m:t>
                            </m:r>
                          </m:sub>
                        </m:sSub>
                        <m:r>
                          <a:rPr lang="en-IN" sz="2000" i="1" dirty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I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dirty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sz="2000" i="1" dirty="0">
                                <a:latin typeface="Cambria Math"/>
                              </a:rPr>
                              <m:t>+−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>
                  <a:latin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This metrics is also known as</a:t>
                </a: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800" b="1" i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Recall</a:t>
                </a: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,  </a:t>
                </a:r>
                <a:r>
                  <a:rPr lang="en-US" sz="1800" b="1" i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Sensitivity</a:t>
                </a: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  or </a:t>
                </a:r>
                <a:r>
                  <a:rPr lang="en-US" sz="1800" b="1" i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Hit rate</a:t>
                </a: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11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False Positive Rate 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It is defined as the fraction of negative examples classified as positive class by the classifier. </a:t>
                </a:r>
              </a:p>
              <a:p>
                <a:pPr lvl="8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700" i="1">
                          <a:latin typeface="Cambria Math"/>
                        </a:rPr>
                        <m:t>𝐹𝑃𝑅</m:t>
                      </m:r>
                      <m:r>
                        <a:rPr lang="en-IN" sz="17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1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700" i="1">
                              <a:latin typeface="Cambria Math"/>
                            </a:rPr>
                            <m:t>𝐹𝑃</m:t>
                          </m:r>
                        </m:num>
                        <m:den>
                          <m:r>
                            <a:rPr lang="en-IN" sz="1700" i="1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IN" sz="17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1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700" i="1">
                              <a:latin typeface="Cambria Math"/>
                            </a:rPr>
                            <m:t>𝐹𝑃</m:t>
                          </m:r>
                        </m:num>
                        <m:den>
                          <m:r>
                            <a:rPr lang="en-IN" sz="1700" i="1">
                              <a:latin typeface="Cambria Math"/>
                            </a:rPr>
                            <m:t>𝐹𝑃</m:t>
                          </m:r>
                          <m:r>
                            <a:rPr lang="en-IN" sz="1700" i="1">
                              <a:latin typeface="Cambria Math"/>
                            </a:rPr>
                            <m:t>+</m:t>
                          </m:r>
                          <m:r>
                            <a:rPr lang="en-IN" sz="1700" i="1">
                              <a:latin typeface="Cambria Math"/>
                            </a:rPr>
                            <m:t>𝑇𝑁</m:t>
                          </m:r>
                        </m:den>
                      </m:f>
                      <m:r>
                        <a:rPr lang="en-IN" sz="17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1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i="1">
                              <a:latin typeface="Cambria Math"/>
                            </a:rPr>
                            <m:t>𝑓</m:t>
                          </m:r>
                          <m:r>
                            <a:rPr lang="en-US" sz="1700" i="1" baseline="-25000">
                              <a:latin typeface="Cambria Math"/>
                            </a:rPr>
                            <m:t>−+</m:t>
                          </m:r>
                        </m:num>
                        <m:den>
                          <m:r>
                            <a:rPr lang="en-US" sz="1700" i="1">
                              <a:latin typeface="Cambria Math"/>
                            </a:rPr>
                            <m:t>𝑓</m:t>
                          </m:r>
                          <m:r>
                            <a:rPr lang="en-US" sz="1700" i="1" baseline="-25000">
                              <a:latin typeface="Cambria Math"/>
                            </a:rPr>
                            <m:t>−+</m:t>
                          </m:r>
                          <m:r>
                            <a:rPr lang="en-IN" sz="17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7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1700" i="1">
                                  <a:latin typeface="Cambria Math"/>
                                </a:rPr>
                                <m:t>−−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7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7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This metric is also known as </a:t>
                </a:r>
                <a:r>
                  <a:rPr lang="en-US" sz="1600" b="1" i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False Alarm Rate</a:t>
                </a:r>
                <a:r>
                  <a:rPr lang="en-US" sz="16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1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8201" y="860318"/>
                <a:ext cx="9915606" cy="5678594"/>
              </a:xfrm>
              <a:blipFill>
                <a:blip r:embed="rId2"/>
                <a:stretch>
                  <a:fillRect l="-512" t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251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335" y="264161"/>
            <a:ext cx="8425339" cy="551386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Evaluation Metrics</a:t>
            </a:r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00479" y="1078654"/>
                <a:ext cx="8425339" cy="5139267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False Negative Rate 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FNR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It is defined as the fraction of positive examples classified as a negative class by the classifier.</a:t>
                </a:r>
              </a:p>
              <a:p>
                <a:pPr lvl="8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/>
                        </a:rPr>
                        <m:t>𝐹𝑁𝑅</m:t>
                      </m:r>
                      <m:r>
                        <a:rPr lang="en-I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</a:rPr>
                            <m:t>𝐹𝑁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</a:rPr>
                            <m:t>𝑃</m:t>
                          </m:r>
                        </m:den>
                      </m:f>
                      <m:r>
                        <a:rPr lang="en-I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</a:rPr>
                            <m:t>𝐹𝑁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</a:rPr>
                            <m:t>𝑇𝑃</m:t>
                          </m:r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</a:rPr>
                            <m:t>𝐹𝑁</m:t>
                          </m:r>
                        </m:den>
                      </m:f>
                      <m:r>
                        <a:rPr lang="en-I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/>
                                </a:rPr>
                                <m:t>+−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/>
                                </a:rPr>
                                <m:t>+−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True Negative Rate 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TNR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It is defined as the fraction of negative examples classified correctly by the classifier</a:t>
                </a:r>
              </a:p>
              <a:p>
                <a:pPr lvl="8"/>
                <a:endParaRPr lang="en-US" sz="8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/>
                        </a:rPr>
                        <m:t>𝑇𝑁𝑅</m:t>
                      </m:r>
                      <m:r>
                        <a:rPr lang="en-IN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/>
                            </a:rPr>
                            <m:t>𝑇𝑁</m:t>
                          </m:r>
                        </m:num>
                        <m:den>
                          <m:r>
                            <a:rPr lang="en-IN" sz="2400" i="1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IN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/>
                            </a:rPr>
                            <m:t>𝑇𝑁</m:t>
                          </m:r>
                        </m:num>
                        <m:den>
                          <m:r>
                            <a:rPr lang="en-IN" sz="2400" i="1">
                              <a:latin typeface="Cambria Math"/>
                            </a:rPr>
                            <m:t>𝑇𝑁</m:t>
                          </m:r>
                          <m:r>
                            <a:rPr lang="en-IN" sz="2400" i="1">
                              <a:latin typeface="Cambria Math"/>
                            </a:rPr>
                            <m:t>+</m:t>
                          </m:r>
                          <m:r>
                            <a:rPr lang="en-IN" sz="2400" i="1">
                              <a:latin typeface="Cambria Math"/>
                            </a:rPr>
                            <m:t>𝐹𝑃</m:t>
                          </m:r>
                        </m:den>
                      </m:f>
                      <m:r>
                        <a:rPr lang="en-IN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/>
                                </a:rPr>
                                <m:t>−−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/>
                                </a:rPr>
                                <m:t>−−</m:t>
                              </m:r>
                            </m:sub>
                          </m:sSub>
                          <m:r>
                            <a:rPr lang="en-IN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𝑓</m:t>
                          </m:r>
                          <m:r>
                            <a:rPr lang="en-US" sz="2000" i="1" baseline="-25000">
                              <a:latin typeface="Cambria Math"/>
                            </a:rPr>
                            <m:t>−+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This metric is also known as </a:t>
                </a:r>
                <a:r>
                  <a:rPr lang="en-US" sz="1800" b="1" i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Specificity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0479" y="1078654"/>
                <a:ext cx="8425339" cy="5139267"/>
              </a:xfrm>
              <a:blipFill>
                <a:blip r:embed="rId2"/>
                <a:stretch>
                  <a:fillRect l="-602" t="-985" r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201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91801" y="365761"/>
            <a:ext cx="8425339" cy="59097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Evaluation Metrics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/>
              <p:cNvSpPr txBox="1">
                <a:spLocks/>
              </p:cNvSpPr>
              <p:nvPr/>
            </p:nvSpPr>
            <p:spPr>
              <a:xfrm>
                <a:off x="1626036" y="1159933"/>
                <a:ext cx="8506500" cy="5401734"/>
              </a:xfrm>
              <a:prstGeom prst="rect">
                <a:avLst/>
              </a:prstGeom>
            </p:spPr>
            <p:txBody>
              <a:bodyPr vert="horz">
                <a:normAutofit fontScale="62500" lnSpcReduction="20000"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BD0D9"/>
                  </a:buClr>
                </a:pPr>
                <a:r>
                  <a:rPr lang="en-US" sz="32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Positive Predictive Value </a:t>
                </a:r>
                <a:r>
                  <a:rPr lang="en-US" sz="3200" b="1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32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PPV</a:t>
                </a:r>
                <a:r>
                  <a:rPr lang="en-US" sz="3200" b="1" dirty="0"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It is defined as the fraction of the positive examples classified as positive that are really positive</a:t>
                </a:r>
              </a:p>
              <a:p>
                <a:pPr lvl="8">
                  <a:buClr>
                    <a:srgbClr val="0BD0D9"/>
                  </a:buClr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i="1">
                          <a:latin typeface="Cambria Math"/>
                        </a:rPr>
                        <m:t>𝑃𝑃𝑉</m:t>
                      </m:r>
                      <m:r>
                        <a:rPr lang="en-IN" sz="4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4000" i="1"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IN" sz="4000" i="1">
                              <a:latin typeface="Cambria Math"/>
                            </a:rPr>
                            <m:t>𝑇𝑃</m:t>
                          </m:r>
                          <m:r>
                            <a:rPr lang="en-IN" sz="4000" i="1">
                              <a:latin typeface="Cambria Math"/>
                            </a:rPr>
                            <m:t>+</m:t>
                          </m:r>
                          <m:r>
                            <a:rPr lang="en-IN" sz="4000" i="1">
                              <a:latin typeface="Cambria Math"/>
                            </a:rPr>
                            <m:t>𝐹𝑃</m:t>
                          </m:r>
                        </m:den>
                      </m:f>
                      <m:r>
                        <a:rPr lang="en-IN" sz="4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4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4000" i="1"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4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4000" i="1"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  <m:r>
                            <a:rPr lang="en-IN" sz="4000" i="1">
                              <a:latin typeface="Cambria Math"/>
                            </a:rPr>
                            <m:t>+</m:t>
                          </m:r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  <m:r>
                            <a:rPr lang="en-US" sz="2800" i="1" baseline="-25000">
                              <a:latin typeface="Cambria Math"/>
                            </a:rPr>
                            <m:t>−+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endParaRPr lang="en-US" sz="13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buClr>
                    <a:srgbClr val="0BD0D9"/>
                  </a:buClr>
                </a:pPr>
                <a:r>
                  <a:rPr lang="en-US" sz="2900" dirty="0">
                    <a:latin typeface="Times New Roman" pitchFamily="18" charset="0"/>
                    <a:cs typeface="Times New Roman" pitchFamily="18" charset="0"/>
                  </a:rPr>
                  <a:t>It is also known as </a:t>
                </a:r>
                <a:r>
                  <a:rPr lang="en-US" sz="2900" i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US" sz="29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lvl="8">
                  <a:buClr>
                    <a:srgbClr val="0BD0D9"/>
                  </a:buClr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Clr>
                    <a:srgbClr val="0BD0D9"/>
                  </a:buClr>
                </a:pPr>
                <a:r>
                  <a:rPr lang="en-US" sz="32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3200" b="1" baseline="-25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32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Score </a:t>
                </a:r>
                <a:r>
                  <a:rPr lang="en-US" sz="32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32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3200" b="1" baseline="-25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32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):  </a:t>
                </a:r>
                <a:r>
                  <a:rPr lang="en-US" sz="3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Recall 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3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 and Precision 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3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  are two widely used metrics employed in analysis, where detection of one of the classes is considered more significant than the others.</a:t>
                </a:r>
              </a:p>
              <a:p>
                <a:pPr lvl="8">
                  <a:buClr>
                    <a:srgbClr val="0BD0D9"/>
                  </a:buClr>
                </a:pPr>
                <a:endParaRPr lang="en-US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buClr>
                    <a:srgbClr val="0BD0D9"/>
                  </a:buClr>
                </a:pPr>
                <a:r>
                  <a:rPr lang="en-US" sz="29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9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It is defined in terms of  (</a:t>
                </a:r>
                <a:r>
                  <a:rPr lang="en-US" sz="2900" i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9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or TPR) and (</a:t>
                </a:r>
                <a:r>
                  <a:rPr lang="en-US" sz="2900" i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29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or PPV) as follows.   </a:t>
                </a:r>
              </a:p>
              <a:p>
                <a:pPr lvl="8">
                  <a:buClr>
                    <a:srgbClr val="0BD0D9"/>
                  </a:buClr>
                </a:pPr>
                <a:endParaRPr lang="en-US" sz="19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Clr>
                    <a:srgbClr val="0BD0D9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num>
                        <m:den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  <m:r>
                        <a:rPr lang="en-IN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𝑇𝑃</m:t>
                          </m:r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𝐹𝑃</m:t>
                          </m:r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i="1" dirty="0">
                  <a:solidFill>
                    <a:prstClr val="black"/>
                  </a:solidFill>
                  <a:latin typeface="Cambria Math"/>
                </a:endParaRPr>
              </a:p>
              <a:p>
                <a:pPr marL="0" indent="0" algn="ctr">
                  <a:buClr>
                    <a:srgbClr val="0BD0D9"/>
                  </a:buClr>
                  <a:buNone/>
                </a:pPr>
                <a:endParaRPr lang="en-IN" i="1" dirty="0">
                  <a:solidFill>
                    <a:prstClr val="black"/>
                  </a:solidFill>
                  <a:latin typeface="Cambria Math"/>
                </a:endParaRPr>
              </a:p>
              <a:p>
                <a:pPr marL="0" indent="0" algn="ctr">
                  <a:buClr>
                    <a:srgbClr val="0BD0D9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∓</m:t>
                              </m:r>
                            </m:sub>
                          </m:sSub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+−</m:t>
                              </m:r>
                            </m:sub>
                          </m:sSub>
                        </m:den>
                      </m:f>
                      <m:r>
                        <a:rPr lang="en-IN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f>
                            <m:fPr>
                              <m:ctrlP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n-US" sz="29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endParaRPr lang="en-IN" sz="2900" dirty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036" y="1159933"/>
                <a:ext cx="8506500" cy="5401734"/>
              </a:xfrm>
              <a:prstGeom prst="rect">
                <a:avLst/>
              </a:prstGeom>
              <a:blipFill>
                <a:blip r:embed="rId2"/>
                <a:stretch>
                  <a:fillRect l="-447" t="-1405" r="-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170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335" y="403861"/>
            <a:ext cx="8425339" cy="55996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Predictive Accuracy (</a:t>
            </a:r>
            <a:r>
              <a:rPr lang="el-GR" sz="36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sz="36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83335" y="1113391"/>
                <a:ext cx="8425339" cy="4975860"/>
              </a:xfrm>
            </p:spPr>
            <p:txBody>
              <a:bodyPr/>
              <a:lstStyle/>
              <a:p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It is  defined as the fraction of the number of examples that are correctly classified by the classifier  to the total number of instances.</a:t>
                </a:r>
              </a:p>
              <a:p>
                <a:pPr marL="0" indent="0">
                  <a:buNone/>
                </a:pPr>
                <a:endParaRPr lang="en-IN" sz="20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latin typeface="Cambria Math"/>
                        </a:rPr>
                        <m:t>ε</m:t>
                      </m:r>
                      <m:r>
                        <a:rPr lang="en-I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</a:rPr>
                            <m:t>𝑇𝑃</m:t>
                          </m:r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</a:rPr>
                            <m:t>𝑇𝑁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</a:rPr>
                            <m:t>𝑃</m:t>
                          </m:r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</a:rPr>
                            <m:t>𝑇𝑃</m:t>
                          </m:r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</a:rPr>
                            <m:t>𝑇𝑁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</a:rPr>
                            <m:t>𝑇𝑃</m:t>
                          </m:r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</a:rPr>
                            <m:t>𝐹𝑃</m:t>
                          </m:r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</a:rPr>
                            <m:t>𝐹𝑁</m:t>
                          </m:r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/>
                                </a:rPr>
                                <m:t>−−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/>
                                </a:rPr>
                                <m:t>+−</m:t>
                              </m:r>
                            </m:sub>
                          </m:sSub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/>
                                </a:rPr>
                                <m:t>∓</m:t>
                              </m:r>
                            </m:sub>
                          </m:sSub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/>
                                </a:rPr>
                                <m:t>−−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000" dirty="0"/>
              </a:p>
              <a:p>
                <a:endParaRPr lang="en-IN" sz="2000" dirty="0"/>
              </a:p>
              <a:p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This accuracy is equivalent to </a:t>
                </a:r>
                <a:r>
                  <a:rPr lang="en-IN" sz="2000" i="1" dirty="0" err="1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IN" sz="2000" i="1" baseline="-25000" dirty="0" err="1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with w</a:t>
                </a:r>
                <a:r>
                  <a:rPr lang="en-IN" sz="200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 w</a:t>
                </a:r>
                <a:r>
                  <a:rPr lang="en-IN" sz="2000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 w</a:t>
                </a:r>
                <a:r>
                  <a:rPr lang="en-IN" sz="2000" baseline="-250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 w</a:t>
                </a:r>
                <a:r>
                  <a:rPr lang="en-IN" sz="2000" baseline="-25000" dirty="0"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=1</a:t>
                </a: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3335" y="1113391"/>
                <a:ext cx="8425339" cy="4975860"/>
              </a:xfrm>
              <a:blipFill>
                <a:blip r:embed="rId2"/>
                <a:stretch>
                  <a:fillRect l="-451" t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850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883335" y="515620"/>
                <a:ext cx="8425339" cy="633558"/>
              </a:xfrm>
            </p:spPr>
            <p:txBody>
              <a:bodyPr>
                <a:noAutofit/>
              </a:bodyPr>
              <a:lstStyle/>
              <a:p>
                <a:r>
                  <a:rPr lang="en-US" sz="40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Error Rate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sz="4000" dirty="0">
                            <a:solidFill>
                              <a:srgbClr val="A50021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m:t>ε</m:t>
                        </m:r>
                      </m:e>
                    </m:acc>
                  </m:oMath>
                </a14:m>
                <a:r>
                  <a:rPr lang="en-US" sz="40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IN" sz="1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83335" y="515620"/>
                <a:ext cx="8425339" cy="633558"/>
              </a:xfrm>
              <a:blipFill>
                <a:blip r:embed="rId2"/>
                <a:stretch>
                  <a:fillRect l="-2406" t="-28000" b="-4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83335" y="1539240"/>
                <a:ext cx="8425339" cy="4785360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/>
                  <a:t>The error rate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0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sz="2000" dirty="0">
                            <a:latin typeface="Times New Roman" pitchFamily="18" charset="0"/>
                            <a:cs typeface="Times New Roman" pitchFamily="18" charset="0"/>
                          </a:rPr>
                          <m:t>ε</m:t>
                        </m:r>
                      </m:e>
                    </m:acc>
                  </m:oMath>
                </a14:m>
                <a:r>
                  <a:rPr lang="en-IN" sz="2000" dirty="0"/>
                  <a:t> is defined as the fraction of the examples that are incorrectly classified.</a:t>
                </a:r>
              </a:p>
              <a:p>
                <a:endParaRPr lang="en-IN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l-GR" sz="2000" dirty="0">
                              <a:latin typeface="Times New Roman" pitchFamily="18" charset="0"/>
                              <a:cs typeface="Times New Roman" pitchFamily="18" charset="0"/>
                            </a:rPr>
                            <m:t>ε</m:t>
                          </m:r>
                        </m:e>
                      </m:acc>
                      <m:r>
                        <a:rPr lang="en-I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</a:rPr>
                            <m:t>𝐹𝑃</m:t>
                          </m:r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</a:rPr>
                            <m:t>𝐹𝑁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</a:rPr>
                            <m:t>𝑃</m:t>
                          </m:r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US" sz="20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i="1" dirty="0">
                  <a:latin typeface="Cambria Math"/>
                </a:endParaRPr>
              </a:p>
              <a:p>
                <a:pPr marL="0" indent="0" algn="ctr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</a:rPr>
                            <m:t>𝐹𝑃</m:t>
                          </m:r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</a:rPr>
                            <m:t>𝐹𝑁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</a:rPr>
                            <m:t>𝑇𝑃</m:t>
                          </m:r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</a:rPr>
                            <m:t>𝑇𝑁</m:t>
                          </m:r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</a:rPr>
                            <m:t>𝐹𝑃</m:t>
                          </m:r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000" i="1" dirty="0">
                  <a:latin typeface="Cambria Math"/>
                </a:endParaRPr>
              </a:p>
              <a:p>
                <a:pPr marL="0" indent="0" algn="ctr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/>
                                </a:rPr>
                                <m:t>+−</m:t>
                              </m:r>
                            </m:sub>
                          </m:sSub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𝑓</m:t>
                          </m:r>
                          <m:r>
                            <a:rPr lang="en-US" sz="2000" i="1" baseline="-25000">
                              <a:latin typeface="Cambria Math"/>
                            </a:rPr>
                            <m:t>−+</m:t>
                          </m:r>
                        </m:num>
                        <m:den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/>
                                </a:rPr>
                                <m:t>+−</m:t>
                              </m:r>
                            </m:sub>
                          </m:sSub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𝑓</m:t>
                          </m:r>
                          <m:r>
                            <a:rPr lang="en-US" sz="2000" i="1" baseline="-25000">
                              <a:latin typeface="Cambria Math"/>
                            </a:rPr>
                            <m:t>− +</m:t>
                          </m:r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/>
                                </a:rPr>
                                <m:t>−−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>
                    <a:solidFill>
                      <a:srgbClr val="0B5ED7"/>
                    </a:solidFill>
                  </a:rPr>
                  <a:t>Note </a:t>
                </a:r>
              </a:p>
              <a:p>
                <a:pPr marL="0" indent="0">
                  <a:buNone/>
                </a:pPr>
                <a:r>
                  <a:rPr lang="en-IN" sz="2000" dirty="0">
                    <a:solidFill>
                      <a:srgbClr val="0B5ED7"/>
                    </a:solidFill>
                  </a:rPr>
                  <a:t>	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000" i="1">
                            <a:solidFill>
                              <a:srgbClr val="0B5ED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IN" sz="1050" i="1">
                                <a:solidFill>
                                  <a:srgbClr val="0B5ED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l-GR" sz="2000" dirty="0">
                                <a:solidFill>
                                  <a:srgbClr val="0B5ED7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ε</m:t>
                            </m:r>
                          </m:e>
                        </m:acc>
                      </m:e>
                    </m:acc>
                    <m:r>
                      <a:rPr lang="en-IN" sz="2000" i="1">
                        <a:solidFill>
                          <a:srgbClr val="0B5ED7"/>
                        </a:solidFill>
                        <a:latin typeface="Cambria Math"/>
                      </a:rPr>
                      <m:t>=1−</m:t>
                    </m:r>
                    <m:r>
                      <m:rPr>
                        <m:sty m:val="p"/>
                      </m:rPr>
                      <a:rPr lang="el-GR" sz="2000" i="1">
                        <a:solidFill>
                          <a:srgbClr val="0B5ED7"/>
                        </a:solidFill>
                        <a:latin typeface="Cambria Math"/>
                      </a:rPr>
                      <m:t>ε</m:t>
                    </m:r>
                  </m:oMath>
                </a14:m>
                <a:r>
                  <a:rPr lang="en-IN" sz="2000" dirty="0">
                    <a:solidFill>
                      <a:srgbClr val="0B5ED7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3335" y="1539240"/>
                <a:ext cx="8425339" cy="4785360"/>
              </a:xfrm>
              <a:blipFill>
                <a:blip r:embed="rId3"/>
                <a:stretch>
                  <a:fillRect l="-602" t="-1323" r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442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83335" y="403860"/>
            <a:ext cx="8425339" cy="73152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Accuracy, Sensitivity and Specificity</a:t>
            </a:r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83335" y="1507067"/>
                <a:ext cx="8425339" cy="470746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Predictive accuracy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/>
                      </a:rPr>
                      <m:t>ε</m:t>
                    </m:r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) can be expressed in terms of sensitivity and specificity. </a:t>
                </a:r>
              </a:p>
              <a:p>
                <a:pPr lvl="8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We can 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latin typeface="Cambria Math"/>
                        </a:rPr>
                        <m:t>ε</m:t>
                      </m:r>
                      <m:r>
                        <a:rPr lang="en-US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𝑇𝑃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𝑇𝑃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𝐹𝑃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𝐹𝑁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𝑇𝑃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𝑃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/>
                        </a:rPr>
                        <m:t>         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/>
                        </a:rPr>
                        <m:t>ε</m:t>
                      </m:r>
                      <m:r>
                        <a:rPr lang="en-IN" sz="2000" i="1">
                          <a:latin typeface="Cambria Math"/>
                          <a:cs typeface="Times New Roman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  <a:cs typeface="Times New Roman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  <a:cs typeface="Times New Roman" pitchFamily="18" charset="0"/>
                            </a:rPr>
                            <m:t>𝑃</m:t>
                          </m:r>
                        </m:den>
                      </m:f>
                      <m:r>
                        <a:rPr lang="en-IN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×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𝑃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r>
                        <a:rPr lang="en-IN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r>
                        <a:rPr lang="en-IN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×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𝑃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Thus,                                   </a:t>
                </a:r>
                <a:r>
                  <a:rPr lang="en-IN" sz="20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sz="2000" i="1">
                        <a:solidFill>
                          <a:srgbClr val="A50021"/>
                        </a:solidFill>
                        <a:latin typeface="Cambria Math"/>
                      </a:rPr>
                      <m:t>ε</m:t>
                    </m:r>
                    <m:r>
                      <a:rPr lang="en-IN" sz="2000" i="1">
                        <a:solidFill>
                          <a:srgbClr val="A5002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000">
                        <a:solidFill>
                          <a:srgbClr val="A50021"/>
                        </a:solidFill>
                        <a:latin typeface="Cambria Math"/>
                        <a:cs typeface="Times New Roman" pitchFamily="18" charset="0"/>
                      </a:rPr>
                      <m:t>Sensitivity</m:t>
                    </m:r>
                    <m:r>
                      <a:rPr lang="en-IN" sz="2000" i="1">
                        <a:solidFill>
                          <a:srgbClr val="A5002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f>
                      <m:fPr>
                        <m:ctrlPr>
                          <a:rPr lang="en-IN" sz="20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𝑃</m:t>
                        </m:r>
                      </m:num>
                      <m:den>
                        <m:r>
                          <a:rPr lang="en-IN" sz="2000" i="1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𝑃</m:t>
                        </m:r>
                        <m:r>
                          <a:rPr lang="en-IN" sz="2000" i="1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IN" sz="2000" i="1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𝑁</m:t>
                        </m:r>
                      </m:den>
                    </m:f>
                    <m:r>
                      <a:rPr lang="en-IN" sz="2000" i="1">
                        <a:solidFill>
                          <a:srgbClr val="A5002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IN" sz="2000">
                        <a:solidFill>
                          <a:srgbClr val="A5002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Specificity</m:t>
                    </m:r>
                    <m:r>
                      <a:rPr lang="en-IN" sz="2000" i="1">
                        <a:solidFill>
                          <a:srgbClr val="A5002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f>
                      <m:fPr>
                        <m:ctrlPr>
                          <a:rPr lang="en-IN" sz="20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𝑁</m:t>
                        </m:r>
                      </m:num>
                      <m:den>
                        <m:r>
                          <a:rPr lang="en-IN" sz="2000" i="1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𝑃</m:t>
                        </m:r>
                        <m:r>
                          <a:rPr lang="en-IN" sz="2000" i="1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IN" sz="2000" i="1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IN" sz="200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IN" sz="110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IN" sz="80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cs typeface="Times New Roman" pitchFamily="18" charset="0"/>
                  </a:rPr>
                  <a:t> </a:t>
                </a:r>
                <a:endParaRPr lang="en-US" sz="2000" i="1" dirty="0"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800" i="1" dirty="0"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IN" sz="2000" i="1" dirty="0"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IN" sz="1100" i="1" dirty="0"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IN" sz="1000" i="1" dirty="0"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3335" y="1507067"/>
                <a:ext cx="8425339" cy="4707467"/>
              </a:xfrm>
              <a:blipFill>
                <a:blip r:embed="rId2"/>
                <a:stretch>
                  <a:fillRect l="-60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263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94189" y="3589868"/>
            <a:ext cx="2794000" cy="26839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649" y="492759"/>
            <a:ext cx="8425339" cy="48243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Analysis with Performance Measurement Metrics</a:t>
            </a:r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53515" y="1280160"/>
                <a:ext cx="8455160" cy="504444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Based on the various performance metrics, we can characterize a classifier.</a:t>
                </a:r>
              </a:p>
              <a:p>
                <a:pPr lvl="7"/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We do it in terms of TPR, FPR, Precision and Recall  and Accuracy</a:t>
                </a:r>
              </a:p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b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Case 1: Perfect Classifier</a:t>
                </a:r>
                <a:endParaRPr lang="en-IN" sz="20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IN" sz="8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When every instance is </a:t>
                </a:r>
                <a:r>
                  <a:rPr lang="en-IN" sz="19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correctly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 classified, it is called the </a:t>
                </a:r>
                <a:r>
                  <a:rPr lang="en-IN" sz="19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perfect classifier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. In this case, </a:t>
                </a:r>
                <a:r>
                  <a:rPr lang="en-IN" sz="1900" i="1" dirty="0">
                    <a:latin typeface="Times New Roman" pitchFamily="18" charset="0"/>
                    <a:cs typeface="Times New Roman" pitchFamily="18" charset="0"/>
                  </a:rPr>
                  <a:t>TP = P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IN" sz="1900" i="1" dirty="0">
                    <a:latin typeface="Times New Roman" pitchFamily="18" charset="0"/>
                    <a:cs typeface="Times New Roman" pitchFamily="18" charset="0"/>
                  </a:rPr>
                  <a:t>TN = N 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and CM is </a:t>
                </a:r>
              </a:p>
              <a:p>
                <a:pPr marL="393192" lvl="1" indent="0">
                  <a:buNone/>
                </a:pPr>
                <a:endParaRPr lang="en-IN" sz="800" dirty="0"/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US" sz="2000">
                        <a:latin typeface="Cambria Math"/>
                      </a:rPr>
                      <m:t> 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=1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=0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IN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1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IN" sz="2000" i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Score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/>
                          </a:rPr>
                          <m:t>2×1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1+1</m:t>
                        </m:r>
                      </m:den>
                    </m:f>
                    <m:r>
                      <a:rPr lang="en-US" sz="2000">
                        <a:latin typeface="Cambria Math"/>
                      </a:rPr>
                      <m:t> 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 1</a:t>
                </a:r>
              </a:p>
              <a:p>
                <a:pPr marL="393192" lvl="1" indent="0">
                  <a:buNone/>
                </a:pPr>
                <a:r>
                  <a:rPr lang="en-IN" sz="1800" i="1" dirty="0">
                    <a:latin typeface="Times New Roman" pitchFamily="18" charset="0"/>
                    <a:cs typeface="Times New Roman" pitchFamily="18" charset="0"/>
                  </a:rPr>
                  <a:t>Accuracy</a:t>
                </a: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i="1">
                            <a:latin typeface="Cambria Math"/>
                          </a:rPr>
                          <m:t>𝑃</m:t>
                        </m:r>
                        <m:r>
                          <a:rPr lang="en-IN" sz="1800" i="1">
                            <a:latin typeface="Cambria Math"/>
                          </a:rPr>
                          <m:t>+</m:t>
                        </m:r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IN" sz="1800" i="1">
                            <a:latin typeface="Cambria Math"/>
                          </a:rPr>
                          <m:t>𝑃</m:t>
                        </m:r>
                        <m:r>
                          <a:rPr lang="en-IN" sz="1800" i="1">
                            <a:latin typeface="Cambria Math"/>
                          </a:rPr>
                          <m:t>+</m:t>
                        </m:r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 = 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3515" y="1280160"/>
                <a:ext cx="8455160" cy="5044440"/>
              </a:xfrm>
              <a:blipFill>
                <a:blip r:embed="rId2"/>
                <a:stretch>
                  <a:fillRect l="-450" t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874808" y="4041021"/>
          <a:ext cx="3372114" cy="1496178"/>
        </p:xfrm>
        <a:graphic>
          <a:graphicData uri="http://schemas.openxmlformats.org/drawingml/2006/table">
            <a:tbl>
              <a:tblPr firstRow="1" firstCol="1" bandRow="1"/>
              <a:tblGrid>
                <a:gridCol w="773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Predicted 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628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Actual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9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71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17236" y="3064586"/>
            <a:ext cx="8220687" cy="70866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Estimation Strategy</a:t>
            </a:r>
            <a:endParaRPr lang="en-IN" sz="4800" b="1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95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60324" y="2912533"/>
            <a:ext cx="3115733" cy="30903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373" y="384175"/>
            <a:ext cx="8425339" cy="58674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Analysis with Performance Measurement Metrics</a:t>
            </a:r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83335" y="1280160"/>
                <a:ext cx="8425339" cy="5044440"/>
              </a:xfrm>
            </p:spPr>
            <p:txBody>
              <a:bodyPr>
                <a:normAutofit/>
              </a:bodyPr>
              <a:lstStyle/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b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Case 2: Worst Classifier</a:t>
                </a:r>
                <a:endParaRPr lang="en-IN" sz="20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IN" sz="8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When every instance is </a:t>
                </a:r>
                <a:r>
                  <a:rPr lang="en-IN" sz="19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wrongly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 classified, it is called the </a:t>
                </a:r>
                <a:r>
                  <a:rPr lang="en-IN" sz="19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worst classifier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. In this case, </a:t>
                </a:r>
                <a:r>
                  <a:rPr lang="en-IN" sz="1900" i="1" dirty="0">
                    <a:latin typeface="Times New Roman" pitchFamily="18" charset="0"/>
                    <a:cs typeface="Times New Roman" pitchFamily="18" charset="0"/>
                  </a:rPr>
                  <a:t>TP = 0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IN" sz="1900" i="1" dirty="0">
                    <a:latin typeface="Times New Roman" pitchFamily="18" charset="0"/>
                    <a:cs typeface="Times New Roman" pitchFamily="18" charset="0"/>
                  </a:rPr>
                  <a:t>TN = 0 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and the CM is </a:t>
                </a:r>
              </a:p>
              <a:p>
                <a:pPr marL="393192" lvl="1" indent="0">
                  <a:buNone/>
                </a:pPr>
                <a:endParaRPr lang="en-IN" sz="20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endParaRPr lang="en-IN" sz="8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US" sz="2000">
                        <a:latin typeface="Cambria Math"/>
                      </a:rPr>
                      <m:t> 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=0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1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IN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0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IN" sz="2000" i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Score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Not applicable </a:t>
                </a:r>
              </a:p>
              <a:p>
                <a:pPr marL="393192" lvl="1" indent="0">
                  <a:buNone/>
                </a:pP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as 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Recall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+ 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0</a:t>
                </a:r>
              </a:p>
              <a:p>
                <a:pPr marL="393192" lvl="1" indent="0">
                  <a:buNone/>
                </a:pP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Accuracy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IN" sz="1800" i="1">
                            <a:latin typeface="Cambria Math"/>
                          </a:rPr>
                          <m:t>𝑃</m:t>
                        </m:r>
                        <m:r>
                          <a:rPr lang="en-IN" sz="1800" i="1">
                            <a:latin typeface="Cambria Math"/>
                          </a:rPr>
                          <m:t>+</m:t>
                        </m:r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 = 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3335" y="1280160"/>
                <a:ext cx="8425339" cy="5044440"/>
              </a:xfrm>
              <a:blipFill>
                <a:blip r:embed="rId2"/>
                <a:stretch>
                  <a:fillRect l="-451" r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908675" y="2889549"/>
          <a:ext cx="3372114" cy="1496178"/>
        </p:xfrm>
        <a:graphic>
          <a:graphicData uri="http://schemas.openxmlformats.org/drawingml/2006/table">
            <a:tbl>
              <a:tblPr firstRow="1" firstCol="1" bandRow="1"/>
              <a:tblGrid>
                <a:gridCol w="773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Predicted 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628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Actual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9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941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98080" y="3342504"/>
            <a:ext cx="2463800" cy="28963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157" y="417484"/>
            <a:ext cx="8425339" cy="58674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Analysis with Performance Measurement Metrics</a:t>
            </a:r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2189" y="1356360"/>
                <a:ext cx="8425339" cy="5044440"/>
              </a:xfrm>
            </p:spPr>
            <p:txBody>
              <a:bodyPr>
                <a:normAutofit/>
              </a:bodyPr>
              <a:lstStyle/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b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Case 3: Ultra-Liberal Classifier</a:t>
                </a:r>
                <a:endParaRPr lang="en-IN" sz="20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IN" sz="8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The classifier always predicts the + class correctly. Here, the False Negative (FN) and True Negative (TN) are zero. The CM is </a:t>
                </a:r>
              </a:p>
              <a:p>
                <a:pPr marL="393192" lvl="1" indent="0">
                  <a:buNone/>
                </a:pPr>
                <a:endParaRPr lang="en-IN" sz="2200" dirty="0"/>
              </a:p>
              <a:p>
                <a:pPr marL="393192" lvl="1" indent="0">
                  <a:buNone/>
                </a:pPr>
                <a:endParaRPr lang="en-IN" sz="20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US" sz="2000">
                        <a:latin typeface="Cambria Math"/>
                      </a:rPr>
                      <m:t> 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 1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1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IN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IN" sz="2000" i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Score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Accuracy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IN" sz="1800" i="1">
                            <a:latin typeface="Cambria Math"/>
                          </a:rPr>
                          <m:t>𝑃</m:t>
                        </m:r>
                        <m:r>
                          <a:rPr lang="en-IN" sz="1800" i="1">
                            <a:latin typeface="Cambria Math"/>
                          </a:rPr>
                          <m:t>+</m:t>
                        </m:r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2189" y="1356360"/>
                <a:ext cx="8425339" cy="5044440"/>
              </a:xfrm>
              <a:blipFill>
                <a:blip r:embed="rId2"/>
                <a:stretch>
                  <a:fillRect l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908675" y="2889549"/>
          <a:ext cx="3372114" cy="1496178"/>
        </p:xfrm>
        <a:graphic>
          <a:graphicData uri="http://schemas.openxmlformats.org/drawingml/2006/table">
            <a:tbl>
              <a:tblPr firstRow="1" firstCol="1" bandRow="1"/>
              <a:tblGrid>
                <a:gridCol w="773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Predicted 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628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Actual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9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540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73366" y="3243648"/>
            <a:ext cx="2971800" cy="29742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00" y="357820"/>
            <a:ext cx="8425339" cy="58674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Analysis with Performance Measurement Metrics</a:t>
            </a:r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00479" y="1194376"/>
                <a:ext cx="8425339" cy="5044440"/>
              </a:xfrm>
            </p:spPr>
            <p:txBody>
              <a:bodyPr>
                <a:normAutofit/>
              </a:bodyPr>
              <a:lstStyle/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b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Case 4: Ultra-Conservative Classifier</a:t>
                </a:r>
                <a:endParaRPr lang="en-IN" sz="20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IN" sz="8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This classifier always predicts the - class correctly. Here, the False Negative (FN) and True Negative (TN) are zero. The CM is </a:t>
                </a:r>
              </a:p>
              <a:p>
                <a:endParaRPr lang="en-IN" sz="2200" dirty="0"/>
              </a:p>
              <a:p>
                <a:pPr marL="393192" lvl="1" indent="0">
                  <a:buNone/>
                </a:pPr>
                <a:endParaRPr lang="en-IN" sz="20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US" sz="2000">
                        <a:latin typeface="Cambria Math"/>
                      </a:rPr>
                      <m:t> 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 0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0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Not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applicable</m:t>
                    </m:r>
                  </m:oMath>
                </a14:m>
                <a:endParaRPr lang="en-US" sz="1800" dirty="0">
                  <a:latin typeface="Cambria Math"/>
                </a:endParaRPr>
              </a:p>
              <a:p>
                <a:pPr marL="393192" lvl="1" indent="0">
                  <a:buNone/>
                </a:pP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                    (as </a:t>
                </a:r>
                <a:r>
                  <a:rPr lang="en-US" sz="1800" i="1" dirty="0">
                    <a:latin typeface="Times New Roman" pitchFamily="18" charset="0"/>
                    <a:cs typeface="Times New Roman" pitchFamily="18" charset="0"/>
                  </a:rPr>
                  <a:t>TP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+ </a:t>
                </a:r>
                <a:r>
                  <a:rPr lang="en-US" sz="1800" i="1" dirty="0">
                    <a:latin typeface="Times New Roman" pitchFamily="18" charset="0"/>
                    <a:cs typeface="Times New Roman" pitchFamily="18" charset="0"/>
                  </a:rPr>
                  <a:t>FP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= 0)</a:t>
                </a: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IN" sz="2000" i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Score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Not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applicable</m:t>
                    </m:r>
                  </m:oMath>
                </a14:m>
                <a:endParaRPr lang="en-IN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Accuracy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IN" sz="1800" i="1">
                            <a:latin typeface="Cambria Math"/>
                          </a:rPr>
                          <m:t>𝑃</m:t>
                        </m:r>
                        <m:r>
                          <a:rPr lang="en-IN" sz="1800" i="1">
                            <a:latin typeface="Cambria Math"/>
                          </a:rPr>
                          <m:t>+</m:t>
                        </m:r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0479" y="1194376"/>
                <a:ext cx="8425339" cy="5044440"/>
              </a:xfrm>
              <a:blipFill>
                <a:blip r:embed="rId2"/>
                <a:stretch>
                  <a:fillRect l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908675" y="2889549"/>
          <a:ext cx="3372114" cy="1496178"/>
        </p:xfrm>
        <a:graphic>
          <a:graphicData uri="http://schemas.openxmlformats.org/drawingml/2006/table">
            <a:tbl>
              <a:tblPr firstRow="1" firstCol="1" bandRow="1"/>
              <a:tblGrid>
                <a:gridCol w="773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Predicted 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628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Actual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9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891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83334" y="2959949"/>
            <a:ext cx="8425339" cy="748453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ROC Curves</a:t>
            </a:r>
            <a:endParaRPr lang="en-IN" sz="4800" b="1" dirty="0">
              <a:solidFill>
                <a:srgbClr val="0B5E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335" y="343748"/>
            <a:ext cx="8425339" cy="68186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ROC Curves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962" y="1138781"/>
            <a:ext cx="9811265" cy="4986867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ROC is an abbreviation of </a:t>
            </a:r>
            <a:r>
              <a:rPr lang="en-IN" sz="2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Receiver Operating Characteristic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come from the signal detection theory, developed during World War 2 for analysis of radar images. 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 the context of classifier, ROC plot is a useful tool to study the behaviour of a classifier or </a:t>
            </a:r>
            <a:r>
              <a:rPr lang="en-IN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comparing two or more classifiers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 ROC plot is </a:t>
            </a:r>
            <a:r>
              <a:rPr lang="en-IN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a two-dimensional graph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where, X-axis represents FP rate (FPR) and Y-axis represents TP rate (TPR). 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Since, the values of FPR and TPR varies from 0 to 1 both inclusive, the two axes thus from 0 to 1 only.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Each point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(x, y)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on the plot indicating that the FPR has value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and the TPR value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635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335" y="91440"/>
            <a:ext cx="8425339" cy="9525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Interpretation of Different Points in ROC Plot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772" y="1168400"/>
            <a:ext cx="9160830" cy="5232401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Let us interpret the different points in the ROC plot.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The four points (A, B, C, and D)</a:t>
            </a:r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A: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TPR = 1, FPR = 0, the ideal model, i.e., the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perfect classifier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no false results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B: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TPR = 0, FPR = 1, the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worst classifier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not able to predict a single instance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C: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TPR = 0, FPR = 0, the model predicts every instance to be a </a:t>
            </a:r>
            <a:r>
              <a:rPr lang="en-US" sz="1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Negative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class, i.e., it is an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ultra-conservative classifier</a:t>
            </a:r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D: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TPR = 1, FPR = 1, the model predicts every instance to be a </a:t>
            </a:r>
            <a:r>
              <a:rPr lang="en-US" sz="1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Positive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class, i.e., it is an 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ultra-liberal classifier</a:t>
            </a:r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730" y="1461204"/>
            <a:ext cx="5128054" cy="3110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30559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335" y="91440"/>
            <a:ext cx="8425339" cy="9525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Interpretation of Different Points in ROC Plot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984" y="1261532"/>
            <a:ext cx="11182865" cy="5232401"/>
          </a:xfrm>
        </p:spPr>
        <p:txBody>
          <a:bodyPr>
            <a:normAutofit lnSpcReduction="10000"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Let us interpret the different points in the ROC plot.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The points on diagonals  </a:t>
            </a:r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diagonal line joining point C(0,0) and D(1,1) corresponds to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random  guessing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Random guessing means that a record is classified as positive (or negative) with a certain probability</a:t>
            </a:r>
          </a:p>
          <a:p>
            <a:pPr lvl="2"/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Suppose, a test set contacting </a:t>
            </a:r>
            <a:r>
              <a:rPr lang="en-US" sz="1500" i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500" i="1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positive and </a:t>
            </a:r>
            <a:r>
              <a:rPr lang="en-US" sz="1500" i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500" i="1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negative instances. Suppose, the classifier guesses any instances with probability </a:t>
            </a:r>
            <a:r>
              <a:rPr lang="en-US" sz="1500" i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lvl="2"/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Thus, the random classifier is expected to correctly classify </a:t>
            </a:r>
            <a:r>
              <a:rPr lang="en-US" sz="1500" i="1" dirty="0" err="1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p.N</a:t>
            </a:r>
            <a:r>
              <a:rPr lang="en-US" sz="1500" i="1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of the positive instances and </a:t>
            </a:r>
            <a:r>
              <a:rPr lang="en-US" sz="1500" i="1" dirty="0" err="1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p.N</a:t>
            </a:r>
            <a:r>
              <a:rPr lang="en-US" sz="1500" baseline="-25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of the negative instances</a:t>
            </a:r>
          </a:p>
          <a:p>
            <a:pPr lvl="2"/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Hence, </a:t>
            </a:r>
            <a:r>
              <a:rPr lang="en-US" sz="1500" i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TPR</a:t>
            </a:r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500" i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FPR</a:t>
            </a:r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500" i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endParaRPr lang="en-US" sz="15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sz="1500" i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TPR = FPR</a:t>
            </a:r>
            <a:r>
              <a:rPr lang="en-US" sz="15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, the random classifier results reside on the main diagonals</a:t>
            </a:r>
          </a:p>
          <a:p>
            <a:pPr lvl="2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093" y="1632235"/>
            <a:ext cx="4580507" cy="2778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32980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335" y="91440"/>
            <a:ext cx="8425339" cy="9525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Interpretation of Different Points in ROC Plot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3335" y="1261532"/>
            <a:ext cx="8425339" cy="5232401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Let us interpret the different points in the ROC plot.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1563076" lvl="8" indent="0">
              <a:buNone/>
            </a:pPr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The points on the upper diagonal region </a:t>
            </a:r>
          </a:p>
          <a:p>
            <a:pPr lvl="8"/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All points, which reside on upper-diagonal region are corresponding to classifiers “good” as their TPR is as good as FPR (i.e., FPRs are lower than TPRs)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Here, X is better than Z as X has higher TPR and lower FPR than Z.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If we compare X and Y, neither classifier is superior to the other 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075" y="1675369"/>
            <a:ext cx="4379384" cy="2656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07055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335" y="248920"/>
            <a:ext cx="8425339" cy="6731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Tuning a Classifier through ROC Plot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3335" y="1181100"/>
            <a:ext cx="8425339" cy="5143500"/>
          </a:xfrm>
        </p:spPr>
        <p:txBody>
          <a:bodyPr>
            <a:normAutofit lnSpcReduction="10000"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Using ROC plot, we can compare two or more classifiers by their TPR and FPR values and this plot also depicts the trade-off between TPR and FPR of a classifier.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Examining ROC curves can give insights into the best way of tuning parameters of classifier. 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For example, in the curve C2, the result is degraded after the point P. Similarly for the observation C1, beyond Q the settings are not acceptable.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257" y="2043114"/>
            <a:ext cx="4221163" cy="253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02548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1802" y="242147"/>
            <a:ext cx="8425339" cy="7239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Comparing Classifiers through ROC Plot 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3335" y="1143000"/>
            <a:ext cx="8425339" cy="5181600"/>
          </a:xfrm>
        </p:spPr>
        <p:txBody>
          <a:bodyPr/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Two curves C1 and C2 are corresponding to the experiments to choose two classifiers with their parameters. </a:t>
            </a:r>
            <a:endParaRPr lang="en-IN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Here, C1 is better than C2 when FPR is less than 0.3. </a:t>
            </a:r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However, C2 is better, when FPR is greater than 0.3. </a:t>
            </a:r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Clearly, neither of these two classifiers dominates the other.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91" y="3290089"/>
            <a:ext cx="461962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30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205" y="260648"/>
            <a:ext cx="8425339" cy="91283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Planning for Estimation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3335" y="1415415"/>
            <a:ext cx="8501751" cy="450342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Using some “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training data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”, building a classifier based on certain principle is called “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learning a classifier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 lvl="8"/>
            <a:endParaRPr lang="en-US" sz="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After building a classifier and before using it for classification of unseen instance, we have to validate it using some “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test data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 lvl="8"/>
            <a:endParaRPr lang="en-US" sz="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Usually training data and test data are outsourced from a large pool of data already available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00" b="1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cs typeface="Times New Roman" pitchFamily="18" charset="0"/>
            </a:endParaRPr>
          </a:p>
          <a:p>
            <a:pPr marL="393192" lvl="1" indent="0">
              <a:buNone/>
            </a:pPr>
            <a:endParaRPr lang="en-US" sz="8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B5ED7"/>
                </a:solidFill>
                <a:cs typeface="Times New Roman" pitchFamily="18" charset="0"/>
              </a:rPr>
              <a:t>                                   </a:t>
            </a:r>
            <a:r>
              <a:rPr lang="en-US" sz="1100" b="1" dirty="0">
                <a:solidFill>
                  <a:srgbClr val="0B5ED7"/>
                </a:solidFill>
                <a:cs typeface="Times New Roman" pitchFamily="18" charset="0"/>
              </a:rPr>
              <a:t>split</a:t>
            </a:r>
          </a:p>
          <a:p>
            <a:pPr marL="0" indent="0">
              <a:buNone/>
            </a:pPr>
            <a:endParaRPr lang="en-US" sz="2000" b="1" dirty="0">
              <a:solidFill>
                <a:srgbClr val="0B5ED7"/>
              </a:solidFill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B5ED7"/>
              </a:solidFill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B5ED7"/>
                </a:solidFill>
                <a:cs typeface="Times New Roman" pitchFamily="18" charset="0"/>
              </a:rPr>
              <a:t>                </a:t>
            </a:r>
            <a:r>
              <a:rPr lang="en-US" sz="1200" b="1" dirty="0">
                <a:solidFill>
                  <a:srgbClr val="0B5ED7"/>
                </a:solidFill>
                <a:cs typeface="Times New Roman" pitchFamily="18" charset="0"/>
              </a:rPr>
              <a:t>Data set                                                                                                                           Estimation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B5ED7"/>
                </a:solidFill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sz="300" b="1" dirty="0">
              <a:solidFill>
                <a:srgbClr val="0B5ED7"/>
              </a:solidFill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35396" y="4183380"/>
            <a:ext cx="1638300" cy="15925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179536" y="4013835"/>
            <a:ext cx="815340" cy="7962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rgbClr val="A50021"/>
                </a:solidFill>
              </a:rPr>
              <a:t>Training 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5179536" y="5139690"/>
            <a:ext cx="815340" cy="7696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Test data</a:t>
            </a:r>
          </a:p>
        </p:txBody>
      </p:sp>
      <p:sp>
        <p:nvSpPr>
          <p:cNvPr id="10" name="Donut 9"/>
          <p:cNvSpPr/>
          <p:nvPr/>
        </p:nvSpPr>
        <p:spPr>
          <a:xfrm>
            <a:off x="7884636" y="3842385"/>
            <a:ext cx="1158240" cy="967740"/>
          </a:xfrm>
          <a:prstGeom prst="don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>
                <a:solidFill>
                  <a:srgbClr val="0B5ED7"/>
                </a:solidFill>
              </a:rPr>
              <a:t>Learning technique</a:t>
            </a:r>
          </a:p>
        </p:txBody>
      </p:sp>
      <p:sp>
        <p:nvSpPr>
          <p:cNvPr id="11" name="Cube 10"/>
          <p:cNvSpPr/>
          <p:nvPr/>
        </p:nvSpPr>
        <p:spPr>
          <a:xfrm>
            <a:off x="7968456" y="5093970"/>
            <a:ext cx="990600" cy="81534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b="1" dirty="0">
                <a:solidFill>
                  <a:schemeClr val="bg1"/>
                </a:solidFill>
              </a:rPr>
              <a:t>CLASSIFIER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535396" y="441198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35396" y="457962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35396" y="4739640"/>
            <a:ext cx="163830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1"/>
            <a:endCxn id="7" idx="3"/>
          </p:cNvCxnSpPr>
          <p:nvPr/>
        </p:nvCxnSpPr>
        <p:spPr>
          <a:xfrm>
            <a:off x="2535396" y="497967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35396" y="513969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535396" y="5364480"/>
            <a:ext cx="163830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35396" y="552450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71616" y="4183380"/>
            <a:ext cx="7620" cy="159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023076" y="4183380"/>
            <a:ext cx="7620" cy="159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263106" y="4183381"/>
            <a:ext cx="0" cy="161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484086" y="4172903"/>
            <a:ext cx="0" cy="161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20306" y="4175761"/>
            <a:ext cx="0" cy="161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941286" y="4175761"/>
            <a:ext cx="0" cy="161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320506" y="4003358"/>
            <a:ext cx="0" cy="806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484336" y="4013836"/>
            <a:ext cx="0" cy="806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648166" y="4008597"/>
            <a:ext cx="0" cy="806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31046" y="4013836"/>
            <a:ext cx="0" cy="806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320506" y="5139690"/>
            <a:ext cx="0" cy="76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472906" y="5139690"/>
            <a:ext cx="0" cy="76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91016" y="5139690"/>
            <a:ext cx="0" cy="76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747226" y="5139690"/>
            <a:ext cx="0" cy="76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892006" y="5139690"/>
            <a:ext cx="0" cy="76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179536" y="4172902"/>
            <a:ext cx="815340" cy="1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183346" y="4314824"/>
            <a:ext cx="815340" cy="1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83346" y="4477702"/>
            <a:ext cx="815340" cy="1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179536" y="4648200"/>
            <a:ext cx="815340" cy="1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179536" y="5288280"/>
            <a:ext cx="81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183346" y="5440680"/>
            <a:ext cx="81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175726" y="5600700"/>
            <a:ext cx="81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175726" y="5722620"/>
            <a:ext cx="81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173696" y="4993955"/>
            <a:ext cx="335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508976" y="4501516"/>
            <a:ext cx="666750" cy="49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9" idx="1"/>
          </p:cNvCxnSpPr>
          <p:nvPr/>
        </p:nvCxnSpPr>
        <p:spPr>
          <a:xfrm>
            <a:off x="4508976" y="4979670"/>
            <a:ext cx="670560" cy="544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6002496" y="4411981"/>
            <a:ext cx="1882140" cy="5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0" idx="4"/>
          </p:cNvCxnSpPr>
          <p:nvPr/>
        </p:nvCxnSpPr>
        <p:spPr>
          <a:xfrm>
            <a:off x="8463756" y="4810126"/>
            <a:ext cx="0" cy="283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" idx="3"/>
          </p:cNvCxnSpPr>
          <p:nvPr/>
        </p:nvCxnSpPr>
        <p:spPr>
          <a:xfrm flipV="1">
            <a:off x="5994876" y="5501640"/>
            <a:ext cx="1973580" cy="22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296116" y="5918835"/>
            <a:ext cx="0" cy="240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410416" y="5918835"/>
            <a:ext cx="0" cy="240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8067516" y="6158865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8410416" y="6158865"/>
            <a:ext cx="236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2187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91802" y="242147"/>
            <a:ext cx="8425339" cy="7239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Comparing Classifiers trough ROC Plot 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2537" y="1117600"/>
            <a:ext cx="8425339" cy="5037667"/>
          </a:xfrm>
        </p:spPr>
        <p:txBody>
          <a:bodyPr>
            <a:normAutofit fontScale="85000" lnSpcReduction="10000"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We can use the concept of “</a:t>
            </a:r>
            <a:r>
              <a:rPr lang="en-IN" sz="2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area under curve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” (AUC) as a better method to compare two or more classifiers.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If a model is perfect, then its AUC = 1.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If a model simply performs random guessing, then its AUC = 0.5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 model that is strictly better than other, would have a larger value of AUC than the other.  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Here, C3 is best, and C2 is better than C1 as AUC(C3)&gt;AUC(C2)&gt;AUC(C1).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123" y="3340524"/>
            <a:ext cx="3967163" cy="2380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74258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3923" y="2420888"/>
            <a:ext cx="8425339" cy="9361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000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Any question?</a:t>
            </a:r>
          </a:p>
          <a:p>
            <a:pPr marL="0" indent="0" algn="ctr">
              <a:buNone/>
            </a:pPr>
            <a:endParaRPr lang="en-US" altLang="zh-CN" sz="2000" dirty="0">
              <a:solidFill>
                <a:srgbClr val="FF00FF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IN" altLang="zh-CN" sz="2000" dirty="0">
              <a:solidFill>
                <a:srgbClr val="FF00FF"/>
              </a:solidFill>
              <a:ea typeface="宋体" pitchFamily="2" charset="-122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15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3054" y="490690"/>
            <a:ext cx="8425339" cy="62327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Estimation Strategies</a:t>
            </a:r>
            <a:endParaRPr lang="en-IN" sz="36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3054" y="1775460"/>
            <a:ext cx="8501751" cy="4389120"/>
          </a:xfrm>
        </p:spPr>
        <p:txBody>
          <a:bodyPr>
            <a:noAutofit/>
          </a:bodyPr>
          <a:lstStyle/>
          <a:p>
            <a:r>
              <a:rPr lang="en-US" sz="2000" dirty="0">
                <a:cs typeface="Times New Roman" pitchFamily="18" charset="0"/>
              </a:rPr>
              <a:t>Accuracy and performance measurement should follow a strategy. As the topic is important, many strategies have been advocated so far. Most widely used strategies are</a:t>
            </a:r>
          </a:p>
          <a:p>
            <a:pPr lvl="8"/>
            <a:endParaRPr lang="en-US" sz="800" dirty="0"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A50021"/>
                </a:solidFill>
                <a:cs typeface="Times New Roman" pitchFamily="18" charset="0"/>
              </a:rPr>
              <a:t>Holdout method</a:t>
            </a:r>
          </a:p>
          <a:p>
            <a:pPr lvl="8"/>
            <a:endParaRPr lang="en-US" sz="800" dirty="0">
              <a:solidFill>
                <a:srgbClr val="A50021"/>
              </a:solidFill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A50021"/>
                </a:solidFill>
                <a:cs typeface="Times New Roman" pitchFamily="18" charset="0"/>
              </a:rPr>
              <a:t>Random subsampling</a:t>
            </a:r>
          </a:p>
          <a:p>
            <a:pPr lvl="8"/>
            <a:endParaRPr lang="en-US" sz="800" dirty="0">
              <a:solidFill>
                <a:srgbClr val="A50021"/>
              </a:solidFill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A50021"/>
                </a:solidFill>
                <a:cs typeface="Times New Roman" pitchFamily="18" charset="0"/>
              </a:rPr>
              <a:t>Cross-validation</a:t>
            </a:r>
          </a:p>
          <a:p>
            <a:pPr lvl="8"/>
            <a:endParaRPr lang="en-US" sz="800" dirty="0">
              <a:solidFill>
                <a:srgbClr val="A50021"/>
              </a:solidFill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A50021"/>
                </a:solidFill>
                <a:cs typeface="Times New Roman" pitchFamily="18" charset="0"/>
              </a:rPr>
              <a:t>Bootstrap approach</a:t>
            </a:r>
          </a:p>
          <a:p>
            <a:pPr marL="393192" lvl="1" indent="0">
              <a:buNone/>
            </a:pPr>
            <a:endParaRPr lang="en-US" sz="8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21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205" y="260648"/>
            <a:ext cx="8425339" cy="92807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Holdout Method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5715" y="1638300"/>
            <a:ext cx="8173002" cy="403098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is a basic concept of estimating a prediction.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Given a dataset, it is partitioned into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two disjoint sets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training set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testing set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Classifier is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learned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based on the training set and get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evaluated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with testing set.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Proportion of training and testing sets is at the discretion of analyst; typically </a:t>
            </a:r>
            <a:r>
              <a:rPr lang="en-US" sz="18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1:1 or 2:1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and there is </a:t>
            </a:r>
            <a:r>
              <a:rPr lang="en-US" sz="1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 trade-off between these sizes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of these two sets.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If the training set is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too large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then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model may be good enough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but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estimation may be less reliable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due to small testing set and vice-versa.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92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205" y="260648"/>
            <a:ext cx="8425339" cy="75260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Random Subsampling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8839" y="1513085"/>
            <a:ext cx="8386704" cy="3832860"/>
          </a:xfrm>
        </p:spPr>
        <p:txBody>
          <a:bodyPr>
            <a:noAutofit/>
          </a:bodyPr>
          <a:lstStyle/>
          <a:p>
            <a:pPr marL="393192" lvl="1" indent="0">
              <a:buNone/>
            </a:pPr>
            <a:endParaRPr lang="en-US" sz="800" dirty="0"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a variation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of Holdout method to overcome the </a:t>
            </a:r>
            <a:r>
              <a:rPr lang="en-US" sz="1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drawback of over-presenting a class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in one set thus under-presenting it in the other set and vice-versa.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 this method,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Holdout method is repeated </a:t>
            </a:r>
            <a:r>
              <a:rPr lang="en-US" sz="1800" b="1" i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times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and in each time, two </a:t>
            </a:r>
            <a:r>
              <a:rPr lang="en-US" sz="18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disjoint sets are chosen at random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1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 predefined sizes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Overall estimation is taken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as the average of estimations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obtained from each iteration.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77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205" y="260648"/>
            <a:ext cx="8425339" cy="92807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Cross-Validation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3335" y="1463040"/>
            <a:ext cx="7639602" cy="390906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main drawback of Random subsampling is, 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it does not have control over the number of times each tuple is used for training and testing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7"/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Cross-validation is proposed to overcome this problem.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are two variations in the cross-validation method.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k-fold cross-validation 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i="1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-fold cross-validation</a:t>
            </a:r>
          </a:p>
          <a:p>
            <a:pPr marL="393192" lvl="1" indent="0">
              <a:buNone/>
            </a:pPr>
            <a:endParaRPr lang="en-US" sz="8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B5ED7"/>
                </a:solidFill>
                <a:cs typeface="Times New Roman" pitchFamily="18" charset="0"/>
              </a:rPr>
              <a:t> </a:t>
            </a:r>
            <a:endParaRPr lang="en-US" sz="300" b="1" dirty="0">
              <a:solidFill>
                <a:srgbClr val="0B5ED7"/>
              </a:solidFill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39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2207" y="109537"/>
            <a:ext cx="8425339" cy="66770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k-fold Cross-Validation</a:t>
            </a:r>
            <a:endParaRPr lang="en-IN" sz="28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24949" y="845850"/>
                <a:ext cx="8723096" cy="5349240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Dataset consisting of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tuples is divided into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(usually, 5 or 10) equal, mutually exclusive parts or folds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𝐷</m:t>
                        </m:r>
                      </m:e>
                      <m:sub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000" i="1"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𝐷</m:t>
                        </m:r>
                      </m:e>
                      <m:sub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000" i="1">
                        <a:latin typeface="Cambria Math"/>
                        <a:cs typeface="Times New Roman" pitchFamily="18" charset="0"/>
                      </a:rPr>
                      <m:t>,….,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𝐷</m:t>
                        </m:r>
                      </m:e>
                      <m:sub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  <m:r>
                      <a:rPr lang="en-IN" sz="2000" i="1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, and if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is not divisible by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, then the last part will have fewer tuples than other (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-1) parts.</a:t>
                </a:r>
              </a:p>
              <a:p>
                <a:pPr lvl="8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A series of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runs is carried out with this decomposition, and in </a:t>
                </a:r>
                <a:r>
                  <a:rPr lang="en-US" sz="2000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000" baseline="30000" dirty="0" err="1">
                    <a:latin typeface="Times New Roman" pitchFamily="18" charset="0"/>
                    <a:cs typeface="Times New Roman" pitchFamily="18" charset="0"/>
                  </a:rPr>
                  <a:t>th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iteration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𝐷</m:t>
                        </m:r>
                      </m:e>
                      <m:sub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is used as test data and other folds as training data</a:t>
                </a: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Thus, </a:t>
                </a:r>
                <a:r>
                  <a:rPr lang="en-US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each tuple is used </a:t>
                </a: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same number of times </a:t>
                </a:r>
                <a:r>
                  <a:rPr lang="en-US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for training and </a:t>
                </a: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once </a:t>
                </a:r>
                <a:r>
                  <a:rPr lang="en-US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for testing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lvl="8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Overall estimate is taken as the average of estimates obtained from each iteration.</a:t>
                </a:r>
                <a:endParaRPr lang="en-US" sz="2000" dirty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US" sz="800" dirty="0">
                  <a:solidFill>
                    <a:srgbClr val="0B5ED7"/>
                  </a:solidFill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B5ED7"/>
                    </a:solidFill>
                    <a:cs typeface="Times New Roman" pitchFamily="18" charset="0"/>
                  </a:rPr>
                  <a:t> </a:t>
                </a:r>
                <a:endParaRPr lang="en-US" sz="300" b="1" dirty="0">
                  <a:solidFill>
                    <a:srgbClr val="0B5ED7"/>
                  </a:solidFill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endParaRPr lang="en-US" sz="800" dirty="0"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B5ED7"/>
                    </a:solidFill>
                    <a:cs typeface="Times New Roman" pitchFamily="18" charset="0"/>
                  </a:rPr>
                  <a:t>                                    </a:t>
                </a:r>
                <a:endParaRPr lang="en-US" sz="1100" b="1" dirty="0">
                  <a:solidFill>
                    <a:srgbClr val="0B5ED7"/>
                  </a:solidFill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B5ED7"/>
                  </a:solidFill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B5ED7"/>
                  </a:solidFill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B5ED7"/>
                    </a:solidFill>
                    <a:cs typeface="Times New Roman" pitchFamily="18" charset="0"/>
                  </a:rPr>
                  <a:t>               </a:t>
                </a:r>
                <a:r>
                  <a:rPr lang="en-US" sz="1200" b="1" dirty="0">
                    <a:solidFill>
                      <a:srgbClr val="0B5ED7"/>
                    </a:solidFill>
                    <a:cs typeface="Times New Roman" pitchFamily="18" charset="0"/>
                  </a:rPr>
                  <a:t>                                                       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sz="1200" b="1" dirty="0">
                    <a:solidFill>
                      <a:srgbClr val="0B5ED7"/>
                    </a:solidFill>
                    <a:cs typeface="Times New Roman" pitchFamily="18" charset="0"/>
                  </a:rPr>
                  <a:t>                                Data set                                                                                                            </a:t>
                </a:r>
                <a:endParaRPr lang="en-US" sz="300" b="1" dirty="0">
                  <a:solidFill>
                    <a:srgbClr val="0B5ED7"/>
                  </a:solidFill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24949" y="845850"/>
                <a:ext cx="8723096" cy="5349240"/>
              </a:xfrm>
              <a:blipFill>
                <a:blip r:embed="rId2"/>
                <a:stretch>
                  <a:fillRect l="-436" t="-1185" r="-581" b="-14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>
                <a:solidFill>
                  <a:srgbClr val="04617B">
                    <a:shade val="90000"/>
                  </a:srgbClr>
                </a:solidFill>
              </a:rPr>
              <a:t>IIITS: BCI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35396" y="4632960"/>
            <a:ext cx="1638300" cy="15925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" name="Donut 9"/>
          <p:cNvSpPr/>
          <p:nvPr/>
        </p:nvSpPr>
        <p:spPr>
          <a:xfrm>
            <a:off x="7884636" y="4291965"/>
            <a:ext cx="1158240" cy="967740"/>
          </a:xfrm>
          <a:prstGeom prst="don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>
                <a:solidFill>
                  <a:srgbClr val="0B5ED7"/>
                </a:solidFill>
              </a:rPr>
              <a:t>Learning technique</a:t>
            </a:r>
          </a:p>
        </p:txBody>
      </p:sp>
      <p:sp>
        <p:nvSpPr>
          <p:cNvPr id="11" name="Cube 10"/>
          <p:cNvSpPr/>
          <p:nvPr/>
        </p:nvSpPr>
        <p:spPr>
          <a:xfrm>
            <a:off x="7968456" y="5543550"/>
            <a:ext cx="1027181" cy="81534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b="1" dirty="0">
                <a:solidFill>
                  <a:prstClr val="white"/>
                </a:solidFill>
              </a:rPr>
              <a:t>CLASSIFIER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535396" y="486156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35396" y="502920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35396" y="5189220"/>
            <a:ext cx="163830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1"/>
            <a:endCxn id="7" idx="3"/>
          </p:cNvCxnSpPr>
          <p:nvPr/>
        </p:nvCxnSpPr>
        <p:spPr>
          <a:xfrm>
            <a:off x="2535396" y="542925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35396" y="558927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535396" y="5814060"/>
            <a:ext cx="163830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35396" y="597408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71616" y="4632960"/>
            <a:ext cx="7620" cy="159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023076" y="4632960"/>
            <a:ext cx="7620" cy="159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263106" y="4632961"/>
            <a:ext cx="0" cy="161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484086" y="4622483"/>
            <a:ext cx="0" cy="161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20306" y="4625341"/>
            <a:ext cx="0" cy="161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941286" y="4625341"/>
            <a:ext cx="0" cy="161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173696" y="5443535"/>
            <a:ext cx="335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508976" y="4951096"/>
            <a:ext cx="666750" cy="49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508976" y="5429250"/>
            <a:ext cx="670560" cy="544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6002496" y="4861561"/>
            <a:ext cx="1882140" cy="523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0" idx="4"/>
          </p:cNvCxnSpPr>
          <p:nvPr/>
        </p:nvCxnSpPr>
        <p:spPr>
          <a:xfrm>
            <a:off x="8463756" y="5259706"/>
            <a:ext cx="0" cy="283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002496" y="5029200"/>
            <a:ext cx="1965960" cy="922020"/>
          </a:xfrm>
          <a:prstGeom prst="straightConnector1">
            <a:avLst/>
          </a:prstGeom>
          <a:ln w="127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296116" y="6368415"/>
            <a:ext cx="0" cy="240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410416" y="6368415"/>
            <a:ext cx="0" cy="240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8067516" y="6608445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8410416" y="6608445"/>
            <a:ext cx="236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179536" y="4775835"/>
            <a:ext cx="815340" cy="4838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5179536" y="5701664"/>
            <a:ext cx="822960" cy="455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5179536" y="4069080"/>
            <a:ext cx="815340" cy="4495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/>
          <p:cNvCxnSpPr>
            <a:endCxn id="20" idx="1"/>
          </p:cNvCxnSpPr>
          <p:nvPr/>
        </p:nvCxnSpPr>
        <p:spPr>
          <a:xfrm flipV="1">
            <a:off x="4508976" y="4293871"/>
            <a:ext cx="670560" cy="1145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2"/>
          </p:cNvCxnSpPr>
          <p:nvPr/>
        </p:nvCxnSpPr>
        <p:spPr>
          <a:xfrm>
            <a:off x="6002496" y="4291965"/>
            <a:ext cx="1882140" cy="48387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10" idx="3"/>
          </p:cNvCxnSpPr>
          <p:nvPr/>
        </p:nvCxnSpPr>
        <p:spPr>
          <a:xfrm flipV="1">
            <a:off x="6002496" y="5117984"/>
            <a:ext cx="2051760" cy="81132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0" idx="1"/>
          </p:cNvCxnSpPr>
          <p:nvPr/>
        </p:nvCxnSpPr>
        <p:spPr>
          <a:xfrm>
            <a:off x="5179536" y="4293870"/>
            <a:ext cx="822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179536" y="4175760"/>
            <a:ext cx="82296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179536" y="4427220"/>
            <a:ext cx="822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339556" y="406908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499576" y="4069080"/>
            <a:ext cx="0" cy="464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842476" y="4069080"/>
            <a:ext cx="0" cy="464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674836" y="4069080"/>
            <a:ext cx="0" cy="449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179536" y="5013960"/>
            <a:ext cx="815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190966" y="4866799"/>
            <a:ext cx="822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185251" y="5130566"/>
            <a:ext cx="834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339556" y="4775835"/>
            <a:ext cx="0" cy="483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18" idx="0"/>
            <a:endCxn id="18" idx="2"/>
          </p:cNvCxnSpPr>
          <p:nvPr/>
        </p:nvCxnSpPr>
        <p:spPr>
          <a:xfrm>
            <a:off x="5587206" y="4775835"/>
            <a:ext cx="0" cy="483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842476" y="4775835"/>
            <a:ext cx="0" cy="483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712936" y="4768215"/>
            <a:ext cx="0" cy="491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499576" y="4768215"/>
            <a:ext cx="0" cy="491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5179537" y="5814060"/>
            <a:ext cx="840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190967" y="5951220"/>
            <a:ext cx="840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5179537" y="6050280"/>
            <a:ext cx="840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339556" y="5701664"/>
            <a:ext cx="0" cy="4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5499576" y="5701664"/>
            <a:ext cx="0" cy="4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9" idx="0"/>
            <a:endCxn id="19" idx="2"/>
          </p:cNvCxnSpPr>
          <p:nvPr/>
        </p:nvCxnSpPr>
        <p:spPr>
          <a:xfrm>
            <a:off x="5591016" y="5701664"/>
            <a:ext cx="0" cy="4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5712936" y="5701664"/>
            <a:ext cx="0" cy="4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842476" y="5701664"/>
            <a:ext cx="0" cy="4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4844256" y="4168854"/>
            <a:ext cx="346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D</a:t>
            </a:r>
            <a:r>
              <a:rPr lang="en-IN" sz="1000" baseline="30000" dirty="0"/>
              <a:t>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897597" y="4775835"/>
            <a:ext cx="3390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D</a:t>
            </a:r>
            <a:r>
              <a:rPr lang="en-IN" sz="900" baseline="30000" dirty="0"/>
              <a:t>i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905216" y="5542697"/>
            <a:ext cx="411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err="1"/>
              <a:t>D</a:t>
            </a:r>
            <a:r>
              <a:rPr lang="en-IN" sz="900" baseline="30000" dirty="0" err="1"/>
              <a:t>k</a:t>
            </a:r>
            <a:endParaRPr lang="en-IN" sz="900" baseline="30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2971640" y="5308997"/>
            <a:ext cx="748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Data set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316696" y="418338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Fold 1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370037" y="4936077"/>
            <a:ext cx="6057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Fold </a:t>
            </a:r>
            <a:r>
              <a:rPr lang="en-IN" sz="800" dirty="0" err="1"/>
              <a:t>i</a:t>
            </a:r>
            <a:r>
              <a:rPr lang="en-IN" sz="800" dirty="0"/>
              <a:t> 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370036" y="5821680"/>
            <a:ext cx="472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Fold k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211256" y="6479462"/>
            <a:ext cx="856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solidFill>
                  <a:srgbClr val="0B5ED7"/>
                </a:solidFill>
              </a:rPr>
              <a:t>Accuracy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8760936" y="6488431"/>
            <a:ext cx="1059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rgbClr val="0B5ED7"/>
                </a:solidFill>
              </a:rPr>
              <a:t>Performance</a:t>
            </a:r>
          </a:p>
        </p:txBody>
      </p:sp>
      <p:cxnSp>
        <p:nvCxnSpPr>
          <p:cNvPr id="143" name="Straight Connector 142"/>
          <p:cNvCxnSpPr/>
          <p:nvPr/>
        </p:nvCxnSpPr>
        <p:spPr>
          <a:xfrm>
            <a:off x="5545296" y="4550331"/>
            <a:ext cx="0" cy="41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5545296" y="4632960"/>
            <a:ext cx="0" cy="60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5545296" y="5326381"/>
            <a:ext cx="0" cy="75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5545296" y="5443535"/>
            <a:ext cx="0" cy="80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5545296" y="5543551"/>
            <a:ext cx="0" cy="114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5110956" y="4570988"/>
            <a:ext cx="0" cy="61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5110956" y="4693921"/>
            <a:ext cx="0" cy="74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5110956" y="5259706"/>
            <a:ext cx="0" cy="66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5110956" y="5401627"/>
            <a:ext cx="0" cy="41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5110956" y="5483591"/>
            <a:ext cx="0" cy="40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6943566" y="4570988"/>
            <a:ext cx="0" cy="61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6943566" y="4693921"/>
            <a:ext cx="0" cy="81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6943566" y="4936077"/>
            <a:ext cx="0" cy="70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6943566" y="5117984"/>
            <a:ext cx="0" cy="78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6943566" y="5259705"/>
            <a:ext cx="0" cy="104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6943566" y="5401627"/>
            <a:ext cx="0" cy="41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7842726" y="4960099"/>
            <a:ext cx="41910" cy="46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7926546" y="5067301"/>
            <a:ext cx="41910" cy="50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672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3586</Words>
  <Application>Microsoft Office PowerPoint</Application>
  <PresentationFormat>Widescreen</PresentationFormat>
  <Paragraphs>602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Gill Sans MT</vt:lpstr>
      <vt:lpstr>Times New Roman</vt:lpstr>
      <vt:lpstr>Wingdings 2</vt:lpstr>
      <vt:lpstr>Office Theme</vt:lpstr>
      <vt:lpstr>Brain Computer Interaction</vt:lpstr>
      <vt:lpstr>Introduction</vt:lpstr>
      <vt:lpstr>PowerPoint Presentation</vt:lpstr>
      <vt:lpstr>Planning for Estimation</vt:lpstr>
      <vt:lpstr>Estimation Strategies</vt:lpstr>
      <vt:lpstr>Holdout Method</vt:lpstr>
      <vt:lpstr>Random Subsampling</vt:lpstr>
      <vt:lpstr>Cross-Validation</vt:lpstr>
      <vt:lpstr>k-fold Cross-Validation</vt:lpstr>
      <vt:lpstr>N-fold Cross-Validation</vt:lpstr>
      <vt:lpstr>N-fold Cross-Validation : Issue</vt:lpstr>
      <vt:lpstr>Bootstrap Method</vt:lpstr>
      <vt:lpstr>Bootstrap Method</vt:lpstr>
      <vt:lpstr>Bootstrap Method : Implication</vt:lpstr>
      <vt:lpstr>PowerPoint Presentation</vt:lpstr>
      <vt:lpstr>Accuracy Estimation</vt:lpstr>
      <vt:lpstr>Accuracy : True and Predictive</vt:lpstr>
      <vt:lpstr>PowerPoint Presentation</vt:lpstr>
      <vt:lpstr>Performance Estimation of a Classifier</vt:lpstr>
      <vt:lpstr>Performance Estimation of a Classifier</vt:lpstr>
      <vt:lpstr>Confusion Matrix</vt:lpstr>
      <vt:lpstr>Confusion Matrix</vt:lpstr>
      <vt:lpstr>Performance Evaluation Metrics </vt:lpstr>
      <vt:lpstr>Performance Evaluation Metrics</vt:lpstr>
      <vt:lpstr>Performance Evaluation Metrics</vt:lpstr>
      <vt:lpstr>Predictive Accuracy (ε)</vt:lpstr>
      <vt:lpstr>Error Rate ("ε"  ̅)</vt:lpstr>
      <vt:lpstr>Accuracy, Sensitivity and Specificity</vt:lpstr>
      <vt:lpstr>Analysis with Performance Measurement Metrics</vt:lpstr>
      <vt:lpstr>Analysis with Performance Measurement Metrics</vt:lpstr>
      <vt:lpstr>Analysis with Performance Measurement Metrics</vt:lpstr>
      <vt:lpstr>Analysis with Performance Measurement Metrics</vt:lpstr>
      <vt:lpstr>PowerPoint Presentation</vt:lpstr>
      <vt:lpstr>ROC Curves</vt:lpstr>
      <vt:lpstr>Interpretation of Different Points in ROC Plot</vt:lpstr>
      <vt:lpstr>Interpretation of Different Points in ROC Plot</vt:lpstr>
      <vt:lpstr>Interpretation of Different Points in ROC Plot</vt:lpstr>
      <vt:lpstr>Tuning a Classifier through ROC Plot</vt:lpstr>
      <vt:lpstr>Comparing Classifiers through ROC Plot </vt:lpstr>
      <vt:lpstr>Comparing Classifiers trough ROC Plot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Computer Interaction</dc:title>
  <dc:subject/>
  <dc:creator>Microsoft Office User</dc:creator>
  <cp:keywords/>
  <dc:description/>
  <cp:lastModifiedBy>Dr.Annushree Bablani</cp:lastModifiedBy>
  <cp:revision>10</cp:revision>
  <dcterms:created xsi:type="dcterms:W3CDTF">2021-04-09T03:32:10Z</dcterms:created>
  <dcterms:modified xsi:type="dcterms:W3CDTF">2022-04-01T10:38:36Z</dcterms:modified>
  <cp:category/>
</cp:coreProperties>
</file>