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515" r:id="rId4"/>
    <p:sldId id="516" r:id="rId5"/>
    <p:sldId id="517" r:id="rId6"/>
    <p:sldId id="518" r:id="rId7"/>
    <p:sldId id="519" r:id="rId8"/>
    <p:sldId id="520" r:id="rId9"/>
    <p:sldId id="522" r:id="rId10"/>
    <p:sldId id="523" r:id="rId11"/>
    <p:sldId id="524" r:id="rId12"/>
    <p:sldId id="362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383" r:id="rId33"/>
    <p:sldId id="384" r:id="rId34"/>
    <p:sldId id="288" r:id="rId35"/>
    <p:sldId id="289" r:id="rId36"/>
    <p:sldId id="290" r:id="rId37"/>
    <p:sldId id="291" r:id="rId38"/>
    <p:sldId id="380" r:id="rId39"/>
    <p:sldId id="35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61D17-0AB2-4105-A425-609ED00495B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898C1-5D3B-4096-9347-31123C908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8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C4BB-9701-F749-A197-56E2EBC9B4BE}" type="slidenum">
              <a:rPr lang="en-US">
                <a:latin typeface="Times New Roman" pitchFamily="1" charset="0"/>
              </a:rPr>
              <a:pPr/>
              <a:t>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923C4F-7A6B-A044-8245-B7C6C18542ED}" type="slidenum">
              <a:rPr lang="en-US">
                <a:latin typeface="Times New Roman" pitchFamily="1" charset="0"/>
              </a:rPr>
              <a:pPr/>
              <a:t>37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Author uses </a:t>
            </a:r>
            <a:r>
              <a:rPr lang="en-US" dirty="0" err="1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y-t</a:t>
            </a:r>
            <a:r>
              <a:rPr lang="en-US" baseline="0" dirty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and thus negates the delta </a:t>
            </a:r>
            <a:r>
              <a:rPr lang="en-US" baseline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w</a:t>
            </a:r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575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</a:t>
            </a:r>
            <a:r>
              <a:rPr lang="en-US" baseline="0" dirty="0"/>
              <a:t> next slide (Iris) as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96C997-35A5-E14E-9ECA-DF39C47D98A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77D5D9-13EB-B844-A95B-07B00580148E}" type="slidenum">
              <a:rPr lang="en-US">
                <a:latin typeface="Times New Roman" pitchFamily="1" charset="0"/>
              </a:rPr>
              <a:pPr/>
              <a:t>39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BACC0D38-0FED-4AE6-A132-D6CE0C01E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DDB218BE-8397-4721-8DF3-73969C27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But note that Naïve Bayes also finds an optimal solution … just under a different definition of optimality.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61466804-42E7-406E-BEC8-01A517575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151528-98EA-4CC2-8096-ADBE195AEBD0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8660B284-2B57-43DE-87B7-EF1D6B51AF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6140E94-EBD5-4F1E-B78F-F1FD154B8C99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51E49724-B306-4C16-987C-EC84AD3F4D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7C334E3-DB01-4A21-AC4D-ED8F927E1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Looking for distance r. Dotted line 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-x is perpendicular to decision boundary so parallel to w. Unit vector is w/|w|, so this one is rw/|w|.</a:t>
            </a:r>
          </a:p>
          <a:p>
            <a:r>
              <a:rPr lang="en-US" altLang="en-US">
                <a:latin typeface="Arial" panose="020B0604020202020204" pitchFamily="34" charset="0"/>
              </a:rPr>
              <a:t>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 = x – rw/|w|. X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>
                <a:latin typeface="Arial" panose="020B0604020202020204" pitchFamily="34" charset="0"/>
              </a:rPr>
              <a:t> satisfies wx+b = 0.</a:t>
            </a:r>
          </a:p>
          <a:p>
            <a:r>
              <a:rPr lang="en-US" altLang="en-US">
                <a:latin typeface="Arial" panose="020B0604020202020204" pitchFamily="34" charset="0"/>
              </a:rPr>
              <a:t>So wT(x –rw/|w|) + b = 0</a:t>
            </a:r>
          </a:p>
          <a:p>
            <a:r>
              <a:rPr lang="en-US" altLang="en-US">
                <a:latin typeface="Arial" panose="020B0604020202020204" pitchFamily="34" charset="0"/>
              </a:rPr>
              <a:t>Recall that |w| = sqrt(wTw). So, solving for r gives:</a:t>
            </a:r>
          </a:p>
          <a:p>
            <a:r>
              <a:rPr lang="en-US" altLang="en-US">
                <a:latin typeface="Arial" panose="020B0604020202020204" pitchFamily="34" charset="0"/>
              </a:rPr>
              <a:t>r = y(wTx + b)/|w|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9224571A-8DAE-4B75-886A-74B2367A98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4FFAE06-5C1A-4F05-B254-2775A499E3CA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71D05AD-740A-4915-937B-8733DB002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ED4CE1-51C2-4BEF-B7CF-B08F32AF9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97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C0110-4CDE-6645-ABBE-2B0B8ADF43F7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What parameters</a:t>
            </a:r>
            <a:r>
              <a:rPr lang="en-US" baseline="0" dirty="0">
                <a:latin typeface="Times New Roman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dirty="0">
                <a:latin typeface="Times New Roman" charset="0"/>
                <a:ea typeface="ＭＳ Ｐゴシック" charset="-128"/>
                <a:cs typeface="ＭＳ Ｐゴシック" charset="-128"/>
              </a:rPr>
              <a:t>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6382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970579-D67E-454A-B37C-03C673DD05B1}" type="slidenum">
              <a:rPr lang="en-US">
                <a:latin typeface="Times New Roman" pitchFamily="1" charset="0"/>
              </a:rPr>
              <a:pPr/>
              <a:t>34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846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92FB8-4546-FB47-8ED4-D13A6E754EED}" type="slidenum">
              <a:rPr lang="en-US">
                <a:latin typeface="Times New Roman" pitchFamily="1" charset="0"/>
              </a:rPr>
              <a:pPr/>
              <a:t>35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47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EE641-7FFD-7543-B22A-9FCA1C21F50F}" type="slidenum">
              <a:rPr lang="en-US">
                <a:latin typeface="Times New Roman" pitchFamily="1" charset="0"/>
              </a:rPr>
              <a:pPr/>
              <a:t>36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086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3076-E7EA-42EE-ADE7-1A4C6874C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8EDA7-5FE4-485B-B33F-F283DD1F0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8667-889E-41BC-A4F4-BCAC415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E1B-7B2B-4949-A3A4-CD3EA71F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919F-7D0C-4B52-A9C8-79E80E69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2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153E-802E-4817-85E7-E77D0925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3EFEB-C83B-4F13-9209-8ED479B2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1141-DF75-4ABA-B910-F80656AB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9614-325A-4CE1-9B6E-87F9A7A1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7119E-2E2A-424D-BC26-86C77A94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0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0C577-044F-4677-9585-FEE351F3B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48B0B-BA7A-401A-B7A8-8E8FFABC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C10ED-23E3-4496-B2C5-9090D83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7294-3BAE-48B4-929F-553A93B1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D3D50-0D68-49B1-986C-E25DEAD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DE472F-4514-44AF-8E87-B57844A3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9C16BFA-0A5E-4E8A-BD40-77C91695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BA11C5-E226-445D-90A7-E1825244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1BB04F-5ACC-4456-AF4E-0B989E7E22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2678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752600"/>
            <a:ext cx="50800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B9BA86-8E0A-4EC1-BC47-C7DE8FD2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E35B5C-9771-4B4A-BBA8-B9375D9F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DE62D8-1D02-4A75-91E1-65E7C3A2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BA0BC-56A0-423A-87F0-BA2301BF95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0591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752600"/>
            <a:ext cx="508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752600"/>
            <a:ext cx="508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267200"/>
            <a:ext cx="50800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066998A-6E83-4B50-8994-461217D5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AF061C3-F69A-4037-ADB9-A5972326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4AD17DE-D09B-49BA-A76F-CECA0727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4C265-C259-4EBD-84C0-EBC5861AAD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6460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124A-A492-4020-AADA-E9FC79FF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5E5A-0173-4695-991B-8941B419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307D-197F-43C6-A655-2CAB9B23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47FD-E8CB-42B0-B45D-40CE0F05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063A-FE7A-4E0B-8F82-33440B88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0351-EE03-40B0-AD7A-DCCECDBC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466E9-D2D0-4FA3-9D1A-0CFEAA1B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2302-ACB7-48BA-AC7D-54B68410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B5BC-013A-43E9-870E-119443D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F9AFB-5B65-4386-B7FC-E5C5EC38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9814-825B-4F32-BDA7-254C0058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1374-EAD8-4778-A7F7-B50D80BDE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C381E-2AD1-4DC6-ADA1-77EE59698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901E4-068F-46AB-ABC1-E25D175E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15BBC-B1AA-4F17-8B7F-CBF0918C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6076-2A47-47BA-89B9-8BC36600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9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28DE-8B1D-468A-B21D-1B8DDEFA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8D23B-D572-4B8F-A8CF-8065A12A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E1703-6EAD-491F-BAE6-C5437F0A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DCA08-BAAF-4CC3-A779-B90627471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51E01-715A-4BCF-B65A-A4B48E21A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E29AC-31A8-4AC5-ADE5-F76FAC7E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4191D-8F96-4455-BD63-1D3A4FDD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53D15-8393-4B42-8649-1C4C7B0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8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E31C-1E46-4F1C-A5FB-A2CB4654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5FE60-A2C8-415F-9BC9-23F09342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7A58-666D-435F-8783-48737245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7E3CD-4F3A-49FB-8B44-49F24CAB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4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B131-0CD2-4210-BBC2-22EEF737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9E646-7FD2-4732-9802-EAE2C006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8D20-EF82-4CFC-B7C9-34A6DF41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8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3885-F170-4113-A6AA-4700EF98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4240-4E60-4313-9A79-FFC3F2584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7B82E-B467-4867-953B-4650031D0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0B15A-0D2C-4217-8036-B2E6BE78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5A5E-EBAB-4D5E-8C9B-F0097EAB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751E-9756-42A7-994B-56F49A32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5B94-7AB5-4B2B-9AA6-DA67B502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C9998-AAC2-4398-9CEC-E794E9498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EFD85-AE03-465A-88A1-27C51059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137C6-F13A-4C13-A876-00732CEC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4FE5-7EEF-45A9-B7C5-87686DC7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0614-1106-4ACA-AB32-25AE7E47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3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C184-47E3-4ADA-8F29-0A5F85FD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2DF5-642E-45A1-8820-F3B4A0F8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98A7-73B8-4973-BF86-A392E97EB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B929-E3B1-4458-837B-659BEC524A5C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D0DC-FA4F-4F00-B04C-BD663E673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9146D-602A-4ECE-9701-9CE42B19A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BB63-0241-46CA-8C7A-1DD0EB8032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4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26E1-71B8-4622-A74C-8B035FEE5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Feature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910BA-6135-4A39-B562-DC33799683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More Regression and Classification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376048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3816F03-0585-4354-BB64-0CBD9105F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249" y="1690688"/>
            <a:ext cx="6389501" cy="458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391113-59CD-4D3F-B4AD-BF0FAA40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Regression: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7109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5595-C8BA-4E8D-AB53-D36E91A53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has many names: delta rule, gradient rule, LMS rule</a:t>
            </a:r>
          </a:p>
          <a:p>
            <a:r>
              <a:rPr lang="en-US" dirty="0"/>
              <a:t>Update is guaranteed to converge to the best linear fit (global minimum of E)</a:t>
            </a:r>
          </a:p>
          <a:p>
            <a:r>
              <a:rPr lang="en-US" dirty="0"/>
              <a:t>Of course, there are more direct ways of solving the linear regression problem by using linear algebra techniques. It boils down to a simple matrix inversion (not shown here). </a:t>
            </a:r>
          </a:p>
          <a:p>
            <a:r>
              <a:rPr lang="en-US" dirty="0"/>
              <a:t>In fact, the perceptron training algorithm can be much, much slower than the direct solution</a:t>
            </a:r>
          </a:p>
          <a:p>
            <a:r>
              <a:rPr lang="en-US" dirty="0"/>
              <a:t>Use of MLP with Backpropagation for Non-Linear Regression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1DA2F2-54CF-42B1-8FF4-DB47878A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Regression: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183387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Perceptron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979E0-9A5B-DF4B-BDBC-4A8AF2BD7A65}" type="slidenum">
              <a:rPr lang="en-US" smtClean="0">
                <a:latin typeface="Times New Roman" pitchFamily="1" charset="0"/>
              </a:rPr>
              <a:pPr/>
              <a:t>12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Simple and limited (single layer model)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models, so this is a good learning tool</a:t>
            </a:r>
          </a:p>
          <a:p>
            <a:pPr eaLnBrk="1" hangingPunct="1"/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Still used in some current applications (large business problems, where intelligibility is needed, etc.)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6">
            <a:extLst>
              <a:ext uri="{FF2B5EF4-FFF2-40B4-BE49-F238E27FC236}">
                <a16:creationId xmlns:a16="http://schemas.microsoft.com/office/drawing/2014/main" id="{D7C940F5-A52E-4269-95E6-8ACA0B93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94230CF-87D2-443F-81E1-BD014C5E528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9D92A52-9031-4DC4-B4EA-1E90DD121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Linear classifiers: Which Hyperplane?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7FFC6E3-C2AB-44C0-A3A8-21C957EBEC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752600"/>
            <a:ext cx="5715000" cy="4876800"/>
          </a:xfrm>
        </p:spPr>
        <p:txBody>
          <a:bodyPr/>
          <a:lstStyle/>
          <a:p>
            <a:pPr eaLnBrk="1" hangingPunct="1"/>
            <a:r>
              <a:rPr lang="en-US" altLang="en-US" sz="2200"/>
              <a:t>Lots of possible solutions for </a:t>
            </a:r>
            <a:r>
              <a:rPr lang="en-US" altLang="en-US" sz="2200" i="1"/>
              <a:t>a, b, c.</a:t>
            </a:r>
          </a:p>
          <a:p>
            <a:pPr eaLnBrk="1" hangingPunct="1"/>
            <a:r>
              <a:rPr lang="en-US" altLang="en-US" sz="2200"/>
              <a:t>Some methods find a separating hyperplane, but not the optimal one </a:t>
            </a:r>
            <a:r>
              <a:rPr lang="en-US" altLang="en-US" sz="1800">
                <a:solidFill>
                  <a:schemeClr val="folHlink"/>
                </a:solidFill>
              </a:rPr>
              <a:t>[according to some criterion of expected goodness]</a:t>
            </a:r>
            <a:endParaRPr lang="en-US" altLang="en-US" sz="220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 sz="2000"/>
              <a:t>E.g., perceptron</a:t>
            </a:r>
          </a:p>
          <a:p>
            <a:pPr eaLnBrk="1" hangingPunct="1"/>
            <a:r>
              <a:rPr lang="en-US" altLang="en-US" sz="2200"/>
              <a:t>Support Vector Machine (SVM) finds an optimal</a:t>
            </a:r>
            <a:r>
              <a:rPr lang="en-US" altLang="en-US" sz="2200">
                <a:solidFill>
                  <a:srgbClr val="6B006A"/>
                </a:solidFill>
              </a:rPr>
              <a:t>*</a:t>
            </a:r>
            <a:r>
              <a:rPr lang="en-US" altLang="en-US" sz="2200"/>
              <a:t> solution.</a:t>
            </a:r>
          </a:p>
          <a:p>
            <a:pPr lvl="1" eaLnBrk="1" hangingPunct="1"/>
            <a:r>
              <a:rPr lang="en-US" altLang="en-US" sz="2000"/>
              <a:t>Maximizes the distance between the hyperplane and the “difficult points” close to decision boundary</a:t>
            </a:r>
          </a:p>
          <a:p>
            <a:pPr lvl="1" eaLnBrk="1" hangingPunct="1"/>
            <a:r>
              <a:rPr lang="en-US" altLang="en-US" sz="2000"/>
              <a:t>One intuition: if there are no points near the decision surface, then there are no very uncertain classification decisions</a:t>
            </a:r>
          </a:p>
        </p:txBody>
      </p:sp>
      <p:pic>
        <p:nvPicPr>
          <p:cNvPr id="23556" name="Picture 4" descr="prabhakarmanyhyperplanes">
            <a:extLst>
              <a:ext uri="{FF2B5EF4-FFF2-40B4-BE49-F238E27FC236}">
                <a16:creationId xmlns:a16="http://schemas.microsoft.com/office/drawing/2014/main" id="{CF83BE95-E396-4E8F-B331-8C3135C7B1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96200" y="4191000"/>
            <a:ext cx="2667000" cy="2324100"/>
          </a:xfrm>
          <a:noFill/>
        </p:spPr>
      </p:pic>
      <p:sp>
        <p:nvSpPr>
          <p:cNvPr id="23557" name="Line 5">
            <a:extLst>
              <a:ext uri="{FF2B5EF4-FFF2-40B4-BE49-F238E27FC236}">
                <a16:creationId xmlns:a16="http://schemas.microsoft.com/office/drawing/2014/main" id="{E0D7BF54-DE93-46AC-B7D1-100E4C545A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34400" y="4191000"/>
            <a:ext cx="190500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9D6CC87B-DDBB-462F-BEDC-0FFFDC110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6400" y="4267200"/>
            <a:ext cx="304800" cy="2209800"/>
          </a:xfrm>
          <a:prstGeom prst="line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9" name="AutoShape 7">
            <a:extLst>
              <a:ext uri="{FF2B5EF4-FFF2-40B4-BE49-F238E27FC236}">
                <a16:creationId xmlns:a16="http://schemas.microsoft.com/office/drawing/2014/main" id="{4A60AF22-E0A8-495F-A747-81AC63960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133600"/>
            <a:ext cx="2438400" cy="1905000"/>
          </a:xfrm>
          <a:prstGeom prst="wedgeRectCallout">
            <a:avLst>
              <a:gd name="adj1" fmla="val 2213"/>
              <a:gd name="adj2" fmla="val 7717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This line represents the decision boundary:</a:t>
            </a:r>
          </a:p>
          <a:p>
            <a:pPr algn="ctr" eaLnBrk="1" hangingPunct="1"/>
            <a:r>
              <a:rPr lang="en-US" altLang="en-US" i="1"/>
              <a:t>a</a:t>
            </a:r>
            <a:r>
              <a:rPr lang="en-US" altLang="en-US" i="1">
                <a:solidFill>
                  <a:srgbClr val="990033"/>
                </a:solidFill>
              </a:rPr>
              <a:t>x</a:t>
            </a:r>
            <a:r>
              <a:rPr lang="en-US" altLang="en-US" i="1"/>
              <a:t> </a:t>
            </a:r>
            <a:r>
              <a:rPr lang="en-US" altLang="en-US"/>
              <a:t>+ </a:t>
            </a:r>
            <a:r>
              <a:rPr lang="en-US" altLang="en-US" i="1"/>
              <a:t>b</a:t>
            </a:r>
            <a:r>
              <a:rPr lang="en-US" altLang="en-US" i="1">
                <a:solidFill>
                  <a:srgbClr val="990033"/>
                </a:solidFill>
              </a:rPr>
              <a:t>y</a:t>
            </a:r>
            <a:r>
              <a:rPr lang="en-US" altLang="en-US" i="1"/>
              <a:t> </a:t>
            </a:r>
            <a:r>
              <a:rPr lang="en-US" altLang="en-US">
                <a:latin typeface="MS Gothic" panose="020B0609070205080204" pitchFamily="49" charset="-128"/>
                <a:ea typeface="MS Gothic" panose="020B0609070205080204" pitchFamily="49" charset="-128"/>
              </a:rPr>
              <a:t>−</a:t>
            </a:r>
            <a:r>
              <a:rPr lang="en-US" altLang="en-US" i="1"/>
              <a:t> c </a:t>
            </a:r>
            <a:r>
              <a:rPr lang="en-US" altLang="en-US">
                <a:sym typeface="Symbol" panose="05050102010706020507" pitchFamily="18" charset="2"/>
              </a:rPr>
              <a:t>= 0</a:t>
            </a:r>
            <a:endParaRPr lang="en-US" altLang="en-US"/>
          </a:p>
        </p:txBody>
      </p:sp>
      <p:sp>
        <p:nvSpPr>
          <p:cNvPr id="23560" name="TextBox 4">
            <a:extLst>
              <a:ext uri="{FF2B5EF4-FFF2-40B4-BE49-F238E27FC236}">
                <a16:creationId xmlns:a16="http://schemas.microsoft.com/office/drawing/2014/main" id="{EFC56FF6-A802-497E-A107-AACB8C894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842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Ch. 15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CF526890-A97A-4213-8A3A-3B83DC00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24BC749-80B3-489F-8C45-0ECF2A9694E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F82F664-330C-40DF-AA84-EDC7F9863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intuition</a:t>
            </a:r>
          </a:p>
        </p:txBody>
      </p:sp>
      <p:sp>
        <p:nvSpPr>
          <p:cNvPr id="25603" name="Rectangle 19">
            <a:extLst>
              <a:ext uri="{FF2B5EF4-FFF2-40B4-BE49-F238E27FC236}">
                <a16:creationId xmlns:a16="http://schemas.microsoft.com/office/drawing/2014/main" id="{ADE65561-AEEB-4325-AFF8-B5BF83854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have to place a fat separator between classes, you have less choices, and so  the capacity of the model has been decreased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5604" name="Oval 3">
            <a:extLst>
              <a:ext uri="{FF2B5EF4-FFF2-40B4-BE49-F238E27FC236}">
                <a16:creationId xmlns:a16="http://schemas.microsoft.com/office/drawing/2014/main" id="{4C4A5A81-0381-469E-A306-2AC15173C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533D56E2-80A6-4FC7-9491-5822FBA0C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BEFAB929-236D-458B-90BD-9000E918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7" name="Oval 6">
            <a:extLst>
              <a:ext uri="{FF2B5EF4-FFF2-40B4-BE49-F238E27FC236}">
                <a16:creationId xmlns:a16="http://schemas.microsoft.com/office/drawing/2014/main" id="{5426AD24-663B-4737-BEC9-A7FC66772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867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44F7B160-67BF-4BCD-964F-F8CA9AC6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9" name="Oval 8">
            <a:extLst>
              <a:ext uri="{FF2B5EF4-FFF2-40B4-BE49-F238E27FC236}">
                <a16:creationId xmlns:a16="http://schemas.microsoft.com/office/drawing/2014/main" id="{52414332-D0FA-49C1-ABDD-334997AD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2578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0" name="Oval 9">
            <a:extLst>
              <a:ext uri="{FF2B5EF4-FFF2-40B4-BE49-F238E27FC236}">
                <a16:creationId xmlns:a16="http://schemas.microsoft.com/office/drawing/2014/main" id="{6BCA9135-17BD-4384-BEB5-0F89F05E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9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1" name="Oval 10">
            <a:extLst>
              <a:ext uri="{FF2B5EF4-FFF2-40B4-BE49-F238E27FC236}">
                <a16:creationId xmlns:a16="http://schemas.microsoft.com/office/drawing/2014/main" id="{C8FA08B4-9D9B-46CF-B532-4C09DB0E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48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2" name="Oval 11">
            <a:extLst>
              <a:ext uri="{FF2B5EF4-FFF2-40B4-BE49-F238E27FC236}">
                <a16:creationId xmlns:a16="http://schemas.microsoft.com/office/drawing/2014/main" id="{3E11B4D8-6F6F-4F35-98A9-FD3C7648A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867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3" name="Oval 12">
            <a:extLst>
              <a:ext uri="{FF2B5EF4-FFF2-40B4-BE49-F238E27FC236}">
                <a16:creationId xmlns:a16="http://schemas.microsoft.com/office/drawing/2014/main" id="{9CA43DA3-167C-49B4-8861-BD49C8BE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4" name="Oval 13">
            <a:extLst>
              <a:ext uri="{FF2B5EF4-FFF2-40B4-BE49-F238E27FC236}">
                <a16:creationId xmlns:a16="http://schemas.microsoft.com/office/drawing/2014/main" id="{65823830-8C68-49A5-8E69-CE6950C1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5" name="Oval 14">
            <a:extLst>
              <a:ext uri="{FF2B5EF4-FFF2-40B4-BE49-F238E27FC236}">
                <a16:creationId xmlns:a16="http://schemas.microsoft.com/office/drawing/2014/main" id="{53030C9D-CD56-422C-B4D2-C29B41E43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15">
            <a:extLst>
              <a:ext uri="{FF2B5EF4-FFF2-40B4-BE49-F238E27FC236}">
                <a16:creationId xmlns:a16="http://schemas.microsoft.com/office/drawing/2014/main" id="{3513C841-DA56-4FFC-8441-C799E7EF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Rectangle 21">
            <a:extLst>
              <a:ext uri="{FF2B5EF4-FFF2-40B4-BE49-F238E27FC236}">
                <a16:creationId xmlns:a16="http://schemas.microsoft.com/office/drawing/2014/main" id="{EFE3A723-7F18-4D35-865D-4AB8DC93A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766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2" name="Rectangle 22">
            <a:extLst>
              <a:ext uri="{FF2B5EF4-FFF2-40B4-BE49-F238E27FC236}">
                <a16:creationId xmlns:a16="http://schemas.microsoft.com/office/drawing/2014/main" id="{2611D046-EB03-44EC-BEEE-B471B6232811}"/>
              </a:ext>
            </a:extLst>
          </p:cNvPr>
          <p:cNvSpPr>
            <a:spLocks noChangeArrowheads="1"/>
          </p:cNvSpPr>
          <p:nvPr/>
        </p:nvSpPr>
        <p:spPr bwMode="auto">
          <a:xfrm rot="1200000">
            <a:off x="5334000" y="32004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52343" name="Rectangle 23">
            <a:extLst>
              <a:ext uri="{FF2B5EF4-FFF2-40B4-BE49-F238E27FC236}">
                <a16:creationId xmlns:a16="http://schemas.microsoft.com/office/drawing/2014/main" id="{44763DAC-F800-4A23-9449-A09B6B421833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5410200" y="3124200"/>
            <a:ext cx="914400" cy="3429000"/>
          </a:xfrm>
          <a:prstGeom prst="rect">
            <a:avLst/>
          </a:prstGeom>
          <a:solidFill>
            <a:srgbClr val="00A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TextBox 4">
            <a:extLst>
              <a:ext uri="{FF2B5EF4-FFF2-40B4-BE49-F238E27FC236}">
                <a16:creationId xmlns:a16="http://schemas.microsoft.com/office/drawing/2014/main" id="{154413B4-E0E9-4BE3-B021-203393A91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2" grpId="0" animBg="1"/>
      <p:bldP spid="9523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6">
            <a:extLst>
              <a:ext uri="{FF2B5EF4-FFF2-40B4-BE49-F238E27FC236}">
                <a16:creationId xmlns:a16="http://schemas.microsoft.com/office/drawing/2014/main" id="{F3D9E03C-B86F-49C7-BC32-E4B0BE8C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0B614C-9DCE-4319-AE1D-D0CFBB46DF4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E1EC3935-1861-47F9-89A6-9255E5E04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Support Vector Machine (SVM)</a:t>
            </a:r>
          </a:p>
        </p:txBody>
      </p:sp>
      <p:sp>
        <p:nvSpPr>
          <p:cNvPr id="26627" name="Oval 4">
            <a:extLst>
              <a:ext uri="{FF2B5EF4-FFF2-40B4-BE49-F238E27FC236}">
                <a16:creationId xmlns:a16="http://schemas.microsoft.com/office/drawing/2014/main" id="{AA4966D2-E1DE-47AD-A5FA-3B40C87F0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8" name="Oval 5">
            <a:extLst>
              <a:ext uri="{FF2B5EF4-FFF2-40B4-BE49-F238E27FC236}">
                <a16:creationId xmlns:a16="http://schemas.microsoft.com/office/drawing/2014/main" id="{A16C765E-71E2-4883-B1FF-917992BE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Oval 6">
            <a:extLst>
              <a:ext uri="{FF2B5EF4-FFF2-40B4-BE49-F238E27FC236}">
                <a16:creationId xmlns:a16="http://schemas.microsoft.com/office/drawing/2014/main" id="{53838A9C-F45A-4133-A15B-FA806B47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0" name="Oval 7">
            <a:extLst>
              <a:ext uri="{FF2B5EF4-FFF2-40B4-BE49-F238E27FC236}">
                <a16:creationId xmlns:a16="http://schemas.microsoft.com/office/drawing/2014/main" id="{1693B09B-AFF9-4117-A2B7-DC2174A8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1" name="Oval 8">
            <a:extLst>
              <a:ext uri="{FF2B5EF4-FFF2-40B4-BE49-F238E27FC236}">
                <a16:creationId xmlns:a16="http://schemas.microsoft.com/office/drawing/2014/main" id="{CFDCD923-5BB8-4986-B359-C2AB8121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Oval 9">
            <a:extLst>
              <a:ext uri="{FF2B5EF4-FFF2-40B4-BE49-F238E27FC236}">
                <a16:creationId xmlns:a16="http://schemas.microsoft.com/office/drawing/2014/main" id="{93719D1A-CE22-47DB-8439-73CA6CEC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3" name="Oval 10">
            <a:extLst>
              <a:ext uri="{FF2B5EF4-FFF2-40B4-BE49-F238E27FC236}">
                <a16:creationId xmlns:a16="http://schemas.microsoft.com/office/drawing/2014/main" id="{26F189A0-6F1B-4BB6-B0E4-4F841E1F6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11">
            <a:extLst>
              <a:ext uri="{FF2B5EF4-FFF2-40B4-BE49-F238E27FC236}">
                <a16:creationId xmlns:a16="http://schemas.microsoft.com/office/drawing/2014/main" id="{513E97EA-A967-40F2-9AC8-07B48D4A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05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5" name="Rectangle 12">
            <a:extLst>
              <a:ext uri="{FF2B5EF4-FFF2-40B4-BE49-F238E27FC236}">
                <a16:creationId xmlns:a16="http://schemas.microsoft.com/office/drawing/2014/main" id="{F19F86FA-E01D-4EBB-B792-23D89E41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6" name="Rectangle 13">
            <a:extLst>
              <a:ext uri="{FF2B5EF4-FFF2-40B4-BE49-F238E27FC236}">
                <a16:creationId xmlns:a16="http://schemas.microsoft.com/office/drawing/2014/main" id="{9C058D74-170A-490B-9955-771BA1D2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8100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7" name="Rectangle 14">
            <a:extLst>
              <a:ext uri="{FF2B5EF4-FFF2-40B4-BE49-F238E27FC236}">
                <a16:creationId xmlns:a16="http://schemas.microsoft.com/office/drawing/2014/main" id="{1F63BC06-5BE1-4A2C-97F3-A97504D8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8" name="Rectangle 15">
            <a:extLst>
              <a:ext uri="{FF2B5EF4-FFF2-40B4-BE49-F238E27FC236}">
                <a16:creationId xmlns:a16="http://schemas.microsoft.com/office/drawing/2014/main" id="{3B4F56F0-6966-4111-BBB9-9FFE4D1C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087AA3C5-EE7F-469E-B263-75D69BC2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862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AF286D64-3919-4506-9993-B987127D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148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1" name="Oval 18">
            <a:extLst>
              <a:ext uri="{FF2B5EF4-FFF2-40B4-BE49-F238E27FC236}">
                <a16:creationId xmlns:a16="http://schemas.microsoft.com/office/drawing/2014/main" id="{76197A70-4BB7-41FB-9894-0640C18E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819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2" name="Oval 19">
            <a:extLst>
              <a:ext uri="{FF2B5EF4-FFF2-40B4-BE49-F238E27FC236}">
                <a16:creationId xmlns:a16="http://schemas.microsoft.com/office/drawing/2014/main" id="{5EE4C833-2954-448A-B646-C1B9F4DF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3" name="Oval 20">
            <a:extLst>
              <a:ext uri="{FF2B5EF4-FFF2-40B4-BE49-F238E27FC236}">
                <a16:creationId xmlns:a16="http://schemas.microsoft.com/office/drawing/2014/main" id="{A36F36DE-9B23-4D21-A9F9-EE0C5223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4" name="Rectangle 21">
            <a:extLst>
              <a:ext uri="{FF2B5EF4-FFF2-40B4-BE49-F238E27FC236}">
                <a16:creationId xmlns:a16="http://schemas.microsoft.com/office/drawing/2014/main" id="{42173F8B-268E-4D0A-A574-DD5193E36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5" name="Rectangle 22">
            <a:extLst>
              <a:ext uri="{FF2B5EF4-FFF2-40B4-BE49-F238E27FC236}">
                <a16:creationId xmlns:a16="http://schemas.microsoft.com/office/drawing/2014/main" id="{19A831B4-9FF5-4BA2-A5C8-C4D58167B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6" name="Rectangle 23">
            <a:extLst>
              <a:ext uri="{FF2B5EF4-FFF2-40B4-BE49-F238E27FC236}">
                <a16:creationId xmlns:a16="http://schemas.microsoft.com/office/drawing/2014/main" id="{D217F4EE-3F89-41A9-9E4D-F1949D80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7" name="Oval 24">
            <a:extLst>
              <a:ext uri="{FF2B5EF4-FFF2-40B4-BE49-F238E27FC236}">
                <a16:creationId xmlns:a16="http://schemas.microsoft.com/office/drawing/2014/main" id="{9038130F-5933-4E70-A045-5AD6DCB1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48" name="Oval 25">
            <a:extLst>
              <a:ext uri="{FF2B5EF4-FFF2-40B4-BE49-F238E27FC236}">
                <a16:creationId xmlns:a16="http://schemas.microsoft.com/office/drawing/2014/main" id="{1B10B721-71EA-49E6-8746-EEC97A7A7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02170" name="Line 26">
            <a:extLst>
              <a:ext uri="{FF2B5EF4-FFF2-40B4-BE49-F238E27FC236}">
                <a16:creationId xmlns:a16="http://schemas.microsoft.com/office/drawing/2014/main" id="{3DB9464E-C04E-40C0-AC00-492BF6C18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514600"/>
            <a:ext cx="1981200" cy="152400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DA8EE12D-7CAA-493A-8756-562734930C03}"/>
              </a:ext>
            </a:extLst>
          </p:cNvPr>
          <p:cNvGrpSpPr>
            <a:grpSpLocks/>
          </p:cNvGrpSpPr>
          <p:nvPr/>
        </p:nvGrpSpPr>
        <p:grpSpPr bwMode="auto">
          <a:xfrm>
            <a:off x="7162802" y="1562101"/>
            <a:ext cx="3259392" cy="3568699"/>
            <a:chOff x="5638800" y="1562100"/>
            <a:chExt cx="3180597" cy="3516292"/>
          </a:xfrm>
        </p:grpSpPr>
        <p:sp>
          <p:nvSpPr>
            <p:cNvPr id="26667" name="Line 28">
              <a:extLst>
                <a:ext uri="{FF2B5EF4-FFF2-40B4-BE49-F238E27FC236}">
                  <a16:creationId xmlns:a16="http://schemas.microsoft.com/office/drawing/2014/main" id="{1A376C7C-9857-4018-B353-DFAB582A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22860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8" name="Line 29">
              <a:extLst>
                <a:ext uri="{FF2B5EF4-FFF2-40B4-BE49-F238E27FC236}">
                  <a16:creationId xmlns:a16="http://schemas.microsoft.com/office/drawing/2014/main" id="{98D81420-D654-4C07-A44F-BA713D395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743200"/>
              <a:ext cx="1981200" cy="1524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9" name="Line 32">
              <a:extLst>
                <a:ext uri="{FF2B5EF4-FFF2-40B4-BE49-F238E27FC236}">
                  <a16:creationId xmlns:a16="http://schemas.microsoft.com/office/drawing/2014/main" id="{AC6B6F6B-7FE5-490E-BEFF-99CD1F1AB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1970088"/>
              <a:ext cx="152400" cy="119221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70" name="Line 33">
              <a:extLst>
                <a:ext uri="{FF2B5EF4-FFF2-40B4-BE49-F238E27FC236}">
                  <a16:creationId xmlns:a16="http://schemas.microsoft.com/office/drawing/2014/main" id="{D76981B9-934C-4613-9AC7-8FF88CA4E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600" y="1970088"/>
              <a:ext cx="190500" cy="9255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71" name="Line 35">
              <a:extLst>
                <a:ext uri="{FF2B5EF4-FFF2-40B4-BE49-F238E27FC236}">
                  <a16:creationId xmlns:a16="http://schemas.microsoft.com/office/drawing/2014/main" id="{3F17B5F0-EBD6-4449-825D-626B6AA87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18400" y="3657600"/>
              <a:ext cx="361950" cy="522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72" name="Text Box 31">
              <a:extLst>
                <a:ext uri="{FF2B5EF4-FFF2-40B4-BE49-F238E27FC236}">
                  <a16:creationId xmlns:a16="http://schemas.microsoft.com/office/drawing/2014/main" id="{BBD4CCE2-B302-4D64-BDB5-2CB678F68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5348" y="1562100"/>
              <a:ext cx="1829103" cy="400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latin typeface="Calibri" panose="020F0502020204030204" pitchFamily="34" charset="0"/>
                </a:rPr>
                <a:t>Support vectors</a:t>
              </a:r>
              <a:endParaRPr lang="en-US" altLang="en-US">
                <a:latin typeface="Calibri" panose="020F0502020204030204" pitchFamily="34" charset="0"/>
              </a:endParaRPr>
            </a:p>
          </p:txBody>
        </p:sp>
        <p:sp>
          <p:nvSpPr>
            <p:cNvPr id="26673" name="Text Box 36">
              <a:extLst>
                <a:ext uri="{FF2B5EF4-FFF2-40B4-BE49-F238E27FC236}">
                  <a16:creationId xmlns:a16="http://schemas.microsoft.com/office/drawing/2014/main" id="{3A311077-E898-4300-9B9B-96FE98889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72" y="4370395"/>
              <a:ext cx="1281325" cy="707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</a:rPr>
                <a:t>Maximizes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</a:rPr>
                <a:t>margin</a:t>
              </a:r>
              <a:endParaRPr lang="en-US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26674" name="Freeform 37">
              <a:extLst>
                <a:ext uri="{FF2B5EF4-FFF2-40B4-BE49-F238E27FC236}">
                  <a16:creationId xmlns:a16="http://schemas.microsoft.com/office/drawing/2014/main" id="{33547145-5642-4514-BCF0-6EB7330A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5" y="3797300"/>
              <a:ext cx="174625" cy="630238"/>
            </a:xfrm>
            <a:custGeom>
              <a:avLst/>
              <a:gdLst>
                <a:gd name="T0" fmla="*/ 2147483647 w 110"/>
                <a:gd name="T1" fmla="*/ 2147483647 h 397"/>
                <a:gd name="T2" fmla="*/ 2147483647 w 110"/>
                <a:gd name="T3" fmla="*/ 2147483647 h 397"/>
                <a:gd name="T4" fmla="*/ 2147483647 w 110"/>
                <a:gd name="T5" fmla="*/ 2147483647 h 397"/>
                <a:gd name="T6" fmla="*/ 0 w 110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397"/>
                <a:gd name="T14" fmla="*/ 110 w 110"/>
                <a:gd name="T15" fmla="*/ 397 h 3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397">
                  <a:moveTo>
                    <a:pt x="24" y="397"/>
                  </a:moveTo>
                  <a:cubicBezTo>
                    <a:pt x="62" y="331"/>
                    <a:pt x="100" y="265"/>
                    <a:pt x="105" y="211"/>
                  </a:cubicBezTo>
                  <a:cubicBezTo>
                    <a:pt x="110" y="157"/>
                    <a:pt x="74" y="108"/>
                    <a:pt x="57" y="73"/>
                  </a:cubicBezTo>
                  <a:cubicBezTo>
                    <a:pt x="40" y="38"/>
                    <a:pt x="8" y="12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902182" name="Line 38">
            <a:extLst>
              <a:ext uri="{FF2B5EF4-FFF2-40B4-BE49-F238E27FC236}">
                <a16:creationId xmlns:a16="http://schemas.microsoft.com/office/drawing/2014/main" id="{0E8AECAA-D876-49AA-A281-8A97788C8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209800"/>
            <a:ext cx="1231900" cy="2044700"/>
          </a:xfrm>
          <a:prstGeom prst="line">
            <a:avLst/>
          </a:prstGeom>
          <a:noFill/>
          <a:ln w="19050">
            <a:solidFill>
              <a:srgbClr val="F796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2183" name="Line 39">
            <a:extLst>
              <a:ext uri="{FF2B5EF4-FFF2-40B4-BE49-F238E27FC236}">
                <a16:creationId xmlns:a16="http://schemas.microsoft.com/office/drawing/2014/main" id="{F16B1784-A5FF-4FA6-B0EB-2BC1942FA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2755900"/>
            <a:ext cx="2286000" cy="8890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26653" name="Oval 41">
            <a:extLst>
              <a:ext uri="{FF2B5EF4-FFF2-40B4-BE49-F238E27FC236}">
                <a16:creationId xmlns:a16="http://schemas.microsoft.com/office/drawing/2014/main" id="{157C38F3-FD6F-4323-B2C6-0BAEE7FA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4" name="Rectangle 42">
            <a:extLst>
              <a:ext uri="{FF2B5EF4-FFF2-40B4-BE49-F238E27FC236}">
                <a16:creationId xmlns:a16="http://schemas.microsoft.com/office/drawing/2014/main" id="{366F5BB8-B0A4-482D-BDB8-77C45F46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417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5" name="Rectangle 43">
            <a:extLst>
              <a:ext uri="{FF2B5EF4-FFF2-40B4-BE49-F238E27FC236}">
                <a16:creationId xmlns:a16="http://schemas.microsoft.com/office/drawing/2014/main" id="{A99C6203-491E-4A3C-A549-0A457829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657600"/>
            <a:ext cx="152400" cy="152400"/>
          </a:xfrm>
          <a:prstGeom prst="rect">
            <a:avLst/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6" name="Rectangle 44">
            <a:extLst>
              <a:ext uri="{FF2B5EF4-FFF2-40B4-BE49-F238E27FC236}">
                <a16:creationId xmlns:a16="http://schemas.microsoft.com/office/drawing/2014/main" id="{439E2D8E-6F4D-481B-A1F1-72E65FFD6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200400"/>
            <a:ext cx="152400" cy="152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7" name="Oval 45">
            <a:extLst>
              <a:ext uri="{FF2B5EF4-FFF2-40B4-BE49-F238E27FC236}">
                <a16:creationId xmlns:a16="http://schemas.microsoft.com/office/drawing/2014/main" id="{C7D6DA89-EEDE-49C4-A89B-176043926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700" y="3162300"/>
            <a:ext cx="152400" cy="152400"/>
          </a:xfrm>
          <a:prstGeom prst="ellipse">
            <a:avLst/>
          </a:prstGeom>
          <a:solidFill>
            <a:srgbClr val="43708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58" name="Rectangle 46">
            <a:extLst>
              <a:ext uri="{FF2B5EF4-FFF2-40B4-BE49-F238E27FC236}">
                <a16:creationId xmlns:a16="http://schemas.microsoft.com/office/drawing/2014/main" id="{A7E591B6-BA8E-4D79-B2C6-74A4E2694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4876800" cy="4876800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SVMs maximize the </a:t>
            </a:r>
            <a:r>
              <a:rPr lang="en-US" altLang="en-US" sz="2400" i="1"/>
              <a:t>margin</a:t>
            </a:r>
            <a:r>
              <a:rPr lang="en-US" altLang="en-US" sz="2400"/>
              <a:t> around the separating hyperplane.</a:t>
            </a:r>
          </a:p>
          <a:p>
            <a:pPr lvl="2" eaLnBrk="1" hangingPunct="1"/>
            <a:r>
              <a:rPr lang="en-US" altLang="en-US"/>
              <a:t>A.k.a. large margin classifiers</a:t>
            </a:r>
          </a:p>
          <a:p>
            <a:pPr eaLnBrk="1" hangingPunct="1"/>
            <a:r>
              <a:rPr lang="en-US" altLang="en-US" sz="2400"/>
              <a:t>The decision function is fully specified by a subset of training samples, </a:t>
            </a:r>
            <a:r>
              <a:rPr lang="en-US" altLang="en-US" sz="2400" i="1"/>
              <a:t>the support vectors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Solving SVMs is a </a:t>
            </a:r>
            <a:r>
              <a:rPr lang="en-US" altLang="en-US" sz="2400" i="1"/>
              <a:t>quadratic programming</a:t>
            </a:r>
            <a:r>
              <a:rPr lang="en-US" altLang="en-US" sz="2400"/>
              <a:t> problem</a:t>
            </a:r>
          </a:p>
          <a:p>
            <a:pPr eaLnBrk="1" hangingPunct="1"/>
            <a:r>
              <a:rPr lang="en-US" altLang="en-US" sz="2400"/>
              <a:t>Seen by many as the most successful current text classification method</a:t>
            </a:r>
            <a:r>
              <a:rPr lang="en-US" altLang="en-US" sz="2400">
                <a:solidFill>
                  <a:srgbClr val="6B006A"/>
                </a:solidFill>
              </a:rPr>
              <a:t>*</a:t>
            </a:r>
            <a:r>
              <a:rPr lang="en-US" altLang="en-US" sz="2400"/>
              <a:t> </a:t>
            </a:r>
          </a:p>
        </p:txBody>
      </p:sp>
      <p:sp>
        <p:nvSpPr>
          <p:cNvPr id="26659" name="TextBox 47">
            <a:extLst>
              <a:ext uri="{FF2B5EF4-FFF2-40B4-BE49-F238E27FC236}">
                <a16:creationId xmlns:a16="http://schemas.microsoft.com/office/drawing/2014/main" id="{339C19BE-0CF8-46FF-8AC3-950BB8014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197600"/>
            <a:ext cx="358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6B006A"/>
                </a:solidFill>
              </a:rPr>
              <a:t>*</a:t>
            </a:r>
            <a:r>
              <a:rPr lang="en-US" altLang="en-US" sz="1600"/>
              <a:t>but other discriminative methods often perform very similarly</a:t>
            </a:r>
          </a:p>
        </p:txBody>
      </p:sp>
      <p:sp>
        <p:nvSpPr>
          <p:cNvPr id="26660" name="TextBox 4">
            <a:extLst>
              <a:ext uri="{FF2B5EF4-FFF2-40B4-BE49-F238E27FC236}">
                <a16:creationId xmlns:a16="http://schemas.microsoft.com/office/drawing/2014/main" id="{0BADDF61-8422-42F4-8010-5F65C3018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73FC21B8-B6FB-440E-9911-D91B9B29BB41}"/>
              </a:ext>
            </a:extLst>
          </p:cNvPr>
          <p:cNvGrpSpPr>
            <a:grpSpLocks/>
          </p:cNvGrpSpPr>
          <p:nvPr/>
        </p:nvGrpSpPr>
        <p:grpSpPr bwMode="auto">
          <a:xfrm>
            <a:off x="7251701" y="2198687"/>
            <a:ext cx="2057399" cy="3146390"/>
            <a:chOff x="5867401" y="2362200"/>
            <a:chExt cx="2057399" cy="3146240"/>
          </a:xfrm>
        </p:grpSpPr>
        <p:sp>
          <p:nvSpPr>
            <p:cNvPr id="26662" name="Line 38">
              <a:extLst>
                <a:ext uri="{FF2B5EF4-FFF2-40B4-BE49-F238E27FC236}">
                  <a16:creationId xmlns:a16="http://schemas.microsoft.com/office/drawing/2014/main" id="{D22C88B2-22CE-4AEE-9775-977EDD13C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23622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3" name="Line 38">
              <a:extLst>
                <a:ext uri="{FF2B5EF4-FFF2-40B4-BE49-F238E27FC236}">
                  <a16:creationId xmlns:a16="http://schemas.microsoft.com/office/drawing/2014/main" id="{B8922EC1-64CD-45B1-B25A-AD985C874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92900" y="2514600"/>
              <a:ext cx="1231900" cy="2044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4" name="Line 35">
              <a:extLst>
                <a:ext uri="{FF2B5EF4-FFF2-40B4-BE49-F238E27FC236}">
                  <a16:creationId xmlns:a16="http://schemas.microsoft.com/office/drawing/2014/main" id="{B9E9881B-D2D2-4731-A2BC-F2CE0FDA1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3886200"/>
              <a:ext cx="381000" cy="22860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65" name="Text Box 36">
              <a:extLst>
                <a:ext uri="{FF2B5EF4-FFF2-40B4-BE49-F238E27FC236}">
                  <a16:creationId xmlns:a16="http://schemas.microsoft.com/office/drawing/2014/main" id="{D898B371-87D2-4428-8E3A-D73840ED6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1" y="4800588"/>
              <a:ext cx="158749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latin typeface="Calibri" panose="020F0502020204030204" pitchFamily="34" charset="0"/>
                </a:rPr>
                <a:t>Narrower</a:t>
              </a:r>
            </a:p>
            <a:p>
              <a:r>
                <a:rPr lang="en-US" altLang="en-US" sz="2000" dirty="0">
                  <a:latin typeface="Calibri" panose="020F0502020204030204" pitchFamily="34" charset="0"/>
                </a:rPr>
                <a:t>margin</a:t>
              </a:r>
              <a:endParaRPr lang="en-US" alt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3208210C-7093-4B9E-BB55-464696532438}"/>
                </a:ext>
              </a:extLst>
            </p:cNvPr>
            <p:cNvCxnSpPr>
              <a:cxnSpLocks noChangeShapeType="1"/>
              <a:stCxn id="26665" idx="0"/>
            </p:cNvCxnSpPr>
            <p:nvPr/>
          </p:nvCxnSpPr>
          <p:spPr bwMode="auto">
            <a:xfrm rot="5400000" flipH="1" flipV="1">
              <a:off x="6607143" y="4016332"/>
              <a:ext cx="838264" cy="730248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6">
            <a:extLst>
              <a:ext uri="{FF2B5EF4-FFF2-40B4-BE49-F238E27FC236}">
                <a16:creationId xmlns:a16="http://schemas.microsoft.com/office/drawing/2014/main" id="{3AB44952-CA80-4531-867A-B016B803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7EC8C4-19AF-4F7F-BC66-F1ACFBEA653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C2A71F6-447C-4E0E-B35E-279488FD6E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7526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b="1"/>
              <a:t>w</a:t>
            </a:r>
            <a:r>
              <a:rPr lang="en-US" altLang="en-US"/>
              <a:t>: decision hyperplane normal vector</a:t>
            </a:r>
          </a:p>
          <a:p>
            <a:pPr eaLnBrk="1" hangingPunct="1"/>
            <a:r>
              <a:rPr lang="en-US" altLang="en-US" b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: data point </a:t>
            </a:r>
            <a:r>
              <a:rPr lang="en-US" altLang="en-US" i="1"/>
              <a:t>i</a:t>
            </a:r>
          </a:p>
          <a:p>
            <a:pPr eaLnBrk="1" hangingPunct="1"/>
            <a:r>
              <a:rPr lang="en-US" altLang="en-US"/>
              <a:t>y</a:t>
            </a:r>
            <a:r>
              <a:rPr lang="en-US" altLang="en-US" i="1" baseline="-25000"/>
              <a:t>i</a:t>
            </a:r>
            <a:r>
              <a:rPr lang="en-US" altLang="en-US"/>
              <a:t>: class of data point </a:t>
            </a:r>
            <a:r>
              <a:rPr lang="en-US" altLang="en-US" i="1"/>
              <a:t>i</a:t>
            </a:r>
            <a:r>
              <a:rPr lang="en-US" altLang="en-US"/>
              <a:t> (+1 or -1)     </a:t>
            </a:r>
            <a:r>
              <a:rPr lang="en-US" altLang="en-US" sz="2400">
                <a:solidFill>
                  <a:schemeClr val="folHlink"/>
                </a:solidFill>
              </a:rPr>
              <a:t>NB: Not 1/0</a:t>
            </a:r>
          </a:p>
          <a:p>
            <a:pPr eaLnBrk="1" hangingPunct="1"/>
            <a:r>
              <a:rPr lang="en-US" altLang="en-US" sz="2400"/>
              <a:t>Classifier is:			 f(</a:t>
            </a:r>
            <a:r>
              <a:rPr lang="en-US" altLang="en-US" sz="2400" b="1"/>
              <a:t>x</a:t>
            </a:r>
            <a:r>
              <a:rPr lang="en-US" altLang="en-US" sz="2400" baseline="-25000"/>
              <a:t>i</a:t>
            </a:r>
            <a:r>
              <a:rPr lang="en-US" altLang="en-US" sz="2400"/>
              <a:t>) = </a:t>
            </a:r>
            <a:r>
              <a:rPr lang="en-US" altLang="en-US" sz="2400" baseline="-25000"/>
              <a:t> </a:t>
            </a:r>
            <a:r>
              <a:rPr lang="en-US" altLang="en-US" sz="2400"/>
              <a:t>sign(</a:t>
            </a:r>
            <a:r>
              <a:rPr lang="en-US" altLang="en-US" sz="2400" b="1"/>
              <a:t>w</a:t>
            </a:r>
            <a:r>
              <a:rPr lang="en-US" altLang="en-US" sz="2400" baseline="30000"/>
              <a:t>T</a:t>
            </a:r>
            <a:r>
              <a:rPr lang="en-US" altLang="en-US" sz="2400" b="1"/>
              <a:t>x</a:t>
            </a:r>
            <a:r>
              <a:rPr lang="en-US" altLang="en-US" sz="2400" baseline="-25000"/>
              <a:t>i</a:t>
            </a:r>
            <a:r>
              <a:rPr lang="en-US" altLang="en-US" sz="2400"/>
              <a:t> + b)</a:t>
            </a:r>
          </a:p>
          <a:p>
            <a:pPr eaLnBrk="1" hangingPunct="1"/>
            <a:r>
              <a:rPr lang="en-US" altLang="en-US" sz="2400"/>
              <a:t>Functional margin of </a:t>
            </a:r>
            <a:r>
              <a:rPr lang="en-US" altLang="en-US" sz="2400" b="1"/>
              <a:t>x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 </a:t>
            </a:r>
            <a:r>
              <a:rPr lang="en-US" altLang="en-US" sz="2400"/>
              <a:t>is:		 y</a:t>
            </a:r>
            <a:r>
              <a:rPr lang="en-US" altLang="en-US" baseline="-25000"/>
              <a:t>i </a:t>
            </a:r>
            <a:r>
              <a:rPr lang="en-US" altLang="en-US" sz="2400"/>
              <a:t>(</a:t>
            </a:r>
            <a:r>
              <a:rPr lang="en-US" altLang="en-US" sz="2400" b="1"/>
              <a:t>w</a:t>
            </a:r>
            <a:r>
              <a:rPr lang="en-US" altLang="en-US" sz="2400" baseline="30000"/>
              <a:t>T</a:t>
            </a:r>
            <a:r>
              <a:rPr lang="en-US" altLang="en-US" sz="2400" b="1"/>
              <a:t>x</a:t>
            </a:r>
            <a:r>
              <a:rPr lang="en-US" altLang="en-US" sz="2400" baseline="-25000"/>
              <a:t>i</a:t>
            </a:r>
            <a:r>
              <a:rPr lang="en-US" altLang="en-US" sz="2400"/>
              <a:t> + b)</a:t>
            </a:r>
          </a:p>
          <a:p>
            <a:pPr lvl="1" eaLnBrk="1" hangingPunct="1"/>
            <a:r>
              <a:rPr lang="en-US" altLang="en-US" sz="1800"/>
              <a:t>But note that we can increase this margin simply by scaling </a:t>
            </a:r>
            <a:r>
              <a:rPr lang="en-US" altLang="en-US" sz="1800" b="1"/>
              <a:t>w</a:t>
            </a:r>
            <a:r>
              <a:rPr lang="en-US" altLang="en-US" sz="1800"/>
              <a:t>, </a:t>
            </a:r>
            <a:r>
              <a:rPr lang="en-US" altLang="en-US" sz="1800" b="1"/>
              <a:t>b</a:t>
            </a:r>
            <a:r>
              <a:rPr lang="en-US" altLang="en-US" sz="1800"/>
              <a:t>….</a:t>
            </a:r>
          </a:p>
          <a:p>
            <a:pPr eaLnBrk="1" hangingPunct="1"/>
            <a:r>
              <a:rPr lang="en-US" altLang="en-US" sz="2400"/>
              <a:t>Functional margin of dataset is twice the minimum functional margin for any point</a:t>
            </a:r>
          </a:p>
          <a:p>
            <a:pPr lvl="1" eaLnBrk="1" hangingPunct="1"/>
            <a:r>
              <a:rPr lang="en-US" altLang="en-US" sz="2200"/>
              <a:t>The factor of 2 comes from measuring the whole width of the margin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122310F2-F122-454E-A838-095708937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altLang="en-US" sz="3600"/>
            </a:br>
            <a:r>
              <a:rPr lang="en-US" altLang="en-US" sz="3600"/>
              <a:t>Maximum Margin: Formalization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DBB6D803-1FCF-4DF5-B989-1EE79E971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9524C2BD-B740-4064-8D2A-77324A03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66F76B7-A9C4-475F-89F5-846DB2F1851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51A2927-6188-461E-887E-D932C8D9D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Geometric Margin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D3FACBC-3D45-42CD-9F84-F8FA85669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828800"/>
            <a:ext cx="8648700" cy="46863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Distance from example to the separator is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Examples closest to the hyperplane are </a:t>
            </a:r>
            <a:r>
              <a:rPr lang="en-US" altLang="en-US" sz="2000" b="1" i="1"/>
              <a:t>support vectors</a:t>
            </a:r>
            <a:r>
              <a:rPr lang="en-US" altLang="en-US" sz="200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b="1" i="1"/>
              <a:t>Margin</a:t>
            </a:r>
            <a:r>
              <a:rPr lang="en-US" altLang="en-US" sz="2000"/>
              <a:t> </a:t>
            </a:r>
            <a:r>
              <a:rPr lang="el-GR" altLang="en-US" sz="2000" i="1">
                <a:cs typeface="Times New Roman" panose="02020603050405020304" pitchFamily="18" charset="0"/>
              </a:rPr>
              <a:t>ρ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/>
              <a:t>of the separator is the width of separation between support vectors of classes.</a:t>
            </a:r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560E017F-DE64-4961-81D4-DA6FFBD4D1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663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E8B42013-D750-4C1E-A98C-73F842CB9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3688" y="66532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78" name="AutoShape 6">
            <a:extLst>
              <a:ext uri="{FF2B5EF4-FFF2-40B4-BE49-F238E27FC236}">
                <a16:creationId xmlns:a16="http://schemas.microsoft.com/office/drawing/2014/main" id="{71382738-9E8A-49FE-9C0E-334C7967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483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AutoShape 7">
            <a:extLst>
              <a:ext uri="{FF2B5EF4-FFF2-40B4-BE49-F238E27FC236}">
                <a16:creationId xmlns:a16="http://schemas.microsoft.com/office/drawing/2014/main" id="{FCB6DF37-1BA1-4C5A-95DD-C61398DB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484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0" name="AutoShape 8">
            <a:extLst>
              <a:ext uri="{FF2B5EF4-FFF2-40B4-BE49-F238E27FC236}">
                <a16:creationId xmlns:a16="http://schemas.microsoft.com/office/drawing/2014/main" id="{A1479EA0-5C56-48F5-95B8-1A653B709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5386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1" name="AutoShape 9">
            <a:extLst>
              <a:ext uri="{FF2B5EF4-FFF2-40B4-BE49-F238E27FC236}">
                <a16:creationId xmlns:a16="http://schemas.microsoft.com/office/drawing/2014/main" id="{C09E09D7-F45F-4D98-8783-1101758C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584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2" name="AutoShape 10">
            <a:extLst>
              <a:ext uri="{FF2B5EF4-FFF2-40B4-BE49-F238E27FC236}">
                <a16:creationId xmlns:a16="http://schemas.microsoft.com/office/drawing/2014/main" id="{75B8AE4A-D290-4885-95E7-158341F5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3" name="AutoShape 11">
            <a:extLst>
              <a:ext uri="{FF2B5EF4-FFF2-40B4-BE49-F238E27FC236}">
                <a16:creationId xmlns:a16="http://schemas.microsoft.com/office/drawing/2014/main" id="{25F65241-D78C-43ED-A86F-1CE74E657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4" name="AutoShape 12">
            <a:extLst>
              <a:ext uri="{FF2B5EF4-FFF2-40B4-BE49-F238E27FC236}">
                <a16:creationId xmlns:a16="http://schemas.microsoft.com/office/drawing/2014/main" id="{C632FA9F-2883-48CE-9301-4C8236767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5310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5" name="AutoShape 13">
            <a:extLst>
              <a:ext uri="{FF2B5EF4-FFF2-40B4-BE49-F238E27FC236}">
                <a16:creationId xmlns:a16="http://schemas.microsoft.com/office/drawing/2014/main" id="{8358CB91-56F8-4C7B-BEA1-FDA07CC9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4929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6" name="AutoShape 14">
            <a:extLst>
              <a:ext uri="{FF2B5EF4-FFF2-40B4-BE49-F238E27FC236}">
                <a16:creationId xmlns:a16="http://schemas.microsoft.com/office/drawing/2014/main" id="{62648FAB-68C7-4E94-B15D-A522364CC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4916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7" name="AutoShape 15">
            <a:extLst>
              <a:ext uri="{FF2B5EF4-FFF2-40B4-BE49-F238E27FC236}">
                <a16:creationId xmlns:a16="http://schemas.microsoft.com/office/drawing/2014/main" id="{B51198CC-C859-471D-ACCE-2F2B6F80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584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8" name="AutoShape 16">
            <a:extLst>
              <a:ext uri="{FF2B5EF4-FFF2-40B4-BE49-F238E27FC236}">
                <a16:creationId xmlns:a16="http://schemas.microsoft.com/office/drawing/2014/main" id="{B8A94AF2-4B05-4597-8402-538CB1C3C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84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89" name="AutoShape 17">
            <a:extLst>
              <a:ext uri="{FF2B5EF4-FFF2-40B4-BE49-F238E27FC236}">
                <a16:creationId xmlns:a16="http://schemas.microsoft.com/office/drawing/2014/main" id="{8BD53A88-0BFF-4216-9638-AE4CCCE7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636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0" name="AutoShape 18">
            <a:extLst>
              <a:ext uri="{FF2B5EF4-FFF2-40B4-BE49-F238E27FC236}">
                <a16:creationId xmlns:a16="http://schemas.microsoft.com/office/drawing/2014/main" id="{60FBE133-CA63-4E85-9D7E-1104A0829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5233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1" name="AutoShape 19">
            <a:extLst>
              <a:ext uri="{FF2B5EF4-FFF2-40B4-BE49-F238E27FC236}">
                <a16:creationId xmlns:a16="http://schemas.microsoft.com/office/drawing/2014/main" id="{078D77B6-CBC0-4184-821D-3503FACB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438" y="57277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2" name="AutoShape 20">
            <a:extLst>
              <a:ext uri="{FF2B5EF4-FFF2-40B4-BE49-F238E27FC236}">
                <a16:creationId xmlns:a16="http://schemas.microsoft.com/office/drawing/2014/main" id="{51DB7046-BB7E-42FE-A1DD-4C4247F0F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607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3" name="AutoShape 21">
            <a:extLst>
              <a:ext uri="{FF2B5EF4-FFF2-40B4-BE49-F238E27FC236}">
                <a16:creationId xmlns:a16="http://schemas.microsoft.com/office/drawing/2014/main" id="{D90DC447-D7F2-4281-B1DE-F9AC48F21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76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4" name="AutoShape 22">
            <a:extLst>
              <a:ext uri="{FF2B5EF4-FFF2-40B4-BE49-F238E27FC236}">
                <a16:creationId xmlns:a16="http://schemas.microsoft.com/office/drawing/2014/main" id="{3AB11C97-FED4-4F24-AE73-AA0E26E5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644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5" name="AutoShape 23">
            <a:extLst>
              <a:ext uri="{FF2B5EF4-FFF2-40B4-BE49-F238E27FC236}">
                <a16:creationId xmlns:a16="http://schemas.microsoft.com/office/drawing/2014/main" id="{ABBEF8B9-1E69-4B86-866B-4D2F79E2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3721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6" name="AutoShape 24">
            <a:extLst>
              <a:ext uri="{FF2B5EF4-FFF2-40B4-BE49-F238E27FC236}">
                <a16:creationId xmlns:a16="http://schemas.microsoft.com/office/drawing/2014/main" id="{8073079C-D6BE-4892-980A-290D2D538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4483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7" name="Line 25">
            <a:extLst>
              <a:ext uri="{FF2B5EF4-FFF2-40B4-BE49-F238E27FC236}">
                <a16:creationId xmlns:a16="http://schemas.microsoft.com/office/drawing/2014/main" id="{B762398B-D602-4697-949A-0A1E379670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764" y="36449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8" name="Line 26">
            <a:extLst>
              <a:ext uri="{FF2B5EF4-FFF2-40B4-BE49-F238E27FC236}">
                <a16:creationId xmlns:a16="http://schemas.microsoft.com/office/drawing/2014/main" id="{3AFBBC8E-0AFB-4CA3-9DBD-8A46FD8E0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3727450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699" name="Line 27">
            <a:extLst>
              <a:ext uri="{FF2B5EF4-FFF2-40B4-BE49-F238E27FC236}">
                <a16:creationId xmlns:a16="http://schemas.microsoft.com/office/drawing/2014/main" id="{A9945C14-EBBF-4417-B3F7-374CD76B41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68850" y="47498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28700" name="Object 2">
            <a:extLst>
              <a:ext uri="{FF2B5EF4-FFF2-40B4-BE49-F238E27FC236}">
                <a16:creationId xmlns:a16="http://schemas.microsoft.com/office/drawing/2014/main" id="{C33DFB2F-1F28-4654-BB3D-75FE425B3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1676400"/>
          <a:ext cx="13589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4" imgW="876300" imgH="469900" progId="Equation.3">
                  <p:embed/>
                </p:oleObj>
              </mc:Choice>
              <mc:Fallback>
                <p:oleObj name="Equation" r:id="rId4" imgW="876300" imgH="469900" progId="Equation.3">
                  <p:embed/>
                  <p:pic>
                    <p:nvPicPr>
                      <p:cNvPr id="28700" name="Object 2">
                        <a:extLst>
                          <a:ext uri="{FF2B5EF4-FFF2-40B4-BE49-F238E27FC236}">
                            <a16:creationId xmlns:a16="http://schemas.microsoft.com/office/drawing/2014/main" id="{C33DFB2F-1F28-4654-BB3D-75FE425B3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76400"/>
                        <a:ext cx="13589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Text Box 29">
            <a:extLst>
              <a:ext uri="{FF2B5EF4-FFF2-40B4-BE49-F238E27FC236}">
                <a16:creationId xmlns:a16="http://schemas.microsoft.com/office/drawing/2014/main" id="{5E47DB7F-37B7-4569-B3BE-D728AEEA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3863975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8702" name="Oval 30">
            <a:extLst>
              <a:ext uri="{FF2B5EF4-FFF2-40B4-BE49-F238E27FC236}">
                <a16:creationId xmlns:a16="http://schemas.microsoft.com/office/drawing/2014/main" id="{1FE0C886-AEB9-4BBB-B2F9-014579BE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86410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3" name="Oval 31">
            <a:extLst>
              <a:ext uri="{FF2B5EF4-FFF2-40B4-BE49-F238E27FC236}">
                <a16:creationId xmlns:a16="http://schemas.microsoft.com/office/drawing/2014/main" id="{270F8583-7B01-4918-8C7F-B45FB1AF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56594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4" name="Oval 32">
            <a:extLst>
              <a:ext uri="{FF2B5EF4-FFF2-40B4-BE49-F238E27FC236}">
                <a16:creationId xmlns:a16="http://schemas.microsoft.com/office/drawing/2014/main" id="{54CB00F7-D1BF-4965-BB01-8B46ECAC5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48466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05" name="Line 33">
            <a:extLst>
              <a:ext uri="{FF2B5EF4-FFF2-40B4-BE49-F238E27FC236}">
                <a16:creationId xmlns:a16="http://schemas.microsoft.com/office/drawing/2014/main" id="{ED5BC7F5-25AD-4805-9FDD-FB8E9E0F01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4964" y="556418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6" name="Line 34">
            <a:extLst>
              <a:ext uri="{FF2B5EF4-FFF2-40B4-BE49-F238E27FC236}">
                <a16:creationId xmlns:a16="http://schemas.microsoft.com/office/drawing/2014/main" id="{1A681CD5-8A02-4F24-9F46-F2C9101D3E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7350" y="5002214"/>
            <a:ext cx="234950" cy="1793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7" name="Line 35">
            <a:extLst>
              <a:ext uri="{FF2B5EF4-FFF2-40B4-BE49-F238E27FC236}">
                <a16:creationId xmlns:a16="http://schemas.microsoft.com/office/drawing/2014/main" id="{5869F533-3077-442C-9AD9-E9953CFCA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1914" y="38258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8" name="Line 36">
            <a:extLst>
              <a:ext uri="{FF2B5EF4-FFF2-40B4-BE49-F238E27FC236}">
                <a16:creationId xmlns:a16="http://schemas.microsoft.com/office/drawing/2014/main" id="{BA921F1C-3803-4F7B-9B1E-C454FBE13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4214" y="34639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09" name="Line 38">
            <a:extLst>
              <a:ext uri="{FF2B5EF4-FFF2-40B4-BE49-F238E27FC236}">
                <a16:creationId xmlns:a16="http://schemas.microsoft.com/office/drawing/2014/main" id="{A027E4B1-724F-450B-8434-A7849B8DD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3530600"/>
            <a:ext cx="552450" cy="41910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0" name="Text Box 39">
            <a:extLst>
              <a:ext uri="{FF2B5EF4-FFF2-40B4-BE49-F238E27FC236}">
                <a16:creationId xmlns:a16="http://schemas.microsoft.com/office/drawing/2014/main" id="{4ECA2813-452D-45E7-BCC6-29229278B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320675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i="1">
                <a:latin typeface="Times New Roman" panose="02020603050405020304" pitchFamily="18" charset="0"/>
              </a:rPr>
              <a:t>ρ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  <p:sp>
        <p:nvSpPr>
          <p:cNvPr id="28711" name="Text Box 40">
            <a:extLst>
              <a:ext uri="{FF2B5EF4-FFF2-40B4-BE49-F238E27FC236}">
                <a16:creationId xmlns:a16="http://schemas.microsoft.com/office/drawing/2014/main" id="{943FCCEA-4621-46F0-8318-0BDEF488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76601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</a:p>
        </p:txBody>
      </p:sp>
      <p:sp>
        <p:nvSpPr>
          <p:cNvPr id="28712" name="Text Box 41">
            <a:extLst>
              <a:ext uri="{FF2B5EF4-FFF2-40B4-BE49-F238E27FC236}">
                <a16:creationId xmlns:a16="http://schemas.microsoft.com/office/drawing/2014/main" id="{BDCFFEBA-07B3-47EE-A61D-2A0F54F3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154489"/>
            <a:ext cx="409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x</a:t>
            </a:r>
            <a:r>
              <a:rPr lang="en-US" altLang="en-US" i="1">
                <a:cs typeface="Arial" panose="020B0604020202020204" pitchFamily="34" charset="0"/>
              </a:rPr>
              <a:t>′</a:t>
            </a:r>
            <a:endParaRPr lang="en-US" altLang="en-US"/>
          </a:p>
        </p:txBody>
      </p:sp>
      <p:sp>
        <p:nvSpPr>
          <p:cNvPr id="28713" name="Line 26">
            <a:extLst>
              <a:ext uri="{FF2B5EF4-FFF2-40B4-BE49-F238E27FC236}">
                <a16:creationId xmlns:a16="http://schemas.microsoft.com/office/drawing/2014/main" id="{41C1FDC0-8CE5-4F32-90C6-1B89215CC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76200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14" name="TextBox 43">
            <a:extLst>
              <a:ext uri="{FF2B5EF4-FFF2-40B4-BE49-F238E27FC236}">
                <a16:creationId xmlns:a16="http://schemas.microsoft.com/office/drawing/2014/main" id="{282331A9-3D49-494E-9CBF-337BB06D8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172200"/>
            <a:ext cx="38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w</a:t>
            </a:r>
          </a:p>
        </p:txBody>
      </p:sp>
      <p:sp>
        <p:nvSpPr>
          <p:cNvPr id="28715" name="TextBox 44">
            <a:extLst>
              <a:ext uri="{FF2B5EF4-FFF2-40B4-BE49-F238E27FC236}">
                <a16:creationId xmlns:a16="http://schemas.microsoft.com/office/drawing/2014/main" id="{F2149223-A902-4AF9-80BF-9624AA3E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429000"/>
            <a:ext cx="4343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Derivation of finding </a:t>
            </a:r>
            <a:r>
              <a:rPr lang="en-US" altLang="en-US" sz="1800" i="1"/>
              <a:t>r:</a:t>
            </a:r>
            <a:endParaRPr lang="en-US" altLang="en-US" sz="1800"/>
          </a:p>
          <a:p>
            <a:pPr eaLnBrk="1" hangingPunct="1"/>
            <a:r>
              <a:rPr lang="en-US" altLang="en-US" sz="1800"/>
              <a:t>Dotted line </a:t>
            </a:r>
            <a:r>
              <a:rPr lang="en-US" altLang="en-US" sz="1800" b="1"/>
              <a:t>x</a:t>
            </a:r>
            <a:r>
              <a:rPr lang="ja-JP" altLang="en-US" sz="1800" b="1"/>
              <a:t>’</a:t>
            </a:r>
            <a:r>
              <a:rPr lang="en-US" altLang="ja-JP" sz="1800">
                <a:latin typeface="MS Gothic" panose="020B0609070205080204" pitchFamily="49" charset="-128"/>
                <a:ea typeface="MS Gothic" panose="020B0609070205080204" pitchFamily="49" charset="-128"/>
              </a:rPr>
              <a:t>−</a:t>
            </a:r>
            <a:r>
              <a:rPr lang="en-US" altLang="ja-JP" sz="1800" b="1"/>
              <a:t>x</a:t>
            </a:r>
            <a:r>
              <a:rPr lang="en-US" altLang="ja-JP" sz="1800"/>
              <a:t> is perpendicular to</a:t>
            </a:r>
          </a:p>
          <a:p>
            <a:pPr eaLnBrk="1" hangingPunct="1"/>
            <a:r>
              <a:rPr lang="en-US" altLang="en-US" sz="1800"/>
              <a:t>decision boundary so parallel to </a:t>
            </a:r>
            <a:r>
              <a:rPr lang="en-US" altLang="en-US" sz="1800" b="1"/>
              <a:t>w</a:t>
            </a:r>
            <a:r>
              <a:rPr lang="en-US" altLang="en-US" sz="1800"/>
              <a:t>.</a:t>
            </a:r>
          </a:p>
          <a:p>
            <a:pPr eaLnBrk="1" hangingPunct="1"/>
            <a:r>
              <a:rPr lang="en-US" altLang="en-US" sz="1800"/>
              <a:t>Unit vector is </a:t>
            </a:r>
            <a:r>
              <a:rPr lang="en-US" altLang="en-US" sz="1800" b="1"/>
              <a:t>w</a:t>
            </a:r>
            <a:r>
              <a:rPr lang="en-US" altLang="en-US" sz="1800"/>
              <a:t>/|</a:t>
            </a:r>
            <a:r>
              <a:rPr lang="en-US" altLang="en-US" sz="1800" b="1"/>
              <a:t>w</a:t>
            </a:r>
            <a:r>
              <a:rPr lang="en-US" altLang="en-US" sz="1800"/>
              <a:t>|, so line is r</a:t>
            </a:r>
            <a:r>
              <a:rPr lang="en-US" altLang="en-US" sz="1800" b="1"/>
              <a:t>w</a:t>
            </a:r>
            <a:r>
              <a:rPr lang="en-US" altLang="en-US" sz="1800"/>
              <a:t>/|</a:t>
            </a:r>
            <a:r>
              <a:rPr lang="en-US" altLang="en-US" sz="1800" b="1"/>
              <a:t>w</a:t>
            </a:r>
            <a:r>
              <a:rPr lang="en-US" altLang="en-US" sz="1800"/>
              <a:t>|.</a:t>
            </a:r>
          </a:p>
          <a:p>
            <a:pPr eaLnBrk="1" hangingPunct="1"/>
            <a:r>
              <a:rPr lang="en-US" altLang="en-US" sz="1800" b="1"/>
              <a:t>x</a:t>
            </a:r>
            <a:r>
              <a:rPr lang="ja-JP" altLang="en-US" sz="1800" b="1"/>
              <a:t>’</a:t>
            </a:r>
            <a:r>
              <a:rPr lang="en-US" altLang="ja-JP" sz="1800"/>
              <a:t> = </a:t>
            </a:r>
            <a:r>
              <a:rPr lang="en-US" altLang="ja-JP" sz="1800" b="1"/>
              <a:t>x</a:t>
            </a:r>
            <a:r>
              <a:rPr lang="en-US" altLang="ja-JP" sz="1800"/>
              <a:t> – yr</a:t>
            </a:r>
            <a:r>
              <a:rPr lang="en-US" altLang="ja-JP" sz="1800" b="1"/>
              <a:t>w</a:t>
            </a:r>
            <a:r>
              <a:rPr lang="en-US" altLang="ja-JP" sz="1800"/>
              <a:t>/|</a:t>
            </a:r>
            <a:r>
              <a:rPr lang="en-US" altLang="ja-JP" sz="1800" b="1"/>
              <a:t>w</a:t>
            </a:r>
            <a:r>
              <a:rPr lang="en-US" altLang="ja-JP" sz="1800"/>
              <a:t>|. </a:t>
            </a:r>
          </a:p>
          <a:p>
            <a:pPr eaLnBrk="1" hangingPunct="1"/>
            <a:r>
              <a:rPr lang="en-US" altLang="en-US" sz="1800" b="1"/>
              <a:t>x</a:t>
            </a:r>
            <a:r>
              <a:rPr lang="ja-JP" altLang="en-US" sz="1800" b="1"/>
              <a:t>’</a:t>
            </a:r>
            <a:r>
              <a:rPr lang="en-US" altLang="ja-JP" sz="1800" b="1"/>
              <a:t> </a:t>
            </a:r>
            <a:r>
              <a:rPr lang="en-US" altLang="ja-JP" sz="1800"/>
              <a:t>satisfies </a:t>
            </a:r>
            <a:r>
              <a:rPr lang="en-US" altLang="ja-JP" sz="1800" b="1"/>
              <a:t>w</a:t>
            </a:r>
            <a:r>
              <a:rPr lang="en-US" altLang="ja-JP" sz="1800" baseline="30000"/>
              <a:t>T</a:t>
            </a:r>
            <a:r>
              <a:rPr lang="en-US" altLang="ja-JP" sz="1800" b="1"/>
              <a:t>x</a:t>
            </a:r>
            <a:r>
              <a:rPr lang="ja-JP" altLang="en-US" sz="1800" b="1"/>
              <a:t>’</a:t>
            </a:r>
            <a:r>
              <a:rPr lang="en-US" altLang="ja-JP" sz="1800"/>
              <a:t>+b = 0.</a:t>
            </a:r>
          </a:p>
          <a:p>
            <a:pPr eaLnBrk="1" hangingPunct="1"/>
            <a:r>
              <a:rPr lang="en-US" altLang="en-US" sz="1800"/>
              <a:t>So </a:t>
            </a:r>
            <a:r>
              <a:rPr lang="en-US" altLang="en-US" sz="1800" b="1"/>
              <a:t>w</a:t>
            </a:r>
            <a:r>
              <a:rPr lang="en-US" altLang="en-US" sz="1800" baseline="30000"/>
              <a:t>T</a:t>
            </a:r>
            <a:r>
              <a:rPr lang="en-US" altLang="en-US" sz="1800"/>
              <a:t>(</a:t>
            </a:r>
            <a:r>
              <a:rPr lang="en-US" altLang="en-US" sz="1800" b="1"/>
              <a:t>x</a:t>
            </a:r>
            <a:r>
              <a:rPr lang="en-US" altLang="en-US" sz="1800"/>
              <a:t> –yr</a:t>
            </a:r>
            <a:r>
              <a:rPr lang="en-US" altLang="en-US" sz="1800" b="1"/>
              <a:t>w</a:t>
            </a:r>
            <a:r>
              <a:rPr lang="en-US" altLang="en-US" sz="1800"/>
              <a:t>/|</a:t>
            </a:r>
            <a:r>
              <a:rPr lang="en-US" altLang="en-US" sz="1800" b="1"/>
              <a:t>w</a:t>
            </a:r>
            <a:r>
              <a:rPr lang="en-US" altLang="en-US" sz="1800"/>
              <a:t>|) + b = 0</a:t>
            </a:r>
          </a:p>
          <a:p>
            <a:pPr eaLnBrk="1" hangingPunct="1"/>
            <a:r>
              <a:rPr lang="en-US" altLang="en-US" sz="1800"/>
              <a:t>Recall that |</a:t>
            </a:r>
            <a:r>
              <a:rPr lang="en-US" altLang="en-US" sz="1800" b="1"/>
              <a:t>w</a:t>
            </a:r>
            <a:r>
              <a:rPr lang="en-US" altLang="en-US" sz="1800"/>
              <a:t>| = sqrt(</a:t>
            </a:r>
            <a:r>
              <a:rPr lang="en-US" altLang="en-US" sz="1800" b="1"/>
              <a:t>w</a:t>
            </a:r>
            <a:r>
              <a:rPr lang="en-US" altLang="en-US" sz="1800" baseline="30000"/>
              <a:t>T</a:t>
            </a:r>
            <a:r>
              <a:rPr lang="en-US" altLang="en-US" sz="1800" b="1"/>
              <a:t>w</a:t>
            </a:r>
            <a:r>
              <a:rPr lang="en-US" altLang="en-US" sz="1800"/>
              <a:t>).</a:t>
            </a:r>
          </a:p>
          <a:p>
            <a:pPr eaLnBrk="1" hangingPunct="1"/>
            <a:r>
              <a:rPr lang="en-US" altLang="en-US" sz="1800"/>
              <a:t>So </a:t>
            </a:r>
            <a:r>
              <a:rPr lang="en-US" altLang="en-US" sz="1800" b="1"/>
              <a:t>w</a:t>
            </a:r>
            <a:r>
              <a:rPr lang="en-US" altLang="en-US" sz="1800" baseline="30000"/>
              <a:t>T</a:t>
            </a:r>
            <a:r>
              <a:rPr lang="en-US" altLang="en-US" sz="1800" b="1"/>
              <a:t>x</a:t>
            </a:r>
            <a:r>
              <a:rPr lang="en-US" altLang="en-US" sz="1800"/>
              <a:t> –yr|</a:t>
            </a:r>
            <a:r>
              <a:rPr lang="en-US" altLang="en-US" sz="1800" b="1"/>
              <a:t>w</a:t>
            </a:r>
            <a:r>
              <a:rPr lang="en-US" altLang="en-US" sz="1800"/>
              <a:t>| + b = 0</a:t>
            </a:r>
          </a:p>
          <a:p>
            <a:pPr eaLnBrk="1" hangingPunct="1"/>
            <a:r>
              <a:rPr lang="en-US" altLang="en-US" sz="1800"/>
              <a:t>So, solving for r gives:</a:t>
            </a:r>
          </a:p>
          <a:p>
            <a:pPr eaLnBrk="1" hangingPunct="1"/>
            <a:r>
              <a:rPr lang="en-US" altLang="en-US" sz="1800"/>
              <a:t>r = y(</a:t>
            </a:r>
            <a:r>
              <a:rPr lang="en-US" altLang="en-US" sz="1800" b="1"/>
              <a:t>w</a:t>
            </a:r>
            <a:r>
              <a:rPr lang="en-US" altLang="en-US" sz="1800" baseline="30000"/>
              <a:t>T</a:t>
            </a:r>
            <a:r>
              <a:rPr lang="en-US" altLang="en-US" sz="1800" b="1"/>
              <a:t>x</a:t>
            </a:r>
            <a:r>
              <a:rPr lang="en-US" altLang="en-US" sz="1800"/>
              <a:t> + b)/|</a:t>
            </a:r>
            <a:r>
              <a:rPr lang="en-US" altLang="en-US" sz="1800" b="1"/>
              <a:t>w</a:t>
            </a:r>
            <a:r>
              <a:rPr lang="en-US" altLang="en-US" sz="1800"/>
              <a:t>|</a:t>
            </a:r>
          </a:p>
        </p:txBody>
      </p:sp>
      <p:sp>
        <p:nvSpPr>
          <p:cNvPr id="28716" name="TextBox 4">
            <a:extLst>
              <a:ext uri="{FF2B5EF4-FFF2-40B4-BE49-F238E27FC236}">
                <a16:creationId xmlns:a16="http://schemas.microsoft.com/office/drawing/2014/main" id="{16833152-081E-4C42-B53B-E95B33C8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E8C864C9-CFC7-42B4-91D3-3BA232C2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DA8312F-337D-4894-9AE3-3D64D688948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BEE00AA6-F094-4E6C-AE43-C17EF73CF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SVM Mathematically</a:t>
            </a:r>
            <a:br>
              <a:rPr lang="en-US" altLang="en-US"/>
            </a:br>
            <a:r>
              <a:rPr lang="en-US" altLang="en-US" sz="2400"/>
              <a:t>The linearly separable case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1A55F43-F94B-4E19-AAAC-4BD7D74E3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75650" cy="5029200"/>
          </a:xfrm>
        </p:spPr>
        <p:txBody>
          <a:bodyPr/>
          <a:lstStyle/>
          <a:p>
            <a:pPr eaLnBrk="1" hangingPunct="1"/>
            <a:r>
              <a:rPr lang="en-US" altLang="en-US" sz="2000"/>
              <a:t>Assume that all data is at least distance 1 from the hyperplane, then the following two constraints follow for a training set {(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 b="1"/>
              <a:t> </a:t>
            </a:r>
            <a:r>
              <a:rPr lang="en-US" altLang="en-US" sz="2000"/>
              <a:t>,</a:t>
            </a:r>
            <a:r>
              <a:rPr lang="en-US" altLang="en-US" sz="2000" i="1"/>
              <a:t>y</a:t>
            </a:r>
            <a:r>
              <a:rPr lang="en-US" altLang="en-US" sz="2000" i="1" baseline="-25000"/>
              <a:t>i</a:t>
            </a:r>
            <a:r>
              <a:rPr lang="en-US" altLang="en-US" sz="2000"/>
              <a:t>)}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For support vectors, the inequality becomes an equality</a:t>
            </a:r>
          </a:p>
          <a:p>
            <a:pPr eaLnBrk="1" hangingPunct="1"/>
            <a:r>
              <a:rPr lang="en-US" altLang="en-US" sz="2000"/>
              <a:t>Then, since each example’s distance from the hyperplane is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margin is: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233E1B52-CD06-4352-92E5-D01253952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2628900"/>
            <a:ext cx="381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 b="1" baseline="30000">
                <a:latin typeface="Times New Roman" panose="02020603050405020304" pitchFamily="18" charset="0"/>
              </a:rPr>
              <a:t>T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   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 b="1" baseline="30000">
                <a:latin typeface="Times New Roman" panose="02020603050405020304" pitchFamily="18" charset="0"/>
              </a:rPr>
              <a:t>T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≤ −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  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−1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25" name="Object 2">
            <a:extLst>
              <a:ext uri="{FF2B5EF4-FFF2-40B4-BE49-F238E27FC236}">
                <a16:creationId xmlns:a16="http://schemas.microsoft.com/office/drawing/2014/main" id="{937C9DF7-C426-4C20-8737-59098C758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486401"/>
          <a:ext cx="8080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30725" name="Object 2">
                        <a:extLst>
                          <a:ext uri="{FF2B5EF4-FFF2-40B4-BE49-F238E27FC236}">
                            <a16:creationId xmlns:a16="http://schemas.microsoft.com/office/drawing/2014/main" id="{937C9DF7-C426-4C20-8737-59098C758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1"/>
                        <a:ext cx="80803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>
            <a:extLst>
              <a:ext uri="{FF2B5EF4-FFF2-40B4-BE49-F238E27FC236}">
                <a16:creationId xmlns:a16="http://schemas.microsoft.com/office/drawing/2014/main" id="{FB157DAE-A8B5-4E3D-9862-A195A8E7A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4419600"/>
          <a:ext cx="13604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5" imgW="876300" imgH="469900" progId="Equation.3">
                  <p:embed/>
                </p:oleObj>
              </mc:Choice>
              <mc:Fallback>
                <p:oleObj name="Equation" r:id="rId5" imgW="876300" imgH="469900" progId="Equation.3">
                  <p:embed/>
                  <p:pic>
                    <p:nvPicPr>
                      <p:cNvPr id="30726" name="Object 3">
                        <a:extLst>
                          <a:ext uri="{FF2B5EF4-FFF2-40B4-BE49-F238E27FC236}">
                            <a16:creationId xmlns:a16="http://schemas.microsoft.com/office/drawing/2014/main" id="{FB157DAE-A8B5-4E3D-9862-A195A8E7A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419600"/>
                        <a:ext cx="13604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>
            <a:extLst>
              <a:ext uri="{FF2B5EF4-FFF2-40B4-BE49-F238E27FC236}">
                <a16:creationId xmlns:a16="http://schemas.microsoft.com/office/drawing/2014/main" id="{0B4F11CB-2B36-47E2-A9B3-B01D54EA1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47AA2326-0B65-40B1-A9E4-03942481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15D4DC-1FD5-42F9-AFBB-E0C30B4AD83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402119E-4C20-4927-A8EA-61472431A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8676" y="152401"/>
            <a:ext cx="8416925" cy="1216025"/>
          </a:xfrm>
        </p:spPr>
        <p:txBody>
          <a:bodyPr/>
          <a:lstStyle/>
          <a:p>
            <a:pPr eaLnBrk="1" hangingPunct="1"/>
            <a:r>
              <a:rPr lang="en-US" altLang="en-US" sz="3600"/>
              <a:t>Linear Support Vector Machine (SVM)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5269C95-AEC5-4E26-BE76-970DBDB3B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0738" y="1981200"/>
            <a:ext cx="7053262" cy="4343400"/>
          </a:xfrm>
          <a:noFill/>
        </p:spPr>
        <p:txBody>
          <a:bodyPr/>
          <a:lstStyle/>
          <a:p>
            <a:pPr marL="469900" indent="-469900"/>
            <a:endParaRPr lang="en-US" altLang="en-US" sz="1900"/>
          </a:p>
          <a:p>
            <a:pPr marL="469900" indent="-469900">
              <a:buNone/>
            </a:pPr>
            <a:endParaRPr lang="en-US" altLang="en-US" sz="1900"/>
          </a:p>
          <a:p>
            <a:pPr marL="469900" indent="-469900"/>
            <a:r>
              <a:rPr lang="en-US" altLang="en-US" sz="1900" b="1">
                <a:solidFill>
                  <a:schemeClr val="folHlink"/>
                </a:solidFill>
              </a:rPr>
              <a:t>Hyperplane</a:t>
            </a:r>
            <a:r>
              <a:rPr lang="en-US" altLang="en-US" sz="1900">
                <a:solidFill>
                  <a:schemeClr val="folHlink"/>
                </a:solidFill>
              </a:rPr>
              <a:t> </a:t>
            </a:r>
          </a:p>
          <a:p>
            <a:pPr marL="469900" indent="-469900">
              <a:buNone/>
            </a:pPr>
            <a:r>
              <a:rPr lang="en-US" altLang="en-US" sz="1900"/>
              <a:t>        </a:t>
            </a:r>
            <a:r>
              <a:rPr lang="en-US" altLang="en-US" sz="1900" b="1"/>
              <a:t>w</a:t>
            </a:r>
            <a:r>
              <a:rPr lang="en-US" altLang="en-US" sz="1900" baseline="30000"/>
              <a:t>T</a:t>
            </a:r>
            <a:r>
              <a:rPr lang="en-US" altLang="en-US" sz="1900"/>
              <a:t> </a:t>
            </a:r>
            <a:r>
              <a:rPr lang="en-US" altLang="en-US" sz="1900" b="1"/>
              <a:t>x</a:t>
            </a:r>
            <a:r>
              <a:rPr lang="en-US" altLang="en-US" sz="1900"/>
              <a:t> + b = 0</a:t>
            </a:r>
          </a:p>
          <a:p>
            <a:pPr marL="469900" indent="-469900">
              <a:buNone/>
            </a:pPr>
            <a:endParaRPr lang="en-US" altLang="en-US" sz="1900"/>
          </a:p>
          <a:p>
            <a:pPr marL="469900" indent="-469900"/>
            <a:r>
              <a:rPr lang="en-US" altLang="en-US" sz="1900" b="1">
                <a:solidFill>
                  <a:schemeClr val="folHlink"/>
                </a:solidFill>
              </a:rPr>
              <a:t>Extra scale constraint</a:t>
            </a:r>
            <a:r>
              <a:rPr lang="en-US" altLang="en-US" sz="1900"/>
              <a:t>:</a:t>
            </a:r>
          </a:p>
          <a:p>
            <a:pPr marL="469900" indent="-469900">
              <a:buNone/>
            </a:pPr>
            <a:r>
              <a:rPr lang="en-US" altLang="en-US" sz="1900"/>
              <a:t>        </a:t>
            </a:r>
            <a:r>
              <a:rPr lang="en-US" altLang="en-US" sz="1900" b="1">
                <a:solidFill>
                  <a:schemeClr val="hlink"/>
                </a:solidFill>
              </a:rPr>
              <a:t>min</a:t>
            </a:r>
            <a:r>
              <a:rPr lang="en-US" altLang="en-US" sz="1900" b="1" baseline="-25000">
                <a:solidFill>
                  <a:schemeClr val="hlink"/>
                </a:solidFill>
              </a:rPr>
              <a:t>i=1,…,n</a:t>
            </a:r>
            <a:r>
              <a:rPr lang="en-US" altLang="en-US" sz="1900" b="1">
                <a:solidFill>
                  <a:schemeClr val="hlink"/>
                </a:solidFill>
              </a:rPr>
              <a:t> |w</a:t>
            </a:r>
            <a:r>
              <a:rPr lang="en-US" altLang="en-US" sz="1900" b="1" baseline="30000">
                <a:solidFill>
                  <a:schemeClr val="hlink"/>
                </a:solidFill>
              </a:rPr>
              <a:t>T</a:t>
            </a:r>
            <a:r>
              <a:rPr lang="en-US" altLang="en-US" sz="1900" b="1">
                <a:solidFill>
                  <a:schemeClr val="hlink"/>
                </a:solidFill>
              </a:rPr>
              <a:t>x</a:t>
            </a:r>
            <a:r>
              <a:rPr lang="en-US" altLang="en-US" sz="1900" b="1" baseline="-25000">
                <a:solidFill>
                  <a:schemeClr val="hlink"/>
                </a:solidFill>
              </a:rPr>
              <a:t>i</a:t>
            </a:r>
            <a:r>
              <a:rPr lang="en-US" altLang="en-US" sz="1900" b="1">
                <a:solidFill>
                  <a:schemeClr val="hlink"/>
                </a:solidFill>
              </a:rPr>
              <a:t> + b| = 1</a:t>
            </a:r>
          </a:p>
          <a:p>
            <a:pPr marL="469900" indent="-469900">
              <a:buNone/>
            </a:pPr>
            <a:endParaRPr lang="en-US" altLang="en-US" sz="1900"/>
          </a:p>
          <a:p>
            <a:pPr marL="469900" indent="-469900"/>
            <a:r>
              <a:rPr lang="en-US" altLang="en-US" sz="1900"/>
              <a:t>This implies:</a:t>
            </a:r>
          </a:p>
          <a:p>
            <a:pPr marL="469900" indent="-469900">
              <a:buNone/>
            </a:pPr>
            <a:r>
              <a:rPr lang="en-US" altLang="en-US" sz="1900"/>
              <a:t>        w</a:t>
            </a:r>
            <a:r>
              <a:rPr lang="en-US" altLang="en-US" sz="1900" baseline="30000"/>
              <a:t>T</a:t>
            </a:r>
            <a:r>
              <a:rPr lang="en-US" altLang="en-US" sz="1900"/>
              <a:t>(x</a:t>
            </a:r>
            <a:r>
              <a:rPr lang="en-US" altLang="en-US" sz="1900" baseline="-25000"/>
              <a:t>a</a:t>
            </a:r>
            <a:r>
              <a:rPr lang="en-US" altLang="en-US" sz="1900"/>
              <a:t>–x</a:t>
            </a:r>
            <a:r>
              <a:rPr lang="en-US" altLang="en-US" sz="1900" baseline="-25000"/>
              <a:t>b</a:t>
            </a:r>
            <a:r>
              <a:rPr lang="en-US" altLang="en-US" sz="1900"/>
              <a:t>) = 2</a:t>
            </a:r>
          </a:p>
          <a:p>
            <a:pPr marL="469900" indent="-469900">
              <a:buNone/>
            </a:pPr>
            <a:r>
              <a:rPr lang="en-US" altLang="en-US" sz="1900"/>
              <a:t> 	</a:t>
            </a:r>
            <a:r>
              <a:rPr lang="el-GR" altLang="en-US" sz="1800" b="1" i="1">
                <a:solidFill>
                  <a:srgbClr val="00A000"/>
                </a:solidFill>
                <a:cs typeface="Times New Roman" panose="02020603050405020304" pitchFamily="18" charset="0"/>
              </a:rPr>
              <a:t>ρ</a:t>
            </a:r>
            <a:r>
              <a:rPr lang="en-US" altLang="en-US" sz="1900"/>
              <a:t> = ||x</a:t>
            </a:r>
            <a:r>
              <a:rPr lang="en-US" altLang="en-US" sz="1900" baseline="-25000"/>
              <a:t>a</a:t>
            </a:r>
            <a:r>
              <a:rPr lang="en-US" altLang="en-US" sz="1900"/>
              <a:t>–x</a:t>
            </a:r>
            <a:r>
              <a:rPr lang="en-US" altLang="en-US" sz="1900" baseline="-25000"/>
              <a:t>b</a:t>
            </a:r>
            <a:r>
              <a:rPr lang="en-US" altLang="en-US" sz="1900"/>
              <a:t>||</a:t>
            </a:r>
            <a:r>
              <a:rPr lang="en-US" altLang="en-US" sz="1900" baseline="-25000"/>
              <a:t>2</a:t>
            </a:r>
            <a:r>
              <a:rPr lang="en-US" altLang="en-US" sz="1900"/>
              <a:t> = </a:t>
            </a:r>
            <a:r>
              <a:rPr lang="en-US" altLang="en-US" sz="1900" b="1">
                <a:solidFill>
                  <a:schemeClr val="hlink"/>
                </a:solidFill>
              </a:rPr>
              <a:t>2/||w||</a:t>
            </a:r>
            <a:r>
              <a:rPr lang="en-US" altLang="en-US" sz="19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CB89228D-0832-48D5-A97F-2A9FFCEC1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E43E4C2A-21CA-4614-AA78-9D6189F1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8404EE72-3C29-403C-8382-63DC6CFD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0E3F34F7-290F-468B-B262-9269FD29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72E13281-8BD7-4C4C-B39B-46F1D1B8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947FA3C0-18A8-463B-BFED-4175B111C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733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8E3021D0-C2E3-485C-ABC1-2617028F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3A1F67AF-B5E7-4928-8FCD-4D3F62AE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42B0A638-209D-4A10-B12B-A00EC683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B936E4A3-17F1-48C8-A316-3DFFFE83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971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9B25032B-6995-4A01-8D0C-5BA6E717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48364463-D52B-4480-8B79-58347E92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276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Oval 16">
            <a:extLst>
              <a:ext uri="{FF2B5EF4-FFF2-40B4-BE49-F238E27FC236}">
                <a16:creationId xmlns:a16="http://schemas.microsoft.com/office/drawing/2014/main" id="{259D1A40-AE7D-4472-855D-76B7149A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Oval 17">
            <a:extLst>
              <a:ext uri="{FF2B5EF4-FFF2-40B4-BE49-F238E27FC236}">
                <a16:creationId xmlns:a16="http://schemas.microsoft.com/office/drawing/2014/main" id="{3866109D-3623-4F79-8D89-24BDEE47E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2" name="Oval 18">
            <a:extLst>
              <a:ext uri="{FF2B5EF4-FFF2-40B4-BE49-F238E27FC236}">
                <a16:creationId xmlns:a16="http://schemas.microsoft.com/office/drawing/2014/main" id="{B18C5603-7A64-480D-82A5-C14A27A5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Oval 19">
            <a:extLst>
              <a:ext uri="{FF2B5EF4-FFF2-40B4-BE49-F238E27FC236}">
                <a16:creationId xmlns:a16="http://schemas.microsoft.com/office/drawing/2014/main" id="{3C1B73D2-A629-4ED2-92BC-F2F80246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4" name="Oval 20">
            <a:extLst>
              <a:ext uri="{FF2B5EF4-FFF2-40B4-BE49-F238E27FC236}">
                <a16:creationId xmlns:a16="http://schemas.microsoft.com/office/drawing/2014/main" id="{58F4A97A-EA8A-4A5A-B839-778CFF960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4191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5" name="Oval 21">
            <a:extLst>
              <a:ext uri="{FF2B5EF4-FFF2-40B4-BE49-F238E27FC236}">
                <a16:creationId xmlns:a16="http://schemas.microsoft.com/office/drawing/2014/main" id="{35164045-CB70-4C87-BA95-2D194A2B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6" name="Oval 22">
            <a:extLst>
              <a:ext uri="{FF2B5EF4-FFF2-40B4-BE49-F238E27FC236}">
                <a16:creationId xmlns:a16="http://schemas.microsoft.com/office/drawing/2014/main" id="{433A68CD-2D39-4D04-BCB1-36A3D7C6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7" name="Oval 23">
            <a:extLst>
              <a:ext uri="{FF2B5EF4-FFF2-40B4-BE49-F238E27FC236}">
                <a16:creationId xmlns:a16="http://schemas.microsoft.com/office/drawing/2014/main" id="{B997F9FA-B449-4BA6-BB8D-97AC1152B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8" name="Oval 24">
            <a:extLst>
              <a:ext uri="{FF2B5EF4-FFF2-40B4-BE49-F238E27FC236}">
                <a16:creationId xmlns:a16="http://schemas.microsoft.com/office/drawing/2014/main" id="{56475550-9A51-44B0-BA90-FD2E13650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9" name="Oval 25">
            <a:extLst>
              <a:ext uri="{FF2B5EF4-FFF2-40B4-BE49-F238E27FC236}">
                <a16:creationId xmlns:a16="http://schemas.microsoft.com/office/drawing/2014/main" id="{E35175CC-503B-4030-8FF3-BADDDC361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0" name="Oval 26">
            <a:extLst>
              <a:ext uri="{FF2B5EF4-FFF2-40B4-BE49-F238E27FC236}">
                <a16:creationId xmlns:a16="http://schemas.microsoft.com/office/drawing/2014/main" id="{42697F0F-DBF8-46EA-B6FF-E2704681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1" name="Oval 27">
            <a:extLst>
              <a:ext uri="{FF2B5EF4-FFF2-40B4-BE49-F238E27FC236}">
                <a16:creationId xmlns:a16="http://schemas.microsoft.com/office/drawing/2014/main" id="{00688D58-8F10-40AC-B951-9164163A3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200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2" name="Oval 28">
            <a:extLst>
              <a:ext uri="{FF2B5EF4-FFF2-40B4-BE49-F238E27FC236}">
                <a16:creationId xmlns:a16="http://schemas.microsoft.com/office/drawing/2014/main" id="{24127395-CF18-4E76-B8D5-130B64FD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3" name="Oval 29">
            <a:extLst>
              <a:ext uri="{FF2B5EF4-FFF2-40B4-BE49-F238E27FC236}">
                <a16:creationId xmlns:a16="http://schemas.microsoft.com/office/drawing/2014/main" id="{59DECC24-22D8-4AE8-86E4-55A3BD35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429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4" name="Oval 30">
            <a:extLst>
              <a:ext uri="{FF2B5EF4-FFF2-40B4-BE49-F238E27FC236}">
                <a16:creationId xmlns:a16="http://schemas.microsoft.com/office/drawing/2014/main" id="{AC056FE8-4F42-4E22-9245-ED431206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5" name="Oval 31">
            <a:extLst>
              <a:ext uri="{FF2B5EF4-FFF2-40B4-BE49-F238E27FC236}">
                <a16:creationId xmlns:a16="http://schemas.microsoft.com/office/drawing/2014/main" id="{A58165A9-F190-43ED-8700-CA5F8F6E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505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1808" name="Line 32">
            <a:extLst>
              <a:ext uri="{FF2B5EF4-FFF2-40B4-BE49-F238E27FC236}">
                <a16:creationId xmlns:a16="http://schemas.microsoft.com/office/drawing/2014/main" id="{AF5C084A-1C9E-4167-9474-ABA5985B9F49}"/>
              </a:ext>
            </a:extLst>
          </p:cNvPr>
          <p:cNvSpPr>
            <a:spLocks noChangeShapeType="1"/>
          </p:cNvSpPr>
          <p:nvPr/>
        </p:nvSpPr>
        <p:spPr bwMode="auto">
          <a:xfrm rot="921216">
            <a:off x="6724650" y="2413000"/>
            <a:ext cx="28209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1809" name="Line 33">
            <a:extLst>
              <a:ext uri="{FF2B5EF4-FFF2-40B4-BE49-F238E27FC236}">
                <a16:creationId xmlns:a16="http://schemas.microsoft.com/office/drawing/2014/main" id="{40A1A71C-D9E5-4C24-AEB7-ABF12E48B979}"/>
              </a:ext>
            </a:extLst>
          </p:cNvPr>
          <p:cNvSpPr>
            <a:spLocks noChangeShapeType="1"/>
          </p:cNvSpPr>
          <p:nvPr/>
        </p:nvSpPr>
        <p:spPr bwMode="auto">
          <a:xfrm rot="921216">
            <a:off x="6477000" y="2590801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1810" name="Line 34">
            <a:extLst>
              <a:ext uri="{FF2B5EF4-FFF2-40B4-BE49-F238E27FC236}">
                <a16:creationId xmlns:a16="http://schemas.microsoft.com/office/drawing/2014/main" id="{3C6C9EAD-CF99-4B9A-B8E5-991DECCE775A}"/>
              </a:ext>
            </a:extLst>
          </p:cNvPr>
          <p:cNvSpPr>
            <a:spLocks noChangeShapeType="1"/>
          </p:cNvSpPr>
          <p:nvPr/>
        </p:nvSpPr>
        <p:spPr bwMode="auto">
          <a:xfrm rot="921216">
            <a:off x="7086600" y="2286001"/>
            <a:ext cx="2725738" cy="19923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1811" name="Text Box 35">
            <a:extLst>
              <a:ext uri="{FF2B5EF4-FFF2-40B4-BE49-F238E27FC236}">
                <a16:creationId xmlns:a16="http://schemas.microsoft.com/office/drawing/2014/main" id="{92922CEF-9005-4AFC-917E-AF44493BD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5334001"/>
            <a:ext cx="177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w</a:t>
            </a:r>
            <a:r>
              <a:rPr lang="en-US" altLang="en-US" sz="1800" b="1" baseline="30000">
                <a:latin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 x + b = 0</a:t>
            </a:r>
          </a:p>
        </p:txBody>
      </p:sp>
      <p:sp>
        <p:nvSpPr>
          <p:cNvPr id="971812" name="Line 36">
            <a:extLst>
              <a:ext uri="{FF2B5EF4-FFF2-40B4-BE49-F238E27FC236}">
                <a16:creationId xmlns:a16="http://schemas.microsoft.com/office/drawing/2014/main" id="{DE729D06-866B-48C5-AE93-C0A6DE848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133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1813" name="Text Box 37">
            <a:extLst>
              <a:ext uri="{FF2B5EF4-FFF2-40B4-BE49-F238E27FC236}">
                <a16:creationId xmlns:a16="http://schemas.microsoft.com/office/drawing/2014/main" id="{B4BCE7E5-8DCA-4C9A-A644-5F52B5F2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1784351"/>
            <a:ext cx="1798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w</a:t>
            </a:r>
            <a:r>
              <a:rPr lang="en-US" altLang="en-US" sz="1800" b="1" baseline="30000">
                <a:latin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x</a:t>
            </a:r>
            <a:r>
              <a:rPr lang="en-US" altLang="en-US" sz="1800" b="1" baseline="-25000">
                <a:latin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 + b = 1</a:t>
            </a:r>
          </a:p>
        </p:txBody>
      </p:sp>
      <p:sp>
        <p:nvSpPr>
          <p:cNvPr id="971814" name="Text Box 38">
            <a:extLst>
              <a:ext uri="{FF2B5EF4-FFF2-40B4-BE49-F238E27FC236}">
                <a16:creationId xmlns:a16="http://schemas.microsoft.com/office/drawing/2014/main" id="{939899DC-06E0-4A1E-88E8-A431C0C4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452688"/>
            <a:ext cx="1912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w</a:t>
            </a:r>
            <a:r>
              <a:rPr lang="en-US" altLang="en-US" sz="1800" b="1" baseline="30000">
                <a:latin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x</a:t>
            </a:r>
            <a:r>
              <a:rPr lang="en-US" altLang="en-US" sz="1800" b="1" baseline="-25000">
                <a:latin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 b="1">
                <a:latin typeface="Verdana" panose="020B0604030504040204" pitchFamily="34" charset="0"/>
                <a:cs typeface="Arial" panose="020B0604020202020204" pitchFamily="34" charset="0"/>
              </a:rPr>
              <a:t> + b = -1</a:t>
            </a:r>
          </a:p>
        </p:txBody>
      </p:sp>
      <p:sp>
        <p:nvSpPr>
          <p:cNvPr id="971815" name="Line 39">
            <a:extLst>
              <a:ext uri="{FF2B5EF4-FFF2-40B4-BE49-F238E27FC236}">
                <a16:creationId xmlns:a16="http://schemas.microsoft.com/office/drawing/2014/main" id="{23701C4E-E826-45EB-94C7-58650FCE1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432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1816" name="Line 40">
            <a:extLst>
              <a:ext uri="{FF2B5EF4-FFF2-40B4-BE49-F238E27FC236}">
                <a16:creationId xmlns:a16="http://schemas.microsoft.com/office/drawing/2014/main" id="{47F00C44-0795-4B53-A27E-6210D279A9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014538"/>
            <a:ext cx="457200" cy="423862"/>
          </a:xfrm>
          <a:prstGeom prst="line">
            <a:avLst/>
          </a:prstGeom>
          <a:noFill/>
          <a:ln w="6032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1817" name="Text Box 41">
            <a:extLst>
              <a:ext uri="{FF2B5EF4-FFF2-40B4-BE49-F238E27FC236}">
                <a16:creationId xmlns:a16="http://schemas.microsoft.com/office/drawing/2014/main" id="{49357C73-FBBE-4272-A67C-832D58741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1835151"/>
            <a:ext cx="348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l-GR" altLang="en-US" b="1" i="1">
                <a:solidFill>
                  <a:srgbClr val="00A000"/>
                </a:solidFill>
              </a:rPr>
              <a:t>ρ</a:t>
            </a:r>
            <a:endParaRPr lang="en-US" altLang="en-US" b="1" i="1">
              <a:solidFill>
                <a:srgbClr val="00A000"/>
              </a:solidFill>
            </a:endParaRPr>
          </a:p>
        </p:txBody>
      </p:sp>
      <p:cxnSp>
        <p:nvCxnSpPr>
          <p:cNvPr id="31786" name="Straight Arrow Connector 43">
            <a:extLst>
              <a:ext uri="{FF2B5EF4-FFF2-40B4-BE49-F238E27FC236}">
                <a16:creationId xmlns:a16="http://schemas.microsoft.com/office/drawing/2014/main" id="{2BA8F19E-D877-4FFB-9426-DA387F7EDBA5}"/>
              </a:ext>
            </a:extLst>
          </p:cNvPr>
          <p:cNvCxnSpPr>
            <a:cxnSpLocks noChangeShapeType="1"/>
            <a:stCxn id="971811" idx="0"/>
          </p:cNvCxnSpPr>
          <p:nvPr/>
        </p:nvCxnSpPr>
        <p:spPr bwMode="auto">
          <a:xfrm rot="16200000" flipV="1">
            <a:off x="9092407" y="4928394"/>
            <a:ext cx="533400" cy="27781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7" name="TextBox 4">
            <a:extLst>
              <a:ext uri="{FF2B5EF4-FFF2-40B4-BE49-F238E27FC236}">
                <a16:creationId xmlns:a16="http://schemas.microsoft.com/office/drawing/2014/main" id="{72AF3A57-69CB-4B93-8B44-24D9333D6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7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7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7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7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7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7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7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811" grpId="0"/>
      <p:bldP spid="971813" grpId="0"/>
      <p:bldP spid="971814" grpId="0"/>
      <p:bldP spid="9718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4C219-8C62-4BB0-95A8-9B1682FF9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203" y="643466"/>
            <a:ext cx="77375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4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46B8470F-6A07-42F6-B2F3-30C0482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C03F644-6CAA-4FE8-BC9F-D474C71AF76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D2FA994-E7C2-487E-AE21-4D1C27D9F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SVMs Mathematically (cont.)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E7E9ADB-6FDC-40F4-AE2B-16C1D8EC2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200"/>
              <a:t>Then we can formulate the </a:t>
            </a:r>
            <a:r>
              <a:rPr lang="en-US" altLang="en-US" sz="2200" i="1"/>
              <a:t>quadratic optimization problem: </a:t>
            </a:r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2200" i="1"/>
          </a:p>
          <a:p>
            <a:pPr eaLnBrk="1" hangingPunct="1"/>
            <a:endParaRPr lang="en-US" altLang="en-US" sz="3600" i="1"/>
          </a:p>
          <a:p>
            <a:pPr eaLnBrk="1" hangingPunct="1"/>
            <a:r>
              <a:rPr lang="en-US" altLang="en-US" sz="2200"/>
              <a:t>A better formulation (min </a:t>
            </a:r>
            <a:r>
              <a:rPr lang="en-US" altLang="en-US" sz="2200" b="1"/>
              <a:t>||w||</a:t>
            </a:r>
            <a:r>
              <a:rPr lang="en-US" altLang="en-US" sz="2200"/>
              <a:t> = max 1/ </a:t>
            </a:r>
            <a:r>
              <a:rPr lang="en-US" altLang="en-US" sz="2200" b="1"/>
              <a:t>||w||</a:t>
            </a:r>
            <a:r>
              <a:rPr lang="en-US" altLang="en-US" sz="2200"/>
              <a:t> ): 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61C53F7C-D16D-46CA-906A-4D4CEEFC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2443164"/>
            <a:ext cx="5886450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Find </a:t>
            </a: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                is maximized; and for all </a:t>
            </a:r>
            <a:r>
              <a:rPr lang="en-US" altLang="en-US" sz="2800">
                <a:latin typeface="Times New Roman" panose="02020603050405020304" pitchFamily="18" charset="0"/>
              </a:rPr>
              <a:t>{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sz="2800" b="1">
                <a:latin typeface="Times New Roman" panose="02020603050405020304" pitchFamily="18" charset="0"/>
              </a:rPr>
              <a:t>x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800" b="1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</a:rPr>
              <a:t>, </a:t>
            </a: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</a:rPr>
              <a:t>)}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 b="1" baseline="30000">
                <a:latin typeface="Times New Roman" panose="02020603050405020304" pitchFamily="18" charset="0"/>
              </a:rPr>
              <a:t>T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if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=1;   </a:t>
            </a: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 b="1" baseline="30000">
                <a:latin typeface="Times New Roman" panose="02020603050405020304" pitchFamily="18" charset="0"/>
              </a:rPr>
              <a:t>T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≤ -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  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-1</a:t>
            </a:r>
          </a:p>
        </p:txBody>
      </p:sp>
      <p:graphicFrame>
        <p:nvGraphicFramePr>
          <p:cNvPr id="32773" name="Object 2">
            <a:extLst>
              <a:ext uri="{FF2B5EF4-FFF2-40B4-BE49-F238E27FC236}">
                <a16:creationId xmlns:a16="http://schemas.microsoft.com/office/drawing/2014/main" id="{864DC97B-A012-4AA2-B508-6895F2EC8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3008313"/>
          <a:ext cx="8080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3" imgW="520700" imgH="444500" progId="Equation.3">
                  <p:embed/>
                </p:oleObj>
              </mc:Choice>
              <mc:Fallback>
                <p:oleObj name="Equation" r:id="rId3" imgW="520700" imgH="444500" progId="Equation.3">
                  <p:embed/>
                  <p:pic>
                    <p:nvPicPr>
                      <p:cNvPr id="32773" name="Object 2">
                        <a:extLst>
                          <a:ext uri="{FF2B5EF4-FFF2-40B4-BE49-F238E27FC236}">
                            <a16:creationId xmlns:a16="http://schemas.microsoft.com/office/drawing/2014/main" id="{864DC97B-A012-4AA2-B508-6895F2EC8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3008313"/>
                        <a:ext cx="8080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>
            <a:extLst>
              <a:ext uri="{FF2B5EF4-FFF2-40B4-BE49-F238E27FC236}">
                <a16:creationId xmlns:a16="http://schemas.microsoft.com/office/drawing/2014/main" id="{3F39F8C6-324C-4CC5-B30E-D3A5CED8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5033964"/>
            <a:ext cx="6657975" cy="1671637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Find </a:t>
            </a: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 such that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=½ </a:t>
            </a: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 baseline="30000">
                <a:latin typeface="Times New Roman" panose="02020603050405020304" pitchFamily="18" charset="0"/>
              </a:rPr>
              <a:t>T</a:t>
            </a: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>
                <a:latin typeface="Times New Roman" panose="02020603050405020304" pitchFamily="18" charset="0"/>
              </a:rPr>
              <a:t>  is minimized;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and for all </a:t>
            </a:r>
            <a:r>
              <a:rPr lang="en-US" altLang="en-US" sz="2800">
                <a:latin typeface="Times New Roman" panose="02020603050405020304" pitchFamily="18" charset="0"/>
              </a:rPr>
              <a:t>{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sz="2800" b="1">
                <a:latin typeface="Times New Roman" panose="02020603050405020304" pitchFamily="18" charset="0"/>
              </a:rPr>
              <a:t>x</a:t>
            </a:r>
            <a:r>
              <a:rPr lang="en-US" altLang="en-US" sz="28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800" b="1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</a:rPr>
              <a:t>,</a:t>
            </a:r>
            <a:r>
              <a:rPr lang="en-US" altLang="en-US" sz="2800" i="1">
                <a:latin typeface="Times New Roman" panose="02020603050405020304" pitchFamily="18" charset="0"/>
              </a:rPr>
              <a:t>y</a:t>
            </a:r>
            <a:r>
              <a:rPr lang="en-US" altLang="en-US" sz="28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800">
                <a:latin typeface="Times New Roman" panose="02020603050405020304" pitchFamily="18" charset="0"/>
              </a:rPr>
              <a:t>)}</a:t>
            </a:r>
            <a:r>
              <a:rPr lang="en-US" altLang="en-US">
                <a:latin typeface="Times New Roman" panose="02020603050405020304" pitchFamily="18" charset="0"/>
              </a:rPr>
              <a:t>:   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(</a:t>
            </a:r>
            <a:r>
              <a:rPr lang="en-US" altLang="en-US" b="1">
                <a:latin typeface="Times New Roman" panose="02020603050405020304" pitchFamily="18" charset="0"/>
              </a:rPr>
              <a:t>w</a:t>
            </a:r>
            <a:r>
              <a:rPr lang="en-US" altLang="en-US" b="1" baseline="30000">
                <a:latin typeface="Times New Roman" panose="02020603050405020304" pitchFamily="18" charset="0"/>
              </a:rPr>
              <a:t>T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+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>
                <a:latin typeface="Times New Roman" panose="02020603050405020304" pitchFamily="18" charset="0"/>
              </a:rPr>
              <a:t>)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775" name="TextBox 4">
            <a:extLst>
              <a:ext uri="{FF2B5EF4-FFF2-40B4-BE49-F238E27FC236}">
                <a16:creationId xmlns:a16="http://schemas.microsoft.com/office/drawing/2014/main" id="{63E237A4-9387-4FD5-B0E9-7B84FAFD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4DC4CDB0-10C5-489D-A5CD-D90005A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C2C6380-EE02-432F-937E-C137A3B0EA6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E0624CF-A0F9-4022-A463-79F101442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Solving the Optimization Problem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03C4132-FBAB-49F5-97E7-346780F22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09700"/>
            <a:ext cx="8534400" cy="5029200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This is now optimizing a </a:t>
            </a:r>
            <a:r>
              <a:rPr lang="en-US" altLang="en-US" sz="2000" i="1"/>
              <a:t>quadratic </a:t>
            </a:r>
            <a:r>
              <a:rPr lang="en-US" altLang="en-US" sz="2000"/>
              <a:t>function subject to </a:t>
            </a:r>
            <a:r>
              <a:rPr lang="en-US" altLang="en-US" sz="2000" i="1"/>
              <a:t>linear </a:t>
            </a:r>
            <a:r>
              <a:rPr lang="en-US" altLang="en-US" sz="2000"/>
              <a:t>constraints</a:t>
            </a:r>
          </a:p>
          <a:p>
            <a:pPr eaLnBrk="1" hangingPunct="1"/>
            <a:r>
              <a:rPr lang="en-US" altLang="en-US" sz="2000"/>
              <a:t>Quadratic optimization problems are a well-known class of mathematical programming problem, and many (intricate) algorithms exist for solving them (with many special ones built for SVMs)</a:t>
            </a:r>
          </a:p>
          <a:p>
            <a:pPr eaLnBrk="1" hangingPunct="1"/>
            <a:r>
              <a:rPr lang="en-US" altLang="en-US" sz="2000"/>
              <a:t>The solution involves constructing a </a:t>
            </a:r>
            <a:r>
              <a:rPr lang="en-US" altLang="en-US" sz="2000" i="1"/>
              <a:t>dual problem </a:t>
            </a:r>
            <a:r>
              <a:rPr lang="en-US" altLang="en-US" sz="2000"/>
              <a:t>where a </a:t>
            </a:r>
            <a:r>
              <a:rPr lang="en-US" altLang="en-US" sz="2000" i="1"/>
              <a:t>Lagrange multiplier</a:t>
            </a:r>
            <a:r>
              <a:rPr lang="en-US" altLang="en-US" sz="2000"/>
              <a:t> </a:t>
            </a:r>
            <a:r>
              <a:rPr lang="el-GR" altLang="en-US" sz="2000" i="1"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 </a:t>
            </a:r>
            <a:r>
              <a:rPr lang="en-US" altLang="en-US" sz="2000">
                <a:cs typeface="Times New Roman" panose="02020603050405020304" pitchFamily="18" charset="0"/>
              </a:rPr>
              <a:t>is associated with every constraint in the primary problem</a:t>
            </a:r>
            <a:r>
              <a:rPr lang="en-US" altLang="en-US" sz="2000"/>
              <a:t>: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75B4C644-1469-440C-8576-8B6BD2C0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17272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=½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 is minimized;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and for all </a:t>
            </a:r>
            <a:r>
              <a:rPr lang="en-US" altLang="en-US">
                <a:latin typeface="Times New Roman" panose="02020603050405020304" pitchFamily="18" charset="0"/>
              </a:rPr>
              <a:t>{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)}</a:t>
            </a:r>
            <a:r>
              <a:rPr lang="en-US" altLang="en-US" sz="2000">
                <a:latin typeface="Times New Roman" panose="02020603050405020304" pitchFamily="18" charset="0"/>
              </a:rPr>
              <a:t>:  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06F0BC90-8DBF-4F93-A8FD-A4676BCC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72076"/>
            <a:ext cx="6438900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such that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b="1">
                <a:latin typeface="Times New Roman" panose="02020603050405020304" pitchFamily="18" charset="0"/>
              </a:rPr>
              <a:t>α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l-GR" altLang="en-US">
                <a:latin typeface="Times New Roman" panose="02020603050405020304" pitchFamily="18" charset="0"/>
              </a:rPr>
              <a:t>ΣΣ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is maximized and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(1)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(2)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 for all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8" name="TextBox 4">
            <a:extLst>
              <a:ext uri="{FF2B5EF4-FFF2-40B4-BE49-F238E27FC236}">
                <a16:creationId xmlns:a16="http://schemas.microsoft.com/office/drawing/2014/main" id="{6524AAA2-8AF5-48ED-96AD-E59CDD611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B9F36318-2431-4CAB-8B70-FD622701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44CAFF1-7857-42ED-A201-2F81C2B6A7C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F8A23AB-FF33-4132-96F5-6113B7D3E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Optimization Problem Solution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48D44E1-1FC9-419B-AA4C-39493057B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000"/>
              <a:t>The solution has the form: 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2000"/>
              <a:t>Each non-zero </a:t>
            </a:r>
            <a:r>
              <a:rPr lang="el-GR" altLang="en-US" sz="2000" i="1"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</a:t>
            </a:r>
            <a:r>
              <a:rPr lang="en-US" altLang="en-US" sz="2000">
                <a:cs typeface="Times New Roman" panose="02020603050405020304" pitchFamily="18" charset="0"/>
              </a:rPr>
              <a:t> indicates that corresponding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 is a support vector.</a:t>
            </a:r>
          </a:p>
          <a:p>
            <a:pPr eaLnBrk="1" hangingPunct="1"/>
            <a:r>
              <a:rPr lang="en-US" altLang="en-US" sz="2000"/>
              <a:t>Then the classifying function will have the form: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2000"/>
              <a:t>Notice that it relies on an </a:t>
            </a:r>
            <a:r>
              <a:rPr lang="en-US" altLang="en-US" sz="2000" i="1"/>
              <a:t>inner product</a:t>
            </a:r>
            <a:r>
              <a:rPr lang="en-US" altLang="en-US" sz="2000"/>
              <a:t> between the test point </a:t>
            </a:r>
            <a:r>
              <a:rPr lang="en-US" altLang="en-US" sz="2000" b="1"/>
              <a:t>x</a:t>
            </a:r>
            <a:r>
              <a:rPr lang="en-US" altLang="en-US" sz="2000" b="1" i="1"/>
              <a:t> </a:t>
            </a:r>
            <a:r>
              <a:rPr lang="en-US" altLang="en-US" sz="2000"/>
              <a:t>and the support vectors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endParaRPr lang="en-US" altLang="en-US" sz="2000"/>
          </a:p>
          <a:p>
            <a:pPr lvl="1" eaLnBrk="1" hangingPunct="1"/>
            <a:r>
              <a:rPr lang="en-US" altLang="en-US" sz="1800"/>
              <a:t>We will return to this later.</a:t>
            </a:r>
          </a:p>
          <a:p>
            <a:pPr eaLnBrk="1" hangingPunct="1"/>
            <a:r>
              <a:rPr lang="en-US" altLang="en-US" sz="2000"/>
              <a:t>Also keep in mind that solving the optimization problem involved computing the inner products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 b="1" baseline="30000"/>
              <a:t>T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 </a:t>
            </a:r>
            <a:r>
              <a:rPr lang="en-US" altLang="en-US" sz="2000"/>
              <a:t>between all pairs of training points.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A8728A0A-6B52-467B-AD41-C9AFD03B6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2200276"/>
            <a:ext cx="643890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            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= </a:t>
            </a:r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-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for any 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such that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2F651064-DDDA-4F41-90FD-96F6EB36F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90976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 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4822" name="TextBox 4">
            <a:extLst>
              <a:ext uri="{FF2B5EF4-FFF2-40B4-BE49-F238E27FC236}">
                <a16:creationId xmlns:a16="http://schemas.microsoft.com/office/drawing/2014/main" id="{87E4FA20-50DC-460A-8CB5-893695CD5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9997F629-BBD3-45C0-91A2-3A1C26AF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86C7FF-F4A2-4ED0-B533-5F035D0DCE1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1305F0C-62DC-4908-8777-FD10D64EF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Margin Classification 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A5BEF00-0F48-4BAD-A6B6-BAC8A0BBF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4191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If the training data is not linearly separable, </a:t>
            </a:r>
            <a:r>
              <a:rPr lang="en-US" altLang="en-US" sz="2400" i="1"/>
              <a:t>slack variables</a:t>
            </a:r>
            <a:r>
              <a:rPr lang="en-US" altLang="en-US" sz="2400"/>
              <a:t> </a:t>
            </a:r>
            <a:r>
              <a:rPr lang="el-GR" altLang="en-US" sz="2400" i="1">
                <a:cs typeface="Times New Roman" panose="02020603050405020304" pitchFamily="18" charset="0"/>
              </a:rPr>
              <a:t>ξ</a:t>
            </a:r>
            <a:r>
              <a:rPr lang="en-US" altLang="en-US" sz="2400" i="1" baseline="-25000">
                <a:cs typeface="Times New Roman" panose="02020603050405020304" pitchFamily="18" charset="0"/>
              </a:rPr>
              <a:t>i</a:t>
            </a:r>
            <a:r>
              <a:rPr lang="en-US" altLang="en-US" sz="2400">
                <a:cs typeface="Times New Roman" panose="02020603050405020304" pitchFamily="18" charset="0"/>
              </a:rPr>
              <a:t> </a:t>
            </a:r>
            <a:r>
              <a:rPr lang="en-US" altLang="en-US" sz="2400"/>
              <a:t>can be added to allow misclassification of difficult or noisy examples.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chemeClr val="folHlink"/>
                </a:solidFill>
              </a:rPr>
              <a:t>Allow some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folHlink"/>
                </a:solidFill>
              </a:rPr>
              <a:t>Let some points be moved to where they belong, at a cost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Still, try to minimize training set errors, and to place hyperplane “far” from each class (large margin)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354B43FC-36A5-47E4-BAF8-5F9A368B38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5275" y="25209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885DA577-4518-423E-AB78-516C9BEA7F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0338" y="544671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70" name="AutoShape 6">
            <a:extLst>
              <a:ext uri="{FF2B5EF4-FFF2-40B4-BE49-F238E27FC236}">
                <a16:creationId xmlns:a16="http://schemas.microsoft.com/office/drawing/2014/main" id="{F937C95D-AAC3-4FE8-840D-7FFD6DF27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08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592330C0-DA90-4564-97BB-B13794C1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3633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68747F93-49E5-48F5-BD41-DE1E7B89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4179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3" name="AutoShape 9">
            <a:extLst>
              <a:ext uri="{FF2B5EF4-FFF2-40B4-BE49-F238E27FC236}">
                <a16:creationId xmlns:a16="http://schemas.microsoft.com/office/drawing/2014/main" id="{E1EC4D06-10E6-45BA-BF5D-F90DC3599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4" name="AutoShape 10">
            <a:extLst>
              <a:ext uri="{FF2B5EF4-FFF2-40B4-BE49-F238E27FC236}">
                <a16:creationId xmlns:a16="http://schemas.microsoft.com/office/drawing/2014/main" id="{02278357-3216-4797-BDCA-12136DC1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3036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5" name="AutoShape 11">
            <a:extLst>
              <a:ext uri="{FF2B5EF4-FFF2-40B4-BE49-F238E27FC236}">
                <a16:creationId xmlns:a16="http://schemas.microsoft.com/office/drawing/2014/main" id="{FAA64F10-CEB3-4C9B-94EA-7746425E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6" name="AutoShape 12">
            <a:extLst>
              <a:ext uri="{FF2B5EF4-FFF2-40B4-BE49-F238E27FC236}">
                <a16:creationId xmlns:a16="http://schemas.microsoft.com/office/drawing/2014/main" id="{DEB6A6CC-F7EA-4121-A81E-16AF7F30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7" name="AutoShape 13">
            <a:extLst>
              <a:ext uri="{FF2B5EF4-FFF2-40B4-BE49-F238E27FC236}">
                <a16:creationId xmlns:a16="http://schemas.microsoft.com/office/drawing/2014/main" id="{7C3E3EEF-40A2-493C-B689-D8BB52F4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13" y="3722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8" name="AutoShape 14">
            <a:extLst>
              <a:ext uri="{FF2B5EF4-FFF2-40B4-BE49-F238E27FC236}">
                <a16:creationId xmlns:a16="http://schemas.microsoft.com/office/drawing/2014/main" id="{E3E1B82B-639E-4EBB-A21D-AD5E86DBB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913" y="370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79" name="AutoShape 15">
            <a:extLst>
              <a:ext uri="{FF2B5EF4-FFF2-40B4-BE49-F238E27FC236}">
                <a16:creationId xmlns:a16="http://schemas.microsoft.com/office/drawing/2014/main" id="{A636547F-3561-4234-B270-88DF49FA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0" name="AutoShape 16">
            <a:extLst>
              <a:ext uri="{FF2B5EF4-FFF2-40B4-BE49-F238E27FC236}">
                <a16:creationId xmlns:a16="http://schemas.microsoft.com/office/drawing/2014/main" id="{0BA8939B-4C74-4627-AB4C-F3702CC8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3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1" name="AutoShape 17">
            <a:extLst>
              <a:ext uri="{FF2B5EF4-FFF2-40B4-BE49-F238E27FC236}">
                <a16:creationId xmlns:a16="http://schemas.microsoft.com/office/drawing/2014/main" id="{2F92ACB6-3150-4281-BD56-8C934B87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5157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2" name="AutoShape 18">
            <a:extLst>
              <a:ext uri="{FF2B5EF4-FFF2-40B4-BE49-F238E27FC236}">
                <a16:creationId xmlns:a16="http://schemas.microsoft.com/office/drawing/2014/main" id="{82C42348-D25D-42D6-9D69-522B4043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402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3" name="AutoShape 19">
            <a:extLst>
              <a:ext uri="{FF2B5EF4-FFF2-40B4-BE49-F238E27FC236}">
                <a16:creationId xmlns:a16="http://schemas.microsoft.com/office/drawing/2014/main" id="{48B2B9C1-3591-42DF-8EE4-1262DBEF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8" y="452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4" name="AutoShape 20">
            <a:extLst>
              <a:ext uri="{FF2B5EF4-FFF2-40B4-BE49-F238E27FC236}">
                <a16:creationId xmlns:a16="http://schemas.microsoft.com/office/drawing/2014/main" id="{EFE86DAA-796D-4F9D-8FAD-B9AB0EE80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613" y="486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5" name="AutoShape 21">
            <a:extLst>
              <a:ext uri="{FF2B5EF4-FFF2-40B4-BE49-F238E27FC236}">
                <a16:creationId xmlns:a16="http://schemas.microsoft.com/office/drawing/2014/main" id="{45F28AD0-4BDE-4DC6-B541-FB372DD8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413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6" name="AutoShape 22">
            <a:extLst>
              <a:ext uri="{FF2B5EF4-FFF2-40B4-BE49-F238E27FC236}">
                <a16:creationId xmlns:a16="http://schemas.microsoft.com/office/drawing/2014/main" id="{B39F768E-93E9-4C24-8847-DD639C60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938" y="243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7" name="AutoShape 23">
            <a:extLst>
              <a:ext uri="{FF2B5EF4-FFF2-40B4-BE49-F238E27FC236}">
                <a16:creationId xmlns:a16="http://schemas.microsoft.com/office/drawing/2014/main" id="{0D7ED00D-9FD7-4CC1-BA99-F7751DAF5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38" y="25146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8" name="AutoShape 24">
            <a:extLst>
              <a:ext uri="{FF2B5EF4-FFF2-40B4-BE49-F238E27FC236}">
                <a16:creationId xmlns:a16="http://schemas.microsoft.com/office/drawing/2014/main" id="{B5FAF379-763F-461E-A5BC-6AA4DD04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8338" y="32766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89" name="AutoShape 25">
            <a:extLst>
              <a:ext uri="{FF2B5EF4-FFF2-40B4-BE49-F238E27FC236}">
                <a16:creationId xmlns:a16="http://schemas.microsoft.com/office/drawing/2014/main" id="{3CF31BE8-371C-47C9-A517-E7AEB601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63" y="37211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0" name="AutoShape 26">
            <a:extLst>
              <a:ext uri="{FF2B5EF4-FFF2-40B4-BE49-F238E27FC236}">
                <a16:creationId xmlns:a16="http://schemas.microsoft.com/office/drawing/2014/main" id="{DFDF14CD-3639-4FFE-AE94-73BCDEF3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1" name="AutoShape 27">
            <a:extLst>
              <a:ext uri="{FF2B5EF4-FFF2-40B4-BE49-F238E27FC236}">
                <a16:creationId xmlns:a16="http://schemas.microsoft.com/office/drawing/2014/main" id="{47A1C09C-B597-4B0F-A9B0-908E16E3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4389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88" name="Line 28">
            <a:extLst>
              <a:ext uri="{FF2B5EF4-FFF2-40B4-BE49-F238E27FC236}">
                <a16:creationId xmlns:a16="http://schemas.microsoft.com/office/drawing/2014/main" id="{BE438283-6603-49EB-A0A6-35C0FFD03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0414" y="243840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589" name="Line 29">
            <a:extLst>
              <a:ext uri="{FF2B5EF4-FFF2-40B4-BE49-F238E27FC236}">
                <a16:creationId xmlns:a16="http://schemas.microsoft.com/office/drawing/2014/main" id="{295F05CE-1603-449C-9B4D-C68C5B10EC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45500" y="3543300"/>
            <a:ext cx="254000" cy="1841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590" name="Oval 30">
            <a:extLst>
              <a:ext uri="{FF2B5EF4-FFF2-40B4-BE49-F238E27FC236}">
                <a16:creationId xmlns:a16="http://schemas.microsoft.com/office/drawing/2014/main" id="{D6FD4876-C3A1-451B-8D80-D8E3819F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3657601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1" name="Oval 31">
            <a:extLst>
              <a:ext uri="{FF2B5EF4-FFF2-40B4-BE49-F238E27FC236}">
                <a16:creationId xmlns:a16="http://schemas.microsoft.com/office/drawing/2014/main" id="{CA050096-28B1-4ADF-BA1B-8198BA472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4650" y="44529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2" name="Oval 32">
            <a:extLst>
              <a:ext uri="{FF2B5EF4-FFF2-40B4-BE49-F238E27FC236}">
                <a16:creationId xmlns:a16="http://schemas.microsoft.com/office/drawing/2014/main" id="{22157EB7-F0D4-431E-A34F-5F75FC58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063" y="364013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593" name="Line 33">
            <a:extLst>
              <a:ext uri="{FF2B5EF4-FFF2-40B4-BE49-F238E27FC236}">
                <a16:creationId xmlns:a16="http://schemas.microsoft.com/office/drawing/2014/main" id="{53FA9C10-49D6-4578-A000-76A3ADCC92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1614" y="4357689"/>
            <a:ext cx="244475" cy="1746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594" name="Line 34">
            <a:extLst>
              <a:ext uri="{FF2B5EF4-FFF2-40B4-BE49-F238E27FC236}">
                <a16:creationId xmlns:a16="http://schemas.microsoft.com/office/drawing/2014/main" id="{A49FED45-588B-4BA1-A12C-8E40AE283B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74000" y="379571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595" name="Line 35">
            <a:extLst>
              <a:ext uri="{FF2B5EF4-FFF2-40B4-BE49-F238E27FC236}">
                <a16:creationId xmlns:a16="http://schemas.microsoft.com/office/drawing/2014/main" id="{D7EC8293-C263-4443-9B67-5E9B666A8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8564" y="2619375"/>
            <a:ext cx="2009775" cy="26939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596" name="Line 36">
            <a:extLst>
              <a:ext uri="{FF2B5EF4-FFF2-40B4-BE49-F238E27FC236}">
                <a16:creationId xmlns:a16="http://schemas.microsoft.com/office/drawing/2014/main" id="{B1B2C3BE-ABF4-476E-BC42-EB1F44845A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864" y="2257425"/>
            <a:ext cx="2066925" cy="2770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597" name="Line 37">
            <a:extLst>
              <a:ext uri="{FF2B5EF4-FFF2-40B4-BE49-F238E27FC236}">
                <a16:creationId xmlns:a16="http://schemas.microsoft.com/office/drawing/2014/main" id="{E2EC4D2A-E52A-4F6E-84C4-1815013DB4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3886200"/>
            <a:ext cx="774700" cy="520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62598" name="Line 38">
            <a:extLst>
              <a:ext uri="{FF2B5EF4-FFF2-40B4-BE49-F238E27FC236}">
                <a16:creationId xmlns:a16="http://schemas.microsoft.com/office/drawing/2014/main" id="{8C1FC7B0-FDA9-44E8-8734-24157213E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6" y="3797300"/>
            <a:ext cx="777875" cy="546100"/>
          </a:xfrm>
          <a:prstGeom prst="lin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stealth"/>
          </a:ln>
        </p:spPr>
        <p:txBody>
          <a:bodyPr/>
          <a:lstStyle/>
          <a:p>
            <a:pPr>
              <a:defRPr/>
            </a:pPr>
            <a:endParaRPr lang="en-US">
              <a:latin typeface="Lucida Sans" charset="0"/>
              <a:ea typeface="Arial Unicode MS" charset="0"/>
              <a:cs typeface="Arial Unicode MS" charset="0"/>
            </a:endParaRPr>
          </a:p>
        </p:txBody>
      </p:sp>
      <p:sp>
        <p:nvSpPr>
          <p:cNvPr id="962599" name="Text Box 39">
            <a:extLst>
              <a:ext uri="{FF2B5EF4-FFF2-40B4-BE49-F238E27FC236}">
                <a16:creationId xmlns:a16="http://schemas.microsoft.com/office/drawing/2014/main" id="{18014607-90C3-44FB-A104-D369DD27F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4181476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962600" name="Text Box 40">
            <a:extLst>
              <a:ext uri="{FF2B5EF4-FFF2-40B4-BE49-F238E27FC236}">
                <a16:creationId xmlns:a16="http://schemas.microsoft.com/office/drawing/2014/main" id="{B8DEBB1E-A822-498A-947B-D2B9742EF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800476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6905" name="TextBox 4">
            <a:extLst>
              <a:ext uri="{FF2B5EF4-FFF2-40B4-BE49-F238E27FC236}">
                <a16:creationId xmlns:a16="http://schemas.microsoft.com/office/drawing/2014/main" id="{7E566FDC-A272-4857-813E-12D87BDB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0" grpId="0" animBg="1"/>
      <p:bldP spid="962591" grpId="0" animBg="1"/>
      <p:bldP spid="962592" grpId="0" animBg="1"/>
      <p:bldP spid="962599" grpId="0"/>
      <p:bldP spid="9626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2584CD78-7E59-4298-A54F-A21E94C0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E40443-3298-4386-B0A8-E878CA6D4BB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BF79C6-3408-4B55-A603-6901C6DF3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Margin Classification Mathematically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1B6E2C7-E494-41F0-9D1F-3AF63DDF7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/>
              <a:t>The old formulation: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new formulation incorporating slack variables: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Parameter </a:t>
            </a:r>
            <a:r>
              <a:rPr lang="en-US" altLang="en-US" sz="2000" i="1"/>
              <a:t>C</a:t>
            </a:r>
            <a:r>
              <a:rPr lang="en-US" altLang="en-US" sz="2000"/>
              <a:t> can be viewed as a way to control overfitting</a:t>
            </a:r>
          </a:p>
          <a:p>
            <a:pPr lvl="1" eaLnBrk="1" hangingPunct="1"/>
            <a:r>
              <a:rPr lang="en-US" altLang="en-US" sz="1800"/>
              <a:t>A regularization term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3A00068F-192D-46AC-8148-4408D3045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22606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=½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 is minimized and for all </a:t>
            </a:r>
            <a:r>
              <a:rPr lang="en-US" altLang="en-US">
                <a:latin typeface="Times New Roman" panose="02020603050405020304" pitchFamily="18" charset="0"/>
              </a:rPr>
              <a:t>{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)}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+ b)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437DC050-24EC-4367-8676-D3BFDEE6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65600"/>
            <a:ext cx="6438900" cy="1092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such that</a:t>
            </a:r>
          </a:p>
          <a:p>
            <a:pPr eaLnBrk="1" hangingPunct="1"/>
            <a:r>
              <a:rPr lang="el-G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=½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</a:rPr>
              <a:t> + </a:t>
            </a: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     is minimized and for all </a:t>
            </a:r>
            <a:r>
              <a:rPr lang="en-US" altLang="en-US">
                <a:latin typeface="Times New Roman" panose="02020603050405020304" pitchFamily="18" charset="0"/>
              </a:rPr>
              <a:t>{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b="1" baseline="-25000">
                <a:latin typeface="Times New Roman" panose="02020603050405020304" pitchFamily="18" charset="0"/>
              </a:rPr>
              <a:t>i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)}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and   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 for all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7894" name="TextBox 4">
            <a:extLst>
              <a:ext uri="{FF2B5EF4-FFF2-40B4-BE49-F238E27FC236}">
                <a16:creationId xmlns:a16="http://schemas.microsoft.com/office/drawing/2014/main" id="{A54B8A32-58C6-4128-BC5A-6F6AD6023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81C7AA7E-115F-4975-8CF3-45624BC5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930796-9D42-4D49-B0B0-9370EEB2687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27B4767-6B7B-4770-9F41-608C6C06C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Margin Classification – Solution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86DE377-094A-4A83-920B-B991FCEC9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The dual problem for soft margin classification: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Neither slack variables </a:t>
            </a:r>
            <a:r>
              <a:rPr lang="el-GR" altLang="en-US" sz="1800" i="1">
                <a:cs typeface="Times New Roman" panose="02020603050405020304" pitchFamily="18" charset="0"/>
              </a:rPr>
              <a:t>ξ</a:t>
            </a:r>
            <a:r>
              <a:rPr lang="en-US" altLang="en-US" sz="1800" i="1" baseline="-25000">
                <a:cs typeface="Times New Roman" panose="02020603050405020304" pitchFamily="18" charset="0"/>
              </a:rPr>
              <a:t>i</a:t>
            </a:r>
            <a:r>
              <a:rPr lang="en-US" altLang="en-US" sz="1800" baseline="-25000">
                <a:cs typeface="Times New Roman" panose="02020603050405020304" pitchFamily="18" charset="0"/>
              </a:rPr>
              <a:t>  </a:t>
            </a:r>
            <a:r>
              <a:rPr lang="en-US" altLang="en-US" sz="1800">
                <a:cs typeface="Times New Roman" panose="02020603050405020304" pitchFamily="18" charset="0"/>
              </a:rPr>
              <a:t>nor their Lagrange multipliers appear in the dual problem!</a:t>
            </a:r>
          </a:p>
          <a:p>
            <a:pPr eaLnBrk="1" hangingPunct="1"/>
            <a:r>
              <a:rPr lang="en-US" altLang="en-US" sz="1800">
                <a:cs typeface="Times New Roman" panose="02020603050405020304" pitchFamily="18" charset="0"/>
              </a:rPr>
              <a:t>Again, </a:t>
            </a:r>
            <a:r>
              <a:rPr lang="en-US" altLang="en-US" sz="1800" b="1"/>
              <a:t>x</a:t>
            </a:r>
            <a:r>
              <a:rPr lang="en-US" altLang="en-US" sz="1800" b="1" baseline="-25000"/>
              <a:t>i </a:t>
            </a:r>
            <a:r>
              <a:rPr lang="en-US" altLang="en-US" sz="1800"/>
              <a:t>with non-zero </a:t>
            </a:r>
            <a:r>
              <a:rPr lang="el-GR" altLang="en-US" sz="1800" i="1">
                <a:cs typeface="Times New Roman" panose="02020603050405020304" pitchFamily="18" charset="0"/>
              </a:rPr>
              <a:t>α</a:t>
            </a:r>
            <a:r>
              <a:rPr lang="en-US" altLang="en-US" sz="1800" i="1" baseline="-25000">
                <a:cs typeface="Times New Roman" panose="02020603050405020304" pitchFamily="18" charset="0"/>
              </a:rPr>
              <a:t>i</a:t>
            </a:r>
            <a:r>
              <a:rPr lang="en-US" altLang="en-US" sz="1800" i="1">
                <a:cs typeface="Times New Roman" panose="02020603050405020304" pitchFamily="18" charset="0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will be support vectors.</a:t>
            </a:r>
          </a:p>
          <a:p>
            <a:pPr eaLnBrk="1" hangingPunct="1"/>
            <a:r>
              <a:rPr lang="en-US" altLang="en-US" sz="1800">
                <a:cs typeface="Times New Roman" panose="02020603050405020304" pitchFamily="18" charset="0"/>
              </a:rPr>
              <a:t>Solution to the dual problem is: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AFF22313-251A-4E24-889F-0F955B117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200276"/>
            <a:ext cx="6438900" cy="145732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Find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such that</a:t>
            </a:r>
          </a:p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b="1">
                <a:latin typeface="Times New Roman" panose="02020603050405020304" pitchFamily="18" charset="0"/>
              </a:rPr>
              <a:t>α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l-GR" altLang="en-US">
                <a:latin typeface="Times New Roman" panose="02020603050405020304" pitchFamily="18" charset="0"/>
              </a:rPr>
              <a:t>ΣΣ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j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is maximized and </a:t>
            </a: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(1)</a:t>
            </a:r>
            <a:r>
              <a:rPr lang="en-US" altLang="en-US">
                <a:latin typeface="Times New Roman" panose="02020603050405020304" pitchFamily="18" charset="0"/>
              </a:rPr>
              <a:t>  </a:t>
            </a:r>
            <a:r>
              <a:rPr lang="el-GR" altLang="en-US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latin typeface="Times New Roman" panose="02020603050405020304" pitchFamily="18" charset="0"/>
              </a:rPr>
              <a:t>(2)  0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3DF2AD2A-D92C-410E-AEC3-DEC73A691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286376"/>
            <a:ext cx="4400550" cy="98266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             </a:t>
            </a:r>
          </a:p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b = y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(1-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) - </a:t>
            </a:r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>
                <a:latin typeface="Times New Roman" panose="02020603050405020304" pitchFamily="18" charset="0"/>
              </a:rPr>
              <a:t>k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  <a:r>
              <a:rPr lang="en-US" altLang="en-US" sz="2000">
                <a:latin typeface="Times New Roman" panose="02020603050405020304" pitchFamily="18" charset="0"/>
              </a:rPr>
              <a:t> = argmax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ja-JP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altLang="en-US" sz="20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F30941FA-715D-4BFA-91C2-FFDB021EF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592455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i="1">
                <a:latin typeface="Times New Roman" panose="02020603050405020304" pitchFamily="18" charset="0"/>
              </a:rPr>
              <a:t>k</a:t>
            </a:r>
            <a:r>
              <a:rPr lang="ja-JP" altLang="en-US" sz="1400" i="1">
                <a:latin typeface="Times New Roman" panose="02020603050405020304" pitchFamily="18" charset="0"/>
              </a:rPr>
              <a:t>’</a:t>
            </a:r>
            <a:endParaRPr lang="en-US" altLang="en-US" sz="1400" i="1">
              <a:latin typeface="Times New Roman" panose="02020603050405020304" pitchFamily="18" charset="0"/>
            </a:endParaRP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EAE92C60-8B2E-4A1D-BACE-7160BCB57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810251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 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F58A8954-5418-40D6-8FD1-0DF58077A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038726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cs typeface="Arial" panose="020B0604020202020204" pitchFamily="34" charset="0"/>
              </a:rPr>
              <a:t>w</a:t>
            </a:r>
            <a:r>
              <a:rPr lang="en-US" altLang="en-US" sz="2000">
                <a:cs typeface="Arial" panose="020B0604020202020204" pitchFamily="34" charset="0"/>
              </a:rPr>
              <a:t> is not needed explicitly for classification!</a:t>
            </a:r>
          </a:p>
        </p:txBody>
      </p:sp>
      <p:sp>
        <p:nvSpPr>
          <p:cNvPr id="38921" name="TextBox 4">
            <a:extLst>
              <a:ext uri="{FF2B5EF4-FFF2-40B4-BE49-F238E27FC236}">
                <a16:creationId xmlns:a16="http://schemas.microsoft.com/office/drawing/2014/main" id="{2E4DECFC-35A8-4076-B6DF-D766623F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5">
            <a:extLst>
              <a:ext uri="{FF2B5EF4-FFF2-40B4-BE49-F238E27FC236}">
                <a16:creationId xmlns:a16="http://schemas.microsoft.com/office/drawing/2014/main" id="{AFB2463B-C057-44C0-8A7F-B4A7CF5E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A78A4D-C9C1-49E8-8DD1-B8C78819C4F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A3D6DD9-34B2-4451-9CB2-04DBE53E8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 with SVMs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46DBE43-A5EE-4A6C-BF10-C7921160D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sym typeface="Symbol" panose="05050102010706020507" pitchFamily="18" charset="2"/>
              </a:rPr>
              <a:t>Given a new point </a:t>
            </a:r>
            <a:r>
              <a:rPr lang="en-US" altLang="en-US" sz="3000" b="1">
                <a:sym typeface="Symbol" panose="05050102010706020507" pitchFamily="18" charset="2"/>
              </a:rPr>
              <a:t>x</a:t>
            </a:r>
            <a:r>
              <a:rPr lang="en-US" altLang="en-US" sz="3000">
                <a:sym typeface="Symbol" panose="05050102010706020507" pitchFamily="18" charset="2"/>
              </a:rPr>
              <a:t>, we can score its projection onto the hyperplane normal:</a:t>
            </a:r>
          </a:p>
          <a:p>
            <a:pPr lvl="1" eaLnBrk="1" hangingPunct="1"/>
            <a:r>
              <a:rPr lang="en-US" altLang="en-US" sz="2800">
                <a:sym typeface="Symbol" panose="05050102010706020507" pitchFamily="18" charset="2"/>
              </a:rPr>
              <a:t>I.e., compute score: </a:t>
            </a:r>
            <a:r>
              <a:rPr lang="en-US" altLang="en-US" sz="2800" b="1">
                <a:sym typeface="Symbol" panose="05050102010706020507" pitchFamily="18" charset="2"/>
              </a:rPr>
              <a:t>w</a:t>
            </a:r>
            <a:r>
              <a:rPr lang="en-US" altLang="en-US" sz="2800" b="1" baseline="30000">
                <a:sym typeface="Symbol" panose="05050102010706020507" pitchFamily="18" charset="2"/>
              </a:rPr>
              <a:t>T</a:t>
            </a:r>
            <a:r>
              <a:rPr lang="en-US" altLang="en-US" sz="2800" b="1">
                <a:sym typeface="Symbol" panose="05050102010706020507" pitchFamily="18" charset="2"/>
              </a:rPr>
              <a:t>x</a:t>
            </a:r>
            <a:r>
              <a:rPr lang="en-US" altLang="en-US" sz="2800">
                <a:sym typeface="Symbol" panose="05050102010706020507" pitchFamily="18" charset="2"/>
              </a:rPr>
              <a:t> + </a:t>
            </a:r>
            <a:r>
              <a:rPr lang="en-US" altLang="en-US" sz="2800" i="1">
                <a:sym typeface="Symbol" panose="05050102010706020507" pitchFamily="18" charset="2"/>
              </a:rPr>
              <a:t>b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/>
              <a:t>= </a:t>
            </a:r>
            <a:r>
              <a:rPr lang="el-GR" altLang="en-US"/>
              <a:t>Σ</a:t>
            </a:r>
            <a:r>
              <a:rPr lang="el-GR" altLang="en-US" i="1"/>
              <a:t>α</a:t>
            </a:r>
            <a:r>
              <a:rPr lang="en-US" altLang="en-US" i="1" baseline="-25000"/>
              <a:t>i</a:t>
            </a: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b="1"/>
              <a:t>x</a:t>
            </a:r>
            <a:r>
              <a:rPr lang="en-US" altLang="en-US" b="1" baseline="-25000"/>
              <a:t>i</a:t>
            </a:r>
            <a:r>
              <a:rPr lang="en-US" altLang="en-US" b="1" baseline="30000"/>
              <a:t>T</a:t>
            </a:r>
            <a:r>
              <a:rPr lang="en-US" altLang="en-US" b="1"/>
              <a:t>x + </a:t>
            </a:r>
            <a:r>
              <a:rPr lang="en-US" altLang="en-US" i="1"/>
              <a:t>b</a:t>
            </a:r>
          </a:p>
          <a:p>
            <a:pPr lvl="2" eaLnBrk="1" hangingPunct="1"/>
            <a:r>
              <a:rPr lang="en-US" altLang="en-US"/>
              <a:t>Decide class based on whether &lt; or &gt; 0</a:t>
            </a:r>
          </a:p>
          <a:p>
            <a:pPr lvl="1" eaLnBrk="1" hangingPunct="1"/>
            <a:endParaRPr lang="en-US" altLang="en-US" i="1"/>
          </a:p>
          <a:p>
            <a:pPr lvl="1" eaLnBrk="1" hangingPunct="1"/>
            <a:r>
              <a:rPr lang="en-US" altLang="en-US" sz="2800">
                <a:sym typeface="Symbol" panose="05050102010706020507" pitchFamily="18" charset="2"/>
              </a:rPr>
              <a:t>Can set confidence threshold 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67DA1F58-F387-49AA-B92C-E4C8134CD411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419600"/>
            <a:ext cx="1981200" cy="1981200"/>
            <a:chOff x="3744" y="1536"/>
            <a:chExt cx="1248" cy="1248"/>
          </a:xfrm>
        </p:grpSpPr>
        <p:sp>
          <p:nvSpPr>
            <p:cNvPr id="39958" name="Oval 5">
              <a:extLst>
                <a:ext uri="{FF2B5EF4-FFF2-40B4-BE49-F238E27FC236}">
                  <a16:creationId xmlns:a16="http://schemas.microsoft.com/office/drawing/2014/main" id="{7D5ABDD0-3B08-4C12-8AAD-EA2E42F06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9" name="Oval 6">
              <a:extLst>
                <a:ext uri="{FF2B5EF4-FFF2-40B4-BE49-F238E27FC236}">
                  <a16:creationId xmlns:a16="http://schemas.microsoft.com/office/drawing/2014/main" id="{A9C9FC8E-B3C1-450E-B5E2-4219A2BD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0" name="Oval 7">
              <a:extLst>
                <a:ext uri="{FF2B5EF4-FFF2-40B4-BE49-F238E27FC236}">
                  <a16:creationId xmlns:a16="http://schemas.microsoft.com/office/drawing/2014/main" id="{5A2B1804-3F1A-4AA1-AE18-2E761180C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1" name="Oval 8">
              <a:extLst>
                <a:ext uri="{FF2B5EF4-FFF2-40B4-BE49-F238E27FC236}">
                  <a16:creationId xmlns:a16="http://schemas.microsoft.com/office/drawing/2014/main" id="{16F7E20F-9C8A-4B08-BE14-BDA22649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92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2" name="Oval 9">
              <a:extLst>
                <a:ext uri="{FF2B5EF4-FFF2-40B4-BE49-F238E27FC236}">
                  <a16:creationId xmlns:a16="http://schemas.microsoft.com/office/drawing/2014/main" id="{5828AEAA-7309-475D-A69C-FCA806CA3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3" name="Oval 10">
              <a:extLst>
                <a:ext uri="{FF2B5EF4-FFF2-40B4-BE49-F238E27FC236}">
                  <a16:creationId xmlns:a16="http://schemas.microsoft.com/office/drawing/2014/main" id="{757F208B-F02A-40BE-BDDB-39774DD1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4" name="Oval 11">
              <a:extLst>
                <a:ext uri="{FF2B5EF4-FFF2-40B4-BE49-F238E27FC236}">
                  <a16:creationId xmlns:a16="http://schemas.microsoft.com/office/drawing/2014/main" id="{236B60A9-1D65-4297-9849-C2861391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58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5" name="Rectangle 12">
              <a:extLst>
                <a:ext uri="{FF2B5EF4-FFF2-40B4-BE49-F238E27FC236}">
                  <a16:creationId xmlns:a16="http://schemas.microsoft.com/office/drawing/2014/main" id="{C13EDD81-4628-4135-939D-51C91CBCF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20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6" name="Rectangle 13">
              <a:extLst>
                <a:ext uri="{FF2B5EF4-FFF2-40B4-BE49-F238E27FC236}">
                  <a16:creationId xmlns:a16="http://schemas.microsoft.com/office/drawing/2014/main" id="{95A25726-D355-493B-991E-9A729061B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8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7" name="Rectangle 14">
              <a:extLst>
                <a:ext uri="{FF2B5EF4-FFF2-40B4-BE49-F238E27FC236}">
                  <a16:creationId xmlns:a16="http://schemas.microsoft.com/office/drawing/2014/main" id="{EB787D60-3A86-47F4-BD98-9AAF71CFF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00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8" name="Rectangle 15">
              <a:extLst>
                <a:ext uri="{FF2B5EF4-FFF2-40B4-BE49-F238E27FC236}">
                  <a16:creationId xmlns:a16="http://schemas.microsoft.com/office/drawing/2014/main" id="{3475FCD5-0B4D-406C-A535-BF112ADE1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9" name="Rectangle 16">
              <a:extLst>
                <a:ext uri="{FF2B5EF4-FFF2-40B4-BE49-F238E27FC236}">
                  <a16:creationId xmlns:a16="http://schemas.microsoft.com/office/drawing/2014/main" id="{E097257D-6BFA-4387-8DF2-1CB8B0F42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0" name="Rectangle 17">
              <a:extLst>
                <a:ext uri="{FF2B5EF4-FFF2-40B4-BE49-F238E27FC236}">
                  <a16:creationId xmlns:a16="http://schemas.microsoft.com/office/drawing/2014/main" id="{367A3CFE-59F6-4BF8-9358-B2A501F1D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4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1" name="Rectangle 18">
              <a:extLst>
                <a:ext uri="{FF2B5EF4-FFF2-40B4-BE49-F238E27FC236}">
                  <a16:creationId xmlns:a16="http://schemas.microsoft.com/office/drawing/2014/main" id="{EA5EBFC8-AE73-4DDB-BA81-02CCD42B1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92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2" name="Oval 19">
              <a:extLst>
                <a:ext uri="{FF2B5EF4-FFF2-40B4-BE49-F238E27FC236}">
                  <a16:creationId xmlns:a16="http://schemas.microsoft.com/office/drawing/2014/main" id="{A9331877-65E1-4DC8-B525-0C18E53B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3" name="Oval 20">
              <a:extLst>
                <a:ext uri="{FF2B5EF4-FFF2-40B4-BE49-F238E27FC236}">
                  <a16:creationId xmlns:a16="http://schemas.microsoft.com/office/drawing/2014/main" id="{77B3BF9A-ED93-4AF6-BBEC-3B93E36E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68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4" name="Oval 21">
              <a:extLst>
                <a:ext uri="{FF2B5EF4-FFF2-40B4-BE49-F238E27FC236}">
                  <a16:creationId xmlns:a16="http://schemas.microsoft.com/office/drawing/2014/main" id="{3303F84E-5C02-4F16-8B83-EDDD7E564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5" name="Rectangle 22">
              <a:extLst>
                <a:ext uri="{FF2B5EF4-FFF2-40B4-BE49-F238E27FC236}">
                  <a16:creationId xmlns:a16="http://schemas.microsoft.com/office/drawing/2014/main" id="{D08329A4-7C2F-425D-9307-66DD82A9A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6" name="Rectangle 23">
              <a:extLst>
                <a:ext uri="{FF2B5EF4-FFF2-40B4-BE49-F238E27FC236}">
                  <a16:creationId xmlns:a16="http://schemas.microsoft.com/office/drawing/2014/main" id="{7936B8DC-A20B-412F-AC50-805ACCC59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7" name="Rectangle 24">
              <a:extLst>
                <a:ext uri="{FF2B5EF4-FFF2-40B4-BE49-F238E27FC236}">
                  <a16:creationId xmlns:a16="http://schemas.microsoft.com/office/drawing/2014/main" id="{80CE789D-FAEA-4865-9C67-A0DC90468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8" name="Oval 25">
              <a:extLst>
                <a:ext uri="{FF2B5EF4-FFF2-40B4-BE49-F238E27FC236}">
                  <a16:creationId xmlns:a16="http://schemas.microsoft.com/office/drawing/2014/main" id="{008FFFC9-3534-4A9F-8F69-B86C5CE83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9" name="Oval 26">
              <a:extLst>
                <a:ext uri="{FF2B5EF4-FFF2-40B4-BE49-F238E27FC236}">
                  <a16:creationId xmlns:a16="http://schemas.microsoft.com/office/drawing/2014/main" id="{F0C1172A-3EF3-409B-A3FA-243EF6173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72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9941" name="Line 27">
            <a:extLst>
              <a:ext uri="{FF2B5EF4-FFF2-40B4-BE49-F238E27FC236}">
                <a16:creationId xmlns:a16="http://schemas.microsoft.com/office/drawing/2014/main" id="{1DEFB8A8-7736-412A-9B2C-94D49323B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495800"/>
            <a:ext cx="1981200" cy="15240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9942" name="Group 28">
            <a:extLst>
              <a:ext uri="{FF2B5EF4-FFF2-40B4-BE49-F238E27FC236}">
                <a16:creationId xmlns:a16="http://schemas.microsoft.com/office/drawing/2014/main" id="{9F856AE6-C63F-4ECE-B729-12CD75F765D6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267200"/>
            <a:ext cx="2438400" cy="1981200"/>
            <a:chOff x="3552" y="1440"/>
            <a:chExt cx="1536" cy="1248"/>
          </a:xfrm>
        </p:grpSpPr>
        <p:sp>
          <p:nvSpPr>
            <p:cNvPr id="39956" name="Line 29">
              <a:extLst>
                <a:ext uri="{FF2B5EF4-FFF2-40B4-BE49-F238E27FC236}">
                  <a16:creationId xmlns:a16="http://schemas.microsoft.com/office/drawing/2014/main" id="{30F9EF82-5818-4B26-A7BE-F980C922A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440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957" name="Line 30">
              <a:extLst>
                <a:ext uri="{FF2B5EF4-FFF2-40B4-BE49-F238E27FC236}">
                  <a16:creationId xmlns:a16="http://schemas.microsoft.com/office/drawing/2014/main" id="{5A4F7B51-24BD-426A-AA42-C4F39ABA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728"/>
              <a:ext cx="124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9943" name="Group 31">
            <a:extLst>
              <a:ext uri="{FF2B5EF4-FFF2-40B4-BE49-F238E27FC236}">
                <a16:creationId xmlns:a16="http://schemas.microsoft.com/office/drawing/2014/main" id="{127618C3-8711-4308-844B-E6DCADB3EC31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876800"/>
            <a:ext cx="1155700" cy="914400"/>
            <a:chOff x="3936" y="1824"/>
            <a:chExt cx="728" cy="576"/>
          </a:xfrm>
        </p:grpSpPr>
        <p:sp>
          <p:nvSpPr>
            <p:cNvPr id="39951" name="Oval 32">
              <a:extLst>
                <a:ext uri="{FF2B5EF4-FFF2-40B4-BE49-F238E27FC236}">
                  <a16:creationId xmlns:a16="http://schemas.microsoft.com/office/drawing/2014/main" id="{068AE7E6-8AB4-435D-9A32-B2878B76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2" name="Rectangle 33">
              <a:extLst>
                <a:ext uri="{FF2B5EF4-FFF2-40B4-BE49-F238E27FC236}">
                  <a16:creationId xmlns:a16="http://schemas.microsoft.com/office/drawing/2014/main" id="{98AF8E73-3A5D-4927-9679-4F7852D4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8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3" name="Rectangle 34">
              <a:extLst>
                <a:ext uri="{FF2B5EF4-FFF2-40B4-BE49-F238E27FC236}">
                  <a16:creationId xmlns:a16="http://schemas.microsoft.com/office/drawing/2014/main" id="{617B5545-6A3F-4CF3-945E-56E6CE6C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304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4" name="Rectangle 35">
              <a:extLst>
                <a:ext uri="{FF2B5EF4-FFF2-40B4-BE49-F238E27FC236}">
                  <a16:creationId xmlns:a16="http://schemas.microsoft.com/office/drawing/2014/main" id="{47894D2E-10D5-416C-9777-8BB61BECF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55" name="Oval 36">
              <a:extLst>
                <a:ext uri="{FF2B5EF4-FFF2-40B4-BE49-F238E27FC236}">
                  <a16:creationId xmlns:a16="http://schemas.microsoft.com/office/drawing/2014/main" id="{B3977D1A-8EF1-41F3-AA6D-D10F1EFD4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99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10373" name="AutoShape 37">
            <a:extLst>
              <a:ext uri="{FF2B5EF4-FFF2-40B4-BE49-F238E27FC236}">
                <a16:creationId xmlns:a16="http://schemas.microsoft.com/office/drawing/2014/main" id="{B1B77432-5BE0-482D-BB6E-22B10980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876800"/>
            <a:ext cx="228600" cy="2286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945" name="Text Box 38">
            <a:extLst>
              <a:ext uri="{FF2B5EF4-FFF2-40B4-BE49-F238E27FC236}">
                <a16:creationId xmlns:a16="http://schemas.microsoft.com/office/drawing/2014/main" id="{0E71906A-24FF-401E-A52B-101DC95D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5" y="6110288"/>
            <a:ext cx="41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anose="02060603020205020403" pitchFamily="18" charset="0"/>
              </a:rPr>
              <a:t>-1</a:t>
            </a:r>
            <a:endParaRPr lang="en-US" altLang="en-US" sz="1400">
              <a:latin typeface="Rockwell" panose="02060603020205020403" pitchFamily="18" charset="0"/>
            </a:endParaRPr>
          </a:p>
        </p:txBody>
      </p:sp>
      <p:sp>
        <p:nvSpPr>
          <p:cNvPr id="39946" name="Text Box 39">
            <a:extLst>
              <a:ext uri="{FF2B5EF4-FFF2-40B4-BE49-F238E27FC236}">
                <a16:creationId xmlns:a16="http://schemas.microsoft.com/office/drawing/2014/main" id="{18DFA933-73BF-4898-9890-02AD9B08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1" y="5927726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anose="02060603020205020403" pitchFamily="18" charset="0"/>
              </a:rPr>
              <a:t>0</a:t>
            </a:r>
            <a:endParaRPr lang="en-US" altLang="en-US" sz="1400">
              <a:latin typeface="Rockwell" panose="02060603020205020403" pitchFamily="18" charset="0"/>
            </a:endParaRPr>
          </a:p>
        </p:txBody>
      </p:sp>
      <p:sp>
        <p:nvSpPr>
          <p:cNvPr id="39947" name="Text Box 40">
            <a:extLst>
              <a:ext uri="{FF2B5EF4-FFF2-40B4-BE49-F238E27FC236}">
                <a16:creationId xmlns:a16="http://schemas.microsoft.com/office/drawing/2014/main" id="{DFA3569B-7A43-4C37-926A-CA7CD7F16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651" y="5715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>
                <a:latin typeface="Rockwell" panose="02060603020205020403" pitchFamily="18" charset="0"/>
              </a:rPr>
              <a:t>1</a:t>
            </a:r>
            <a:endParaRPr lang="en-US" altLang="en-US" sz="1400">
              <a:latin typeface="Rockwell" panose="02060603020205020403" pitchFamily="18" charset="0"/>
            </a:endParaRPr>
          </a:p>
        </p:txBody>
      </p:sp>
      <p:sp>
        <p:nvSpPr>
          <p:cNvPr id="910377" name="Line 41">
            <a:extLst>
              <a:ext uri="{FF2B5EF4-FFF2-40B4-BE49-F238E27FC236}">
                <a16:creationId xmlns:a16="http://schemas.microsoft.com/office/drawing/2014/main" id="{E29E84B0-CF75-4BC6-905C-8A14B12BD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724400"/>
            <a:ext cx="1981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9" name="Text Box 42">
            <a:extLst>
              <a:ext uri="{FF2B5EF4-FFF2-40B4-BE49-F238E27FC236}">
                <a16:creationId xmlns:a16="http://schemas.microsoft.com/office/drawing/2014/main" id="{5C242448-814B-4900-A246-CF6E5846C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953000"/>
            <a:ext cx="2895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charset="0"/>
              </a:rPr>
              <a:t>Score &gt; </a:t>
            </a:r>
            <a:r>
              <a:rPr lang="en-US" altLang="en-US" i="1">
                <a:latin typeface="Arial Unicode MS" charset="0"/>
              </a:rPr>
              <a:t>t</a:t>
            </a:r>
            <a:r>
              <a:rPr lang="en-US" altLang="en-US">
                <a:latin typeface="Arial Unicode MS" charset="0"/>
              </a:rPr>
              <a:t>: yes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charset="0"/>
              </a:rPr>
              <a:t>Score &lt; -</a:t>
            </a:r>
            <a:r>
              <a:rPr lang="en-US" altLang="en-US" i="1">
                <a:latin typeface="Arial Unicode MS" charset="0"/>
              </a:rPr>
              <a:t>t</a:t>
            </a:r>
            <a:r>
              <a:rPr lang="en-US" altLang="en-US">
                <a:latin typeface="Arial Unicode MS" charset="0"/>
              </a:rPr>
              <a:t>: no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rial Unicode MS" charset="0"/>
              </a:rPr>
              <a:t>Else: don’t know</a:t>
            </a:r>
          </a:p>
        </p:txBody>
      </p:sp>
      <p:sp>
        <p:nvSpPr>
          <p:cNvPr id="39950" name="TextBox 4">
            <a:extLst>
              <a:ext uri="{FF2B5EF4-FFF2-40B4-BE49-F238E27FC236}">
                <a16:creationId xmlns:a16="http://schemas.microsoft.com/office/drawing/2014/main" id="{EAFDFC27-EC92-4CE4-A27B-FCE04336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5">
            <a:extLst>
              <a:ext uri="{FF2B5EF4-FFF2-40B4-BE49-F238E27FC236}">
                <a16:creationId xmlns:a16="http://schemas.microsoft.com/office/drawing/2014/main" id="{F521F1AE-D8D1-4DBA-B0B6-A197F40B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C2F61CB-9116-4E89-B63E-97FFFEF12DF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B52162D6-030F-4A01-88C8-603BF1856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SVMs:  Summary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2E27882-7775-4313-A1B4-6EF82C5D8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 classifier is a </a:t>
            </a:r>
            <a:r>
              <a:rPr lang="en-US" altLang="en-US" sz="2000" i="1"/>
              <a:t>separating hyperplane.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2000"/>
              <a:t>The most “important” training points are the support vectors; they define the hyperplane.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2000"/>
              <a:t>Quadratic optimization algorithms can identify which training points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 </a:t>
            </a:r>
            <a:r>
              <a:rPr lang="en-US" altLang="en-US" sz="2000"/>
              <a:t>are support vectors with non-zero Lagrangian multipliers </a:t>
            </a:r>
            <a:r>
              <a:rPr lang="el-GR" altLang="en-US" sz="2000" i="1"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cs typeface="Times New Roman" panose="02020603050405020304" pitchFamily="18" charset="0"/>
              </a:rPr>
              <a:t>i</a:t>
            </a:r>
            <a:r>
              <a:rPr lang="en-US" altLang="en-US" sz="2000" b="1" i="1">
                <a:cs typeface="Times New Roman" panose="02020603050405020304" pitchFamily="18" charset="0"/>
              </a:rPr>
              <a:t>.</a:t>
            </a:r>
            <a:r>
              <a:rPr lang="en-US" altLang="en-US" sz="2000" i="1"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0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Both in the dual formulation of the problem and in the solution, training points appear only inside inner products: </a:t>
            </a:r>
            <a:endParaRPr lang="en-US" altLang="en-US" sz="2000" b="1" baseline="-2500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208114C4-8354-4760-A705-3EBC5154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5143500"/>
            <a:ext cx="4152900" cy="11557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Find 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such that</a:t>
            </a:r>
          </a:p>
          <a:p>
            <a:pPr eaLnBrk="1" hangingPunct="1"/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1800" b="1">
                <a:latin typeface="Times New Roman" panose="02020603050405020304" pitchFamily="18" charset="0"/>
              </a:rPr>
              <a:t>α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l-G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l-GR" altLang="en-US" sz="1800">
                <a:latin typeface="Times New Roman" panose="02020603050405020304" pitchFamily="18" charset="0"/>
              </a:rPr>
              <a:t>ΣΣ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1600" b="1">
                <a:latin typeface="Times New Roman" panose="02020603050405020304" pitchFamily="18" charset="0"/>
              </a:rPr>
              <a:t>x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16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1600" b="1">
                <a:latin typeface="Times New Roman" panose="02020603050405020304" pitchFamily="18" charset="0"/>
              </a:rPr>
              <a:t>x</a:t>
            </a:r>
            <a:r>
              <a:rPr lang="en-US" altLang="en-US" sz="1600" b="1" baseline="-25000">
                <a:latin typeface="Times New Roman" panose="02020603050405020304" pitchFamily="18" charset="0"/>
              </a:rPr>
              <a:t>j</a:t>
            </a:r>
            <a:r>
              <a:rPr lang="en-US" altLang="en-US" sz="1600" b="1">
                <a:latin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</a:rPr>
              <a:t>is maximized and </a:t>
            </a: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(1)</a:t>
            </a:r>
            <a:r>
              <a:rPr lang="en-US" altLang="en-US" sz="1800">
                <a:latin typeface="Times New Roman" panose="02020603050405020304" pitchFamily="18" charset="0"/>
              </a:rPr>
              <a:t>  </a:t>
            </a:r>
            <a:r>
              <a:rPr lang="el-GR" altLang="en-US" sz="1800">
                <a:latin typeface="Times New Roman" panose="02020603050405020304" pitchFamily="18" charset="0"/>
              </a:rPr>
              <a:t>Σ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(2)  0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en-US" sz="1600">
                <a:latin typeface="Times New Roman" panose="02020603050405020304" pitchFamily="18" charset="0"/>
              </a:rPr>
              <a:t> 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l-GR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0965" name="AutoShape 5">
            <a:extLst>
              <a:ext uri="{FF2B5EF4-FFF2-40B4-BE49-F238E27FC236}">
                <a16:creationId xmlns:a16="http://schemas.microsoft.com/office/drawing/2014/main" id="{E21B7435-4CA6-47DC-89B9-F7B48E55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5457825"/>
            <a:ext cx="41910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050257EE-4ACC-4B15-9C17-B0AF0B652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5105401"/>
            <a:ext cx="2343150" cy="461665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</a:rPr>
              <a:t>f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>
                <a:latin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en-US" sz="2000" b="1" baseline="30000">
                <a:latin typeface="Times New Roman" panose="02020603050405020304" pitchFamily="18" charset="0"/>
              </a:rPr>
              <a:t>T</a:t>
            </a:r>
            <a:r>
              <a:rPr lang="en-US" altLang="en-US" sz="2000" b="1">
                <a:latin typeface="Times New Roman" panose="02020603050405020304" pitchFamily="18" charset="0"/>
              </a:rPr>
              <a:t>x + </a:t>
            </a: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B73C1899-5E17-43D0-8A40-80B022E2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5219700"/>
            <a:ext cx="438150" cy="3238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8" name="TextBox 4">
            <a:extLst>
              <a:ext uri="{FF2B5EF4-FFF2-40B4-BE49-F238E27FC236}">
                <a16:creationId xmlns:a16="http://schemas.microsoft.com/office/drawing/2014/main" id="{B445C0F2-7C49-4778-8D79-9B825AF8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15.2.1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>
            <a:extLst>
              <a:ext uri="{FF2B5EF4-FFF2-40B4-BE49-F238E27FC236}">
                <a16:creationId xmlns:a16="http://schemas.microsoft.com/office/drawing/2014/main" id="{709CA913-AD70-4856-BCEC-0A6BAB34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CFC131-1EA1-43C6-8E49-D5BE9A891DB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54914F8-86C1-4F67-8644-3EF048F4E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Non-linear SVMs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8AA8DDC-3E18-419B-8E8B-9426B81FF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Datasets that are linearly separable (with some noise) work out great: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2000"/>
              <a:t>But what are we going to do if the dataset is just too hard? 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2000"/>
              <a:t>How about … mapping data to a higher-dimensional space:</a:t>
            </a: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23A4F1AC-2C36-4028-ACAD-F0918F654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61912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89" name="AutoShape 5">
            <a:extLst>
              <a:ext uri="{FF2B5EF4-FFF2-40B4-BE49-F238E27FC236}">
                <a16:creationId xmlns:a16="http://schemas.microsoft.com/office/drawing/2014/main" id="{B6039626-A532-43D4-985A-15024C823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5238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0" name="Line 6">
            <a:extLst>
              <a:ext uri="{FF2B5EF4-FFF2-40B4-BE49-F238E27FC236}">
                <a16:creationId xmlns:a16="http://schemas.microsoft.com/office/drawing/2014/main" id="{EFBC39C0-2AE9-4202-B59C-3BE461B61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925" y="61341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7A54AF6B-5692-449F-A8D1-B455B1B9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61626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992" name="AutoShape 8">
            <a:extLst>
              <a:ext uri="{FF2B5EF4-FFF2-40B4-BE49-F238E27FC236}">
                <a16:creationId xmlns:a16="http://schemas.microsoft.com/office/drawing/2014/main" id="{9B98BECB-9C0A-4E1B-8864-E027512A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5646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3" name="AutoShape 9">
            <a:extLst>
              <a:ext uri="{FF2B5EF4-FFF2-40B4-BE49-F238E27FC236}">
                <a16:creationId xmlns:a16="http://schemas.microsoft.com/office/drawing/2014/main" id="{EC96F2D8-D0AA-451A-9A43-12865A78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59610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4" name="AutoShape 10">
            <a:extLst>
              <a:ext uri="{FF2B5EF4-FFF2-40B4-BE49-F238E27FC236}">
                <a16:creationId xmlns:a16="http://schemas.microsoft.com/office/drawing/2014/main" id="{1D235385-9953-41F7-B2D2-B894B93AA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8" y="60563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5" name="AutoShape 11">
            <a:extLst>
              <a:ext uri="{FF2B5EF4-FFF2-40B4-BE49-F238E27FC236}">
                <a16:creationId xmlns:a16="http://schemas.microsoft.com/office/drawing/2014/main" id="{D2FC17B0-175B-4ACB-8B3C-22250212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970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6" name="AutoShape 12">
            <a:extLst>
              <a:ext uri="{FF2B5EF4-FFF2-40B4-BE49-F238E27FC236}">
                <a16:creationId xmlns:a16="http://schemas.microsoft.com/office/drawing/2014/main" id="{76EEDEE0-9A80-4FA9-AB0F-F059CF37B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578961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7" name="AutoShape 13">
            <a:extLst>
              <a:ext uri="{FF2B5EF4-FFF2-40B4-BE49-F238E27FC236}">
                <a16:creationId xmlns:a16="http://schemas.microsoft.com/office/drawing/2014/main" id="{52AFD012-6E3B-4826-8C78-2900917FD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60372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8" name="AutoShape 14">
            <a:extLst>
              <a:ext uri="{FF2B5EF4-FFF2-40B4-BE49-F238E27FC236}">
                <a16:creationId xmlns:a16="http://schemas.microsoft.com/office/drawing/2014/main" id="{8F555FB8-7463-4C59-92A9-1845DCA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5465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99" name="AutoShape 15">
            <a:extLst>
              <a:ext uri="{FF2B5EF4-FFF2-40B4-BE49-F238E27FC236}">
                <a16:creationId xmlns:a16="http://schemas.microsoft.com/office/drawing/2014/main" id="{CD3FA8A0-42DF-4493-BF96-E01711C9C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438" y="51609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0" name="AutoShape 16">
            <a:extLst>
              <a:ext uri="{FF2B5EF4-FFF2-40B4-BE49-F238E27FC236}">
                <a16:creationId xmlns:a16="http://schemas.microsoft.com/office/drawing/2014/main" id="{51466ED6-291E-4CDC-B96C-57AC83C94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7538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1" name="Line 17">
            <a:extLst>
              <a:ext uri="{FF2B5EF4-FFF2-40B4-BE49-F238E27FC236}">
                <a16:creationId xmlns:a16="http://schemas.microsoft.com/office/drawing/2014/main" id="{502A4D7D-B5F5-4025-AA9B-1AA83CD2E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925" y="4743450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94409501-7101-4C39-AFC9-5D54DDAC3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45624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 i="1" baseline="30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06B22FC8-5BB7-4B51-9929-8519B88D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60960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04" name="Line 21">
            <a:extLst>
              <a:ext uri="{FF2B5EF4-FFF2-40B4-BE49-F238E27FC236}">
                <a16:creationId xmlns:a16="http://schemas.microsoft.com/office/drawing/2014/main" id="{03FAF6F6-23E4-400C-A222-082C4F46A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7433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5" name="AutoShape 22">
            <a:extLst>
              <a:ext uri="{FF2B5EF4-FFF2-40B4-BE49-F238E27FC236}">
                <a16:creationId xmlns:a16="http://schemas.microsoft.com/office/drawing/2014/main" id="{5EC0BEA3-AA37-4B01-99A3-89AD71E4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6" name="Line 23">
            <a:extLst>
              <a:ext uri="{FF2B5EF4-FFF2-40B4-BE49-F238E27FC236}">
                <a16:creationId xmlns:a16="http://schemas.microsoft.com/office/drawing/2014/main" id="{8EF2E73B-751F-409E-A940-47501EFD3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3686175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7" name="Text Box 24">
            <a:extLst>
              <a:ext uri="{FF2B5EF4-FFF2-40B4-BE49-F238E27FC236}">
                <a16:creationId xmlns:a16="http://schemas.microsoft.com/office/drawing/2014/main" id="{AD65C60D-917D-4242-8DF9-FC1AB9EF4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374332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08" name="AutoShape 25">
            <a:extLst>
              <a:ext uri="{FF2B5EF4-FFF2-40B4-BE49-F238E27FC236}">
                <a16:creationId xmlns:a16="http://schemas.microsoft.com/office/drawing/2014/main" id="{24839783-1F25-4F53-A085-E130F191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09" name="AutoShape 26">
            <a:extLst>
              <a:ext uri="{FF2B5EF4-FFF2-40B4-BE49-F238E27FC236}">
                <a16:creationId xmlns:a16="http://schemas.microsoft.com/office/drawing/2014/main" id="{4DDD4E1B-B8D0-4951-B8CA-AE8A04528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0" name="AutoShape 27">
            <a:extLst>
              <a:ext uri="{FF2B5EF4-FFF2-40B4-BE49-F238E27FC236}">
                <a16:creationId xmlns:a16="http://schemas.microsoft.com/office/drawing/2014/main" id="{C29368CD-2456-48B1-86FC-140D6A4DB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1" name="AutoShape 28">
            <a:extLst>
              <a:ext uri="{FF2B5EF4-FFF2-40B4-BE49-F238E27FC236}">
                <a16:creationId xmlns:a16="http://schemas.microsoft.com/office/drawing/2014/main" id="{EB88E1C3-2A9F-4069-8C03-5D341DEE1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2" name="AutoShape 29">
            <a:extLst>
              <a:ext uri="{FF2B5EF4-FFF2-40B4-BE49-F238E27FC236}">
                <a16:creationId xmlns:a16="http://schemas.microsoft.com/office/drawing/2014/main" id="{30279138-C592-427C-AF7C-E10296B92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3" name="AutoShape 30">
            <a:extLst>
              <a:ext uri="{FF2B5EF4-FFF2-40B4-BE49-F238E27FC236}">
                <a16:creationId xmlns:a16="http://schemas.microsoft.com/office/drawing/2014/main" id="{4DB3547C-4CF0-4700-9748-E5E2840E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4" name="AutoShape 31">
            <a:extLst>
              <a:ext uri="{FF2B5EF4-FFF2-40B4-BE49-F238E27FC236}">
                <a16:creationId xmlns:a16="http://schemas.microsoft.com/office/drawing/2014/main" id="{107057D4-D93E-484C-AEEC-F4ECEBFD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5" name="AutoShape 32">
            <a:extLst>
              <a:ext uri="{FF2B5EF4-FFF2-40B4-BE49-F238E27FC236}">
                <a16:creationId xmlns:a16="http://schemas.microsoft.com/office/drawing/2014/main" id="{443DE7CD-876E-4096-A448-C9806EDD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6" name="AutoShape 33">
            <a:extLst>
              <a:ext uri="{FF2B5EF4-FFF2-40B4-BE49-F238E27FC236}">
                <a16:creationId xmlns:a16="http://schemas.microsoft.com/office/drawing/2014/main" id="{049321E7-6C8D-40FB-A854-997D0E21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36941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17" name="Text Box 34">
            <a:extLst>
              <a:ext uri="{FF2B5EF4-FFF2-40B4-BE49-F238E27FC236}">
                <a16:creationId xmlns:a16="http://schemas.microsoft.com/office/drawing/2014/main" id="{8D6AE403-0F1F-46AB-8E20-64D02D2F2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861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18" name="Line 36">
            <a:extLst>
              <a:ext uri="{FF2B5EF4-FFF2-40B4-BE49-F238E27FC236}">
                <a16:creationId xmlns:a16="http://schemas.microsoft.com/office/drawing/2014/main" id="{FB4A63A1-75D1-4260-8A61-36A0A13B5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31457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9" name="AutoShape 37">
            <a:extLst>
              <a:ext uri="{FF2B5EF4-FFF2-40B4-BE49-F238E27FC236}">
                <a16:creationId xmlns:a16="http://schemas.microsoft.com/office/drawing/2014/main" id="{AF688DC0-FE28-4AFC-BFA9-A191823E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0" name="Line 38">
            <a:extLst>
              <a:ext uri="{FF2B5EF4-FFF2-40B4-BE49-F238E27FC236}">
                <a16:creationId xmlns:a16="http://schemas.microsoft.com/office/drawing/2014/main" id="{210F3CB7-C8E0-4914-9F09-BFD6F6C15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2257425"/>
            <a:ext cx="0" cy="1143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1" name="Text Box 39">
            <a:extLst>
              <a:ext uri="{FF2B5EF4-FFF2-40B4-BE49-F238E27FC236}">
                <a16:creationId xmlns:a16="http://schemas.microsoft.com/office/drawing/2014/main" id="{B9A9B3AD-83B8-4665-A210-3A09591A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314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2022" name="AutoShape 40">
            <a:extLst>
              <a:ext uri="{FF2B5EF4-FFF2-40B4-BE49-F238E27FC236}">
                <a16:creationId xmlns:a16="http://schemas.microsoft.com/office/drawing/2014/main" id="{2E6E7DCB-8C22-4389-8273-272F21BD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26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3" name="AutoShape 41">
            <a:extLst>
              <a:ext uri="{FF2B5EF4-FFF2-40B4-BE49-F238E27FC236}">
                <a16:creationId xmlns:a16="http://schemas.microsoft.com/office/drawing/2014/main" id="{8F7F1D05-F08A-4E57-8D3C-950D0715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4" name="AutoShape 42">
            <a:extLst>
              <a:ext uri="{FF2B5EF4-FFF2-40B4-BE49-F238E27FC236}">
                <a16:creationId xmlns:a16="http://schemas.microsoft.com/office/drawing/2014/main" id="{DD3AB83B-BCE6-4B40-A955-23BBBDA70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5" name="AutoShape 43">
            <a:extLst>
              <a:ext uri="{FF2B5EF4-FFF2-40B4-BE49-F238E27FC236}">
                <a16:creationId xmlns:a16="http://schemas.microsoft.com/office/drawing/2014/main" id="{4A2E87E4-EC13-4480-AA69-42F44971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3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6" name="AutoShape 44">
            <a:extLst>
              <a:ext uri="{FF2B5EF4-FFF2-40B4-BE49-F238E27FC236}">
                <a16:creationId xmlns:a16="http://schemas.microsoft.com/office/drawing/2014/main" id="{EA835FC2-E406-4D14-8E16-920EFA86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7" name="AutoShape 45">
            <a:extLst>
              <a:ext uri="{FF2B5EF4-FFF2-40B4-BE49-F238E27FC236}">
                <a16:creationId xmlns:a16="http://schemas.microsoft.com/office/drawing/2014/main" id="{2A303785-2F02-4B4D-BD7F-6A0C694F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2274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28" name="Line 46">
            <a:extLst>
              <a:ext uri="{FF2B5EF4-FFF2-40B4-BE49-F238E27FC236}">
                <a16:creationId xmlns:a16="http://schemas.microsoft.com/office/drawing/2014/main" id="{08D189AF-8D15-494C-BD0C-2CCC0EFCA6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4450" y="206692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9" name="Oval 47">
            <a:extLst>
              <a:ext uri="{FF2B5EF4-FFF2-40B4-BE49-F238E27FC236}">
                <a16:creationId xmlns:a16="http://schemas.microsoft.com/office/drawing/2014/main" id="{4018FFA2-A403-4924-9F0D-885DBB03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22113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0" name="Oval 48">
            <a:extLst>
              <a:ext uri="{FF2B5EF4-FFF2-40B4-BE49-F238E27FC236}">
                <a16:creationId xmlns:a16="http://schemas.microsoft.com/office/drawing/2014/main" id="{5DEB7628-28CE-43B6-8BDF-1DE0E572D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220186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1" name="Line 49">
            <a:extLst>
              <a:ext uri="{FF2B5EF4-FFF2-40B4-BE49-F238E27FC236}">
                <a16:creationId xmlns:a16="http://schemas.microsoft.com/office/drawing/2014/main" id="{BD2BF4EB-A565-4803-9CF4-33012ED843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53064" y="2038350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32" name="Line 50">
            <a:extLst>
              <a:ext uri="{FF2B5EF4-FFF2-40B4-BE49-F238E27FC236}">
                <a16:creationId xmlns:a16="http://schemas.microsoft.com/office/drawing/2014/main" id="{D09C22C3-1D92-4286-B7EF-10C2194B83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8689" y="2038350"/>
            <a:ext cx="9525" cy="5984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33" name="Text Box 51">
            <a:extLst>
              <a:ext uri="{FF2B5EF4-FFF2-40B4-BE49-F238E27FC236}">
                <a16:creationId xmlns:a16="http://schemas.microsoft.com/office/drawing/2014/main" id="{19572906-C3F9-4FD0-9CD3-FD762C880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2383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 i="1" baseline="30000">
              <a:latin typeface="Times New Roman" panose="02020603050405020304" pitchFamily="18" charset="0"/>
            </a:endParaRPr>
          </a:p>
        </p:txBody>
      </p:sp>
      <p:sp>
        <p:nvSpPr>
          <p:cNvPr id="42034" name="Line 52">
            <a:extLst>
              <a:ext uri="{FF2B5EF4-FFF2-40B4-BE49-F238E27FC236}">
                <a16:creationId xmlns:a16="http://schemas.microsoft.com/office/drawing/2014/main" id="{356F049A-978A-4222-9874-79C4CF9D8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6750" y="5048250"/>
            <a:ext cx="3181350" cy="1295400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35" name="Line 53">
            <a:extLst>
              <a:ext uri="{FF2B5EF4-FFF2-40B4-BE49-F238E27FC236}">
                <a16:creationId xmlns:a16="http://schemas.microsoft.com/office/drawing/2014/main" id="{1FBBA050-6FFE-4D18-92A2-11EFF90B27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9" y="4972050"/>
            <a:ext cx="3114675" cy="12842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36" name="Line 54">
            <a:extLst>
              <a:ext uri="{FF2B5EF4-FFF2-40B4-BE49-F238E27FC236}">
                <a16:creationId xmlns:a16="http://schemas.microsoft.com/office/drawing/2014/main" id="{DE8341AB-E599-442F-87D3-C61CB7DA9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6289" y="5143500"/>
            <a:ext cx="3057525" cy="1246188"/>
          </a:xfrm>
          <a:prstGeom prst="line">
            <a:avLst/>
          </a:prstGeom>
          <a:noFill/>
          <a:ln w="19050" cap="rnd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37" name="Oval 55">
            <a:extLst>
              <a:ext uri="{FF2B5EF4-FFF2-40B4-BE49-F238E27FC236}">
                <a16:creationId xmlns:a16="http://schemas.microsoft.com/office/drawing/2014/main" id="{965D283D-AF19-4678-9761-5ACEC0C0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40226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8" name="Oval 56">
            <a:extLst>
              <a:ext uri="{FF2B5EF4-FFF2-40B4-BE49-F238E27FC236}">
                <a16:creationId xmlns:a16="http://schemas.microsoft.com/office/drawing/2014/main" id="{810FE0DA-9B3F-419F-A1C7-457F73B6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5716589"/>
            <a:ext cx="228600" cy="21907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39" name="Oval 57">
            <a:extLst>
              <a:ext uri="{FF2B5EF4-FFF2-40B4-BE49-F238E27FC236}">
                <a16:creationId xmlns:a16="http://schemas.microsoft.com/office/drawing/2014/main" id="{3C0BBC42-A366-4E93-95CE-CD523372D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5992814"/>
            <a:ext cx="228600" cy="2190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040" name="TextBox 4">
            <a:extLst>
              <a:ext uri="{FF2B5EF4-FFF2-40B4-BE49-F238E27FC236}">
                <a16:creationId xmlns:a16="http://schemas.microsoft.com/office/drawing/2014/main" id="{CF944FDC-8148-401C-B04D-A533F7A99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8F71DD2C-8CCD-4D5C-BD9F-88C4BF71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D714FC0-F28A-4E0A-A2F8-B167101BDAB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D5EFE046-78AA-4630-B0FE-B090F8028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Non-linear SVMs:  Feature spaces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4DFEB0E-3F0D-41B1-8510-13095B77D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BDB816AC-1B76-43E6-9A39-BB7FDC007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2513" y="32448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3" name="Line 5">
            <a:extLst>
              <a:ext uri="{FF2B5EF4-FFF2-40B4-BE49-F238E27FC236}">
                <a16:creationId xmlns:a16="http://schemas.microsoft.com/office/drawing/2014/main" id="{BEA68A83-CBF5-4A03-B40A-1D535628A9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1676" y="48561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4" name="AutoShape 6">
            <a:extLst>
              <a:ext uri="{FF2B5EF4-FFF2-40B4-BE49-F238E27FC236}">
                <a16:creationId xmlns:a16="http://schemas.microsoft.com/office/drawing/2014/main" id="{692A6D3E-380F-4E52-8DC7-AC09C9352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0767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AutoShape 7">
            <a:extLst>
              <a:ext uri="{FF2B5EF4-FFF2-40B4-BE49-F238E27FC236}">
                <a16:creationId xmlns:a16="http://schemas.microsoft.com/office/drawing/2014/main" id="{8A18DC5D-4540-40EF-BADF-08EEDF5E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33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087385A2-987E-4A52-98B1-15E8BDB3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979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7" name="AutoShape 9">
            <a:extLst>
              <a:ext uri="{FF2B5EF4-FFF2-40B4-BE49-F238E27FC236}">
                <a16:creationId xmlns:a16="http://schemas.microsoft.com/office/drawing/2014/main" id="{31B73F81-0719-4376-87AE-D9CBC83A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AutoShape 10">
            <a:extLst>
              <a:ext uri="{FF2B5EF4-FFF2-40B4-BE49-F238E27FC236}">
                <a16:creationId xmlns:a16="http://schemas.microsoft.com/office/drawing/2014/main" id="{6E4E06AA-B363-40CE-A306-0016C99B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12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AutoShape 11">
            <a:extLst>
              <a:ext uri="{FF2B5EF4-FFF2-40B4-BE49-F238E27FC236}">
                <a16:creationId xmlns:a16="http://schemas.microsoft.com/office/drawing/2014/main" id="{95B3A00E-C3CC-4813-9642-8A78ADDE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0" name="AutoShape 12">
            <a:extLst>
              <a:ext uri="{FF2B5EF4-FFF2-40B4-BE49-F238E27FC236}">
                <a16:creationId xmlns:a16="http://schemas.microsoft.com/office/drawing/2014/main" id="{378EB713-9465-4B2F-8114-A8A78A60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5494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1" name="AutoShape 13">
            <a:extLst>
              <a:ext uri="{FF2B5EF4-FFF2-40B4-BE49-F238E27FC236}">
                <a16:creationId xmlns:a16="http://schemas.microsoft.com/office/drawing/2014/main" id="{D8E44B80-AD6B-4A26-8C96-44D7C99B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522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2" name="AutoShape 14">
            <a:extLst>
              <a:ext uri="{FF2B5EF4-FFF2-40B4-BE49-F238E27FC236}">
                <a16:creationId xmlns:a16="http://schemas.microsoft.com/office/drawing/2014/main" id="{1C0586D5-89D2-49C2-AD1C-1DCEB8262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3" name="AutoShape 15">
            <a:extLst>
              <a:ext uri="{FF2B5EF4-FFF2-40B4-BE49-F238E27FC236}">
                <a16:creationId xmlns:a16="http://schemas.microsoft.com/office/drawing/2014/main" id="{62C96914-747D-4E88-81C5-D675B1CA5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72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AutoShape 16">
            <a:extLst>
              <a:ext uri="{FF2B5EF4-FFF2-40B4-BE49-F238E27FC236}">
                <a16:creationId xmlns:a16="http://schemas.microsoft.com/office/drawing/2014/main" id="{6E02D6BA-2DDD-4137-A18C-AC82D123D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5" name="AutoShape 17">
            <a:extLst>
              <a:ext uri="{FF2B5EF4-FFF2-40B4-BE49-F238E27FC236}">
                <a16:creationId xmlns:a16="http://schemas.microsoft.com/office/drawing/2014/main" id="{DA79AD3B-7DD4-434F-8E9E-A5B45918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6091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6" name="AutoShape 18">
            <a:extLst>
              <a:ext uri="{FF2B5EF4-FFF2-40B4-BE49-F238E27FC236}">
                <a16:creationId xmlns:a16="http://schemas.microsoft.com/office/drawing/2014/main" id="{EA853CC8-F384-4E9B-88BF-78CAF9C8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46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7" name="AutoShape 19">
            <a:extLst>
              <a:ext uri="{FF2B5EF4-FFF2-40B4-BE49-F238E27FC236}">
                <a16:creationId xmlns:a16="http://schemas.microsoft.com/office/drawing/2014/main" id="{68FAC74F-1D4B-410C-AEBD-D389C993E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578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AutoShape 20">
            <a:extLst>
              <a:ext uri="{FF2B5EF4-FFF2-40B4-BE49-F238E27FC236}">
                <a16:creationId xmlns:a16="http://schemas.microsoft.com/office/drawing/2014/main" id="{25EB686B-3339-4FE2-8DD2-E392CFACF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5303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9" name="AutoShape 21">
            <a:extLst>
              <a:ext uri="{FF2B5EF4-FFF2-40B4-BE49-F238E27FC236}">
                <a16:creationId xmlns:a16="http://schemas.microsoft.com/office/drawing/2014/main" id="{9DEBB5A2-53FD-42F0-9BC8-E324ACEC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3779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0" name="AutoShape 22">
            <a:extLst>
              <a:ext uri="{FF2B5EF4-FFF2-40B4-BE49-F238E27FC236}">
                <a16:creationId xmlns:a16="http://schemas.microsoft.com/office/drawing/2014/main" id="{78783E51-A050-40A1-9E73-4A664804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4914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1" name="AutoShape 23">
            <a:extLst>
              <a:ext uri="{FF2B5EF4-FFF2-40B4-BE49-F238E27FC236}">
                <a16:creationId xmlns:a16="http://schemas.microsoft.com/office/drawing/2014/main" id="{25088A5C-0D3E-49F2-8247-DE8DEEFF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482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2" name="AutoShape 24">
            <a:extLst>
              <a:ext uri="{FF2B5EF4-FFF2-40B4-BE49-F238E27FC236}">
                <a16:creationId xmlns:a16="http://schemas.microsoft.com/office/drawing/2014/main" id="{98E83420-6E71-4FCF-B544-AF613A94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Oval 25">
            <a:extLst>
              <a:ext uri="{FF2B5EF4-FFF2-40B4-BE49-F238E27FC236}">
                <a16:creationId xmlns:a16="http://schemas.microsoft.com/office/drawing/2014/main" id="{CDDF31B9-F29B-4D46-A970-E71880A60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895725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4" name="AutoShape 26">
            <a:extLst>
              <a:ext uri="{FF2B5EF4-FFF2-40B4-BE49-F238E27FC236}">
                <a16:creationId xmlns:a16="http://schemas.microsoft.com/office/drawing/2014/main" id="{671B4E09-85F6-4D02-A07B-F2414958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93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5" name="AutoShape 27">
            <a:extLst>
              <a:ext uri="{FF2B5EF4-FFF2-40B4-BE49-F238E27FC236}">
                <a16:creationId xmlns:a16="http://schemas.microsoft.com/office/drawing/2014/main" id="{9B635D1F-E389-4853-AB31-C92CF4B8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913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6" name="Line 28">
            <a:extLst>
              <a:ext uri="{FF2B5EF4-FFF2-40B4-BE49-F238E27FC236}">
                <a16:creationId xmlns:a16="http://schemas.microsoft.com/office/drawing/2014/main" id="{25D68AB9-C2E4-48DE-8A69-C319FE1F08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1113" y="29972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7" name="Line 29">
            <a:extLst>
              <a:ext uri="{FF2B5EF4-FFF2-40B4-BE49-F238E27FC236}">
                <a16:creationId xmlns:a16="http://schemas.microsoft.com/office/drawing/2014/main" id="{888B201F-84B7-4559-AB16-CB537B3B4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1" y="50847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8" name="AutoShape 30">
            <a:extLst>
              <a:ext uri="{FF2B5EF4-FFF2-40B4-BE49-F238E27FC236}">
                <a16:creationId xmlns:a16="http://schemas.microsoft.com/office/drawing/2014/main" id="{6B9A3D50-E6A6-4E76-9E8D-9D0FE38A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4448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9" name="AutoShape 31">
            <a:extLst>
              <a:ext uri="{FF2B5EF4-FFF2-40B4-BE49-F238E27FC236}">
                <a16:creationId xmlns:a16="http://schemas.microsoft.com/office/drawing/2014/main" id="{A33D5B85-340C-4038-B86B-E153BA6E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48053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0" name="AutoShape 32">
            <a:extLst>
              <a:ext uri="{FF2B5EF4-FFF2-40B4-BE49-F238E27FC236}">
                <a16:creationId xmlns:a16="http://schemas.microsoft.com/office/drawing/2014/main" id="{297E4728-26A9-4183-949D-47D9F1C58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536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1" name="AutoShape 33">
            <a:extLst>
              <a:ext uri="{FF2B5EF4-FFF2-40B4-BE49-F238E27FC236}">
                <a16:creationId xmlns:a16="http://schemas.microsoft.com/office/drawing/2014/main" id="{6911AA9D-8D90-4629-8298-DD8D26F3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5360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2" name="AutoShape 34">
            <a:extLst>
              <a:ext uri="{FF2B5EF4-FFF2-40B4-BE49-F238E27FC236}">
                <a16:creationId xmlns:a16="http://schemas.microsoft.com/office/drawing/2014/main" id="{BF40C6DE-1F92-43D9-8FC2-AB2FB1F7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4494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3" name="AutoShape 35">
            <a:extLst>
              <a:ext uri="{FF2B5EF4-FFF2-40B4-BE49-F238E27FC236}">
                <a16:creationId xmlns:a16="http://schemas.microsoft.com/office/drawing/2014/main" id="{B76A0109-ED74-49EB-98DB-AC0FAB93B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4" name="AutoShape 36">
            <a:extLst>
              <a:ext uri="{FF2B5EF4-FFF2-40B4-BE49-F238E27FC236}">
                <a16:creationId xmlns:a16="http://schemas.microsoft.com/office/drawing/2014/main" id="{F1561ACC-FFCA-4DA6-BC74-0F991B39A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5" name="AutoShape 37">
            <a:extLst>
              <a:ext uri="{FF2B5EF4-FFF2-40B4-BE49-F238E27FC236}">
                <a16:creationId xmlns:a16="http://schemas.microsoft.com/office/drawing/2014/main" id="{8D0908A7-A029-495B-8FFA-B819AC72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8942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6" name="AutoShape 38">
            <a:extLst>
              <a:ext uri="{FF2B5EF4-FFF2-40B4-BE49-F238E27FC236}">
                <a16:creationId xmlns:a16="http://schemas.microsoft.com/office/drawing/2014/main" id="{AA511452-3672-4EF7-8EAC-4FC0BBEBC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075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7" name="AutoShape 39">
            <a:extLst>
              <a:ext uri="{FF2B5EF4-FFF2-40B4-BE49-F238E27FC236}">
                <a16:creationId xmlns:a16="http://schemas.microsoft.com/office/drawing/2014/main" id="{A9927358-1EA4-424C-840B-1D76E868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5" y="57419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8" name="AutoShape 40">
            <a:extLst>
              <a:ext uri="{FF2B5EF4-FFF2-40B4-BE49-F238E27FC236}">
                <a16:creationId xmlns:a16="http://schemas.microsoft.com/office/drawing/2014/main" id="{62820F91-2787-47F0-9E9C-485279878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3494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49" name="AutoShape 41">
            <a:extLst>
              <a:ext uri="{FF2B5EF4-FFF2-40B4-BE49-F238E27FC236}">
                <a16:creationId xmlns:a16="http://schemas.microsoft.com/office/drawing/2014/main" id="{E946DA41-A2AA-4689-9BDF-40676A8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475" y="475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0" name="AutoShape 42">
            <a:extLst>
              <a:ext uri="{FF2B5EF4-FFF2-40B4-BE49-F238E27FC236}">
                <a16:creationId xmlns:a16="http://schemas.microsoft.com/office/drawing/2014/main" id="{76ED58E9-A3EC-4A2B-8E50-6FE93E8C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975" y="5265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1" name="AutoShape 43">
            <a:extLst>
              <a:ext uri="{FF2B5EF4-FFF2-40B4-BE49-F238E27FC236}">
                <a16:creationId xmlns:a16="http://schemas.microsoft.com/office/drawing/2014/main" id="{8C428DEC-854C-46C1-BDAA-1E5A838F9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225" y="420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2" name="AutoShape 44">
            <a:extLst>
              <a:ext uri="{FF2B5EF4-FFF2-40B4-BE49-F238E27FC236}">
                <a16:creationId xmlns:a16="http://schemas.microsoft.com/office/drawing/2014/main" id="{B62DE022-D35E-4A3D-824D-6AF55D0B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5" y="543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3" name="AutoShape 45">
            <a:extLst>
              <a:ext uri="{FF2B5EF4-FFF2-40B4-BE49-F238E27FC236}">
                <a16:creationId xmlns:a16="http://schemas.microsoft.com/office/drawing/2014/main" id="{34DDEE69-1FF6-4CBA-AFD6-C1DEDB84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5" y="3703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4" name="AutoShape 46">
            <a:extLst>
              <a:ext uri="{FF2B5EF4-FFF2-40B4-BE49-F238E27FC236}">
                <a16:creationId xmlns:a16="http://schemas.microsoft.com/office/drawing/2014/main" id="{C3FBACA9-02C0-409C-B08C-A880D1D5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52101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5" name="AutoShape 47">
            <a:extLst>
              <a:ext uri="{FF2B5EF4-FFF2-40B4-BE49-F238E27FC236}">
                <a16:creationId xmlns:a16="http://schemas.microsoft.com/office/drawing/2014/main" id="{54B49329-06CD-4331-BD59-83D1A378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53435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6" name="AutoShape 48">
            <a:extLst>
              <a:ext uri="{FF2B5EF4-FFF2-40B4-BE49-F238E27FC236}">
                <a16:creationId xmlns:a16="http://schemas.microsoft.com/office/drawing/2014/main" id="{50B0C9AC-FD0C-4BC7-AA2C-DC172E5D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8290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7" name="AutoShape 49">
            <a:extLst>
              <a:ext uri="{FF2B5EF4-FFF2-40B4-BE49-F238E27FC236}">
                <a16:creationId xmlns:a16="http://schemas.microsoft.com/office/drawing/2014/main" id="{BE8EB55B-6BC3-4626-8C55-435B329E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3360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8" name="AutoShape 50">
            <a:extLst>
              <a:ext uri="{FF2B5EF4-FFF2-40B4-BE49-F238E27FC236}">
                <a16:creationId xmlns:a16="http://schemas.microsoft.com/office/drawing/2014/main" id="{69E682AE-7D27-4388-B451-74310AC4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675" y="393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59" name="Line 51">
            <a:extLst>
              <a:ext uri="{FF2B5EF4-FFF2-40B4-BE49-F238E27FC236}">
                <a16:creationId xmlns:a16="http://schemas.microsoft.com/office/drawing/2014/main" id="{25972024-AF3A-4A64-94DE-3AF90832A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3338" y="50863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60" name="Line 52">
            <a:extLst>
              <a:ext uri="{FF2B5EF4-FFF2-40B4-BE49-F238E27FC236}">
                <a16:creationId xmlns:a16="http://schemas.microsoft.com/office/drawing/2014/main" id="{29669008-743B-4C0F-9390-C16F56FC1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7338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61" name="Line 53">
            <a:extLst>
              <a:ext uri="{FF2B5EF4-FFF2-40B4-BE49-F238E27FC236}">
                <a16:creationId xmlns:a16="http://schemas.microsoft.com/office/drawing/2014/main" id="{278BC827-48DA-4FE0-AC71-6EA9F7D85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1054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62" name="Line 54">
            <a:extLst>
              <a:ext uri="{FF2B5EF4-FFF2-40B4-BE49-F238E27FC236}">
                <a16:creationId xmlns:a16="http://schemas.microsoft.com/office/drawing/2014/main" id="{1E22D5DF-7F71-4A03-B490-F81FCA3BB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150" y="37719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63" name="Line 55">
            <a:extLst>
              <a:ext uri="{FF2B5EF4-FFF2-40B4-BE49-F238E27FC236}">
                <a16:creationId xmlns:a16="http://schemas.microsoft.com/office/drawing/2014/main" id="{1FDCBF77-16C4-4612-8C7E-801E7A039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46101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64" name="AutoShape 56">
            <a:extLst>
              <a:ext uri="{FF2B5EF4-FFF2-40B4-BE49-F238E27FC236}">
                <a16:creationId xmlns:a16="http://schemas.microsoft.com/office/drawing/2014/main" id="{C40252C0-8BCA-46B2-AEF2-3CBA632C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31718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65" name="Text Box 57">
            <a:extLst>
              <a:ext uri="{FF2B5EF4-FFF2-40B4-BE49-F238E27FC236}">
                <a16:creationId xmlns:a16="http://schemas.microsoft.com/office/drawing/2014/main" id="{17B97889-9172-4D77-BC21-F4768437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3571876"/>
            <a:ext cx="150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3066" name="TextBox 4">
            <a:extLst>
              <a:ext uri="{FF2B5EF4-FFF2-40B4-BE49-F238E27FC236}">
                <a16:creationId xmlns:a16="http://schemas.microsoft.com/office/drawing/2014/main" id="{C4578258-1007-4DB2-BB6B-3A66F4E0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EF9F8-1FE2-44DA-A795-5A7EC3BB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79" y="643466"/>
            <a:ext cx="781904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A2C0C218-B958-45CE-9759-A7639AA8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056B5A2-55E5-46CF-AFC4-90E7FBC9473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7C234B3-E9F6-499B-8E18-CE01A36DD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“Kernel Trick”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30AEA14-794D-4D5D-9023-B03F62809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altLang="en-US" sz="2000"/>
              <a:t>The linear classifier relies on an inner product between vectors </a:t>
            </a:r>
            <a:r>
              <a:rPr lang="en-US" altLang="en-US" sz="2000" i="1"/>
              <a:t>K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,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)=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 b="1" baseline="30000"/>
              <a:t>T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</a:p>
          <a:p>
            <a:pPr eaLnBrk="1" hangingPunct="1"/>
            <a:r>
              <a:rPr lang="en-US" altLang="en-US" sz="2000"/>
              <a:t>If every datapoint is mapped into high-dimensional space via some transformation 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cs typeface="Times New Roman" panose="02020603050405020304" pitchFamily="18" charset="0"/>
              </a:rPr>
              <a:t>:  </a:t>
            </a:r>
            <a:r>
              <a:rPr lang="en-US" altLang="en-US" sz="2000" b="1"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cs typeface="Times New Roman" panose="02020603050405020304" pitchFamily="18" charset="0"/>
              </a:rPr>
              <a:t>→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>
                <a:cs typeface="Times New Roman" panose="02020603050405020304" pitchFamily="18" charset="0"/>
              </a:rPr>
              <a:t>(</a:t>
            </a:r>
            <a:r>
              <a:rPr lang="en-US" altLang="en-US" sz="2000" b="1">
                <a:cs typeface="Times New Roman" panose="02020603050405020304" pitchFamily="18" charset="0"/>
              </a:rPr>
              <a:t>x</a:t>
            </a:r>
            <a:r>
              <a:rPr lang="en-US" altLang="en-US" sz="2000">
                <a:cs typeface="Times New Roman" panose="02020603050405020304" pitchFamily="18" charset="0"/>
              </a:rPr>
              <a:t>), the inner product becomes: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i="1"/>
              <a:t>K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,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)= 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)</a:t>
            </a:r>
            <a:r>
              <a:rPr lang="en-US" altLang="en-US" sz="2000" b="1" baseline="-25000"/>
              <a:t> </a:t>
            </a:r>
            <a:r>
              <a:rPr lang="en-US" altLang="en-US" sz="2000" b="1" baseline="30000"/>
              <a:t>T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000"/>
              <a:t>A </a:t>
            </a:r>
            <a:r>
              <a:rPr lang="en-US" altLang="en-US" sz="2000" i="1"/>
              <a:t>kernel function</a:t>
            </a:r>
            <a:r>
              <a:rPr lang="en-US" altLang="en-US" sz="2000"/>
              <a:t> is some function that corresponds to an inner product in some expanded feature space.</a:t>
            </a:r>
          </a:p>
          <a:p>
            <a:pPr eaLnBrk="1" hangingPunct="1"/>
            <a:r>
              <a:rPr lang="en-US" altLang="en-US" sz="2000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2-dimensional vectors </a:t>
            </a:r>
            <a:r>
              <a:rPr lang="en-US" altLang="en-US" sz="2000" b="1"/>
              <a:t>x</a:t>
            </a:r>
            <a:r>
              <a:rPr lang="en-US" altLang="en-US" sz="2000"/>
              <a:t>=[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1  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2</a:t>
            </a:r>
            <a:r>
              <a:rPr lang="en-US" altLang="en-US" sz="2000"/>
              <a:t>];  let </a:t>
            </a:r>
            <a:r>
              <a:rPr lang="en-US" altLang="en-US" sz="2000" i="1"/>
              <a:t>K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,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)=(1 +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 b="1" baseline="30000"/>
              <a:t>T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  <a:r>
              <a:rPr lang="en-US" altLang="en-US" sz="2000" baseline="-25000"/>
              <a:t>,</a:t>
            </a:r>
            <a:endParaRPr lang="en-US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Need to show that </a:t>
            </a:r>
            <a:r>
              <a:rPr lang="en-US" altLang="en-US" sz="2000" i="1"/>
              <a:t>K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,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)= 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)</a:t>
            </a:r>
            <a:r>
              <a:rPr lang="en-US" altLang="en-US" sz="2000" b="1" baseline="-25000"/>
              <a:t> </a:t>
            </a:r>
            <a:r>
              <a:rPr lang="en-US" altLang="en-US" sz="2000" b="1" baseline="30000"/>
              <a:t>T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):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</a:t>
            </a:r>
            <a:r>
              <a:rPr lang="en-US" altLang="en-US" sz="2000" i="1"/>
              <a:t>K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,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)=(1 + 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 b="1" baseline="30000"/>
              <a:t>T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</a:t>
            </a:r>
            <a:r>
              <a:rPr lang="en-US" altLang="en-US" sz="2000" baseline="30000"/>
              <a:t>2</a:t>
            </a:r>
            <a:r>
              <a:rPr lang="en-US" altLang="en-US" sz="2000" baseline="-25000"/>
              <a:t>,</a:t>
            </a:r>
            <a:r>
              <a:rPr lang="en-US" altLang="en-US" sz="2000"/>
              <a:t>= 1+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i1</a:t>
            </a:r>
            <a:r>
              <a:rPr lang="en-US" altLang="en-US" sz="2000" i="1" baseline="30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j1</a:t>
            </a:r>
            <a:r>
              <a:rPr lang="en-US" altLang="en-US" sz="2000" i="1" baseline="30000"/>
              <a:t>2 </a:t>
            </a:r>
            <a:r>
              <a:rPr lang="en-US" altLang="en-US" sz="2000" i="1"/>
              <a:t>+ </a:t>
            </a:r>
            <a:r>
              <a:rPr lang="en-US" altLang="en-US" sz="2000"/>
              <a:t>2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i1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j1</a:t>
            </a:r>
            <a:r>
              <a:rPr lang="en-US" altLang="en-US" sz="2000" i="1" baseline="30000"/>
              <a:t>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j2</a:t>
            </a:r>
            <a:r>
              <a:rPr lang="en-US" altLang="en-US" sz="2000" i="1"/>
              <a:t>+ x</a:t>
            </a:r>
            <a:r>
              <a:rPr lang="en-US" altLang="en-US" sz="2000" i="1" baseline="-25000"/>
              <a:t>i2</a:t>
            </a:r>
            <a:r>
              <a:rPr lang="en-US" altLang="en-US" sz="2000" i="1" baseline="30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j2</a:t>
            </a:r>
            <a:r>
              <a:rPr lang="en-US" altLang="en-US" sz="2000" i="1" baseline="30000"/>
              <a:t>2 </a:t>
            </a:r>
            <a:r>
              <a:rPr lang="en-US" altLang="en-US" sz="2000"/>
              <a:t>+ 2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i1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j1 </a:t>
            </a:r>
            <a:r>
              <a:rPr lang="en-US" altLang="en-US" sz="2000" i="1"/>
              <a:t>+ </a:t>
            </a:r>
            <a:r>
              <a:rPr lang="en-US" altLang="en-US" sz="2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j2</a:t>
            </a:r>
            <a:r>
              <a:rPr lang="en-US" altLang="en-US" sz="2000" i="1"/>
              <a:t>=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 i="1"/>
              <a:t>	      = </a:t>
            </a:r>
            <a:r>
              <a:rPr lang="en-US" altLang="en-US" sz="2000"/>
              <a:t>[1 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i1</a:t>
            </a:r>
            <a:r>
              <a:rPr lang="en-US" altLang="en-US" sz="2000" i="1" baseline="30000"/>
              <a:t>2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i1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i2  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i2</a:t>
            </a:r>
            <a:r>
              <a:rPr lang="en-US" altLang="en-US" sz="2000" i="1" baseline="30000"/>
              <a:t>2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i1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i2</a:t>
            </a:r>
            <a:r>
              <a:rPr lang="en-US" altLang="en-US" sz="2000"/>
              <a:t>]</a:t>
            </a:r>
            <a:r>
              <a:rPr lang="en-US" altLang="en-US" sz="2000" b="1" baseline="30000"/>
              <a:t>T </a:t>
            </a:r>
            <a:r>
              <a:rPr lang="en-US" altLang="en-US" sz="2000"/>
              <a:t>[1 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j1</a:t>
            </a:r>
            <a:r>
              <a:rPr lang="en-US" altLang="en-US" sz="2000" i="1" baseline="30000"/>
              <a:t>2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j1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j2  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j2</a:t>
            </a:r>
            <a:r>
              <a:rPr lang="en-US" altLang="en-US" sz="2000" i="1" baseline="30000"/>
              <a:t>2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j1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j2</a:t>
            </a:r>
            <a:r>
              <a:rPr lang="en-US" altLang="en-US" sz="2000"/>
              <a:t>] 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      = 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i</a:t>
            </a:r>
            <a:r>
              <a:rPr lang="en-US" altLang="en-US" sz="2000"/>
              <a:t>)</a:t>
            </a:r>
            <a:r>
              <a:rPr lang="en-US" altLang="en-US" sz="2000" b="1" baseline="-25000"/>
              <a:t> </a:t>
            </a:r>
            <a:r>
              <a:rPr lang="en-US" altLang="en-US" sz="2000" b="1" baseline="30000"/>
              <a:t>T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 b="1" baseline="-25000"/>
              <a:t>j</a:t>
            </a:r>
            <a:r>
              <a:rPr lang="en-US" altLang="en-US" sz="2000"/>
              <a:t>)    where </a:t>
            </a:r>
            <a:r>
              <a:rPr lang="el-GR" altLang="en-US" sz="2000">
                <a:cs typeface="Times New Roman" panose="02020603050405020304" pitchFamily="18" charset="0"/>
              </a:rPr>
              <a:t>φ</a:t>
            </a:r>
            <a:r>
              <a:rPr lang="en-US" altLang="en-US" sz="2000"/>
              <a:t>(</a:t>
            </a:r>
            <a:r>
              <a:rPr lang="en-US" altLang="en-US" sz="2000" b="1"/>
              <a:t>x</a:t>
            </a:r>
            <a:r>
              <a:rPr lang="en-US" altLang="en-US" sz="2000"/>
              <a:t>) = </a:t>
            </a:r>
            <a:r>
              <a:rPr lang="en-US" altLang="en-US" sz="2000" b="1" baseline="-25000"/>
              <a:t> </a:t>
            </a:r>
            <a:r>
              <a:rPr lang="en-US" altLang="en-US" sz="2000"/>
              <a:t>[1 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1</a:t>
            </a:r>
            <a:r>
              <a:rPr lang="en-US" altLang="en-US" sz="2000" i="1" baseline="30000"/>
              <a:t>2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 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2  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2</a:t>
            </a:r>
            <a:r>
              <a:rPr lang="en-US" altLang="en-US" sz="2000" i="1" baseline="30000"/>
              <a:t>2 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1  </a:t>
            </a:r>
            <a:r>
              <a:rPr lang="en-US" altLang="en-US" sz="2000" i="1">
                <a:cs typeface="Times New Roman" panose="02020603050405020304" pitchFamily="18" charset="0"/>
              </a:rPr>
              <a:t>√</a:t>
            </a:r>
            <a:r>
              <a:rPr lang="en-US" altLang="en-US" sz="2000"/>
              <a:t>2</a:t>
            </a:r>
            <a:r>
              <a:rPr lang="en-US" altLang="en-US" sz="2000" i="1"/>
              <a:t>x</a:t>
            </a:r>
            <a:r>
              <a:rPr lang="en-US" altLang="en-US" sz="2000" i="1" baseline="-25000"/>
              <a:t>2</a:t>
            </a:r>
            <a:r>
              <a:rPr lang="en-US" altLang="en-US" sz="2000"/>
              <a:t>]</a:t>
            </a:r>
            <a:endParaRPr lang="el-GR" altLang="en-US" sz="2000"/>
          </a:p>
        </p:txBody>
      </p:sp>
      <p:sp>
        <p:nvSpPr>
          <p:cNvPr id="44036" name="TextBox 4">
            <a:extLst>
              <a:ext uri="{FF2B5EF4-FFF2-40B4-BE49-F238E27FC236}">
                <a16:creationId xmlns:a16="http://schemas.microsoft.com/office/drawing/2014/main" id="{01EE1305-542A-4473-BE1C-F155A01C1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7">
            <a:extLst>
              <a:ext uri="{FF2B5EF4-FFF2-40B4-BE49-F238E27FC236}">
                <a16:creationId xmlns:a16="http://schemas.microsoft.com/office/drawing/2014/main" id="{F3EF8C08-C80C-4DDF-A534-57C973FE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0C454E5-D518-4E14-8182-CD11AB7FF21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5058" name="Picture 2" descr="burges7">
            <a:extLst>
              <a:ext uri="{FF2B5EF4-FFF2-40B4-BE49-F238E27FC236}">
                <a16:creationId xmlns:a16="http://schemas.microsoft.com/office/drawing/2014/main" id="{E5799C46-7D0A-46E6-BB27-E7F32F54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162551"/>
            <a:ext cx="6172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3">
            <a:extLst>
              <a:ext uri="{FF2B5EF4-FFF2-40B4-BE49-F238E27FC236}">
                <a16:creationId xmlns:a16="http://schemas.microsoft.com/office/drawing/2014/main" id="{D8735152-0F5E-4275-A7C5-4801F4F14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Kernels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E73BAEC4-2581-47BF-B7AC-7C7FEE40B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7772400" cy="4876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Why use kernels?</a:t>
            </a:r>
          </a:p>
          <a:p>
            <a:pPr lvl="1" eaLnBrk="1" hangingPunct="1"/>
            <a:r>
              <a:rPr lang="en-US" altLang="en-US"/>
              <a:t>Make non-separable problem separable.</a:t>
            </a:r>
          </a:p>
          <a:p>
            <a:pPr lvl="1" eaLnBrk="1" hangingPunct="1"/>
            <a:r>
              <a:rPr lang="en-US" altLang="en-US"/>
              <a:t>Map data into better representational space</a:t>
            </a:r>
          </a:p>
          <a:p>
            <a:pPr eaLnBrk="1" hangingPunct="1"/>
            <a:r>
              <a:rPr lang="en-US" altLang="en-US"/>
              <a:t>Common kernels</a:t>
            </a:r>
          </a:p>
          <a:p>
            <a:pPr lvl="1" eaLnBrk="1" hangingPunct="1"/>
            <a:r>
              <a:rPr lang="en-US" altLang="en-US"/>
              <a:t>Linear</a:t>
            </a:r>
          </a:p>
          <a:p>
            <a:pPr lvl="1" eaLnBrk="1" hangingPunct="1"/>
            <a:r>
              <a:rPr lang="en-US" altLang="en-US"/>
              <a:t>Polynomial </a:t>
            </a:r>
            <a:r>
              <a:rPr lang="en-US" altLang="en-US" b="1">
                <a:solidFill>
                  <a:schemeClr val="folHlink"/>
                </a:solidFill>
              </a:rPr>
              <a:t>K(x,z) = (1+x</a:t>
            </a:r>
            <a:r>
              <a:rPr lang="en-US" altLang="en-US" b="1" baseline="30000">
                <a:solidFill>
                  <a:schemeClr val="folHlink"/>
                </a:solidFill>
              </a:rPr>
              <a:t>T</a:t>
            </a:r>
            <a:r>
              <a:rPr lang="en-US" altLang="en-US" b="1">
                <a:solidFill>
                  <a:schemeClr val="folHlink"/>
                </a:solidFill>
              </a:rPr>
              <a:t>z)</a:t>
            </a:r>
            <a:r>
              <a:rPr lang="en-US" altLang="en-US" b="1" baseline="30000">
                <a:solidFill>
                  <a:schemeClr val="folHlink"/>
                </a:solidFill>
              </a:rPr>
              <a:t>d</a:t>
            </a:r>
          </a:p>
          <a:p>
            <a:pPr lvl="2" eaLnBrk="1" hangingPunct="1"/>
            <a:r>
              <a:rPr lang="en-US" altLang="en-US"/>
              <a:t>Gives feature conjunctions</a:t>
            </a:r>
          </a:p>
          <a:p>
            <a:pPr lvl="1" eaLnBrk="1" hangingPunct="1"/>
            <a:r>
              <a:rPr lang="en-US" altLang="en-US"/>
              <a:t>Radial basis function (infinite dimensional space)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Haven’t been very useful in text classification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5061" name="TextBox 4">
            <a:extLst>
              <a:ext uri="{FF2B5EF4-FFF2-40B4-BE49-F238E27FC236}">
                <a16:creationId xmlns:a16="http://schemas.microsoft.com/office/drawing/2014/main" id="{42857163-0190-4D23-9813-12CA1171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1" y="-33338"/>
            <a:ext cx="1293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15.2.3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Perceptron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charset="0"/>
              </a:rPr>
              <a:pPr/>
              <a:t>32</a:t>
            </a:fld>
            <a:endParaRPr lang="en-US">
              <a:latin typeface="Times New Roman" charset="0"/>
            </a:endParaRP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5156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Classification: </a:t>
            </a:r>
            <a:br>
              <a:rPr lang="en-US" dirty="0">
                <a:ea typeface="+mj-ea"/>
                <a:cs typeface="+mj-cs"/>
              </a:rPr>
            </a:br>
            <a:r>
              <a:rPr lang="en-US" dirty="0"/>
              <a:t>Perceptron Node – Threshold Logic Unit</a:t>
            </a: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790950" y="17907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7" name="Oval 52"/>
          <p:cNvSpPr>
            <a:spLocks noChangeArrowheads="1"/>
          </p:cNvSpPr>
          <p:nvPr/>
        </p:nvSpPr>
        <p:spPr bwMode="auto">
          <a:xfrm>
            <a:off x="6680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Line 56"/>
          <p:cNvSpPr>
            <a:spLocks noChangeShapeType="1"/>
          </p:cNvSpPr>
          <p:nvPr/>
        </p:nvSpPr>
        <p:spPr bwMode="auto">
          <a:xfrm>
            <a:off x="5842001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Line 57"/>
          <p:cNvSpPr>
            <a:spLocks noChangeShapeType="1"/>
          </p:cNvSpPr>
          <p:nvPr/>
        </p:nvSpPr>
        <p:spPr bwMode="auto">
          <a:xfrm>
            <a:off x="5842001" y="29019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Line 58"/>
          <p:cNvSpPr>
            <a:spLocks noChangeShapeType="1"/>
          </p:cNvSpPr>
          <p:nvPr/>
        </p:nvSpPr>
        <p:spPr bwMode="auto">
          <a:xfrm flipV="1">
            <a:off x="5842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Line 62"/>
          <p:cNvSpPr>
            <a:spLocks noChangeShapeType="1"/>
          </p:cNvSpPr>
          <p:nvPr/>
        </p:nvSpPr>
        <p:spPr bwMode="auto">
          <a:xfrm>
            <a:off x="4165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Line 63"/>
          <p:cNvSpPr>
            <a:spLocks noChangeShapeType="1"/>
          </p:cNvSpPr>
          <p:nvPr/>
        </p:nvSpPr>
        <p:spPr bwMode="auto">
          <a:xfrm>
            <a:off x="4165600" y="2901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Line 64"/>
          <p:cNvSpPr>
            <a:spLocks noChangeShapeType="1"/>
          </p:cNvSpPr>
          <p:nvPr/>
        </p:nvSpPr>
        <p:spPr bwMode="auto">
          <a:xfrm>
            <a:off x="4165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4" name="Text Box 68"/>
          <p:cNvSpPr txBox="1">
            <a:spLocks noChangeArrowheads="1"/>
          </p:cNvSpPr>
          <p:nvPr/>
        </p:nvSpPr>
        <p:spPr bwMode="auto">
          <a:xfrm>
            <a:off x="3790950" y="2054225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48145" name="Text Box 69"/>
          <p:cNvSpPr txBox="1">
            <a:spLocks noChangeArrowheads="1"/>
          </p:cNvSpPr>
          <p:nvPr/>
        </p:nvSpPr>
        <p:spPr bwMode="auto">
          <a:xfrm>
            <a:off x="3790950" y="3411538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i="1" baseline="-25000"/>
              <a:t>n</a:t>
            </a:r>
            <a:endParaRPr lang="en-US" sz="2000"/>
          </a:p>
        </p:txBody>
      </p:sp>
      <p:sp>
        <p:nvSpPr>
          <p:cNvPr id="48146" name="Text Box 70"/>
          <p:cNvSpPr txBox="1">
            <a:spLocks noChangeArrowheads="1"/>
          </p:cNvSpPr>
          <p:nvPr/>
        </p:nvSpPr>
        <p:spPr bwMode="auto">
          <a:xfrm>
            <a:off x="3790950" y="2693988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48147" name="Text Box 71"/>
          <p:cNvSpPr txBox="1">
            <a:spLocks noChangeArrowheads="1"/>
          </p:cNvSpPr>
          <p:nvPr/>
        </p:nvSpPr>
        <p:spPr bwMode="auto">
          <a:xfrm>
            <a:off x="5308600" y="2069068"/>
            <a:ext cx="4254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w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148" name="Rectangle 76"/>
          <p:cNvSpPr>
            <a:spLocks noChangeArrowheads="1"/>
          </p:cNvSpPr>
          <p:nvPr/>
        </p:nvSpPr>
        <p:spPr bwMode="auto">
          <a:xfrm>
            <a:off x="5156200" y="2693989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5308600" y="2717801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150" name="Rectangle 78"/>
          <p:cNvSpPr>
            <a:spLocks noChangeArrowheads="1"/>
          </p:cNvSpPr>
          <p:nvPr/>
        </p:nvSpPr>
        <p:spPr bwMode="auto">
          <a:xfrm>
            <a:off x="5156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5308600" y="3452813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n</a:t>
            </a:r>
            <a:endParaRPr lang="en-US"/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>
            <a:off x="7670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8188325" y="2693988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z</a:t>
            </a:r>
            <a:endParaRPr lang="en-US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7107238" y="2786064"/>
          <a:ext cx="18891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114300" imgH="139700" progId="Equation.3">
                  <p:embed/>
                </p:oleObj>
              </mc:Choice>
              <mc:Fallback>
                <p:oleObj name="Equation" r:id="rId4" imgW="114300" imgH="139700" progId="Equation.3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2786064"/>
                        <a:ext cx="188912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7086601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1498997" imgH="889397" progId="Equation.3">
                  <p:embed/>
                </p:oleObj>
              </mc:Choice>
              <mc:Fallback>
                <p:oleObj name="Equation" r:id="rId6" imgW="1498997" imgH="889397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77"/>
              <p:cNvSpPr txBox="1">
                <a:spLocks noChangeArrowheads="1"/>
              </p:cNvSpPr>
              <p:nvPr/>
            </p:nvSpPr>
            <p:spPr bwMode="auto">
              <a:xfrm>
                <a:off x="6969261" y="2725285"/>
                <a:ext cx="425450" cy="3667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9261" y="2725285"/>
                <a:ext cx="425450" cy="3667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15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Perceptron</a:t>
            </a:r>
            <a:endParaRPr lang="en-US" dirty="0">
              <a:latin typeface="Times New Roman" pitchFamily="1" charset="0"/>
            </a:endParaRP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68040A-EA3D-6E4A-A1C2-10B892982BF3}" type="slidenum">
              <a:rPr lang="en-US">
                <a:latin typeface="Times New Roman" charset="0"/>
              </a:rPr>
              <a:pPr/>
              <a:t>33</a:t>
            </a:fld>
            <a:endParaRPr lang="en-US">
              <a:latin typeface="Times New Roman" charset="0"/>
            </a:endParaRP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5156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Perceptron Node – Threshold Logic Unit</a:t>
            </a: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790950" y="179070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8137" name="Oval 52"/>
          <p:cNvSpPr>
            <a:spLocks noChangeArrowheads="1"/>
          </p:cNvSpPr>
          <p:nvPr/>
        </p:nvSpPr>
        <p:spPr bwMode="auto">
          <a:xfrm>
            <a:off x="6680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Line 56"/>
          <p:cNvSpPr>
            <a:spLocks noChangeShapeType="1"/>
          </p:cNvSpPr>
          <p:nvPr/>
        </p:nvSpPr>
        <p:spPr bwMode="auto">
          <a:xfrm>
            <a:off x="5842001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Line 57"/>
          <p:cNvSpPr>
            <a:spLocks noChangeShapeType="1"/>
          </p:cNvSpPr>
          <p:nvPr/>
        </p:nvSpPr>
        <p:spPr bwMode="auto">
          <a:xfrm>
            <a:off x="5842001" y="2901950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Line 58"/>
          <p:cNvSpPr>
            <a:spLocks noChangeShapeType="1"/>
          </p:cNvSpPr>
          <p:nvPr/>
        </p:nvSpPr>
        <p:spPr bwMode="auto">
          <a:xfrm flipV="1">
            <a:off x="5842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Line 62"/>
          <p:cNvSpPr>
            <a:spLocks noChangeShapeType="1"/>
          </p:cNvSpPr>
          <p:nvPr/>
        </p:nvSpPr>
        <p:spPr bwMode="auto">
          <a:xfrm>
            <a:off x="4165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Line 63"/>
          <p:cNvSpPr>
            <a:spLocks noChangeShapeType="1"/>
          </p:cNvSpPr>
          <p:nvPr/>
        </p:nvSpPr>
        <p:spPr bwMode="auto">
          <a:xfrm>
            <a:off x="4165600" y="290195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Line 64"/>
          <p:cNvSpPr>
            <a:spLocks noChangeShapeType="1"/>
          </p:cNvSpPr>
          <p:nvPr/>
        </p:nvSpPr>
        <p:spPr bwMode="auto">
          <a:xfrm>
            <a:off x="4165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4" name="Text Box 68"/>
          <p:cNvSpPr txBox="1">
            <a:spLocks noChangeArrowheads="1"/>
          </p:cNvSpPr>
          <p:nvPr/>
        </p:nvSpPr>
        <p:spPr bwMode="auto">
          <a:xfrm>
            <a:off x="3790950" y="2054225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48145" name="Text Box 69"/>
          <p:cNvSpPr txBox="1">
            <a:spLocks noChangeArrowheads="1"/>
          </p:cNvSpPr>
          <p:nvPr/>
        </p:nvSpPr>
        <p:spPr bwMode="auto">
          <a:xfrm>
            <a:off x="3790950" y="3411538"/>
            <a:ext cx="3834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i="1" baseline="-25000"/>
              <a:t>n</a:t>
            </a:r>
            <a:endParaRPr lang="en-US" sz="2000"/>
          </a:p>
        </p:txBody>
      </p:sp>
      <p:sp>
        <p:nvSpPr>
          <p:cNvPr id="48146" name="Text Box 70"/>
          <p:cNvSpPr txBox="1">
            <a:spLocks noChangeArrowheads="1"/>
          </p:cNvSpPr>
          <p:nvPr/>
        </p:nvSpPr>
        <p:spPr bwMode="auto">
          <a:xfrm>
            <a:off x="3790950" y="2693988"/>
            <a:ext cx="381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48147" name="Text Box 71"/>
          <p:cNvSpPr txBox="1">
            <a:spLocks noChangeArrowheads="1"/>
          </p:cNvSpPr>
          <p:nvPr/>
        </p:nvSpPr>
        <p:spPr bwMode="auto">
          <a:xfrm>
            <a:off x="5308600" y="2071688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148" name="Rectangle 76"/>
          <p:cNvSpPr>
            <a:spLocks noChangeArrowheads="1"/>
          </p:cNvSpPr>
          <p:nvPr/>
        </p:nvSpPr>
        <p:spPr bwMode="auto">
          <a:xfrm>
            <a:off x="5156200" y="2693989"/>
            <a:ext cx="685800" cy="414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9" name="Text Box 77"/>
          <p:cNvSpPr txBox="1">
            <a:spLocks noChangeArrowheads="1"/>
          </p:cNvSpPr>
          <p:nvPr/>
        </p:nvSpPr>
        <p:spPr bwMode="auto">
          <a:xfrm>
            <a:off x="5308600" y="2717801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/>
              <a:t>w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8150" name="Rectangle 78"/>
          <p:cNvSpPr>
            <a:spLocks noChangeArrowheads="1"/>
          </p:cNvSpPr>
          <p:nvPr/>
        </p:nvSpPr>
        <p:spPr bwMode="auto">
          <a:xfrm>
            <a:off x="5156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1" name="Text Box 79"/>
          <p:cNvSpPr txBox="1">
            <a:spLocks noChangeArrowheads="1"/>
          </p:cNvSpPr>
          <p:nvPr/>
        </p:nvSpPr>
        <p:spPr bwMode="auto">
          <a:xfrm>
            <a:off x="5308600" y="3452813"/>
            <a:ext cx="425450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/>
              <a:t>w</a:t>
            </a:r>
            <a:r>
              <a:rPr lang="en-US" i="1" baseline="-25000"/>
              <a:t>n</a:t>
            </a:r>
            <a:endParaRPr lang="en-US"/>
          </a:p>
        </p:txBody>
      </p:sp>
      <p:sp>
        <p:nvSpPr>
          <p:cNvPr id="48152" name="Line 80"/>
          <p:cNvSpPr>
            <a:spLocks noChangeShapeType="1"/>
          </p:cNvSpPr>
          <p:nvPr/>
        </p:nvSpPr>
        <p:spPr bwMode="auto">
          <a:xfrm>
            <a:off x="7670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53" name="Text Box 81"/>
          <p:cNvSpPr txBox="1">
            <a:spLocks noChangeArrowheads="1"/>
          </p:cNvSpPr>
          <p:nvPr/>
        </p:nvSpPr>
        <p:spPr bwMode="auto">
          <a:xfrm>
            <a:off x="8188325" y="2693988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z</a:t>
            </a:r>
            <a:endParaRPr lang="en-US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7086601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05000" y="46482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/>
              <a:t> Learn weights such that an objective function is maximized.</a:t>
            </a:r>
          </a:p>
          <a:p>
            <a:pPr>
              <a:buFont typeface="Arial"/>
              <a:buChar char="•"/>
            </a:pPr>
            <a:r>
              <a:rPr lang="en-US" sz="2000" dirty="0"/>
              <a:t> What objective function should we use?</a:t>
            </a:r>
          </a:p>
          <a:p>
            <a:pPr>
              <a:buFont typeface="Arial"/>
              <a:buChar char="•"/>
            </a:pPr>
            <a:r>
              <a:rPr lang="en-US" sz="2000" dirty="0"/>
              <a:t> What learning algorithm should we use?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77"/>
              <p:cNvSpPr txBox="1">
                <a:spLocks noChangeArrowheads="1"/>
              </p:cNvSpPr>
              <p:nvPr/>
            </p:nvSpPr>
            <p:spPr bwMode="auto">
              <a:xfrm>
                <a:off x="6969261" y="2725285"/>
                <a:ext cx="425450" cy="36671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 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9261" y="2725285"/>
                <a:ext cx="425450" cy="3667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89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Perceptron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6CD96-B9D8-1F4B-B6E8-844BF2685D49}" type="slidenum">
              <a:rPr lang="en-US" smtClean="0">
                <a:latin typeface="Times New Roman" pitchFamily="1" charset="0"/>
              </a:rPr>
              <a:pPr/>
              <a:t>34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Perceptron Learning Algorithm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5156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Oval 5"/>
          <p:cNvSpPr>
            <a:spLocks noChangeArrowheads="1"/>
          </p:cNvSpPr>
          <p:nvPr/>
        </p:nvSpPr>
        <p:spPr bwMode="auto">
          <a:xfrm>
            <a:off x="6680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5842001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 flipV="1">
            <a:off x="5842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4165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165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790951" y="2054226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790951" y="3411539"/>
            <a:ext cx="379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1758" name="Rectangle 18"/>
          <p:cNvSpPr>
            <a:spLocks noChangeArrowheads="1"/>
          </p:cNvSpPr>
          <p:nvPr/>
        </p:nvSpPr>
        <p:spPr bwMode="auto">
          <a:xfrm>
            <a:off x="5156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>
            <a:off x="7670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0" name="Text Box 21"/>
          <p:cNvSpPr txBox="1">
            <a:spLocks noChangeArrowheads="1"/>
          </p:cNvSpPr>
          <p:nvPr/>
        </p:nvSpPr>
        <p:spPr bwMode="auto">
          <a:xfrm>
            <a:off x="8188325" y="2693988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z</a:t>
            </a:r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408489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9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334000" y="2071688"/>
            <a:ext cx="378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334000" y="3411539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7010400" y="2746375"/>
            <a:ext cx="378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grpSp>
        <p:nvGrpSpPr>
          <p:cNvPr id="31764" name="Group 58"/>
          <p:cNvGrpSpPr>
            <a:grpSpLocks/>
          </p:cNvGrpSpPr>
          <p:nvPr/>
        </p:nvGrpSpPr>
        <p:grpSpPr bwMode="auto">
          <a:xfrm>
            <a:off x="2225676" y="4460876"/>
            <a:ext cx="1127125" cy="1254125"/>
            <a:chOff x="442" y="2810"/>
            <a:chExt cx="710" cy="790"/>
          </a:xfrm>
        </p:grpSpPr>
        <p:sp>
          <p:nvSpPr>
            <p:cNvPr id="31765" name="Text Box 59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1766" name="Text Box 60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1767" name="Text Box 61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1768" name="Line 62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69" name="Line 63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70" name="Text Box 64"/>
            <p:cNvSpPr txBox="1">
              <a:spLocks noChangeArrowheads="1"/>
            </p:cNvSpPr>
            <p:nvPr/>
          </p:nvSpPr>
          <p:spPr bwMode="auto">
            <a:xfrm>
              <a:off x="938" y="334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1771" name="Text Box 65"/>
            <p:cNvSpPr txBox="1">
              <a:spLocks noChangeArrowheads="1"/>
            </p:cNvSpPr>
            <p:nvPr/>
          </p:nvSpPr>
          <p:spPr bwMode="auto">
            <a:xfrm>
              <a:off x="938" y="309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1772" name="Text Box 66"/>
            <p:cNvSpPr txBox="1">
              <a:spLocks noChangeArrowheads="1"/>
            </p:cNvSpPr>
            <p:nvPr/>
          </p:nvSpPr>
          <p:spPr bwMode="auto">
            <a:xfrm>
              <a:off x="690" y="334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1773" name="Text Box 67"/>
            <p:cNvSpPr txBox="1">
              <a:spLocks noChangeArrowheads="1"/>
            </p:cNvSpPr>
            <p:nvPr/>
          </p:nvSpPr>
          <p:spPr bwMode="auto">
            <a:xfrm>
              <a:off x="690" y="309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1774" name="Text Box 68"/>
            <p:cNvSpPr txBox="1">
              <a:spLocks noChangeArrowheads="1"/>
            </p:cNvSpPr>
            <p:nvPr/>
          </p:nvSpPr>
          <p:spPr bwMode="auto">
            <a:xfrm>
              <a:off x="442" y="334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1775" name="Text Box 69"/>
            <p:cNvSpPr txBox="1">
              <a:spLocks noChangeArrowheads="1"/>
            </p:cNvSpPr>
            <p:nvPr/>
          </p:nvSpPr>
          <p:spPr bwMode="auto">
            <a:xfrm>
              <a:off x="442" y="309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5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6" grpId="0" autoUpdateAnimBg="0"/>
      <p:bldP spid="44057" grpId="0" autoUpdateAnimBg="0"/>
      <p:bldP spid="4405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Perceptron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2F8576-7024-314D-A68D-A7D868C0D435}" type="slidenum">
              <a:rPr lang="en-US" smtClean="0">
                <a:latin typeface="Times New Roman" pitchFamily="1" charset="0"/>
              </a:rPr>
              <a:pPr/>
              <a:t>35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First Training Instance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5156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6680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5842001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 flipV="1">
            <a:off x="5842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4165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4165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790954" y="2054226"/>
            <a:ext cx="379413" cy="1757363"/>
            <a:chOff x="1428" y="1294"/>
            <a:chExt cx="239" cy="1107"/>
          </a:xfrm>
        </p:grpSpPr>
        <p:sp>
          <p:nvSpPr>
            <p:cNvPr id="33825" name="Text Box 10"/>
            <p:cNvSpPr txBox="1">
              <a:spLocks noChangeArrowheads="1"/>
            </p:cNvSpPr>
            <p:nvPr/>
          </p:nvSpPr>
          <p:spPr bwMode="auto">
            <a:xfrm>
              <a:off x="1428" y="1294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  <p:sp>
          <p:nvSpPr>
            <p:cNvPr id="33826" name="Text Box 11"/>
            <p:cNvSpPr txBox="1">
              <a:spLocks noChangeArrowheads="1"/>
            </p:cNvSpPr>
            <p:nvPr/>
          </p:nvSpPr>
          <p:spPr bwMode="auto">
            <a:xfrm>
              <a:off x="1428" y="2149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</p:grp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5156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7670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8188325" y="2693988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z</a:t>
            </a:r>
            <a:endParaRPr lang="en-US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4408489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9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334000" y="2071688"/>
            <a:ext cx="378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334000" y="3411539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7010400" y="2746375"/>
            <a:ext cx="378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5995988" y="3452814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net</a:t>
            </a:r>
            <a:r>
              <a:rPr lang="en-US" sz="2000"/>
              <a:t> = .8*.4 + .3*-.2 = .26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8382000" y="2717801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=1</a:t>
            </a:r>
          </a:p>
        </p:txBody>
      </p:sp>
      <p:grpSp>
        <p:nvGrpSpPr>
          <p:cNvPr id="33813" name="Group 46"/>
          <p:cNvGrpSpPr>
            <a:grpSpLocks/>
          </p:cNvGrpSpPr>
          <p:nvPr/>
        </p:nvGrpSpPr>
        <p:grpSpPr bwMode="auto">
          <a:xfrm>
            <a:off x="2225676" y="4460876"/>
            <a:ext cx="1127125" cy="1254125"/>
            <a:chOff x="442" y="2810"/>
            <a:chExt cx="710" cy="790"/>
          </a:xfrm>
        </p:grpSpPr>
        <p:sp>
          <p:nvSpPr>
            <p:cNvPr id="33814" name="Text Box 47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3815" name="Text Box 48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3816" name="Text Box 49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3817" name="Line 50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8" name="Line 51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9" name="Text Box 52"/>
            <p:cNvSpPr txBox="1">
              <a:spLocks noChangeArrowheads="1"/>
            </p:cNvSpPr>
            <p:nvPr/>
          </p:nvSpPr>
          <p:spPr bwMode="auto">
            <a:xfrm>
              <a:off x="938" y="334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3820" name="Text Box 53"/>
            <p:cNvSpPr txBox="1">
              <a:spLocks noChangeArrowheads="1"/>
            </p:cNvSpPr>
            <p:nvPr/>
          </p:nvSpPr>
          <p:spPr bwMode="auto">
            <a:xfrm>
              <a:off x="938" y="309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3821" name="Text Box 54"/>
            <p:cNvSpPr txBox="1">
              <a:spLocks noChangeArrowheads="1"/>
            </p:cNvSpPr>
            <p:nvPr/>
          </p:nvSpPr>
          <p:spPr bwMode="auto">
            <a:xfrm>
              <a:off x="690" y="334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3822" name="Text Box 55"/>
            <p:cNvSpPr txBox="1">
              <a:spLocks noChangeArrowheads="1"/>
            </p:cNvSpPr>
            <p:nvPr/>
          </p:nvSpPr>
          <p:spPr bwMode="auto">
            <a:xfrm>
              <a:off x="690" y="309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3823" name="Text Box 56"/>
            <p:cNvSpPr txBox="1">
              <a:spLocks noChangeArrowheads="1"/>
            </p:cNvSpPr>
            <p:nvPr/>
          </p:nvSpPr>
          <p:spPr bwMode="auto">
            <a:xfrm>
              <a:off x="442" y="334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3824" name="Text Box 57"/>
            <p:cNvSpPr txBox="1">
              <a:spLocks noChangeArrowheads="1"/>
            </p:cNvSpPr>
            <p:nvPr/>
          </p:nvSpPr>
          <p:spPr bwMode="auto">
            <a:xfrm>
              <a:off x="442" y="309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7" grpId="0" autoUpdateAnimBg="0"/>
      <p:bldP spid="4508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Perceptron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27450A-F9E8-8A47-864D-73447E2708F3}" type="slidenum">
              <a:rPr lang="en-US" smtClean="0">
                <a:latin typeface="Times New Roman" pitchFamily="1" charset="0"/>
              </a:rPr>
              <a:pPr/>
              <a:t>36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Second Training Instance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156200" y="2054225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6680200" y="2444750"/>
            <a:ext cx="990600" cy="990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5842001" y="2265363"/>
            <a:ext cx="868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5842000" y="3149600"/>
            <a:ext cx="88265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4165600" y="22653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4165600" y="3606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790954" y="2054226"/>
            <a:ext cx="379413" cy="1757363"/>
            <a:chOff x="1428" y="1294"/>
            <a:chExt cx="239" cy="1107"/>
          </a:xfrm>
        </p:grpSpPr>
        <p:sp>
          <p:nvSpPr>
            <p:cNvPr id="35877" name="Text Box 12"/>
            <p:cNvSpPr txBox="1">
              <a:spLocks noChangeArrowheads="1"/>
            </p:cNvSpPr>
            <p:nvPr/>
          </p:nvSpPr>
          <p:spPr bwMode="auto">
            <a:xfrm>
              <a:off x="1428" y="1294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5878" name="Text Box 13"/>
            <p:cNvSpPr txBox="1">
              <a:spLocks noChangeArrowheads="1"/>
            </p:cNvSpPr>
            <p:nvPr/>
          </p:nvSpPr>
          <p:spPr bwMode="auto">
            <a:xfrm>
              <a:off x="1428" y="2149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</p:grp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5156200" y="3435350"/>
            <a:ext cx="685800" cy="4143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Line 15"/>
          <p:cNvSpPr>
            <a:spLocks noChangeShapeType="1"/>
          </p:cNvSpPr>
          <p:nvPr/>
        </p:nvSpPr>
        <p:spPr bwMode="auto">
          <a:xfrm>
            <a:off x="7670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Text Box 16"/>
          <p:cNvSpPr txBox="1">
            <a:spLocks noChangeArrowheads="1"/>
          </p:cNvSpPr>
          <p:nvPr/>
        </p:nvSpPr>
        <p:spPr bwMode="auto">
          <a:xfrm>
            <a:off x="8188325" y="2693988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/>
              <a:t>z</a:t>
            </a:r>
            <a:endParaRPr lang="en-US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408489" y="4460875"/>
          <a:ext cx="2522537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1498997" imgH="889397" progId="Equation.3">
                  <p:embed/>
                </p:oleObj>
              </mc:Choice>
              <mc:Fallback>
                <p:oleObj name="Equation" r:id="rId4" imgW="1498997" imgH="889397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9" y="4460875"/>
                        <a:ext cx="2522537" cy="1517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8"/>
          <p:cNvSpPr txBox="1">
            <a:spLocks noChangeArrowheads="1"/>
          </p:cNvSpPr>
          <p:nvPr/>
        </p:nvSpPr>
        <p:spPr bwMode="auto">
          <a:xfrm>
            <a:off x="5334000" y="2071688"/>
            <a:ext cx="378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.4</a:t>
            </a:r>
          </a:p>
        </p:txBody>
      </p:sp>
      <p:sp>
        <p:nvSpPr>
          <p:cNvPr id="35857" name="Text Box 19"/>
          <p:cNvSpPr txBox="1">
            <a:spLocks noChangeArrowheads="1"/>
          </p:cNvSpPr>
          <p:nvPr/>
        </p:nvSpPr>
        <p:spPr bwMode="auto">
          <a:xfrm>
            <a:off x="5334000" y="3411539"/>
            <a:ext cx="45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-.2</a:t>
            </a:r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7010400" y="2746375"/>
            <a:ext cx="3786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.1</a:t>
            </a:r>
          </a:p>
        </p:txBody>
      </p:sp>
      <p:grpSp>
        <p:nvGrpSpPr>
          <p:cNvPr id="35859" name="Group 42"/>
          <p:cNvGrpSpPr>
            <a:grpSpLocks/>
          </p:cNvGrpSpPr>
          <p:nvPr/>
        </p:nvGrpSpPr>
        <p:grpSpPr bwMode="auto">
          <a:xfrm>
            <a:off x="2225676" y="4460876"/>
            <a:ext cx="1127125" cy="1254125"/>
            <a:chOff x="442" y="2810"/>
            <a:chExt cx="710" cy="790"/>
          </a:xfrm>
        </p:grpSpPr>
        <p:sp>
          <p:nvSpPr>
            <p:cNvPr id="35866" name="Text Box 22"/>
            <p:cNvSpPr txBox="1">
              <a:spLocks noChangeArrowheads="1"/>
            </p:cNvSpPr>
            <p:nvPr/>
          </p:nvSpPr>
          <p:spPr bwMode="auto">
            <a:xfrm>
              <a:off x="442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35867" name="Text Box 23"/>
            <p:cNvSpPr txBox="1">
              <a:spLocks noChangeArrowheads="1"/>
            </p:cNvSpPr>
            <p:nvPr/>
          </p:nvSpPr>
          <p:spPr bwMode="auto">
            <a:xfrm>
              <a:off x="690" y="2810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x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35868" name="Text Box 24"/>
            <p:cNvSpPr txBox="1">
              <a:spLocks noChangeArrowheads="1"/>
            </p:cNvSpPr>
            <p:nvPr/>
          </p:nvSpPr>
          <p:spPr bwMode="auto">
            <a:xfrm>
              <a:off x="938" y="2810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i="1"/>
                <a:t>t</a:t>
              </a:r>
              <a:endParaRPr lang="en-US" sz="2000"/>
            </a:p>
          </p:txBody>
        </p:sp>
        <p:sp>
          <p:nvSpPr>
            <p:cNvPr id="35869" name="Line 25"/>
            <p:cNvSpPr>
              <a:spLocks noChangeShapeType="1"/>
            </p:cNvSpPr>
            <p:nvPr/>
          </p:nvSpPr>
          <p:spPr bwMode="auto">
            <a:xfrm>
              <a:off x="442" y="3060"/>
              <a:ext cx="71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0" name="Line 26"/>
            <p:cNvSpPr>
              <a:spLocks noChangeShapeType="1"/>
            </p:cNvSpPr>
            <p:nvPr/>
          </p:nvSpPr>
          <p:spPr bwMode="auto">
            <a:xfrm>
              <a:off x="938" y="3060"/>
              <a:ext cx="1" cy="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71" name="Text Box 27"/>
            <p:cNvSpPr txBox="1">
              <a:spLocks noChangeArrowheads="1"/>
            </p:cNvSpPr>
            <p:nvPr/>
          </p:nvSpPr>
          <p:spPr bwMode="auto">
            <a:xfrm>
              <a:off x="938" y="334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35872" name="Text Box 28"/>
            <p:cNvSpPr txBox="1">
              <a:spLocks noChangeArrowheads="1"/>
            </p:cNvSpPr>
            <p:nvPr/>
          </p:nvSpPr>
          <p:spPr bwMode="auto">
            <a:xfrm>
              <a:off x="938" y="3098"/>
              <a:ext cx="19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35873" name="Text Box 29"/>
            <p:cNvSpPr txBox="1">
              <a:spLocks noChangeArrowheads="1"/>
            </p:cNvSpPr>
            <p:nvPr/>
          </p:nvSpPr>
          <p:spPr bwMode="auto">
            <a:xfrm>
              <a:off x="690" y="334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.1</a:t>
              </a:r>
            </a:p>
          </p:txBody>
        </p:sp>
        <p:sp>
          <p:nvSpPr>
            <p:cNvPr id="35874" name="Text Box 30"/>
            <p:cNvSpPr txBox="1">
              <a:spLocks noChangeArrowheads="1"/>
            </p:cNvSpPr>
            <p:nvPr/>
          </p:nvSpPr>
          <p:spPr bwMode="auto">
            <a:xfrm>
              <a:off x="690" y="309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.3</a:t>
              </a:r>
            </a:p>
          </p:txBody>
        </p:sp>
        <p:sp>
          <p:nvSpPr>
            <p:cNvPr id="35875" name="Text Box 31"/>
            <p:cNvSpPr txBox="1">
              <a:spLocks noChangeArrowheads="1"/>
            </p:cNvSpPr>
            <p:nvPr/>
          </p:nvSpPr>
          <p:spPr bwMode="auto">
            <a:xfrm>
              <a:off x="442" y="334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.4</a:t>
              </a:r>
            </a:p>
          </p:txBody>
        </p:sp>
        <p:sp>
          <p:nvSpPr>
            <p:cNvPr id="35876" name="Text Box 32"/>
            <p:cNvSpPr txBox="1">
              <a:spLocks noChangeArrowheads="1"/>
            </p:cNvSpPr>
            <p:nvPr/>
          </p:nvSpPr>
          <p:spPr bwMode="auto">
            <a:xfrm>
              <a:off x="442" y="3098"/>
              <a:ext cx="2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.8</a:t>
              </a:r>
            </a:p>
          </p:txBody>
        </p:sp>
      </p:grp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5995988" y="3452814"/>
            <a:ext cx="2722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/>
              <a:t>net</a:t>
            </a:r>
            <a:r>
              <a:rPr lang="en-US" sz="2000"/>
              <a:t> = .4*.4 + .1*-.2 = .14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8382000" y="2717801"/>
            <a:ext cx="4270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=1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7327900" y="4918076"/>
            <a:ext cx="82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D</a:t>
            </a:r>
            <a:r>
              <a:rPr lang="en-US" sz="2000" i="1"/>
              <a:t>w</a:t>
            </a:r>
            <a:r>
              <a:rPr lang="en-US" sz="2000" i="1" baseline="-25000"/>
              <a:t>i </a:t>
            </a:r>
            <a:r>
              <a:rPr lang="en-US" sz="2000" i="1"/>
              <a:t>=</a:t>
            </a:r>
            <a:r>
              <a:rPr lang="en-US" sz="2000"/>
              <a:t> 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8069264" y="4918076"/>
            <a:ext cx="769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(</a:t>
            </a:r>
            <a:r>
              <a:rPr lang="en-US" sz="2000" i="1"/>
              <a:t>t - z</a:t>
            </a:r>
            <a:r>
              <a:rPr lang="en-US" sz="2000" i="1">
                <a:latin typeface="Symbol" pitchFamily="1" charset="2"/>
              </a:rPr>
              <a:t>)</a:t>
            </a:r>
            <a:r>
              <a:rPr lang="en-US" sz="2000"/>
              <a:t> 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8686800" y="4918076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* </a:t>
            </a:r>
            <a:r>
              <a:rPr lang="en-US" sz="2000" i="1"/>
              <a:t>c</a:t>
            </a:r>
            <a:r>
              <a:rPr lang="en-US" sz="2000"/>
              <a:t> 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9067801" y="4918076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Symbol" pitchFamily="1" charset="2"/>
              </a:rPr>
              <a:t>* </a:t>
            </a:r>
            <a:r>
              <a:rPr lang="en-US" sz="2000" i="1"/>
              <a:t>x</a:t>
            </a:r>
            <a:r>
              <a:rPr lang="en-US" sz="2000" i="1" baseline="-25000"/>
              <a:t>i</a:t>
            </a:r>
            <a:r>
              <a:rPr lang="en-US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3" grpId="0" autoUpdateAnimBg="0"/>
      <p:bldP spid="46114" grpId="0" autoUpdateAnimBg="0"/>
      <p:bldP spid="46118" grpId="0" autoUpdateAnimBg="0"/>
      <p:bldP spid="46119" grpId="0" autoUpdateAnimBg="0"/>
      <p:bldP spid="46120" grpId="0" autoUpdateAnimBg="0"/>
      <p:bldP spid="4612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" charset="0"/>
              </a:rPr>
              <a:t>CS 472 - Perceptron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514C5-AB82-D34B-A0AA-D625612CC7E6}" type="slidenum">
              <a:rPr lang="en-US" smtClean="0">
                <a:latin typeface="Times New Roman" pitchFamily="1" charset="0"/>
              </a:rPr>
              <a:pPr/>
              <a:t>37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Perceptron Rule Learning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267200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i="1" dirty="0">
                <a:latin typeface="Symbol" pitchFamily="1" charset="2"/>
              </a:rPr>
              <a:t>				</a:t>
            </a:r>
            <a:r>
              <a:rPr lang="en-US" sz="1800" dirty="0" err="1">
                <a:latin typeface="Symbol" pitchFamily="1" charset="2"/>
              </a:rPr>
              <a:t>D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i="1" dirty="0"/>
              <a:t> = </a:t>
            </a:r>
            <a:r>
              <a:rPr lang="en-US" sz="1800" i="1" dirty="0" err="1"/>
              <a:t>c</a:t>
            </a:r>
            <a:r>
              <a:rPr lang="en-US" sz="1800" i="1" dirty="0" err="1">
                <a:latin typeface="Symbol" pitchFamily="1" charset="2"/>
              </a:rPr>
              <a:t>(</a:t>
            </a:r>
            <a:r>
              <a:rPr lang="en-US" sz="1800" i="1" dirty="0" err="1"/>
              <a:t>t</a:t>
            </a:r>
            <a:r>
              <a:rPr lang="en-US" sz="1800" i="1" dirty="0"/>
              <a:t> – </a:t>
            </a:r>
            <a:r>
              <a:rPr lang="en-US" sz="1800" i="1" dirty="0" err="1"/>
              <a:t>z</a:t>
            </a:r>
            <a:r>
              <a:rPr lang="en-US" sz="1800" i="1" dirty="0"/>
              <a:t>)</a:t>
            </a:r>
            <a:r>
              <a:rPr lang="en-US" sz="1800" i="1" dirty="0">
                <a:latin typeface="Symbol" pitchFamily="1" charset="2"/>
              </a:rPr>
              <a:t>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Where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i</a:t>
            </a:r>
            <a:r>
              <a:rPr lang="en-US" sz="2000" i="1" baseline="-25000" dirty="0"/>
              <a:t> 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is the weight from input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to perceptron node,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c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learning rate,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t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target for the current instance,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z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the current output, and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x</a:t>
            </a:r>
            <a:r>
              <a:rPr lang="en-US" sz="2000" i="1" baseline="-25000" dirty="0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is 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i</a:t>
            </a:r>
            <a:r>
              <a:rPr lang="en-US" sz="2000" baseline="30000" dirty="0" err="1">
                <a:ea typeface="ＭＳ Ｐゴシック" pitchFamily="1" charset="-128"/>
                <a:cs typeface="ＭＳ Ｐゴシック" pitchFamily="1" charset="-128"/>
              </a:rPr>
              <a:t>th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Least perturbation principle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Only change weights if there is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small </a:t>
            </a:r>
            <a:r>
              <a:rPr lang="en-US" sz="1800" i="1" dirty="0" err="1"/>
              <a:t>c</a:t>
            </a:r>
            <a:r>
              <a:rPr lang="en-US" sz="1800" dirty="0"/>
              <a:t> rather than changing weights sufficient to make current pattern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Scale by </a:t>
            </a:r>
            <a:r>
              <a:rPr lang="en-US" sz="1800" i="1" dirty="0"/>
              <a:t>x</a:t>
            </a:r>
            <a:r>
              <a:rPr lang="en-US" sz="1800" i="1" baseline="-25000" dirty="0"/>
              <a:t>i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Create a perceptron node with </a:t>
            </a:r>
            <a:r>
              <a:rPr lang="en-US" sz="2000" i="1" dirty="0" err="1">
                <a:ea typeface="ＭＳ Ｐゴシック" pitchFamily="1" charset="-128"/>
                <a:cs typeface="ＭＳ Ｐゴシック" pitchFamily="1" charset="-128"/>
              </a:rPr>
              <a:t>n</a:t>
            </a: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 inputs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Iteratively apply a pattern from the training set and apply the perceptron rule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Each iteration through the training set is an </a:t>
            </a:r>
            <a:r>
              <a:rPr lang="en-US" sz="2000" i="1" dirty="0">
                <a:ea typeface="ＭＳ Ｐゴシック" pitchFamily="1" charset="-128"/>
                <a:cs typeface="ＭＳ Ｐゴシック" pitchFamily="1" charset="-128"/>
              </a:rPr>
              <a:t>epoch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Continue training until total training set error ceases to improve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1" charset="-128"/>
                <a:cs typeface="ＭＳ Ｐゴシック" pitchFamily="1" charset="-128"/>
              </a:rPr>
              <a:t>Perceptron Convergence Theorem:  Guaranteed to find a solution in finite time if a solution exists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pitchFamily="1" charset="-128"/>
              <a:cs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5939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0500"/>
            <a:ext cx="7772400" cy="838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How to Handle Multi-Class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9" y="1028700"/>
            <a:ext cx="11326090" cy="52197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This is an issue with any learning model which only supports binary classification (perceptron, SVM, etc.)</a:t>
            </a:r>
          </a:p>
          <a:p>
            <a:pPr eaLnBrk="1" hangingPunct="1">
              <a:defRPr/>
            </a:pPr>
            <a:r>
              <a:rPr lang="en-US" dirty="0"/>
              <a:t>Create 1 perceptron for each output class, where the training set considers all other classes to be negative examples </a:t>
            </a:r>
            <a:r>
              <a:rPr lang="en-US" b="1" dirty="0"/>
              <a:t>(one vs the rest)</a:t>
            </a:r>
          </a:p>
          <a:p>
            <a:pPr lvl="1" eaLnBrk="1" hangingPunct="1">
              <a:defRPr/>
            </a:pPr>
            <a:r>
              <a:rPr lang="en-US" dirty="0"/>
              <a:t>Run all perceptrons on novel data and set the output to the class of the perceptron which outputs high</a:t>
            </a:r>
          </a:p>
          <a:p>
            <a:pPr lvl="1" eaLnBrk="1" hangingPunct="1">
              <a:defRPr/>
            </a:pPr>
            <a:r>
              <a:rPr lang="en-US" dirty="0"/>
              <a:t>If there is a tie, choose the perceptron with the highest net value</a:t>
            </a:r>
          </a:p>
          <a:p>
            <a:pPr eaLnBrk="1" hangingPunct="1">
              <a:defRPr/>
            </a:pPr>
            <a:r>
              <a:rPr lang="en-US" dirty="0"/>
              <a:t>Create 1 perceptron for each pair of output classes, where the training set only contains examples from the 2 classes </a:t>
            </a:r>
            <a:r>
              <a:rPr lang="en-US" b="1" dirty="0"/>
              <a:t>(one vs one)</a:t>
            </a:r>
          </a:p>
          <a:p>
            <a:pPr lvl="1" eaLnBrk="1" hangingPunct="1">
              <a:defRPr/>
            </a:pPr>
            <a:r>
              <a:rPr lang="en-US" dirty="0"/>
              <a:t>Run all perceptrons on novel data and set the output to be the class with the most wins (votes) from the perceptrons</a:t>
            </a:r>
          </a:p>
          <a:p>
            <a:pPr lvl="1" eaLnBrk="1" hangingPunct="1">
              <a:defRPr/>
            </a:pPr>
            <a:r>
              <a:rPr lang="en-US" dirty="0"/>
              <a:t>In case of a tie, use the net values to decide</a:t>
            </a:r>
          </a:p>
          <a:p>
            <a:pPr lvl="1" eaLnBrk="1" hangingPunct="1">
              <a:defRPr/>
            </a:pPr>
            <a:r>
              <a:rPr lang="en-US" dirty="0"/>
              <a:t>Number of models grows by the square of the output 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351214" y="771525"/>
          <a:ext cx="5487987" cy="531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ocument" r:id="rId4" imgW="5486400" imgH="5315712" progId="Word.Document.8">
                  <p:embed/>
                </p:oleObj>
              </mc:Choice>
              <mc:Fallback>
                <p:oleObj name="Document" r:id="rId4" imgW="5486400" imgH="5315712" progId="Word.Document.8">
                  <p:embed/>
                  <p:pic>
                    <p:nvPicPr>
                      <p:cNvPr id="788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4" y="771525"/>
                        <a:ext cx="5487987" cy="531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26A79-3148-45BA-A0FE-D4D2E003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01" y="643466"/>
            <a:ext cx="76315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C0FBB-F20C-4118-88D2-AE8245BEC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5" y="633075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3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4647C-4C75-4910-8A9B-69086527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5" y="643466"/>
            <a:ext cx="75284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737A231-5182-4285-8B05-B6A19489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2" y="643466"/>
            <a:ext cx="81627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8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C4F92-8CFC-42DB-8FDD-A6A9B9D0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06" y="643466"/>
            <a:ext cx="75539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581F-5BA5-4AF8-8BE2-DD0CF07E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Regression: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6455A-8CC5-4BB0-B0F9-0E40FE3EA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113" y="2618144"/>
            <a:ext cx="5227773" cy="2766300"/>
          </a:xfrm>
        </p:spPr>
      </p:pic>
    </p:spTree>
    <p:extLst>
      <p:ext uri="{BB962C8B-B14F-4D97-AF65-F5344CB8AC3E}">
        <p14:creationId xmlns:p14="http://schemas.microsoft.com/office/powerpoint/2010/main" val="318537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2690</Words>
  <Application>Microsoft Office PowerPoint</Application>
  <PresentationFormat>Widescreen</PresentationFormat>
  <Paragraphs>424</Paragraphs>
  <Slides>39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MS Gothic</vt:lpstr>
      <vt:lpstr>Arial</vt:lpstr>
      <vt:lpstr>Arial Unicode MS</vt:lpstr>
      <vt:lpstr>Calibri</vt:lpstr>
      <vt:lpstr>Calibri Light</vt:lpstr>
      <vt:lpstr>Cambria Math</vt:lpstr>
      <vt:lpstr>Lucida Sans</vt:lpstr>
      <vt:lpstr>Rockwell</vt:lpstr>
      <vt:lpstr>Symbol</vt:lpstr>
      <vt:lpstr>Times New Roman</vt:lpstr>
      <vt:lpstr>Verdana</vt:lpstr>
      <vt:lpstr>Wingdings</vt:lpstr>
      <vt:lpstr>Office Theme</vt:lpstr>
      <vt:lpstr>Equation</vt:lpstr>
      <vt:lpstr>Document</vt:lpstr>
      <vt:lpstr>Feature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Regression: Neural Networks</vt:lpstr>
      <vt:lpstr>Regression: Neural Networks</vt:lpstr>
      <vt:lpstr>Regression: Neural Networks</vt:lpstr>
      <vt:lpstr>Perceptron Learning Algorithm</vt:lpstr>
      <vt:lpstr>Linear classifiers: Which Hyperplane?</vt:lpstr>
      <vt:lpstr>Another intuition</vt:lpstr>
      <vt:lpstr>Support Vector Machine (SVM)</vt:lpstr>
      <vt:lpstr> Maximum Margin: Formalization</vt:lpstr>
      <vt:lpstr>Geometric Margin</vt:lpstr>
      <vt:lpstr>Linear SVM Mathematically The linearly separable case</vt:lpstr>
      <vt:lpstr>Linear Support Vector Machine (SVM)</vt:lpstr>
      <vt:lpstr>Linear SVMs Mathematically (cont.)</vt:lpstr>
      <vt:lpstr>Solving the Optimization Problem</vt:lpstr>
      <vt:lpstr>The Optimization Problem Solution</vt:lpstr>
      <vt:lpstr>Soft Margin Classification  </vt:lpstr>
      <vt:lpstr>Soft Margin Classification Mathematically</vt:lpstr>
      <vt:lpstr>Soft Margin Classification – Solution</vt:lpstr>
      <vt:lpstr>Classification with SVMs</vt:lpstr>
      <vt:lpstr>Linear SVMs:  Summary</vt:lpstr>
      <vt:lpstr>Non-linear SVMs</vt:lpstr>
      <vt:lpstr>Non-linear SVMs:  Feature spaces</vt:lpstr>
      <vt:lpstr>The “Kernel Trick”</vt:lpstr>
      <vt:lpstr>Kernels</vt:lpstr>
      <vt:lpstr>Classification:  Perceptron Node – Threshold Logic Unit</vt:lpstr>
      <vt:lpstr>Perceptron Node – Threshold Logic Unit</vt:lpstr>
      <vt:lpstr>Perceptron Learning Algorithm</vt:lpstr>
      <vt:lpstr>First Training Instance</vt:lpstr>
      <vt:lpstr>Second Training Instance</vt:lpstr>
      <vt:lpstr>Perceptron Rule Learning</vt:lpstr>
      <vt:lpstr>How to Handle Multi-Class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Translation</dc:title>
  <dc:creator>Dr.Annushree Bablani</dc:creator>
  <cp:lastModifiedBy>Dr.Annushree Bablani</cp:lastModifiedBy>
  <cp:revision>15</cp:revision>
  <dcterms:created xsi:type="dcterms:W3CDTF">2022-03-15T07:30:03Z</dcterms:created>
  <dcterms:modified xsi:type="dcterms:W3CDTF">2022-03-30T11:24:11Z</dcterms:modified>
</cp:coreProperties>
</file>