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849" r:id="rId3"/>
    <p:sldId id="858" r:id="rId4"/>
    <p:sldId id="765" r:id="rId5"/>
    <p:sldId id="276" r:id="rId6"/>
    <p:sldId id="634" r:id="rId7"/>
    <p:sldId id="491" r:id="rId8"/>
    <p:sldId id="782" r:id="rId9"/>
    <p:sldId id="850" r:id="rId10"/>
    <p:sldId id="851" r:id="rId11"/>
    <p:sldId id="853" r:id="rId12"/>
    <p:sldId id="852" r:id="rId13"/>
    <p:sldId id="85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33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6" d="100"/>
          <a:sy n="66" d="100"/>
        </p:scale>
        <p:origin x="123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BBA3-FBAD-419E-B784-9380EA3BEF3D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7574C-DDDA-4EFF-8EEC-837164C28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6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2A1F76C-C984-4445-BB3C-2353AF4FF6AB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13F32-D6E6-4FC7-A081-53353D5A94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updates/top-developing-countri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5400"/>
            <a:ext cx="6934200" cy="84137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CC"/>
                </a:solidFill>
              </a:rPr>
              <a:t>ICT for Development</a:t>
            </a:r>
            <a:endParaRPr lang="en-US" sz="4000" b="1" dirty="0">
              <a:solidFill>
                <a:srgbClr val="0033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72000"/>
            <a:ext cx="7467600" cy="1752600"/>
          </a:xfrm>
        </p:spPr>
        <p:txBody>
          <a:bodyPr>
            <a:noAutofit/>
          </a:bodyPr>
          <a:lstStyle/>
          <a:p>
            <a:r>
              <a:rPr lang="en-US" sz="2800" b="1" dirty="0"/>
              <a:t>Dr. Rajesh Sharma </a:t>
            </a:r>
            <a:r>
              <a:rPr lang="en-US" sz="2000" b="1" dirty="0"/>
              <a:t>ITS </a:t>
            </a:r>
          </a:p>
          <a:p>
            <a:r>
              <a:rPr lang="en-US" sz="2000" b="1" dirty="0"/>
              <a:t>Department of Telecom</a:t>
            </a:r>
          </a:p>
          <a:p>
            <a:r>
              <a:rPr lang="en-US" sz="2000" b="1" dirty="0"/>
              <a:t>New Delhi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971800"/>
            <a:ext cx="8610600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Session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&amp; 2</a:t>
            </a:r>
            <a:endParaRPr lang="en-US" sz="2400" b="1" baseline="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285728"/>
            <a:ext cx="8077200" cy="607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34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Criticism of economic theories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8352"/>
            <a:ext cx="8456752" cy="561799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Improved economic growth did not necessarily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lead to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eradication of poverty; instead it sometimes led to greater inequalities in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distribution of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income.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Empirical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evidence continued to point to the failure of growth theories to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alleviate poverty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reduce hunger. Instead, there were often high growth rates alongside large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scale poverty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deprivation, inequalities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social disorder and environmental degradation.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dissatisfaction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countries with existing theories of development came from a realization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that these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theories did not really address or translate into improving the quality of people’s lives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As a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new paradigm for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development, it was argued that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individual freedom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lies the capacity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political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participation, economic development and social progress.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goal of all development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the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enabling of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freedom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make a choice,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empowering of an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individual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make the choices that determine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his/her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quality of life.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ew indicators emerged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on social development and freedoms, and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giving greater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importance to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people-centric approaches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 development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4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34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Developing vs. Developed countries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8352"/>
            <a:ext cx="8456752" cy="561799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 standard definition for classification of a country as developed or developing- can be on basis of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GDP per capita,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level of industrialization, general standard of living, amount of technological infrastructure etc.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According to the UN, in 2020, 35 countries were considered "developed." All developed countries were located in either North America, Europe, or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Asia and Pacific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Their birth and death rates are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stable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They have more women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working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They use a disproportionate amount of the world's resources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They have higher levels of debt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According to the UN, in 2020, 126 countries were considered "developing." All developing countries were located in either Africa, Asia, or Latin America and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Caribbean.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Development status determines which countries have a right to receive development aid under the rules of a multilateral or bilateral agency, such as the World Trade Organization (WTO)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16958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Source: </a:t>
            </a:r>
            <a:r>
              <a:rPr lang="en-IN" dirty="0" smtClean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</a:t>
            </a:r>
            <a:r>
              <a:rPr lang="en-IN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://www.investopedia.com/updates/top-developing-countries/</a:t>
            </a:r>
            <a:endParaRPr lang="en-IN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34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The New Approach towards development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364"/>
            <a:ext cx="8456752" cy="512904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Pioneered by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ahbub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ul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Haq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Amartya Sen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the human development approach was introduced by the United Nations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Programme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(UNDP) in 1990 and supported later by other international organizations.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tresses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human well-being as an end for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any process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economic and social development.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does so by overturning the view that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focuses 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material progress as the sole end. Instead, the new approach focuses on the well-being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individuals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the ultimate objective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Human Development Report (HDR) developed by UNDP is an important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document through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which the debate on human development is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understood.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HDR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includes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Human Development Index (HDI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 consisting of indicators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education, health and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income to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ensure adequate living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8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34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Human Development Index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8352"/>
            <a:ext cx="8456752" cy="561799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HDI consists of three indices: life expectancy, education/literacy and standard of living to compare the level of development of a particular group of people (as in, developed, developing, underdeveloped) based on the availability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options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logic is that the more developed a group of people are, the more options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available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to them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Comparing HDI over a period of 20-30 years show that there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have been improvements in all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dimensions of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human development in life expectancy, literacy and income levels.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However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the gap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between developed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countries and developing countries remains high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Most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developed countries have HDIs of 0.8 or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higher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Despite having the world's second-largest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economy,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China is still not classified as a developed country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lowest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GDPs per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capita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dependence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on agriculture,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(7.7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% of China's overall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GDP) 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average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life expectancy was 77 years, and its infant mortality rate was 11 per 1,000 live births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﻿ </a:t>
            </a: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92" y="165078"/>
            <a:ext cx="8572560" cy="619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What I want to do in 10 sessions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52" y="738352"/>
            <a:ext cx="8229600" cy="561799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Explore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existing concepts of development, and study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role of ICTs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this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process, and then link ICTs to development goals.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ICTs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offer the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global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community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unparalleled opportunity to reconsider ways and means of delivering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benefits of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development by providing access to knowledge and to services that were earlier limited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few rich in a society.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Understand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these ICTs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are, their different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components, elements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attributes.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Understand their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limitations and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these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interact with each other and with social, political, legal and technological environments.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nderstand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emerging trends in global thinking on the purpose of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ecome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familiar with the role that international institutions are playing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promote the use of ICTs in the development process.</a:t>
            </a:r>
            <a:endParaRPr lang="en-IN" sz="2000" dirty="0">
              <a:solidFill>
                <a:srgbClr val="00009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92" y="165078"/>
            <a:ext cx="8572560" cy="619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99"/>
                </a:solidFill>
              </a:rPr>
              <a:t>How will it benefit you?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14" y="1066800"/>
            <a:ext cx="8180515" cy="5181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Make you sensitive to enormous importance of the work that you are going to do in your career as ICT engineers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Provide you with a holistic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view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how ICT touches human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lives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Open up your vision to enormous possibilities that lie ahead to leverage technology for greater good of mankind through empowerment &amp; equal opportunity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Inculcate your entrepreneurial skills to look for opportunities  in harnessing ICT for development through new use cases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Look beyond the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obvious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Showcase your project work in job interviews</a:t>
            </a: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3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01645"/>
            <a:ext cx="8572560" cy="6372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61160"/>
            <a:ext cx="8229600" cy="77809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Evaluation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0405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16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20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4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4A7-6FE8-421D-8D4F-76CE7A47BE35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42916"/>
              </p:ext>
            </p:extLst>
          </p:nvPr>
        </p:nvGraphicFramePr>
        <p:xfrm>
          <a:off x="803175" y="833073"/>
          <a:ext cx="7620001" cy="2836253"/>
        </p:xfrm>
        <a:graphic>
          <a:graphicData uri="http://schemas.openxmlformats.org/drawingml/2006/table">
            <a:tbl>
              <a:tblPr firstRow="1" firstCol="1" bandRow="1"/>
              <a:tblGrid>
                <a:gridCol w="5715001">
                  <a:extLst>
                    <a:ext uri="{9D8B030D-6E8A-4147-A177-3AD203B41FA5}">
                      <a16:colId xmlns:a16="http://schemas.microsoft.com/office/drawing/2014/main" val="344904748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9963711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Component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Weightage</a:t>
                      </a:r>
                      <a:endParaRPr lang="en-IN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54"/>
                  </a:ext>
                </a:extLst>
              </a:tr>
              <a:tr h="574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Class </a:t>
                      </a:r>
                      <a:r>
                        <a:rPr lang="en-IN" sz="2400" b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Participation/Quiz (4)</a:t>
                      </a:r>
                      <a:endParaRPr lang="en-IN" sz="2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10%</a:t>
                      </a:r>
                      <a:endParaRPr lang="en-IN" sz="2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43172"/>
                  </a:ext>
                </a:extLst>
              </a:tr>
              <a:tr h="5337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Scheduled Quiz  (1)</a:t>
                      </a:r>
                      <a:endParaRPr lang="en-IN" sz="2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20%</a:t>
                      </a:r>
                      <a:endParaRPr lang="en-IN" sz="24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72883"/>
                  </a:ext>
                </a:extLst>
              </a:tr>
              <a:tr h="554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Group Project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30%</a:t>
                      </a:r>
                      <a:endParaRPr lang="en-IN" sz="2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959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End Term</a:t>
                      </a:r>
                      <a:endParaRPr lang="en-IN" sz="2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40%</a:t>
                      </a:r>
                      <a:endParaRPr lang="en-IN" sz="24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7535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2400" b="1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IN" sz="2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100%</a:t>
                      </a:r>
                      <a:endParaRPr lang="en-IN" sz="2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60126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3711509"/>
            <a:ext cx="814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Rules: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urprise Quiz: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consisting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objective type questions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CP, each of 5 minutes duration.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cheduled Quiz: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consisting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objective type questions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of 15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minutes duration. 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 Projects: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8 groups to be formed. Each group to present the assigned case study in class (20 min presentation + 10 min Q&amp;A)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End-term Exam: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 to be decided in consultation with instructor of Part-I of the course.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343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55"/>
            <a:ext cx="8229600" cy="53374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Course Description</a:t>
            </a:r>
            <a:endParaRPr lang="en-IN" sz="36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504056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1600" dirty="0"/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IN" sz="20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4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4A7-6FE8-421D-8D4F-76CE7A47BE35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56853-C45E-4612-8881-CDE24A61B62E}"/>
              </a:ext>
            </a:extLst>
          </p:cNvPr>
          <p:cNvSpPr/>
          <p:nvPr/>
        </p:nvSpPr>
        <p:spPr>
          <a:xfrm>
            <a:off x="378986" y="765249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marR="63500" algn="just">
              <a:lnSpc>
                <a:spcPct val="110000"/>
              </a:lnSpc>
            </a:pP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Unit 4 (3 hours</a:t>
            </a:r>
            <a:r>
              <a:rPr lang="en-I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):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ICT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as harbingers of social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change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MDG/SDG initiatives of UN, ICT Indicators, Digital India program.</a:t>
            </a: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ontours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of new channels of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information, Social networking.</a:t>
            </a: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ise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of social media and online content generation.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How these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digital artefacts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democratize the process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of owning, using and networking with new media technologies. </a:t>
            </a:r>
          </a:p>
          <a:p>
            <a:pPr marL="25400" marR="63500" algn="just">
              <a:lnSpc>
                <a:spcPct val="11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Unit 5 (4 hours):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ase studies on ICT </a:t>
            </a: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Implications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of new and digital media in everyday life.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Addressing Governance issues.</a:t>
            </a:r>
          </a:p>
          <a:p>
            <a:pPr marL="311150" marR="63500" indent="-28575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Connecting the unconnected.</a:t>
            </a:r>
          </a:p>
          <a:p>
            <a:pPr marL="25400" marR="63500" algn="just">
              <a:lnSpc>
                <a:spcPct val="11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Unit 6 (3 hours): </a:t>
            </a:r>
            <a:r>
              <a:rPr lang="en-IN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Digital Media as a Developmental Tool</a:t>
            </a:r>
          </a:p>
          <a:p>
            <a:pPr marL="368300" marR="635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Social media as a tool to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empower and communicate with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communities.</a:t>
            </a:r>
          </a:p>
          <a:p>
            <a:pPr marL="368300" marR="635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Utilization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of new media tools for leisure and social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networking. </a:t>
            </a:r>
          </a:p>
          <a:p>
            <a:pPr marL="368300" marR="635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mpact of ICT in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evolution of a digital society as a part of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socio-economic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development. 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68300" marR="63500" indent="-342900" algn="just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Impact of ICT  on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Bottom of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 Pyramid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19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Session Plan</a:t>
            </a:r>
            <a:endParaRPr lang="en-IN" sz="4800" b="1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52" y="738352"/>
            <a:ext cx="8229600" cy="56179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</a:t>
            </a:r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1: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ICT for social change, MDGs, SDGs, Case study assignment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Session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2: ICT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indicators, e-Government,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Digital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India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Session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3:, Social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Networking,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social media, online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content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generation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 study by Group 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4</a:t>
            </a:r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 Democratization of  networking with ICT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of Case-Study by Group 2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5</a:t>
            </a:r>
            <a:r>
              <a:rPr lang="en-IN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Implications of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ICT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 everyday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life, MMPs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3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6: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Implications of ICT on Governance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7: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ICT for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</a:rPr>
              <a:t>c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onnecting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the unconnected.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Session 8: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ICT as an empowerment tool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6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Session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 ICT for socio-economic development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Session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Discussions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Presentation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of Case-Study by Group 8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-IN" sz="1600" dirty="0">
              <a:latin typeface="Cambria" pitchFamily="18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Aft>
                <a:spcPts val="1800"/>
              </a:spcAft>
              <a:buNone/>
            </a:pPr>
            <a:endParaRPr lang="en-IN" sz="20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4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219064"/>
            <a:ext cx="6858000" cy="609600"/>
          </a:xfrm>
          <a:noFill/>
        </p:spPr>
        <p:txBody>
          <a:bodyPr lIns="90488" tIns="44450" rIns="90488" bIns="44450" anchor="b"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rgbClr val="000099"/>
                </a:solidFill>
                <a:latin typeface="Times New Roman" pitchFamily="18" charset="0"/>
              </a:rPr>
              <a:t>Seminar Topic Allocation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84120"/>
            <a:ext cx="8077200" cy="634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27491B-00BB-4C3D-810C-ECEBD412C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7020"/>
              </p:ext>
            </p:extLst>
          </p:nvPr>
        </p:nvGraphicFramePr>
        <p:xfrm>
          <a:off x="685800" y="828664"/>
          <a:ext cx="7543800" cy="5191136"/>
        </p:xfrm>
        <a:graphic>
          <a:graphicData uri="http://schemas.openxmlformats.org/drawingml/2006/table">
            <a:tbl>
              <a:tblPr firstRow="1" firstCol="1" bandRow="1"/>
              <a:tblGrid>
                <a:gridCol w="780393">
                  <a:extLst>
                    <a:ext uri="{9D8B030D-6E8A-4147-A177-3AD203B41FA5}">
                      <a16:colId xmlns:a16="http://schemas.microsoft.com/office/drawing/2014/main" val="1023880559"/>
                    </a:ext>
                  </a:extLst>
                </a:gridCol>
                <a:gridCol w="5549463">
                  <a:extLst>
                    <a:ext uri="{9D8B030D-6E8A-4147-A177-3AD203B41FA5}">
                      <a16:colId xmlns:a16="http://schemas.microsoft.com/office/drawing/2014/main" val="2501612337"/>
                    </a:ext>
                  </a:extLst>
                </a:gridCol>
                <a:gridCol w="1213944">
                  <a:extLst>
                    <a:ext uri="{9D8B030D-6E8A-4147-A177-3AD203B41FA5}">
                      <a16:colId xmlns:a16="http://schemas.microsoft.com/office/drawing/2014/main" val="2895939337"/>
                    </a:ext>
                  </a:extLst>
                </a:gridCol>
              </a:tblGrid>
              <a:tr h="326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 smtClean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S. </a:t>
                      </a: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No.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Seminar Topic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Group No. 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409445"/>
                  </a:ext>
                </a:extLst>
              </a:tr>
              <a:tr h="4302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Case Study on Direct Benefit Transfer Scheme of India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314648"/>
                  </a:ext>
                </a:extLst>
              </a:tr>
              <a:tr h="663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Digital India:</a:t>
                      </a:r>
                      <a:r>
                        <a:rPr lang="en-IN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Revolution in digital payments in India.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066909"/>
                  </a:ext>
                </a:extLst>
              </a:tr>
              <a:tr h="4954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Role of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ICT in development of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Smart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 Cities</a:t>
                      </a:r>
                      <a:endParaRPr lang="en-IN" sz="1600" dirty="0" smtClean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141068"/>
                  </a:ext>
                </a:extLst>
              </a:tr>
              <a:tr h="6115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FAST TAG on highways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772726"/>
                  </a:ext>
                </a:extLst>
              </a:tr>
              <a:tr h="497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ICT for disaster management.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691312"/>
                  </a:ext>
                </a:extLst>
              </a:tr>
              <a:tr h="862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Universal Service Fund Obligation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for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ICT4D</a:t>
                      </a:r>
                      <a:endParaRPr lang="en-IN" sz="1600" dirty="0" smtClean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56511"/>
                  </a:ext>
                </a:extLst>
              </a:tr>
              <a:tr h="652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cases of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‘Internet of Things’</a:t>
                      </a:r>
                      <a:r>
                        <a:rPr lang="en-US" sz="1600" baseline="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for Sustainable Development Goals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97528"/>
                  </a:ext>
                </a:extLst>
              </a:tr>
              <a:tr h="6523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Crowdsourcing for development using ICT</a:t>
                      </a:r>
                      <a:endParaRPr lang="en-IN" sz="1600" dirty="0">
                        <a:solidFill>
                          <a:srgbClr val="0000FF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36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224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392" y="-8965"/>
            <a:ext cx="8572560" cy="6028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Group Project Outline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05" y="738352"/>
            <a:ext cx="8229600" cy="561799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Why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was this project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developed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are the objectives of the project?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 the project context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?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policy environment, economic and social conditions, etc.)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are the strengths (e.g. resources and capacities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available) and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weaknesses (e.g. vulnerable conditions) of the project?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are the external opportunities and threats that affect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 the expected results of the project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What are the achievements and impacts?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are the methodologies and tools used in the project?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How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was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ICT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applied in the project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•    How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was the project managed? By whom?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were the good practices, lessons learned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 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for future actions?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Source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and References: Useful references for further information</a:t>
            </a:r>
          </a:p>
          <a:p>
            <a:pPr algn="just">
              <a:spcAft>
                <a:spcPts val="1800"/>
              </a:spcAft>
              <a:buNone/>
            </a:pPr>
            <a:endParaRPr lang="en-IN" sz="20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400" dirty="0">
              <a:solidFill>
                <a:srgbClr val="000099"/>
              </a:solidFill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pPr algn="just">
              <a:buNone/>
            </a:pPr>
            <a:endParaRPr lang="en-IN" sz="22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158" y="285728"/>
            <a:ext cx="8572560" cy="6191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What is Development?</a:t>
            </a:r>
            <a:endParaRPr lang="en-IN" sz="48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52" y="738352"/>
            <a:ext cx="8229600" cy="561799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term means different things to different people,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 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economic, geographic, political, social, cultural, religious and ethnic contexts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Current development perspectives originated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</a:p>
          <a:p>
            <a:pPr lvl="1"/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post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World War II era when the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term “development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” was used as part of a rationale for post-war reconstruction in Europe and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“underdeveloped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parts” of the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world.</a:t>
            </a:r>
          </a:p>
          <a:p>
            <a:pPr lvl="1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mmediate </a:t>
            </a:r>
            <a:r>
              <a:rPr lang="en-US" sz="1600" dirty="0" smtClean="0">
                <a:latin typeface="Cambria" pitchFamily="18" charset="0"/>
              </a:rPr>
              <a:t>post-colonial </a:t>
            </a:r>
            <a:r>
              <a:rPr lang="en-US" sz="1600" dirty="0">
                <a:latin typeface="Cambria" pitchFamily="18" charset="0"/>
              </a:rPr>
              <a:t>experience where most of the newly independent countries of Asia and </a:t>
            </a:r>
            <a:r>
              <a:rPr lang="en-US" sz="1600" dirty="0" smtClean="0">
                <a:latin typeface="Cambria" pitchFamily="18" charset="0"/>
              </a:rPr>
              <a:t>Africa were</a:t>
            </a:r>
            <a:r>
              <a:rPr lang="en-US" sz="1600" dirty="0">
                <a:latin typeface="Cambria" pitchFamily="18" charset="0"/>
              </a:rPr>
              <a:t>, according to Western values, left far behind in terms of progress.</a:t>
            </a:r>
          </a:p>
          <a:p>
            <a:r>
              <a:rPr lang="en-US" sz="2000" dirty="0" smtClean="0">
                <a:latin typeface="Cambria" pitchFamily="18" charset="0"/>
              </a:rPr>
              <a:t>“Development</a:t>
            </a:r>
            <a:r>
              <a:rPr lang="en-US" sz="2000" dirty="0">
                <a:latin typeface="Cambria" pitchFamily="18" charset="0"/>
              </a:rPr>
              <a:t>” as a conceptual framework for a number </a:t>
            </a:r>
            <a:r>
              <a:rPr lang="en-US" sz="2000" dirty="0" smtClean="0">
                <a:latin typeface="Cambria" pitchFamily="18" charset="0"/>
              </a:rPr>
              <a:t>of individual</a:t>
            </a:r>
            <a:r>
              <a:rPr lang="en-US" sz="2000" dirty="0">
                <a:latin typeface="Cambria" pitchFamily="18" charset="0"/>
              </a:rPr>
              <a:t>, institutional, national and international changes is essentially a post World War </a:t>
            </a:r>
            <a:r>
              <a:rPr lang="en-US" sz="2000" dirty="0" smtClean="0">
                <a:latin typeface="Cambria" pitchFamily="18" charset="0"/>
              </a:rPr>
              <a:t>II phenomenon</a:t>
            </a:r>
            <a:r>
              <a:rPr lang="en-US" sz="2000" dirty="0">
                <a:latin typeface="Cambria" pitchFamily="18" charset="0"/>
              </a:rPr>
              <a:t>. </a:t>
            </a:r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B</a:t>
            </a:r>
            <a:r>
              <a:rPr lang="en-US" sz="2000" dirty="0" smtClean="0">
                <a:latin typeface="Cambria" pitchFamily="18" charset="0"/>
              </a:rPr>
              <a:t>ecame </a:t>
            </a:r>
            <a:r>
              <a:rPr lang="en-US" sz="2000" dirty="0">
                <a:latin typeface="Cambria" pitchFamily="18" charset="0"/>
              </a:rPr>
              <a:t>synonymous with growth, modernization, change, democracy, </a:t>
            </a:r>
            <a:r>
              <a:rPr lang="en-US" sz="2000" dirty="0" smtClean="0">
                <a:latin typeface="Cambria" pitchFamily="18" charset="0"/>
              </a:rPr>
              <a:t>and many </a:t>
            </a:r>
            <a:r>
              <a:rPr lang="en-US" sz="2000" dirty="0">
                <a:latin typeface="Cambria" pitchFamily="18" charset="0"/>
              </a:rPr>
              <a:t>similar Western values, and in the beginning was </a:t>
            </a:r>
            <a:r>
              <a:rPr lang="en-US" sz="2000" b="1" dirty="0">
                <a:latin typeface="Cambria" pitchFamily="18" charset="0"/>
              </a:rPr>
              <a:t>focused largely on economic </a:t>
            </a:r>
            <a:r>
              <a:rPr lang="en-US" sz="2000" b="1" dirty="0" smtClean="0">
                <a:latin typeface="Cambria" pitchFamily="18" charset="0"/>
              </a:rPr>
              <a:t>development.</a:t>
            </a:r>
          </a:p>
          <a:p>
            <a:r>
              <a:rPr lang="en-US" sz="2000" dirty="0" smtClean="0">
                <a:latin typeface="Cambria" pitchFamily="18" charset="0"/>
              </a:rPr>
              <a:t>Measured by economic indicators e.g. </a:t>
            </a:r>
            <a:r>
              <a:rPr lang="en-US" sz="2000" dirty="0">
                <a:latin typeface="Cambria" pitchFamily="18" charset="0"/>
              </a:rPr>
              <a:t>Gross National Product (</a:t>
            </a:r>
            <a:r>
              <a:rPr lang="en-US" sz="2000" dirty="0" smtClean="0">
                <a:latin typeface="Cambria" pitchFamily="18" charset="0"/>
              </a:rPr>
              <a:t>GNP), GNP </a:t>
            </a:r>
            <a:r>
              <a:rPr lang="en-US" sz="2000" dirty="0">
                <a:latin typeface="Cambria" pitchFamily="18" charset="0"/>
              </a:rPr>
              <a:t>per </a:t>
            </a:r>
            <a:r>
              <a:rPr lang="en-US" sz="2000" dirty="0" smtClean="0">
                <a:latin typeface="Cambria" pitchFamily="18" charset="0"/>
              </a:rPr>
              <a:t>capita, Gross </a:t>
            </a:r>
            <a:r>
              <a:rPr lang="en-US" sz="2000" dirty="0">
                <a:latin typeface="Cambria" pitchFamily="18" charset="0"/>
              </a:rPr>
              <a:t>Domestic Product (GDP</a:t>
            </a:r>
            <a:r>
              <a:rPr lang="en-US" sz="2000" dirty="0" smtClean="0">
                <a:latin typeface="Cambria" pitchFamily="18" charset="0"/>
              </a:rPr>
              <a:t>) and GDP </a:t>
            </a:r>
            <a:r>
              <a:rPr lang="en-US" sz="2000" dirty="0">
                <a:latin typeface="Cambria" pitchFamily="18" charset="0"/>
              </a:rPr>
              <a:t>per </a:t>
            </a:r>
            <a:r>
              <a:rPr lang="en-US" sz="2000" dirty="0" smtClean="0">
                <a:latin typeface="Cambria" pitchFamily="18" charset="0"/>
              </a:rPr>
              <a:t>capita </a:t>
            </a:r>
            <a:r>
              <a:rPr lang="en-US" sz="2000" dirty="0">
                <a:latin typeface="Cambria" pitchFamily="18" charset="0"/>
              </a:rPr>
              <a:t>and per capita income</a:t>
            </a:r>
            <a:endParaRPr lang="en-IN" sz="2000" dirty="0">
              <a:latin typeface="Cambria" pitchFamily="18" charset="0"/>
            </a:endParaRPr>
          </a:p>
          <a:p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91A4A7-6FE8-421D-8D4F-76CE7A47BE3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7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1714</Words>
  <Application>Microsoft Office PowerPoint</Application>
  <PresentationFormat>On-screen Show (4:3)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Wingdings</vt:lpstr>
      <vt:lpstr>Office Theme</vt:lpstr>
      <vt:lpstr>ICT for Development</vt:lpstr>
      <vt:lpstr>What I want to do in 10 sessions</vt:lpstr>
      <vt:lpstr>How will it benefit you?</vt:lpstr>
      <vt:lpstr>Evaluation</vt:lpstr>
      <vt:lpstr>Course Description</vt:lpstr>
      <vt:lpstr>Session Plan</vt:lpstr>
      <vt:lpstr>Seminar Topic Allocation</vt:lpstr>
      <vt:lpstr>Group Project Outline</vt:lpstr>
      <vt:lpstr>What is Development?</vt:lpstr>
      <vt:lpstr>Criticism of economic theories</vt:lpstr>
      <vt:lpstr>Developing vs. Developed countries</vt:lpstr>
      <vt:lpstr>The New Approach towards development</vt:lpstr>
      <vt:lpstr>Human Development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for the study</dc:title>
  <dc:creator>Rajesh</dc:creator>
  <cp:lastModifiedBy>TCL</cp:lastModifiedBy>
  <cp:revision>393</cp:revision>
  <dcterms:created xsi:type="dcterms:W3CDTF">2006-08-16T00:00:00Z</dcterms:created>
  <dcterms:modified xsi:type="dcterms:W3CDTF">2022-02-26T05:41:35Z</dcterms:modified>
</cp:coreProperties>
</file>