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46"/>
  </p:notesMasterIdLst>
  <p:handoutMasterIdLst>
    <p:handoutMasterId r:id="rId47"/>
  </p:handoutMasterIdLst>
  <p:sldIdLst>
    <p:sldId id="270" r:id="rId2"/>
    <p:sldId id="862" r:id="rId3"/>
    <p:sldId id="883" r:id="rId4"/>
    <p:sldId id="885" r:id="rId5"/>
    <p:sldId id="884" r:id="rId6"/>
    <p:sldId id="848" r:id="rId7"/>
    <p:sldId id="859" r:id="rId8"/>
    <p:sldId id="860" r:id="rId9"/>
    <p:sldId id="861" r:id="rId10"/>
    <p:sldId id="847" r:id="rId11"/>
    <p:sldId id="783" r:id="rId12"/>
    <p:sldId id="789" r:id="rId13"/>
    <p:sldId id="790" r:id="rId14"/>
    <p:sldId id="792" r:id="rId15"/>
    <p:sldId id="793" r:id="rId16"/>
    <p:sldId id="791" r:id="rId17"/>
    <p:sldId id="794" r:id="rId18"/>
    <p:sldId id="814" r:id="rId19"/>
    <p:sldId id="815" r:id="rId20"/>
    <p:sldId id="816" r:id="rId21"/>
    <p:sldId id="817" r:id="rId22"/>
    <p:sldId id="795" r:id="rId23"/>
    <p:sldId id="813" r:id="rId24"/>
    <p:sldId id="799" r:id="rId25"/>
    <p:sldId id="863" r:id="rId26"/>
    <p:sldId id="864" r:id="rId27"/>
    <p:sldId id="865" r:id="rId28"/>
    <p:sldId id="866" r:id="rId29"/>
    <p:sldId id="867" r:id="rId30"/>
    <p:sldId id="868" r:id="rId31"/>
    <p:sldId id="869" r:id="rId32"/>
    <p:sldId id="870" r:id="rId33"/>
    <p:sldId id="871" r:id="rId34"/>
    <p:sldId id="872" r:id="rId35"/>
    <p:sldId id="873" r:id="rId36"/>
    <p:sldId id="874" r:id="rId37"/>
    <p:sldId id="875" r:id="rId38"/>
    <p:sldId id="876" r:id="rId39"/>
    <p:sldId id="877" r:id="rId40"/>
    <p:sldId id="878" r:id="rId41"/>
    <p:sldId id="879" r:id="rId42"/>
    <p:sldId id="880" r:id="rId43"/>
    <p:sldId id="881" r:id="rId44"/>
    <p:sldId id="882" r:id="rId4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a:srgbClr val="0033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6" d="100"/>
          <a:sy n="66" d="100"/>
        </p:scale>
        <p:origin x="1232" y="3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D552BBA3-FBAD-419E-B784-9380EA3BEF3D}" type="datetimeFigureOut">
              <a:rPr lang="en-US" smtClean="0"/>
              <a:pPr/>
              <a:t>3/11/2022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EF77574C-DDDA-4EFF-8EEC-837164C28674}" type="slidenum">
              <a:rPr lang="en-US" smtClean="0"/>
              <a:pPr/>
              <a:t>‹#›</a:t>
            </a:fld>
            <a:endParaRPr lang="en-US"/>
          </a:p>
        </p:txBody>
      </p:sp>
    </p:spTree>
    <p:extLst>
      <p:ext uri="{BB962C8B-B14F-4D97-AF65-F5344CB8AC3E}">
        <p14:creationId xmlns:p14="http://schemas.microsoft.com/office/powerpoint/2010/main" val="36628365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62A1F76C-C984-4445-BB3C-2353AF4FF6AB}" type="datetimeFigureOut">
              <a:rPr lang="en-US" smtClean="0"/>
              <a:pPr/>
              <a:t>3/11/2022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FC513F32-D6E6-4FC7-A081-53353D5A9429}" type="slidenum">
              <a:rPr lang="en-US" smtClean="0"/>
              <a:pPr/>
              <a:t>‹#›</a:t>
            </a:fld>
            <a:endParaRPr lang="en-US"/>
          </a:p>
        </p:txBody>
      </p:sp>
    </p:spTree>
    <p:extLst>
      <p:ext uri="{BB962C8B-B14F-4D97-AF65-F5344CB8AC3E}">
        <p14:creationId xmlns:p14="http://schemas.microsoft.com/office/powerpoint/2010/main" val="2241165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UN%20Global%20Indicator%20Framework%20after%202021%20refinement_English.xlsx" TargetMode="External"/><Relationship Id="rId2" Type="http://schemas.openxmlformats.org/officeDocument/2006/relationships/hyperlink" Target="https://unstats.un.org/sdgs/indicators/indicators-lis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mailto:rajesh.sharma@gov.i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95400"/>
            <a:ext cx="6934200" cy="841375"/>
          </a:xfrm>
        </p:spPr>
        <p:txBody>
          <a:bodyPr>
            <a:noAutofit/>
          </a:bodyPr>
          <a:lstStyle/>
          <a:p>
            <a:r>
              <a:rPr lang="en-US" sz="4000" b="1" dirty="0" smtClean="0">
                <a:solidFill>
                  <a:srgbClr val="0033CC"/>
                </a:solidFill>
              </a:rPr>
              <a:t>ICT for Development</a:t>
            </a:r>
            <a:endParaRPr lang="en-US" sz="4000" b="1" dirty="0">
              <a:solidFill>
                <a:srgbClr val="0033CC"/>
              </a:solidFill>
            </a:endParaRPr>
          </a:p>
        </p:txBody>
      </p:sp>
      <p:sp>
        <p:nvSpPr>
          <p:cNvPr id="3" name="Subtitle 2"/>
          <p:cNvSpPr>
            <a:spLocks noGrp="1"/>
          </p:cNvSpPr>
          <p:nvPr>
            <p:ph type="subTitle" idx="1"/>
          </p:nvPr>
        </p:nvSpPr>
        <p:spPr>
          <a:xfrm>
            <a:off x="838200" y="4572000"/>
            <a:ext cx="7467600" cy="1752600"/>
          </a:xfrm>
        </p:spPr>
        <p:txBody>
          <a:bodyPr>
            <a:noAutofit/>
          </a:bodyPr>
          <a:lstStyle/>
          <a:p>
            <a:r>
              <a:rPr lang="en-US" sz="2800" b="1" dirty="0"/>
              <a:t>Dr. Rajesh Sharma </a:t>
            </a:r>
            <a:r>
              <a:rPr lang="en-US" sz="2000" b="1" dirty="0"/>
              <a:t>ITS </a:t>
            </a:r>
          </a:p>
          <a:p>
            <a:r>
              <a:rPr lang="en-US" sz="2000" b="1" dirty="0"/>
              <a:t>Department of Telecom</a:t>
            </a:r>
          </a:p>
          <a:p>
            <a:r>
              <a:rPr lang="en-US" sz="2000" b="1" dirty="0"/>
              <a:t>New Delhi</a:t>
            </a:r>
          </a:p>
        </p:txBody>
      </p:sp>
      <p:sp>
        <p:nvSpPr>
          <p:cNvPr id="6" name="Title 1"/>
          <p:cNvSpPr txBox="1">
            <a:spLocks/>
          </p:cNvSpPr>
          <p:nvPr/>
        </p:nvSpPr>
        <p:spPr>
          <a:xfrm>
            <a:off x="381000" y="2971800"/>
            <a:ext cx="8610600" cy="84137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accent2">
                    <a:lumMod val="60000"/>
                    <a:lumOff val="40000"/>
                  </a:schemeClr>
                </a:solidFill>
                <a:effectLst/>
                <a:uLnTx/>
                <a:uFillTx/>
                <a:latin typeface="+mj-lt"/>
                <a:ea typeface="+mj-ea"/>
                <a:cs typeface="+mj-cs"/>
              </a:rPr>
              <a:t>Session </a:t>
            </a:r>
            <a:r>
              <a:rPr kumimoji="0" lang="en-US" sz="2400" b="1" i="0" u="none" strike="noStrike" kern="1200" cap="none" spc="0" normalizeH="0" baseline="0" noProof="0" dirty="0" smtClean="0">
                <a:ln>
                  <a:noFill/>
                </a:ln>
                <a:solidFill>
                  <a:schemeClr val="accent2">
                    <a:lumMod val="60000"/>
                    <a:lumOff val="40000"/>
                  </a:schemeClr>
                </a:solidFill>
                <a:effectLst/>
                <a:uLnTx/>
                <a:uFillTx/>
                <a:latin typeface="+mj-lt"/>
                <a:ea typeface="+mj-ea"/>
                <a:cs typeface="+mj-cs"/>
              </a:rPr>
              <a:t>1 &amp; 2</a:t>
            </a:r>
            <a:endParaRPr lang="en-US" sz="2400" b="1" baseline="0" dirty="0">
              <a:solidFill>
                <a:schemeClr val="accent2">
                  <a:lumMod val="60000"/>
                  <a:lumOff val="40000"/>
                </a:schemeClr>
              </a:solidFill>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0" normalizeH="0" baseline="0" noProof="0" dirty="0">
              <a:ln>
                <a:noFill/>
              </a:ln>
              <a:solidFill>
                <a:schemeClr val="accent2">
                  <a:lumMod val="60000"/>
                  <a:lumOff val="40000"/>
                </a:schemeClr>
              </a:solidFill>
              <a:effectLst/>
              <a:uLnTx/>
              <a:uFillTx/>
              <a:latin typeface="+mj-lt"/>
              <a:ea typeface="+mj-ea"/>
              <a:cs typeface="+mj-cs"/>
            </a:endParaRPr>
          </a:p>
        </p:txBody>
      </p:sp>
      <p:sp>
        <p:nvSpPr>
          <p:cNvPr id="7" name="Rectangle 6"/>
          <p:cNvSpPr/>
          <p:nvPr/>
        </p:nvSpPr>
        <p:spPr>
          <a:xfrm>
            <a:off x="533400" y="285728"/>
            <a:ext cx="8077200" cy="6072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285728"/>
            <a:ext cx="8572560" cy="61912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457200" y="274638"/>
            <a:ext cx="8229600" cy="411162"/>
          </a:xfrm>
        </p:spPr>
        <p:txBody>
          <a:bodyPr>
            <a:noAutofit/>
          </a:bodyPr>
          <a:lstStyle/>
          <a:p>
            <a:r>
              <a:rPr lang="en-US" altLang="ko-KR" sz="3200" b="1" dirty="0" smtClean="0">
                <a:solidFill>
                  <a:srgbClr val="0033CC"/>
                </a:solidFill>
              </a:rPr>
              <a:t>Millennium Development Goals</a:t>
            </a:r>
            <a:endParaRPr lang="en-IN" sz="4800" b="1" dirty="0">
              <a:solidFill>
                <a:srgbClr val="0033CC"/>
              </a:solidFill>
            </a:endParaRPr>
          </a:p>
        </p:txBody>
      </p:sp>
      <p:sp>
        <p:nvSpPr>
          <p:cNvPr id="3" name="Content Placeholder 2"/>
          <p:cNvSpPr>
            <a:spLocks noGrp="1"/>
          </p:cNvSpPr>
          <p:nvPr>
            <p:ph idx="1"/>
          </p:nvPr>
        </p:nvSpPr>
        <p:spPr>
          <a:xfrm>
            <a:off x="684352" y="738352"/>
            <a:ext cx="8229600" cy="5617998"/>
          </a:xfrm>
        </p:spPr>
        <p:txBody>
          <a:bodyPr>
            <a:noAutofit/>
          </a:bodyPr>
          <a:lstStyle/>
          <a:p>
            <a:pPr algn="just">
              <a:spcBef>
                <a:spcPts val="0"/>
              </a:spcBef>
              <a:spcAft>
                <a:spcPts val="1200"/>
              </a:spcAft>
            </a:pPr>
            <a:r>
              <a:rPr lang="en-US" sz="2000" dirty="0" smtClean="0">
                <a:latin typeface="Cambria" panose="02040503050406030204" pitchFamily="18" charset="0"/>
                <a:ea typeface="Cambria" panose="02040503050406030204" pitchFamily="18" charset="0"/>
              </a:rPr>
              <a:t>Millennium </a:t>
            </a:r>
            <a:r>
              <a:rPr lang="en-US" sz="2000" dirty="0">
                <a:latin typeface="Cambria" panose="02040503050406030204" pitchFamily="18" charset="0"/>
                <a:ea typeface="Cambria" panose="02040503050406030204" pitchFamily="18" charset="0"/>
              </a:rPr>
              <a:t>Development Goals </a:t>
            </a:r>
            <a:r>
              <a:rPr lang="en-US" sz="2000" b="1" dirty="0">
                <a:latin typeface="Cambria" panose="02040503050406030204" pitchFamily="18" charset="0"/>
                <a:ea typeface="Cambria" panose="02040503050406030204" pitchFamily="18" charset="0"/>
              </a:rPr>
              <a:t>(MDGs)</a:t>
            </a:r>
            <a:r>
              <a:rPr lang="en-US" sz="2000" dirty="0">
                <a:latin typeface="Cambria" panose="02040503050406030204" pitchFamily="18" charset="0"/>
                <a:ea typeface="Cambria" panose="02040503050406030204" pitchFamily="18" charset="0"/>
              </a:rPr>
              <a:t> were the eight international development goals for the year 2015 that had been established following the Millennium Summit of the </a:t>
            </a:r>
            <a:r>
              <a:rPr lang="en-US" sz="2000" b="1" dirty="0">
                <a:latin typeface="Cambria" panose="02040503050406030204" pitchFamily="18" charset="0"/>
                <a:ea typeface="Cambria" panose="02040503050406030204" pitchFamily="18" charset="0"/>
              </a:rPr>
              <a:t>United Nations </a:t>
            </a:r>
            <a:r>
              <a:rPr lang="en-US" sz="2000" dirty="0">
                <a:latin typeface="Cambria" panose="02040503050406030204" pitchFamily="18" charset="0"/>
                <a:ea typeface="Cambria" panose="02040503050406030204" pitchFamily="18" charset="0"/>
              </a:rPr>
              <a:t>in </a:t>
            </a:r>
            <a:r>
              <a:rPr lang="en-US" sz="2000" dirty="0" smtClean="0">
                <a:latin typeface="Cambria" panose="02040503050406030204" pitchFamily="18" charset="0"/>
                <a:ea typeface="Cambria" panose="02040503050406030204" pitchFamily="18" charset="0"/>
              </a:rPr>
              <a:t>2000. </a:t>
            </a:r>
            <a:endParaRPr lang="en-US" sz="2000" dirty="0">
              <a:latin typeface="Cambria" panose="02040503050406030204" pitchFamily="18" charset="0"/>
              <a:ea typeface="Cambria" panose="02040503050406030204" pitchFamily="18" charset="0"/>
            </a:endParaRPr>
          </a:p>
          <a:p>
            <a:pPr algn="just">
              <a:spcBef>
                <a:spcPts val="0"/>
              </a:spcBef>
              <a:spcAft>
                <a:spcPts val="1200"/>
              </a:spcAft>
            </a:pPr>
            <a:r>
              <a:rPr lang="en-US" sz="2000" dirty="0" smtClean="0">
                <a:latin typeface="Cambria" panose="02040503050406030204" pitchFamily="18" charset="0"/>
                <a:ea typeface="Cambria" panose="02040503050406030204" pitchFamily="18" charset="0"/>
              </a:rPr>
              <a:t>All </a:t>
            </a:r>
            <a:r>
              <a:rPr lang="en-US" sz="2000" dirty="0">
                <a:latin typeface="Cambria" panose="02040503050406030204" pitchFamily="18" charset="0"/>
                <a:ea typeface="Cambria" panose="02040503050406030204" pitchFamily="18" charset="0"/>
              </a:rPr>
              <a:t>189 United Nations member states at the </a:t>
            </a:r>
            <a:r>
              <a:rPr lang="en-US" sz="2000" dirty="0" smtClean="0">
                <a:latin typeface="Cambria" panose="02040503050406030204" pitchFamily="18" charset="0"/>
                <a:ea typeface="Cambria" panose="02040503050406030204" pitchFamily="18" charset="0"/>
              </a:rPr>
              <a:t>time </a:t>
            </a:r>
            <a:r>
              <a:rPr lang="en-US" sz="2000" dirty="0">
                <a:latin typeface="Cambria" panose="02040503050406030204" pitchFamily="18" charset="0"/>
                <a:ea typeface="Cambria" panose="02040503050406030204" pitchFamily="18" charset="0"/>
              </a:rPr>
              <a:t>and </a:t>
            </a:r>
            <a:r>
              <a:rPr lang="en-US" sz="2000" dirty="0" smtClean="0">
                <a:latin typeface="Cambria" panose="02040503050406030204" pitchFamily="18" charset="0"/>
                <a:ea typeface="Cambria" panose="02040503050406030204" pitchFamily="18" charset="0"/>
              </a:rPr>
              <a:t>23 </a:t>
            </a:r>
            <a:r>
              <a:rPr lang="en-US" sz="2000" dirty="0">
                <a:latin typeface="Cambria" panose="02040503050406030204" pitchFamily="18" charset="0"/>
                <a:ea typeface="Cambria" panose="02040503050406030204" pitchFamily="18" charset="0"/>
              </a:rPr>
              <a:t>international organizations, committed to help </a:t>
            </a:r>
            <a:r>
              <a:rPr lang="en-US" sz="2000" dirty="0" smtClean="0">
                <a:latin typeface="Cambria" panose="02040503050406030204" pitchFamily="18" charset="0"/>
                <a:ea typeface="Cambria" panose="02040503050406030204" pitchFamily="18" charset="0"/>
              </a:rPr>
              <a:t>achieve </a:t>
            </a:r>
            <a:r>
              <a:rPr lang="en-US" sz="2000" dirty="0">
                <a:latin typeface="Cambria" panose="02040503050406030204" pitchFamily="18" charset="0"/>
                <a:ea typeface="Cambria" panose="02040503050406030204" pitchFamily="18" charset="0"/>
              </a:rPr>
              <a:t>Millennium Development Goals by </a:t>
            </a:r>
            <a:r>
              <a:rPr lang="en-US" sz="2000" dirty="0" smtClean="0">
                <a:latin typeface="Cambria" panose="02040503050406030204" pitchFamily="18" charset="0"/>
                <a:ea typeface="Cambria" panose="02040503050406030204" pitchFamily="18" charset="0"/>
              </a:rPr>
              <a:t>2015:</a:t>
            </a:r>
          </a:p>
          <a:p>
            <a:pPr lvl="1" algn="just">
              <a:spcBef>
                <a:spcPts val="0"/>
              </a:spcBef>
              <a:spcAft>
                <a:spcPts val="600"/>
              </a:spcAft>
            </a:pPr>
            <a:r>
              <a:rPr lang="en-US" sz="2000" dirty="0" smtClean="0">
                <a:latin typeface="Cambria" panose="02040503050406030204" pitchFamily="18" charset="0"/>
                <a:ea typeface="Cambria" panose="02040503050406030204" pitchFamily="18" charset="0"/>
              </a:rPr>
              <a:t>To </a:t>
            </a:r>
            <a:r>
              <a:rPr lang="en-US" sz="2000" dirty="0">
                <a:latin typeface="Cambria" panose="02040503050406030204" pitchFamily="18" charset="0"/>
                <a:ea typeface="Cambria" panose="02040503050406030204" pitchFamily="18" charset="0"/>
              </a:rPr>
              <a:t>eradicate extreme poverty and </a:t>
            </a:r>
            <a:r>
              <a:rPr lang="en-US" sz="2000" dirty="0" smtClean="0">
                <a:latin typeface="Cambria" panose="02040503050406030204" pitchFamily="18" charset="0"/>
                <a:ea typeface="Cambria" panose="02040503050406030204" pitchFamily="18" charset="0"/>
              </a:rPr>
              <a:t>hunger</a:t>
            </a:r>
          </a:p>
          <a:p>
            <a:pPr lvl="1" algn="just">
              <a:spcBef>
                <a:spcPts val="0"/>
              </a:spcBef>
              <a:spcAft>
                <a:spcPts val="600"/>
              </a:spcAft>
            </a:pPr>
            <a:r>
              <a:rPr lang="en-US" sz="2000" dirty="0" smtClean="0">
                <a:latin typeface="Cambria" panose="02040503050406030204" pitchFamily="18" charset="0"/>
                <a:ea typeface="Cambria" panose="02040503050406030204" pitchFamily="18" charset="0"/>
              </a:rPr>
              <a:t>To </a:t>
            </a:r>
            <a:r>
              <a:rPr lang="en-US" sz="2000" dirty="0">
                <a:latin typeface="Cambria" panose="02040503050406030204" pitchFamily="18" charset="0"/>
                <a:ea typeface="Cambria" panose="02040503050406030204" pitchFamily="18" charset="0"/>
              </a:rPr>
              <a:t>achieve universal primary </a:t>
            </a:r>
            <a:r>
              <a:rPr lang="en-US" sz="2000" dirty="0" smtClean="0">
                <a:latin typeface="Cambria" panose="02040503050406030204" pitchFamily="18" charset="0"/>
                <a:ea typeface="Cambria" panose="02040503050406030204" pitchFamily="18" charset="0"/>
              </a:rPr>
              <a:t>education</a:t>
            </a:r>
          </a:p>
          <a:p>
            <a:pPr lvl="1" algn="just">
              <a:spcBef>
                <a:spcPts val="0"/>
              </a:spcBef>
              <a:spcAft>
                <a:spcPts val="600"/>
              </a:spcAft>
            </a:pPr>
            <a:r>
              <a:rPr lang="en-US" sz="2000" dirty="0" smtClean="0">
                <a:latin typeface="Cambria" panose="02040503050406030204" pitchFamily="18" charset="0"/>
                <a:ea typeface="Cambria" panose="02040503050406030204" pitchFamily="18" charset="0"/>
              </a:rPr>
              <a:t>To </a:t>
            </a:r>
            <a:r>
              <a:rPr lang="en-US" sz="2000" dirty="0">
                <a:latin typeface="Cambria" panose="02040503050406030204" pitchFamily="18" charset="0"/>
                <a:ea typeface="Cambria" panose="02040503050406030204" pitchFamily="18" charset="0"/>
              </a:rPr>
              <a:t>promote gender equality and empower </a:t>
            </a:r>
            <a:r>
              <a:rPr lang="en-US" sz="2000" dirty="0" smtClean="0">
                <a:latin typeface="Cambria" panose="02040503050406030204" pitchFamily="18" charset="0"/>
                <a:ea typeface="Cambria" panose="02040503050406030204" pitchFamily="18" charset="0"/>
              </a:rPr>
              <a:t>women</a:t>
            </a:r>
          </a:p>
          <a:p>
            <a:pPr lvl="1" algn="just">
              <a:spcBef>
                <a:spcPts val="0"/>
              </a:spcBef>
              <a:spcAft>
                <a:spcPts val="600"/>
              </a:spcAft>
            </a:pPr>
            <a:r>
              <a:rPr lang="en-US" sz="2000" dirty="0" smtClean="0">
                <a:latin typeface="Cambria" panose="02040503050406030204" pitchFamily="18" charset="0"/>
                <a:ea typeface="Cambria" panose="02040503050406030204" pitchFamily="18" charset="0"/>
              </a:rPr>
              <a:t>To </a:t>
            </a:r>
            <a:r>
              <a:rPr lang="en-US" sz="2000" dirty="0">
                <a:latin typeface="Cambria" panose="02040503050406030204" pitchFamily="18" charset="0"/>
                <a:ea typeface="Cambria" panose="02040503050406030204" pitchFamily="18" charset="0"/>
              </a:rPr>
              <a:t>reduce child </a:t>
            </a:r>
            <a:r>
              <a:rPr lang="en-US" sz="2000" dirty="0" smtClean="0">
                <a:latin typeface="Cambria" panose="02040503050406030204" pitchFamily="18" charset="0"/>
                <a:ea typeface="Cambria" panose="02040503050406030204" pitchFamily="18" charset="0"/>
              </a:rPr>
              <a:t>mortality</a:t>
            </a:r>
          </a:p>
          <a:p>
            <a:pPr lvl="1" algn="just">
              <a:spcBef>
                <a:spcPts val="0"/>
              </a:spcBef>
              <a:spcAft>
                <a:spcPts val="600"/>
              </a:spcAft>
            </a:pPr>
            <a:r>
              <a:rPr lang="en-US" sz="2000" dirty="0" smtClean="0">
                <a:latin typeface="Cambria" panose="02040503050406030204" pitchFamily="18" charset="0"/>
                <a:ea typeface="Cambria" panose="02040503050406030204" pitchFamily="18" charset="0"/>
              </a:rPr>
              <a:t>To </a:t>
            </a:r>
            <a:r>
              <a:rPr lang="en-US" sz="2000" dirty="0">
                <a:latin typeface="Cambria" panose="02040503050406030204" pitchFamily="18" charset="0"/>
                <a:ea typeface="Cambria" panose="02040503050406030204" pitchFamily="18" charset="0"/>
              </a:rPr>
              <a:t>improve maternal </a:t>
            </a:r>
            <a:r>
              <a:rPr lang="en-US" sz="2000" dirty="0" smtClean="0">
                <a:latin typeface="Cambria" panose="02040503050406030204" pitchFamily="18" charset="0"/>
                <a:ea typeface="Cambria" panose="02040503050406030204" pitchFamily="18" charset="0"/>
              </a:rPr>
              <a:t>health</a:t>
            </a:r>
          </a:p>
          <a:p>
            <a:pPr lvl="1" algn="just">
              <a:spcBef>
                <a:spcPts val="0"/>
              </a:spcBef>
              <a:spcAft>
                <a:spcPts val="600"/>
              </a:spcAft>
            </a:pPr>
            <a:r>
              <a:rPr lang="en-US" sz="2000" dirty="0" smtClean="0">
                <a:latin typeface="Cambria" panose="02040503050406030204" pitchFamily="18" charset="0"/>
                <a:ea typeface="Cambria" panose="02040503050406030204" pitchFamily="18" charset="0"/>
              </a:rPr>
              <a:t>To </a:t>
            </a:r>
            <a:r>
              <a:rPr lang="en-US" sz="2000" dirty="0">
                <a:latin typeface="Cambria" panose="02040503050406030204" pitchFamily="18" charset="0"/>
                <a:ea typeface="Cambria" panose="02040503050406030204" pitchFamily="18" charset="0"/>
              </a:rPr>
              <a:t>combat HIV/AIDS, malaria, and other </a:t>
            </a:r>
            <a:r>
              <a:rPr lang="en-US" sz="2000" dirty="0" smtClean="0">
                <a:latin typeface="Cambria" panose="02040503050406030204" pitchFamily="18" charset="0"/>
                <a:ea typeface="Cambria" panose="02040503050406030204" pitchFamily="18" charset="0"/>
              </a:rPr>
              <a:t>diseases</a:t>
            </a:r>
          </a:p>
          <a:p>
            <a:pPr lvl="1" algn="just">
              <a:spcBef>
                <a:spcPts val="0"/>
              </a:spcBef>
              <a:spcAft>
                <a:spcPts val="600"/>
              </a:spcAft>
            </a:pPr>
            <a:r>
              <a:rPr lang="en-US" sz="2000" dirty="0" smtClean="0">
                <a:latin typeface="Cambria" panose="02040503050406030204" pitchFamily="18" charset="0"/>
                <a:ea typeface="Cambria" panose="02040503050406030204" pitchFamily="18" charset="0"/>
              </a:rPr>
              <a:t>To </a:t>
            </a:r>
            <a:r>
              <a:rPr lang="en-US" sz="2000" dirty="0">
                <a:latin typeface="Cambria" panose="02040503050406030204" pitchFamily="18" charset="0"/>
                <a:ea typeface="Cambria" panose="02040503050406030204" pitchFamily="18" charset="0"/>
              </a:rPr>
              <a:t>ensure environmental </a:t>
            </a:r>
            <a:r>
              <a:rPr lang="en-US" sz="2000" dirty="0" smtClean="0">
                <a:latin typeface="Cambria" panose="02040503050406030204" pitchFamily="18" charset="0"/>
                <a:ea typeface="Cambria" panose="02040503050406030204" pitchFamily="18" charset="0"/>
              </a:rPr>
              <a:t>sustainability</a:t>
            </a:r>
          </a:p>
          <a:p>
            <a:pPr lvl="1" algn="just">
              <a:spcBef>
                <a:spcPts val="0"/>
              </a:spcBef>
              <a:spcAft>
                <a:spcPts val="600"/>
              </a:spcAft>
            </a:pPr>
            <a:r>
              <a:rPr lang="en-US" sz="2000" dirty="0" smtClean="0">
                <a:latin typeface="Cambria" panose="02040503050406030204" pitchFamily="18" charset="0"/>
                <a:ea typeface="Cambria" panose="02040503050406030204" pitchFamily="18" charset="0"/>
              </a:rPr>
              <a:t>To </a:t>
            </a:r>
            <a:r>
              <a:rPr lang="en-US" sz="2000" dirty="0">
                <a:latin typeface="Cambria" panose="02040503050406030204" pitchFamily="18" charset="0"/>
                <a:ea typeface="Cambria" panose="02040503050406030204" pitchFamily="18" charset="0"/>
              </a:rPr>
              <a:t>develop a global partnership for development</a:t>
            </a:r>
          </a:p>
          <a:p>
            <a:pPr marL="0" indent="0" algn="just">
              <a:spcAft>
                <a:spcPts val="1200"/>
              </a:spcAft>
              <a:buNone/>
            </a:pPr>
            <a:endParaRPr lang="en-US" sz="2000" dirty="0"/>
          </a:p>
          <a:p>
            <a:pPr algn="just">
              <a:spcAft>
                <a:spcPts val="1800"/>
              </a:spcAft>
              <a:buNone/>
            </a:pPr>
            <a:endParaRPr lang="en-IN" sz="2000" dirty="0">
              <a:solidFill>
                <a:srgbClr val="000099"/>
              </a:solidFill>
              <a:latin typeface="Cambria" pitchFamily="18" charset="0"/>
            </a:endParaRPr>
          </a:p>
          <a:p>
            <a:pPr algn="just">
              <a:buNone/>
            </a:pPr>
            <a:endParaRPr lang="en-IN" sz="2400" dirty="0">
              <a:solidFill>
                <a:srgbClr val="000099"/>
              </a:solidFill>
              <a:latin typeface="Cambria" pitchFamily="18" charset="0"/>
            </a:endParaRPr>
          </a:p>
          <a:p>
            <a:pPr algn="just">
              <a:buNone/>
            </a:pPr>
            <a:endParaRPr lang="en-IN" sz="2200" dirty="0">
              <a:latin typeface="Cambria" pitchFamily="18" charset="0"/>
            </a:endParaRPr>
          </a:p>
          <a:p>
            <a:pPr algn="just">
              <a:buNone/>
            </a:pPr>
            <a:endParaRPr lang="en-IN" sz="2200" dirty="0">
              <a:latin typeface="Cambria" pitchFamily="18" charset="0"/>
            </a:endParaRPr>
          </a:p>
          <a:p>
            <a:endParaRPr lang="en-IN" sz="2000"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04127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285728"/>
            <a:ext cx="8572560" cy="61912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457200" y="274638"/>
            <a:ext cx="8229600" cy="411162"/>
          </a:xfrm>
        </p:spPr>
        <p:txBody>
          <a:bodyPr>
            <a:noAutofit/>
          </a:bodyPr>
          <a:lstStyle/>
          <a:p>
            <a:r>
              <a:rPr lang="en-US" altLang="ko-KR" sz="3200" b="1" dirty="0" smtClean="0">
                <a:solidFill>
                  <a:srgbClr val="0033CC"/>
                </a:solidFill>
              </a:rPr>
              <a:t>Sustainable Development Goals</a:t>
            </a:r>
            <a:endParaRPr lang="en-IN" sz="4800" b="1" dirty="0">
              <a:solidFill>
                <a:srgbClr val="0033CC"/>
              </a:solidFill>
            </a:endParaRPr>
          </a:p>
        </p:txBody>
      </p:sp>
      <p:sp>
        <p:nvSpPr>
          <p:cNvPr id="3" name="Content Placeholder 2"/>
          <p:cNvSpPr>
            <a:spLocks noGrp="1"/>
          </p:cNvSpPr>
          <p:nvPr>
            <p:ph idx="1"/>
          </p:nvPr>
        </p:nvSpPr>
        <p:spPr>
          <a:xfrm>
            <a:off x="684352" y="738352"/>
            <a:ext cx="8229600" cy="5617998"/>
          </a:xfrm>
        </p:spPr>
        <p:txBody>
          <a:bodyPr>
            <a:noAutofit/>
          </a:bodyPr>
          <a:lstStyle/>
          <a:p>
            <a:pPr marL="133350" indent="-133350" algn="just"/>
            <a:r>
              <a:rPr lang="en-US" altLang="ko-KR" sz="2000" dirty="0">
                <a:latin typeface="Cambria" panose="02040503050406030204" pitchFamily="18" charset="0"/>
                <a:ea typeface="Cambria" panose="02040503050406030204" pitchFamily="18" charset="0"/>
              </a:rPr>
              <a:t>At the United Nations Sustainable Development Summit on 25/09/15, world leaders adopted the 2030 Agenda for Sustainable Development, which includes a set of 17 Sustainable Development Goals (SDGs) to end poverty, fight inequality and injustice, and tackle climate change by </a:t>
            </a:r>
            <a:r>
              <a:rPr lang="en-US" altLang="ko-KR" sz="2000" dirty="0" smtClean="0">
                <a:latin typeface="Cambria" panose="02040503050406030204" pitchFamily="18" charset="0"/>
                <a:ea typeface="Cambria" panose="02040503050406030204" pitchFamily="18" charset="0"/>
              </a:rPr>
              <a:t>2030.</a:t>
            </a:r>
          </a:p>
          <a:p>
            <a:pPr marL="0" indent="0" algn="just">
              <a:spcAft>
                <a:spcPts val="1200"/>
              </a:spcAft>
              <a:buNone/>
            </a:pPr>
            <a:endParaRPr lang="en-US" sz="2000" dirty="0"/>
          </a:p>
          <a:p>
            <a:pPr algn="just">
              <a:spcAft>
                <a:spcPts val="1800"/>
              </a:spcAft>
              <a:buNone/>
            </a:pPr>
            <a:endParaRPr lang="en-IN" sz="2000" dirty="0">
              <a:solidFill>
                <a:srgbClr val="000099"/>
              </a:solidFill>
              <a:latin typeface="Cambria" pitchFamily="18" charset="0"/>
            </a:endParaRPr>
          </a:p>
          <a:p>
            <a:pPr algn="just">
              <a:buNone/>
            </a:pPr>
            <a:endParaRPr lang="en-IN" sz="2400" dirty="0">
              <a:solidFill>
                <a:srgbClr val="000099"/>
              </a:solidFill>
              <a:latin typeface="Cambria" pitchFamily="18" charset="0"/>
            </a:endParaRPr>
          </a:p>
          <a:p>
            <a:pPr algn="just">
              <a:buNone/>
            </a:pPr>
            <a:endParaRPr lang="en-IN" sz="2200" dirty="0">
              <a:latin typeface="Cambria" pitchFamily="18" charset="0"/>
            </a:endParaRPr>
          </a:p>
          <a:p>
            <a:pPr algn="just">
              <a:buNone/>
            </a:pPr>
            <a:endParaRPr lang="en-IN" sz="2200" dirty="0">
              <a:latin typeface="Cambria" pitchFamily="18" charset="0"/>
            </a:endParaRPr>
          </a:p>
          <a:p>
            <a:endParaRPr lang="en-IN" sz="2000"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Picture 3"/>
          <p:cNvPicPr>
            <a:picLocks noChangeAspect="1"/>
          </p:cNvPicPr>
          <p:nvPr/>
        </p:nvPicPr>
        <p:blipFill>
          <a:blip r:embed="rId2"/>
          <a:stretch>
            <a:fillRect/>
          </a:stretch>
        </p:blipFill>
        <p:spPr>
          <a:xfrm>
            <a:off x="359246" y="2209800"/>
            <a:ext cx="8479954" cy="4352294"/>
          </a:xfrm>
          <a:prstGeom prst="rect">
            <a:avLst/>
          </a:prstGeom>
        </p:spPr>
      </p:pic>
    </p:spTree>
    <p:extLst>
      <p:ext uri="{BB962C8B-B14F-4D97-AF65-F5344CB8AC3E}">
        <p14:creationId xmlns:p14="http://schemas.microsoft.com/office/powerpoint/2010/main" val="709255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285728"/>
            <a:ext cx="8572560" cy="61912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object 2"/>
          <p:cNvSpPr/>
          <p:nvPr/>
        </p:nvSpPr>
        <p:spPr>
          <a:xfrm>
            <a:off x="457200" y="533400"/>
            <a:ext cx="8229600" cy="557847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4845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274638"/>
            <a:ext cx="8572560" cy="62023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457200" y="274638"/>
            <a:ext cx="8229600" cy="411162"/>
          </a:xfrm>
        </p:spPr>
        <p:txBody>
          <a:bodyPr>
            <a:noAutofit/>
          </a:bodyPr>
          <a:lstStyle/>
          <a:p>
            <a:r>
              <a:rPr lang="en-US" altLang="ko-KR" sz="3200" b="1" dirty="0" smtClean="0">
                <a:solidFill>
                  <a:srgbClr val="0033CC"/>
                </a:solidFill>
              </a:rPr>
              <a:t>SDG Categorization</a:t>
            </a:r>
            <a:endParaRPr lang="en-IN" sz="4800" b="1" dirty="0">
              <a:solidFill>
                <a:srgbClr val="0033CC"/>
              </a:solidFill>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graphicFrame>
        <p:nvGraphicFramePr>
          <p:cNvPr id="8" name="object 2"/>
          <p:cNvGraphicFramePr>
            <a:graphicFrameLocks noGrp="1"/>
          </p:cNvGraphicFramePr>
          <p:nvPr>
            <p:extLst>
              <p:ext uri="{D42A27DB-BD31-4B8C-83A1-F6EECF244321}">
                <p14:modId xmlns:p14="http://schemas.microsoft.com/office/powerpoint/2010/main" val="1662435203"/>
              </p:ext>
            </p:extLst>
          </p:nvPr>
        </p:nvGraphicFramePr>
        <p:xfrm>
          <a:off x="685800" y="718014"/>
          <a:ext cx="8001000" cy="5616851"/>
        </p:xfrm>
        <a:graphic>
          <a:graphicData uri="http://schemas.openxmlformats.org/drawingml/2006/table">
            <a:tbl>
              <a:tblPr firstRow="1" bandRow="1">
                <a:tableStyleId>{2D5ABB26-0587-4C30-8999-92F81FD0307C}</a:tableStyleId>
              </a:tblPr>
              <a:tblGrid>
                <a:gridCol w="3810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2667044">
                <a:tc>
                  <a:txBody>
                    <a:bodyPr/>
                    <a:lstStyle/>
                    <a:p>
                      <a:pPr marL="91440">
                        <a:lnSpc>
                          <a:spcPct val="100000"/>
                        </a:lnSpc>
                        <a:spcBef>
                          <a:spcPts val="0"/>
                        </a:spcBef>
                      </a:pPr>
                      <a:r>
                        <a:rPr sz="2000" b="1" spc="-114" dirty="0" smtClean="0">
                          <a:latin typeface="Cambria" panose="02040503050406030204" pitchFamily="18" charset="0"/>
                          <a:ea typeface="Cambria" panose="02040503050406030204" pitchFamily="18" charset="0"/>
                          <a:cs typeface="Trebuchet MS"/>
                        </a:rPr>
                        <a:t>Social</a:t>
                      </a:r>
                      <a:endParaRPr sz="2000" dirty="0">
                        <a:latin typeface="Cambria" panose="02040503050406030204" pitchFamily="18" charset="0"/>
                        <a:ea typeface="Cambria" panose="02040503050406030204" pitchFamily="18" charset="0"/>
                        <a:cs typeface="Times New Roman"/>
                      </a:endParaRPr>
                    </a:p>
                    <a:p>
                      <a:pPr marL="377190" indent="-286385">
                        <a:lnSpc>
                          <a:spcPct val="100000"/>
                        </a:lnSpc>
                        <a:spcBef>
                          <a:spcPts val="0"/>
                        </a:spcBef>
                        <a:buFont typeface="Wingdings"/>
                        <a:buChar char=""/>
                        <a:tabLst>
                          <a:tab pos="376555" algn="l"/>
                          <a:tab pos="377825" algn="l"/>
                        </a:tabLst>
                      </a:pPr>
                      <a:r>
                        <a:rPr sz="2000" spc="-40" dirty="0">
                          <a:latin typeface="Cambria" panose="02040503050406030204" pitchFamily="18" charset="0"/>
                          <a:ea typeface="Cambria" panose="02040503050406030204" pitchFamily="18" charset="0"/>
                          <a:cs typeface="Trebuchet MS"/>
                        </a:rPr>
                        <a:t>SDG </a:t>
                      </a:r>
                      <a:r>
                        <a:rPr sz="2000" spc="-35" dirty="0">
                          <a:latin typeface="Cambria" panose="02040503050406030204" pitchFamily="18" charset="0"/>
                          <a:ea typeface="Cambria" panose="02040503050406030204" pitchFamily="18" charset="0"/>
                          <a:cs typeface="Trebuchet MS"/>
                        </a:rPr>
                        <a:t>1 </a:t>
                      </a:r>
                      <a:r>
                        <a:rPr sz="2000" spc="-110" dirty="0">
                          <a:latin typeface="Cambria" panose="02040503050406030204" pitchFamily="18" charset="0"/>
                          <a:ea typeface="Cambria" panose="02040503050406030204" pitchFamily="18" charset="0"/>
                          <a:cs typeface="Trebuchet MS"/>
                        </a:rPr>
                        <a:t>- </a:t>
                      </a:r>
                      <a:r>
                        <a:rPr sz="2000" spc="-5" dirty="0">
                          <a:latin typeface="Cambria" panose="02040503050406030204" pitchFamily="18" charset="0"/>
                          <a:ea typeface="Cambria" panose="02040503050406030204" pitchFamily="18" charset="0"/>
                          <a:cs typeface="Trebuchet MS"/>
                        </a:rPr>
                        <a:t>No</a:t>
                      </a:r>
                      <a:r>
                        <a:rPr sz="2000" spc="-345" dirty="0">
                          <a:latin typeface="Cambria" panose="02040503050406030204" pitchFamily="18" charset="0"/>
                          <a:ea typeface="Cambria" panose="02040503050406030204" pitchFamily="18" charset="0"/>
                          <a:cs typeface="Trebuchet MS"/>
                        </a:rPr>
                        <a:t> </a:t>
                      </a:r>
                      <a:r>
                        <a:rPr sz="2000" spc="-85" dirty="0">
                          <a:latin typeface="Cambria" panose="02040503050406030204" pitchFamily="18" charset="0"/>
                          <a:ea typeface="Cambria" panose="02040503050406030204" pitchFamily="18" charset="0"/>
                          <a:cs typeface="Trebuchet MS"/>
                        </a:rPr>
                        <a:t>Poverty</a:t>
                      </a:r>
                      <a:endParaRPr sz="2000" dirty="0">
                        <a:latin typeface="Cambria" panose="02040503050406030204" pitchFamily="18" charset="0"/>
                        <a:ea typeface="Cambria" panose="02040503050406030204" pitchFamily="18" charset="0"/>
                        <a:cs typeface="Trebuchet MS"/>
                      </a:endParaRPr>
                    </a:p>
                    <a:p>
                      <a:pPr marL="377190" indent="-286385">
                        <a:lnSpc>
                          <a:spcPct val="100000"/>
                        </a:lnSpc>
                        <a:spcBef>
                          <a:spcPts val="0"/>
                        </a:spcBef>
                        <a:buFont typeface="Wingdings"/>
                        <a:buChar char=""/>
                        <a:tabLst>
                          <a:tab pos="376555" algn="l"/>
                          <a:tab pos="377825" algn="l"/>
                        </a:tabLst>
                      </a:pPr>
                      <a:r>
                        <a:rPr sz="2000" spc="-40" dirty="0">
                          <a:latin typeface="Cambria" panose="02040503050406030204" pitchFamily="18" charset="0"/>
                          <a:ea typeface="Cambria" panose="02040503050406030204" pitchFamily="18" charset="0"/>
                          <a:cs typeface="Trebuchet MS"/>
                        </a:rPr>
                        <a:t>SDG </a:t>
                      </a:r>
                      <a:r>
                        <a:rPr sz="2000" spc="-35" dirty="0">
                          <a:latin typeface="Cambria" panose="02040503050406030204" pitchFamily="18" charset="0"/>
                          <a:ea typeface="Cambria" panose="02040503050406030204" pitchFamily="18" charset="0"/>
                          <a:cs typeface="Trebuchet MS"/>
                        </a:rPr>
                        <a:t>2 </a:t>
                      </a:r>
                      <a:r>
                        <a:rPr sz="2000" spc="-110" dirty="0">
                          <a:latin typeface="Cambria" panose="02040503050406030204" pitchFamily="18" charset="0"/>
                          <a:ea typeface="Cambria" panose="02040503050406030204" pitchFamily="18" charset="0"/>
                          <a:cs typeface="Trebuchet MS"/>
                        </a:rPr>
                        <a:t>- </a:t>
                      </a:r>
                      <a:r>
                        <a:rPr sz="2000" spc="-100" dirty="0">
                          <a:latin typeface="Cambria" panose="02040503050406030204" pitchFamily="18" charset="0"/>
                          <a:ea typeface="Cambria" panose="02040503050406030204" pitchFamily="18" charset="0"/>
                          <a:cs typeface="Trebuchet MS"/>
                        </a:rPr>
                        <a:t>Zero</a:t>
                      </a:r>
                      <a:r>
                        <a:rPr sz="2000" spc="-350" dirty="0">
                          <a:latin typeface="Cambria" panose="02040503050406030204" pitchFamily="18" charset="0"/>
                          <a:ea typeface="Cambria" panose="02040503050406030204" pitchFamily="18" charset="0"/>
                          <a:cs typeface="Trebuchet MS"/>
                        </a:rPr>
                        <a:t> </a:t>
                      </a:r>
                      <a:r>
                        <a:rPr lang="en-US" sz="2000" spc="-350" dirty="0" smtClean="0">
                          <a:latin typeface="Cambria" panose="02040503050406030204" pitchFamily="18" charset="0"/>
                          <a:ea typeface="Cambria" panose="02040503050406030204" pitchFamily="18" charset="0"/>
                          <a:cs typeface="Trebuchet MS"/>
                        </a:rPr>
                        <a:t>    </a:t>
                      </a:r>
                      <a:r>
                        <a:rPr lang="en-US" sz="2000" spc="-60" baseline="0" dirty="0" smtClean="0">
                          <a:latin typeface="Cambria" panose="02040503050406030204" pitchFamily="18" charset="0"/>
                          <a:ea typeface="Cambria" panose="02040503050406030204" pitchFamily="18" charset="0"/>
                          <a:cs typeface="Trebuchet MS"/>
                        </a:rPr>
                        <a:t> H</a:t>
                      </a:r>
                      <a:r>
                        <a:rPr sz="2000" spc="-60" dirty="0" smtClean="0">
                          <a:latin typeface="Cambria" panose="02040503050406030204" pitchFamily="18" charset="0"/>
                          <a:ea typeface="Cambria" panose="02040503050406030204" pitchFamily="18" charset="0"/>
                          <a:cs typeface="Trebuchet MS"/>
                        </a:rPr>
                        <a:t>unger</a:t>
                      </a:r>
                      <a:endParaRPr sz="2000" dirty="0">
                        <a:latin typeface="Cambria" panose="02040503050406030204" pitchFamily="18" charset="0"/>
                        <a:ea typeface="Cambria" panose="02040503050406030204" pitchFamily="18" charset="0"/>
                        <a:cs typeface="Trebuchet MS"/>
                      </a:endParaRPr>
                    </a:p>
                    <a:p>
                      <a:pPr marL="377190" indent="-286385">
                        <a:lnSpc>
                          <a:spcPct val="100000"/>
                        </a:lnSpc>
                        <a:spcBef>
                          <a:spcPts val="0"/>
                        </a:spcBef>
                        <a:buFont typeface="Wingdings"/>
                        <a:buChar char=""/>
                        <a:tabLst>
                          <a:tab pos="376555" algn="l"/>
                          <a:tab pos="377825" algn="l"/>
                        </a:tabLst>
                      </a:pPr>
                      <a:r>
                        <a:rPr sz="2000" spc="-40" dirty="0">
                          <a:latin typeface="Cambria" panose="02040503050406030204" pitchFamily="18" charset="0"/>
                          <a:ea typeface="Cambria" panose="02040503050406030204" pitchFamily="18" charset="0"/>
                          <a:cs typeface="Trebuchet MS"/>
                        </a:rPr>
                        <a:t>SDG</a:t>
                      </a:r>
                      <a:r>
                        <a:rPr sz="2000" spc="-135" dirty="0">
                          <a:latin typeface="Cambria" panose="02040503050406030204" pitchFamily="18" charset="0"/>
                          <a:ea typeface="Cambria" panose="02040503050406030204" pitchFamily="18" charset="0"/>
                          <a:cs typeface="Trebuchet MS"/>
                        </a:rPr>
                        <a:t> </a:t>
                      </a:r>
                      <a:r>
                        <a:rPr sz="2000" spc="-35" dirty="0">
                          <a:latin typeface="Cambria" panose="02040503050406030204" pitchFamily="18" charset="0"/>
                          <a:ea typeface="Cambria" panose="02040503050406030204" pitchFamily="18" charset="0"/>
                          <a:cs typeface="Trebuchet MS"/>
                        </a:rPr>
                        <a:t>3</a:t>
                      </a:r>
                      <a:r>
                        <a:rPr sz="2000" spc="-130" dirty="0">
                          <a:latin typeface="Cambria" panose="02040503050406030204" pitchFamily="18" charset="0"/>
                          <a:ea typeface="Cambria" panose="02040503050406030204" pitchFamily="18" charset="0"/>
                          <a:cs typeface="Trebuchet MS"/>
                        </a:rPr>
                        <a:t> </a:t>
                      </a:r>
                      <a:r>
                        <a:rPr sz="2000" spc="-110" dirty="0">
                          <a:latin typeface="Cambria" panose="02040503050406030204" pitchFamily="18" charset="0"/>
                          <a:ea typeface="Cambria" panose="02040503050406030204" pitchFamily="18" charset="0"/>
                          <a:cs typeface="Trebuchet MS"/>
                        </a:rPr>
                        <a:t>-</a:t>
                      </a:r>
                      <a:r>
                        <a:rPr sz="2000" spc="-135" dirty="0">
                          <a:latin typeface="Cambria" panose="02040503050406030204" pitchFamily="18" charset="0"/>
                          <a:ea typeface="Cambria" panose="02040503050406030204" pitchFamily="18" charset="0"/>
                          <a:cs typeface="Trebuchet MS"/>
                        </a:rPr>
                        <a:t> </a:t>
                      </a:r>
                      <a:r>
                        <a:rPr sz="2000" spc="-45" dirty="0">
                          <a:latin typeface="Cambria" panose="02040503050406030204" pitchFamily="18" charset="0"/>
                          <a:ea typeface="Cambria" panose="02040503050406030204" pitchFamily="18" charset="0"/>
                          <a:cs typeface="Trebuchet MS"/>
                        </a:rPr>
                        <a:t>Good</a:t>
                      </a:r>
                      <a:r>
                        <a:rPr sz="2000" spc="-130" dirty="0">
                          <a:latin typeface="Cambria" panose="02040503050406030204" pitchFamily="18" charset="0"/>
                          <a:ea typeface="Cambria" panose="02040503050406030204" pitchFamily="18" charset="0"/>
                          <a:cs typeface="Trebuchet MS"/>
                        </a:rPr>
                        <a:t> </a:t>
                      </a:r>
                      <a:r>
                        <a:rPr sz="2000" spc="-85" dirty="0">
                          <a:latin typeface="Cambria" panose="02040503050406030204" pitchFamily="18" charset="0"/>
                          <a:ea typeface="Cambria" panose="02040503050406030204" pitchFamily="18" charset="0"/>
                          <a:cs typeface="Trebuchet MS"/>
                        </a:rPr>
                        <a:t>Health</a:t>
                      </a:r>
                      <a:r>
                        <a:rPr sz="2000" spc="-135" dirty="0">
                          <a:latin typeface="Cambria" panose="02040503050406030204" pitchFamily="18" charset="0"/>
                          <a:ea typeface="Cambria" panose="02040503050406030204" pitchFamily="18" charset="0"/>
                          <a:cs typeface="Trebuchet MS"/>
                        </a:rPr>
                        <a:t> </a:t>
                      </a:r>
                      <a:r>
                        <a:rPr sz="2000" spc="-60" dirty="0">
                          <a:latin typeface="Cambria" panose="02040503050406030204" pitchFamily="18" charset="0"/>
                          <a:ea typeface="Cambria" panose="02040503050406030204" pitchFamily="18" charset="0"/>
                          <a:cs typeface="Trebuchet MS"/>
                        </a:rPr>
                        <a:t>and</a:t>
                      </a:r>
                      <a:r>
                        <a:rPr sz="2000" spc="-130" dirty="0">
                          <a:latin typeface="Cambria" panose="02040503050406030204" pitchFamily="18" charset="0"/>
                          <a:ea typeface="Cambria" panose="02040503050406030204" pitchFamily="18" charset="0"/>
                          <a:cs typeface="Trebuchet MS"/>
                        </a:rPr>
                        <a:t> </a:t>
                      </a:r>
                      <a:r>
                        <a:rPr sz="2000" spc="-80" dirty="0">
                          <a:latin typeface="Cambria" panose="02040503050406030204" pitchFamily="18" charset="0"/>
                          <a:ea typeface="Cambria" panose="02040503050406030204" pitchFamily="18" charset="0"/>
                          <a:cs typeface="Trebuchet MS"/>
                        </a:rPr>
                        <a:t>Well-Being</a:t>
                      </a:r>
                      <a:endParaRPr sz="2000" dirty="0">
                        <a:latin typeface="Cambria" panose="02040503050406030204" pitchFamily="18" charset="0"/>
                        <a:ea typeface="Cambria" panose="02040503050406030204" pitchFamily="18" charset="0"/>
                        <a:cs typeface="Trebuchet MS"/>
                      </a:endParaRPr>
                    </a:p>
                    <a:p>
                      <a:pPr marL="377190" indent="-286385">
                        <a:lnSpc>
                          <a:spcPts val="2145"/>
                        </a:lnSpc>
                        <a:buFont typeface="Wingdings"/>
                        <a:buChar char=""/>
                        <a:tabLst>
                          <a:tab pos="376555" algn="l"/>
                          <a:tab pos="377825" algn="l"/>
                        </a:tabLst>
                      </a:pPr>
                      <a:r>
                        <a:rPr sz="2000" spc="-40" dirty="0">
                          <a:latin typeface="Cambria" panose="02040503050406030204" pitchFamily="18" charset="0"/>
                          <a:ea typeface="Cambria" panose="02040503050406030204" pitchFamily="18" charset="0"/>
                          <a:cs typeface="Trebuchet MS"/>
                        </a:rPr>
                        <a:t>SDG </a:t>
                      </a:r>
                      <a:r>
                        <a:rPr sz="2000" spc="-35" dirty="0" smtClean="0">
                          <a:latin typeface="Cambria" panose="02040503050406030204" pitchFamily="18" charset="0"/>
                          <a:ea typeface="Cambria" panose="02040503050406030204" pitchFamily="18" charset="0"/>
                          <a:cs typeface="Trebuchet MS"/>
                        </a:rPr>
                        <a:t>4</a:t>
                      </a:r>
                      <a:r>
                        <a:rPr lang="en-US" sz="2000" spc="-35" dirty="0" smtClean="0">
                          <a:latin typeface="Cambria" panose="02040503050406030204" pitchFamily="18" charset="0"/>
                          <a:ea typeface="Cambria" panose="02040503050406030204" pitchFamily="18" charset="0"/>
                          <a:cs typeface="Trebuchet MS"/>
                        </a:rPr>
                        <a:t> -</a:t>
                      </a:r>
                      <a:r>
                        <a:rPr lang="en-US" sz="2000" spc="-35" baseline="0" dirty="0" smtClean="0">
                          <a:latin typeface="Cambria" panose="02040503050406030204" pitchFamily="18" charset="0"/>
                          <a:ea typeface="Cambria" panose="02040503050406030204" pitchFamily="18" charset="0"/>
                          <a:cs typeface="Trebuchet MS"/>
                        </a:rPr>
                        <a:t> </a:t>
                      </a:r>
                      <a:r>
                        <a:rPr sz="2000" spc="-80" dirty="0" smtClean="0">
                          <a:latin typeface="Cambria" panose="02040503050406030204" pitchFamily="18" charset="0"/>
                          <a:ea typeface="Cambria" panose="02040503050406030204" pitchFamily="18" charset="0"/>
                          <a:cs typeface="Trebuchet MS"/>
                        </a:rPr>
                        <a:t>Quality</a:t>
                      </a:r>
                      <a:r>
                        <a:rPr lang="en-US" sz="2000" spc="-80" dirty="0" smtClean="0">
                          <a:latin typeface="Cambria" panose="02040503050406030204" pitchFamily="18" charset="0"/>
                          <a:ea typeface="Cambria" panose="02040503050406030204" pitchFamily="18" charset="0"/>
                          <a:cs typeface="Trebuchet MS"/>
                        </a:rPr>
                        <a:t> </a:t>
                      </a:r>
                      <a:r>
                        <a:rPr sz="2000" spc="-375" dirty="0" smtClean="0">
                          <a:latin typeface="Cambria" panose="02040503050406030204" pitchFamily="18" charset="0"/>
                          <a:ea typeface="Cambria" panose="02040503050406030204" pitchFamily="18" charset="0"/>
                          <a:cs typeface="Trebuchet MS"/>
                        </a:rPr>
                        <a:t> </a:t>
                      </a:r>
                      <a:r>
                        <a:rPr lang="en-US" sz="2000" spc="-375" dirty="0" smtClean="0">
                          <a:latin typeface="Cambria" panose="02040503050406030204" pitchFamily="18" charset="0"/>
                          <a:ea typeface="Cambria" panose="02040503050406030204" pitchFamily="18" charset="0"/>
                          <a:cs typeface="Trebuchet MS"/>
                        </a:rPr>
                        <a:t>      </a:t>
                      </a:r>
                      <a:r>
                        <a:rPr sz="2000" spc="-85" dirty="0" smtClean="0">
                          <a:latin typeface="Cambria" panose="02040503050406030204" pitchFamily="18" charset="0"/>
                          <a:ea typeface="Cambria" panose="02040503050406030204" pitchFamily="18" charset="0"/>
                          <a:cs typeface="Trebuchet MS"/>
                        </a:rPr>
                        <a:t>Education</a:t>
                      </a:r>
                      <a:endParaRPr sz="2000" dirty="0">
                        <a:latin typeface="Cambria" panose="02040503050406030204" pitchFamily="18" charset="0"/>
                        <a:ea typeface="Cambria" panose="02040503050406030204" pitchFamily="18" charset="0"/>
                        <a:cs typeface="Trebuchet MS"/>
                      </a:endParaRPr>
                    </a:p>
                    <a:p>
                      <a:pPr marL="377190" indent="-286385">
                        <a:lnSpc>
                          <a:spcPct val="100000"/>
                        </a:lnSpc>
                        <a:spcBef>
                          <a:spcPts val="10"/>
                        </a:spcBef>
                        <a:buFont typeface="Wingdings"/>
                        <a:buChar char=""/>
                        <a:tabLst>
                          <a:tab pos="376555" algn="l"/>
                          <a:tab pos="377825" algn="l"/>
                        </a:tabLst>
                      </a:pPr>
                      <a:r>
                        <a:rPr sz="2000" spc="-40" dirty="0">
                          <a:latin typeface="Cambria" panose="02040503050406030204" pitchFamily="18" charset="0"/>
                          <a:ea typeface="Cambria" panose="02040503050406030204" pitchFamily="18" charset="0"/>
                          <a:cs typeface="Trebuchet MS"/>
                        </a:rPr>
                        <a:t>SDG </a:t>
                      </a:r>
                      <a:r>
                        <a:rPr sz="2000" spc="-35" dirty="0">
                          <a:latin typeface="Cambria" panose="02040503050406030204" pitchFamily="18" charset="0"/>
                          <a:ea typeface="Cambria" panose="02040503050406030204" pitchFamily="18" charset="0"/>
                          <a:cs typeface="Trebuchet MS"/>
                        </a:rPr>
                        <a:t>5 </a:t>
                      </a:r>
                      <a:r>
                        <a:rPr sz="2000" spc="-110" dirty="0">
                          <a:latin typeface="Cambria" panose="02040503050406030204" pitchFamily="18" charset="0"/>
                          <a:ea typeface="Cambria" panose="02040503050406030204" pitchFamily="18" charset="0"/>
                          <a:cs typeface="Trebuchet MS"/>
                        </a:rPr>
                        <a:t>- </a:t>
                      </a:r>
                      <a:r>
                        <a:rPr sz="2000" spc="-75" dirty="0">
                          <a:latin typeface="Cambria" panose="02040503050406030204" pitchFamily="18" charset="0"/>
                          <a:ea typeface="Cambria" panose="02040503050406030204" pitchFamily="18" charset="0"/>
                          <a:cs typeface="Trebuchet MS"/>
                        </a:rPr>
                        <a:t>Gender</a:t>
                      </a:r>
                      <a:r>
                        <a:rPr sz="2000" spc="-350" dirty="0">
                          <a:latin typeface="Cambria" panose="02040503050406030204" pitchFamily="18" charset="0"/>
                          <a:ea typeface="Cambria" panose="02040503050406030204" pitchFamily="18" charset="0"/>
                          <a:cs typeface="Trebuchet MS"/>
                        </a:rPr>
                        <a:t> </a:t>
                      </a:r>
                      <a:r>
                        <a:rPr lang="en-US" sz="2000" spc="-350" dirty="0" smtClean="0">
                          <a:latin typeface="Cambria" panose="02040503050406030204" pitchFamily="18" charset="0"/>
                          <a:ea typeface="Cambria" panose="02040503050406030204" pitchFamily="18" charset="0"/>
                          <a:cs typeface="Trebuchet MS"/>
                        </a:rPr>
                        <a:t>     </a:t>
                      </a:r>
                      <a:r>
                        <a:rPr lang="en-US" sz="2000" spc="-350" baseline="0" dirty="0" smtClean="0">
                          <a:latin typeface="Cambria" panose="02040503050406030204" pitchFamily="18" charset="0"/>
                          <a:ea typeface="Cambria" panose="02040503050406030204" pitchFamily="18" charset="0"/>
                          <a:cs typeface="Trebuchet MS"/>
                        </a:rPr>
                        <a:t> </a:t>
                      </a:r>
                      <a:r>
                        <a:rPr sz="2000" spc="-90" dirty="0" smtClean="0">
                          <a:latin typeface="Cambria" panose="02040503050406030204" pitchFamily="18" charset="0"/>
                          <a:ea typeface="Cambria" panose="02040503050406030204" pitchFamily="18" charset="0"/>
                          <a:cs typeface="Trebuchet MS"/>
                        </a:rPr>
                        <a:t>Equality</a:t>
                      </a:r>
                      <a:endParaRPr sz="2000" dirty="0">
                        <a:latin typeface="Cambria" panose="02040503050406030204" pitchFamily="18" charset="0"/>
                        <a:ea typeface="Cambria" panose="02040503050406030204" pitchFamily="18" charset="0"/>
                        <a:cs typeface="Trebuchet MS"/>
                      </a:endParaRPr>
                    </a:p>
                    <a:p>
                      <a:pPr marL="377190" indent="-286385">
                        <a:lnSpc>
                          <a:spcPct val="100000"/>
                        </a:lnSpc>
                        <a:spcBef>
                          <a:spcPts val="5"/>
                        </a:spcBef>
                        <a:buFont typeface="Wingdings"/>
                        <a:buChar char=""/>
                        <a:tabLst>
                          <a:tab pos="376555" algn="l"/>
                          <a:tab pos="377825" algn="l"/>
                        </a:tabLst>
                      </a:pPr>
                      <a:r>
                        <a:rPr sz="2000" spc="-40" dirty="0">
                          <a:latin typeface="Cambria" panose="02040503050406030204" pitchFamily="18" charset="0"/>
                          <a:ea typeface="Cambria" panose="02040503050406030204" pitchFamily="18" charset="0"/>
                          <a:cs typeface="Trebuchet MS"/>
                        </a:rPr>
                        <a:t>SDG </a:t>
                      </a:r>
                      <a:r>
                        <a:rPr sz="2000" spc="-35" dirty="0">
                          <a:latin typeface="Cambria" panose="02040503050406030204" pitchFamily="18" charset="0"/>
                          <a:ea typeface="Cambria" panose="02040503050406030204" pitchFamily="18" charset="0"/>
                          <a:cs typeface="Trebuchet MS"/>
                        </a:rPr>
                        <a:t>6</a:t>
                      </a:r>
                      <a:r>
                        <a:rPr sz="2000" spc="-420" dirty="0">
                          <a:latin typeface="Cambria" panose="02040503050406030204" pitchFamily="18" charset="0"/>
                          <a:ea typeface="Cambria" panose="02040503050406030204" pitchFamily="18" charset="0"/>
                          <a:cs typeface="Trebuchet MS"/>
                        </a:rPr>
                        <a:t> </a:t>
                      </a:r>
                      <a:r>
                        <a:rPr sz="2000" spc="-110" dirty="0">
                          <a:latin typeface="Cambria" panose="02040503050406030204" pitchFamily="18" charset="0"/>
                          <a:ea typeface="Cambria" panose="02040503050406030204" pitchFamily="18" charset="0"/>
                          <a:cs typeface="Trebuchet MS"/>
                        </a:rPr>
                        <a:t>- </a:t>
                      </a:r>
                      <a:r>
                        <a:rPr sz="2000" spc="-90" dirty="0">
                          <a:latin typeface="Cambria" panose="02040503050406030204" pitchFamily="18" charset="0"/>
                          <a:ea typeface="Cambria" panose="02040503050406030204" pitchFamily="18" charset="0"/>
                          <a:cs typeface="Trebuchet MS"/>
                        </a:rPr>
                        <a:t>Clean </a:t>
                      </a:r>
                      <a:r>
                        <a:rPr sz="2000" spc="-80" dirty="0">
                          <a:latin typeface="Cambria" panose="02040503050406030204" pitchFamily="18" charset="0"/>
                          <a:ea typeface="Cambria" panose="02040503050406030204" pitchFamily="18" charset="0"/>
                          <a:cs typeface="Trebuchet MS"/>
                        </a:rPr>
                        <a:t>Water </a:t>
                      </a:r>
                      <a:r>
                        <a:rPr sz="2000" spc="-60" dirty="0">
                          <a:latin typeface="Cambria" panose="02040503050406030204" pitchFamily="18" charset="0"/>
                          <a:ea typeface="Cambria" panose="02040503050406030204" pitchFamily="18" charset="0"/>
                          <a:cs typeface="Trebuchet MS"/>
                        </a:rPr>
                        <a:t>and </a:t>
                      </a:r>
                      <a:r>
                        <a:rPr sz="2000" spc="-80" dirty="0">
                          <a:latin typeface="Cambria" panose="02040503050406030204" pitchFamily="18" charset="0"/>
                          <a:ea typeface="Cambria" panose="02040503050406030204" pitchFamily="18" charset="0"/>
                          <a:cs typeface="Trebuchet MS"/>
                        </a:rPr>
                        <a:t>Sanitation</a:t>
                      </a:r>
                      <a:endParaRPr sz="2000" dirty="0">
                        <a:latin typeface="Cambria" panose="02040503050406030204" pitchFamily="18" charset="0"/>
                        <a:ea typeface="Cambria" panose="02040503050406030204" pitchFamily="18" charset="0"/>
                        <a:cs typeface="Trebuchet MS"/>
                      </a:endParaRPr>
                    </a:p>
                  </a:txBody>
                  <a:tcPr marL="0" marR="0" marT="15749"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chemeClr val="bg1"/>
                    </a:solidFill>
                  </a:tcPr>
                </a:tc>
                <a:tc>
                  <a:txBody>
                    <a:bodyPr/>
                    <a:lstStyle/>
                    <a:p>
                      <a:pPr marL="90805">
                        <a:lnSpc>
                          <a:spcPct val="100000"/>
                        </a:lnSpc>
                        <a:spcBef>
                          <a:spcPts val="220"/>
                        </a:spcBef>
                      </a:pPr>
                      <a:r>
                        <a:rPr sz="2000" b="1" spc="-135" dirty="0" smtClean="0">
                          <a:latin typeface="Cambria" panose="02040503050406030204" pitchFamily="18" charset="0"/>
                          <a:ea typeface="Cambria" panose="02040503050406030204" pitchFamily="18" charset="0"/>
                          <a:cs typeface="Trebuchet MS"/>
                        </a:rPr>
                        <a:t>Environmental</a:t>
                      </a:r>
                      <a:endParaRPr sz="2000" dirty="0">
                        <a:latin typeface="Cambria" panose="02040503050406030204" pitchFamily="18" charset="0"/>
                        <a:ea typeface="Cambria" panose="02040503050406030204" pitchFamily="18" charset="0"/>
                        <a:cs typeface="Times New Roman"/>
                      </a:endParaRPr>
                    </a:p>
                    <a:p>
                      <a:pPr marL="376555" marR="84455" indent="-285750">
                        <a:lnSpc>
                          <a:spcPct val="100000"/>
                        </a:lnSpc>
                        <a:buFont typeface="Wingdings"/>
                        <a:buChar char=""/>
                        <a:tabLst>
                          <a:tab pos="376555" algn="l"/>
                          <a:tab pos="377190" algn="l"/>
                          <a:tab pos="1046480" algn="l"/>
                          <a:tab pos="1626870" algn="l"/>
                          <a:tab pos="2970530" algn="l"/>
                          <a:tab pos="4494530" algn="l"/>
                        </a:tabLst>
                      </a:pPr>
                      <a:r>
                        <a:rPr sz="2000" spc="-5" dirty="0" smtClean="0">
                          <a:latin typeface="Cambria" panose="02040503050406030204" pitchFamily="18" charset="0"/>
                          <a:ea typeface="Cambria" panose="02040503050406030204" pitchFamily="18" charset="0"/>
                          <a:cs typeface="Trebuchet MS"/>
                        </a:rPr>
                        <a:t>S</a:t>
                      </a:r>
                      <a:r>
                        <a:rPr sz="2000" spc="5" dirty="0" smtClean="0">
                          <a:latin typeface="Cambria" panose="02040503050406030204" pitchFamily="18" charset="0"/>
                          <a:ea typeface="Cambria" panose="02040503050406030204" pitchFamily="18" charset="0"/>
                          <a:cs typeface="Trebuchet MS"/>
                        </a:rPr>
                        <a:t>D</a:t>
                      </a:r>
                      <a:r>
                        <a:rPr sz="2000" dirty="0" smtClean="0">
                          <a:latin typeface="Cambria" panose="02040503050406030204" pitchFamily="18" charset="0"/>
                          <a:ea typeface="Cambria" panose="02040503050406030204" pitchFamily="18" charset="0"/>
                          <a:cs typeface="Trebuchet MS"/>
                        </a:rPr>
                        <a:t>G</a:t>
                      </a:r>
                      <a:r>
                        <a:rPr lang="en-US" sz="2000" baseline="0" dirty="0" smtClean="0">
                          <a:latin typeface="Cambria" panose="02040503050406030204" pitchFamily="18" charset="0"/>
                          <a:ea typeface="Cambria" panose="02040503050406030204" pitchFamily="18" charset="0"/>
                          <a:cs typeface="Trebuchet MS"/>
                        </a:rPr>
                        <a:t> </a:t>
                      </a:r>
                      <a:r>
                        <a:rPr sz="2000" dirty="0" smtClean="0">
                          <a:latin typeface="Cambria" panose="02040503050406030204" pitchFamily="18" charset="0"/>
                          <a:ea typeface="Cambria" panose="02040503050406030204" pitchFamily="18" charset="0"/>
                          <a:cs typeface="Trebuchet MS"/>
                        </a:rPr>
                        <a:t>12-</a:t>
                      </a:r>
                      <a:r>
                        <a:rPr sz="2000" spc="-5" dirty="0" smtClean="0">
                          <a:latin typeface="Cambria" panose="02040503050406030204" pitchFamily="18" charset="0"/>
                          <a:ea typeface="Cambria" panose="02040503050406030204" pitchFamily="18" charset="0"/>
                          <a:cs typeface="Trebuchet MS"/>
                        </a:rPr>
                        <a:t>S</a:t>
                      </a:r>
                      <a:r>
                        <a:rPr sz="2000" spc="5" dirty="0" smtClean="0">
                          <a:latin typeface="Cambria" panose="02040503050406030204" pitchFamily="18" charset="0"/>
                          <a:ea typeface="Cambria" panose="02040503050406030204" pitchFamily="18" charset="0"/>
                          <a:cs typeface="Trebuchet MS"/>
                        </a:rPr>
                        <a:t>u</a:t>
                      </a:r>
                      <a:r>
                        <a:rPr sz="2000" spc="-25" dirty="0" smtClean="0">
                          <a:latin typeface="Cambria" panose="02040503050406030204" pitchFamily="18" charset="0"/>
                          <a:ea typeface="Cambria" panose="02040503050406030204" pitchFamily="18" charset="0"/>
                          <a:cs typeface="Trebuchet MS"/>
                        </a:rPr>
                        <a:t>st</a:t>
                      </a:r>
                      <a:r>
                        <a:rPr sz="2000" dirty="0" smtClean="0">
                          <a:latin typeface="Cambria" panose="02040503050406030204" pitchFamily="18" charset="0"/>
                          <a:ea typeface="Cambria" panose="02040503050406030204" pitchFamily="18" charset="0"/>
                          <a:cs typeface="Trebuchet MS"/>
                        </a:rPr>
                        <a:t>a</a:t>
                      </a:r>
                      <a:r>
                        <a:rPr sz="2000" spc="-5" dirty="0" smtClean="0">
                          <a:latin typeface="Cambria" panose="02040503050406030204" pitchFamily="18" charset="0"/>
                          <a:ea typeface="Cambria" panose="02040503050406030204" pitchFamily="18" charset="0"/>
                          <a:cs typeface="Trebuchet MS"/>
                        </a:rPr>
                        <a:t>i</a:t>
                      </a:r>
                      <a:r>
                        <a:rPr sz="2000" spc="5" dirty="0" smtClean="0">
                          <a:latin typeface="Cambria" panose="02040503050406030204" pitchFamily="18" charset="0"/>
                          <a:ea typeface="Cambria" panose="02040503050406030204" pitchFamily="18" charset="0"/>
                          <a:cs typeface="Trebuchet MS"/>
                        </a:rPr>
                        <a:t>n</a:t>
                      </a:r>
                      <a:r>
                        <a:rPr sz="2000" dirty="0" smtClean="0">
                          <a:latin typeface="Cambria" panose="02040503050406030204" pitchFamily="18" charset="0"/>
                          <a:ea typeface="Cambria" panose="02040503050406030204" pitchFamily="18" charset="0"/>
                          <a:cs typeface="Trebuchet MS"/>
                        </a:rPr>
                        <a:t>a</a:t>
                      </a:r>
                      <a:r>
                        <a:rPr sz="2000" spc="5" dirty="0" smtClean="0">
                          <a:latin typeface="Cambria" panose="02040503050406030204" pitchFamily="18" charset="0"/>
                          <a:ea typeface="Cambria" panose="02040503050406030204" pitchFamily="18" charset="0"/>
                          <a:cs typeface="Trebuchet MS"/>
                        </a:rPr>
                        <a:t>b</a:t>
                      </a:r>
                      <a:r>
                        <a:rPr sz="2000" spc="-5" dirty="0" smtClean="0">
                          <a:latin typeface="Cambria" panose="02040503050406030204" pitchFamily="18" charset="0"/>
                          <a:ea typeface="Cambria" panose="02040503050406030204" pitchFamily="18" charset="0"/>
                          <a:cs typeface="Trebuchet MS"/>
                        </a:rPr>
                        <a:t>l</a:t>
                      </a:r>
                      <a:r>
                        <a:rPr sz="2000" dirty="0" smtClean="0">
                          <a:latin typeface="Cambria" panose="02040503050406030204" pitchFamily="18" charset="0"/>
                          <a:ea typeface="Cambria" panose="02040503050406030204" pitchFamily="18" charset="0"/>
                          <a:cs typeface="Trebuchet MS"/>
                        </a:rPr>
                        <a:t>e</a:t>
                      </a:r>
                      <a:r>
                        <a:rPr lang="en-US" sz="2000" dirty="0" smtClean="0">
                          <a:latin typeface="Cambria" panose="02040503050406030204" pitchFamily="18" charset="0"/>
                          <a:ea typeface="Cambria" panose="02040503050406030204" pitchFamily="18" charset="0"/>
                          <a:cs typeface="Trebuchet MS"/>
                        </a:rPr>
                        <a:t> </a:t>
                      </a:r>
                      <a:r>
                        <a:rPr sz="2000" dirty="0" smtClean="0">
                          <a:latin typeface="Cambria" panose="02040503050406030204" pitchFamily="18" charset="0"/>
                          <a:ea typeface="Cambria" panose="02040503050406030204" pitchFamily="18" charset="0"/>
                          <a:cs typeface="Trebuchet MS"/>
                        </a:rPr>
                        <a:t>Con</a:t>
                      </a:r>
                      <a:r>
                        <a:rPr sz="2000" spc="-5" dirty="0" smtClean="0">
                          <a:latin typeface="Cambria" panose="02040503050406030204" pitchFamily="18" charset="0"/>
                          <a:ea typeface="Cambria" panose="02040503050406030204" pitchFamily="18" charset="0"/>
                          <a:cs typeface="Trebuchet MS"/>
                        </a:rPr>
                        <a:t>s</a:t>
                      </a:r>
                      <a:r>
                        <a:rPr sz="2000" dirty="0" smtClean="0">
                          <a:latin typeface="Cambria" panose="02040503050406030204" pitchFamily="18" charset="0"/>
                          <a:ea typeface="Cambria" panose="02040503050406030204" pitchFamily="18" charset="0"/>
                          <a:cs typeface="Trebuchet MS"/>
                        </a:rPr>
                        <a:t>u</a:t>
                      </a:r>
                      <a:r>
                        <a:rPr sz="2000" spc="-5" dirty="0" smtClean="0">
                          <a:latin typeface="Cambria" panose="02040503050406030204" pitchFamily="18" charset="0"/>
                          <a:ea typeface="Cambria" panose="02040503050406030204" pitchFamily="18" charset="0"/>
                          <a:cs typeface="Trebuchet MS"/>
                        </a:rPr>
                        <a:t>mpti</a:t>
                      </a:r>
                      <a:r>
                        <a:rPr sz="2000" dirty="0" smtClean="0">
                          <a:latin typeface="Cambria" panose="02040503050406030204" pitchFamily="18" charset="0"/>
                          <a:ea typeface="Cambria" panose="02040503050406030204" pitchFamily="18" charset="0"/>
                          <a:cs typeface="Trebuchet MS"/>
                        </a:rPr>
                        <a:t>on</a:t>
                      </a:r>
                      <a:r>
                        <a:rPr lang="en-US" sz="2000" baseline="0" dirty="0" smtClean="0">
                          <a:latin typeface="Cambria" panose="02040503050406030204" pitchFamily="18" charset="0"/>
                          <a:ea typeface="Cambria" panose="02040503050406030204" pitchFamily="18" charset="0"/>
                          <a:cs typeface="Trebuchet MS"/>
                        </a:rPr>
                        <a:t> </a:t>
                      </a:r>
                      <a:r>
                        <a:rPr sz="2000" dirty="0" smtClean="0">
                          <a:latin typeface="Cambria" panose="02040503050406030204" pitchFamily="18" charset="0"/>
                          <a:ea typeface="Cambria" panose="02040503050406030204" pitchFamily="18" charset="0"/>
                          <a:cs typeface="Trebuchet MS"/>
                        </a:rPr>
                        <a:t>a</a:t>
                      </a:r>
                      <a:r>
                        <a:rPr sz="2000" spc="5" dirty="0" smtClean="0">
                          <a:latin typeface="Cambria" panose="02040503050406030204" pitchFamily="18" charset="0"/>
                          <a:ea typeface="Cambria" panose="02040503050406030204" pitchFamily="18" charset="0"/>
                          <a:cs typeface="Trebuchet MS"/>
                        </a:rPr>
                        <a:t>n</a:t>
                      </a:r>
                      <a:r>
                        <a:rPr sz="2000" dirty="0" smtClean="0">
                          <a:latin typeface="Cambria" panose="02040503050406030204" pitchFamily="18" charset="0"/>
                          <a:ea typeface="Cambria" panose="02040503050406030204" pitchFamily="18" charset="0"/>
                          <a:cs typeface="Trebuchet MS"/>
                        </a:rPr>
                        <a:t>d  </a:t>
                      </a:r>
                      <a:r>
                        <a:rPr sz="2000" spc="-75" dirty="0">
                          <a:latin typeface="Cambria" panose="02040503050406030204" pitchFamily="18" charset="0"/>
                          <a:ea typeface="Cambria" panose="02040503050406030204" pitchFamily="18" charset="0"/>
                          <a:cs typeface="Trebuchet MS"/>
                        </a:rPr>
                        <a:t>Production</a:t>
                      </a:r>
                      <a:endParaRPr sz="2000" dirty="0">
                        <a:latin typeface="Cambria" panose="02040503050406030204" pitchFamily="18" charset="0"/>
                        <a:ea typeface="Cambria" panose="02040503050406030204" pitchFamily="18" charset="0"/>
                        <a:cs typeface="Trebuchet MS"/>
                      </a:endParaRPr>
                    </a:p>
                    <a:p>
                      <a:pPr marL="377190" indent="-286385">
                        <a:lnSpc>
                          <a:spcPts val="2145"/>
                        </a:lnSpc>
                        <a:spcBef>
                          <a:spcPts val="10"/>
                        </a:spcBef>
                        <a:buFont typeface="Wingdings"/>
                        <a:buChar char=""/>
                        <a:tabLst>
                          <a:tab pos="376555" algn="l"/>
                          <a:tab pos="377190" algn="l"/>
                        </a:tabLst>
                      </a:pPr>
                      <a:r>
                        <a:rPr sz="2000" spc="-40" dirty="0">
                          <a:latin typeface="Cambria" panose="02040503050406030204" pitchFamily="18" charset="0"/>
                          <a:ea typeface="Cambria" panose="02040503050406030204" pitchFamily="18" charset="0"/>
                          <a:cs typeface="Trebuchet MS"/>
                        </a:rPr>
                        <a:t>SDG </a:t>
                      </a:r>
                      <a:r>
                        <a:rPr sz="2000" spc="-60" dirty="0">
                          <a:latin typeface="Cambria" panose="02040503050406030204" pitchFamily="18" charset="0"/>
                          <a:ea typeface="Cambria" panose="02040503050406030204" pitchFamily="18" charset="0"/>
                          <a:cs typeface="Trebuchet MS"/>
                        </a:rPr>
                        <a:t>13- </a:t>
                      </a:r>
                      <a:r>
                        <a:rPr sz="2000" spc="-105" dirty="0">
                          <a:latin typeface="Cambria" panose="02040503050406030204" pitchFamily="18" charset="0"/>
                          <a:ea typeface="Cambria" panose="02040503050406030204" pitchFamily="18" charset="0"/>
                          <a:cs typeface="Trebuchet MS"/>
                        </a:rPr>
                        <a:t>Climate</a:t>
                      </a:r>
                      <a:r>
                        <a:rPr sz="2000" spc="-295" dirty="0">
                          <a:latin typeface="Cambria" panose="02040503050406030204" pitchFamily="18" charset="0"/>
                          <a:ea typeface="Cambria" panose="02040503050406030204" pitchFamily="18" charset="0"/>
                          <a:cs typeface="Trebuchet MS"/>
                        </a:rPr>
                        <a:t> </a:t>
                      </a:r>
                      <a:r>
                        <a:rPr lang="en-US" sz="2000" spc="-295" dirty="0" smtClean="0">
                          <a:latin typeface="Cambria" panose="02040503050406030204" pitchFamily="18" charset="0"/>
                          <a:ea typeface="Cambria" panose="02040503050406030204" pitchFamily="18" charset="0"/>
                          <a:cs typeface="Trebuchet MS"/>
                        </a:rPr>
                        <a:t>  </a:t>
                      </a:r>
                      <a:r>
                        <a:rPr sz="2000" spc="-75" dirty="0" smtClean="0">
                          <a:latin typeface="Cambria" panose="02040503050406030204" pitchFamily="18" charset="0"/>
                          <a:ea typeface="Cambria" panose="02040503050406030204" pitchFamily="18" charset="0"/>
                          <a:cs typeface="Trebuchet MS"/>
                        </a:rPr>
                        <a:t>Action</a:t>
                      </a:r>
                      <a:endParaRPr sz="2000" dirty="0">
                        <a:latin typeface="Cambria" panose="02040503050406030204" pitchFamily="18" charset="0"/>
                        <a:ea typeface="Cambria" panose="02040503050406030204" pitchFamily="18" charset="0"/>
                        <a:cs typeface="Trebuchet MS"/>
                      </a:endParaRPr>
                    </a:p>
                    <a:p>
                      <a:pPr marL="377190" indent="-286385">
                        <a:lnSpc>
                          <a:spcPts val="2145"/>
                        </a:lnSpc>
                        <a:buFont typeface="Wingdings"/>
                        <a:buChar char=""/>
                        <a:tabLst>
                          <a:tab pos="376555" algn="l"/>
                          <a:tab pos="377190" algn="l"/>
                        </a:tabLst>
                      </a:pPr>
                      <a:r>
                        <a:rPr sz="2000" spc="-40" dirty="0">
                          <a:latin typeface="Cambria" panose="02040503050406030204" pitchFamily="18" charset="0"/>
                          <a:ea typeface="Cambria" panose="02040503050406030204" pitchFamily="18" charset="0"/>
                          <a:cs typeface="Trebuchet MS"/>
                        </a:rPr>
                        <a:t>SDG </a:t>
                      </a:r>
                      <a:r>
                        <a:rPr sz="2000" spc="-60" dirty="0">
                          <a:latin typeface="Cambria" panose="02040503050406030204" pitchFamily="18" charset="0"/>
                          <a:ea typeface="Cambria" panose="02040503050406030204" pitchFamily="18" charset="0"/>
                          <a:cs typeface="Trebuchet MS"/>
                        </a:rPr>
                        <a:t>14- </a:t>
                      </a:r>
                      <a:r>
                        <a:rPr sz="2000" spc="-125" dirty="0">
                          <a:latin typeface="Cambria" panose="02040503050406030204" pitchFamily="18" charset="0"/>
                          <a:ea typeface="Cambria" panose="02040503050406030204" pitchFamily="18" charset="0"/>
                          <a:cs typeface="Trebuchet MS"/>
                        </a:rPr>
                        <a:t>Life </a:t>
                      </a:r>
                      <a:r>
                        <a:rPr sz="2000" spc="-70" dirty="0">
                          <a:latin typeface="Cambria" panose="02040503050406030204" pitchFamily="18" charset="0"/>
                          <a:ea typeface="Cambria" panose="02040503050406030204" pitchFamily="18" charset="0"/>
                          <a:cs typeface="Trebuchet MS"/>
                        </a:rPr>
                        <a:t>Below</a:t>
                      </a:r>
                      <a:r>
                        <a:rPr sz="2000" spc="-310" dirty="0">
                          <a:latin typeface="Cambria" panose="02040503050406030204" pitchFamily="18" charset="0"/>
                          <a:ea typeface="Cambria" panose="02040503050406030204" pitchFamily="18" charset="0"/>
                          <a:cs typeface="Trebuchet MS"/>
                        </a:rPr>
                        <a:t> </a:t>
                      </a:r>
                      <a:r>
                        <a:rPr lang="en-US" sz="2000" spc="-310" dirty="0" smtClean="0">
                          <a:latin typeface="Cambria" panose="02040503050406030204" pitchFamily="18" charset="0"/>
                          <a:ea typeface="Cambria" panose="02040503050406030204" pitchFamily="18" charset="0"/>
                          <a:cs typeface="Trebuchet MS"/>
                        </a:rPr>
                        <a:t>   </a:t>
                      </a:r>
                      <a:r>
                        <a:rPr sz="2000" spc="-80" dirty="0" smtClean="0">
                          <a:latin typeface="Cambria" panose="02040503050406030204" pitchFamily="18" charset="0"/>
                          <a:ea typeface="Cambria" panose="02040503050406030204" pitchFamily="18" charset="0"/>
                          <a:cs typeface="Trebuchet MS"/>
                        </a:rPr>
                        <a:t>Water</a:t>
                      </a:r>
                      <a:endParaRPr sz="2000" dirty="0">
                        <a:latin typeface="Cambria" panose="02040503050406030204" pitchFamily="18" charset="0"/>
                        <a:ea typeface="Cambria" panose="02040503050406030204" pitchFamily="18" charset="0"/>
                        <a:cs typeface="Trebuchet MS"/>
                      </a:endParaRPr>
                    </a:p>
                    <a:p>
                      <a:pPr marL="377190" indent="-286385">
                        <a:lnSpc>
                          <a:spcPct val="100000"/>
                        </a:lnSpc>
                        <a:spcBef>
                          <a:spcPts val="10"/>
                        </a:spcBef>
                        <a:buFont typeface="Wingdings"/>
                        <a:buChar char=""/>
                        <a:tabLst>
                          <a:tab pos="376555" algn="l"/>
                          <a:tab pos="377190" algn="l"/>
                        </a:tabLst>
                      </a:pPr>
                      <a:r>
                        <a:rPr sz="2000" spc="-40" dirty="0">
                          <a:latin typeface="Cambria" panose="02040503050406030204" pitchFamily="18" charset="0"/>
                          <a:ea typeface="Cambria" panose="02040503050406030204" pitchFamily="18" charset="0"/>
                          <a:cs typeface="Trebuchet MS"/>
                        </a:rPr>
                        <a:t>SDG </a:t>
                      </a:r>
                      <a:r>
                        <a:rPr sz="2000" spc="-60" dirty="0">
                          <a:latin typeface="Cambria" panose="02040503050406030204" pitchFamily="18" charset="0"/>
                          <a:ea typeface="Cambria" panose="02040503050406030204" pitchFamily="18" charset="0"/>
                          <a:cs typeface="Trebuchet MS"/>
                        </a:rPr>
                        <a:t>15- </a:t>
                      </a:r>
                      <a:r>
                        <a:rPr sz="2000" spc="-125" dirty="0">
                          <a:latin typeface="Cambria" panose="02040503050406030204" pitchFamily="18" charset="0"/>
                          <a:ea typeface="Cambria" panose="02040503050406030204" pitchFamily="18" charset="0"/>
                          <a:cs typeface="Trebuchet MS"/>
                        </a:rPr>
                        <a:t>Life </a:t>
                      </a:r>
                      <a:r>
                        <a:rPr lang="en-US" sz="2000" spc="-125" dirty="0" smtClean="0">
                          <a:latin typeface="Cambria" panose="02040503050406030204" pitchFamily="18" charset="0"/>
                          <a:ea typeface="Cambria" panose="02040503050406030204" pitchFamily="18" charset="0"/>
                          <a:cs typeface="Trebuchet MS"/>
                        </a:rPr>
                        <a:t> </a:t>
                      </a:r>
                      <a:r>
                        <a:rPr sz="2000" spc="-30" dirty="0" smtClean="0">
                          <a:latin typeface="Cambria" panose="02040503050406030204" pitchFamily="18" charset="0"/>
                          <a:ea typeface="Cambria" panose="02040503050406030204" pitchFamily="18" charset="0"/>
                          <a:cs typeface="Trebuchet MS"/>
                        </a:rPr>
                        <a:t>on</a:t>
                      </a:r>
                      <a:r>
                        <a:rPr sz="2000" spc="-310" dirty="0" smtClean="0">
                          <a:latin typeface="Cambria" panose="02040503050406030204" pitchFamily="18" charset="0"/>
                          <a:ea typeface="Cambria" panose="02040503050406030204" pitchFamily="18" charset="0"/>
                          <a:cs typeface="Trebuchet MS"/>
                        </a:rPr>
                        <a:t> </a:t>
                      </a:r>
                      <a:r>
                        <a:rPr lang="en-US" sz="2000" spc="-310" dirty="0" smtClean="0">
                          <a:latin typeface="Cambria" panose="02040503050406030204" pitchFamily="18" charset="0"/>
                          <a:ea typeface="Cambria" panose="02040503050406030204" pitchFamily="18" charset="0"/>
                          <a:cs typeface="Trebuchet MS"/>
                        </a:rPr>
                        <a:t> </a:t>
                      </a:r>
                      <a:r>
                        <a:rPr sz="2000" spc="-85" dirty="0" smtClean="0">
                          <a:latin typeface="Cambria" panose="02040503050406030204" pitchFamily="18" charset="0"/>
                          <a:ea typeface="Cambria" panose="02040503050406030204" pitchFamily="18" charset="0"/>
                          <a:cs typeface="Trebuchet MS"/>
                        </a:rPr>
                        <a:t>Land</a:t>
                      </a:r>
                      <a:endParaRPr sz="2000" dirty="0">
                        <a:latin typeface="Cambria" panose="02040503050406030204" pitchFamily="18" charset="0"/>
                        <a:ea typeface="Cambria" panose="02040503050406030204" pitchFamily="18" charset="0"/>
                        <a:cs typeface="Trebuchet MS"/>
                      </a:endParaRPr>
                    </a:p>
                  </a:txBody>
                  <a:tcPr marL="0" marR="0" marT="15749"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chemeClr val="bg1"/>
                    </a:solidFill>
                  </a:tcPr>
                </a:tc>
                <a:extLst>
                  <a:ext uri="{0D108BD9-81ED-4DB2-BD59-A6C34878D82A}">
                    <a16:rowId xmlns:a16="http://schemas.microsoft.com/office/drawing/2014/main" val="10000"/>
                  </a:ext>
                </a:extLst>
              </a:tr>
              <a:tr h="2329942">
                <a:tc>
                  <a:txBody>
                    <a:bodyPr/>
                    <a:lstStyle/>
                    <a:p>
                      <a:pPr marL="91440">
                        <a:lnSpc>
                          <a:spcPct val="100000"/>
                        </a:lnSpc>
                        <a:spcBef>
                          <a:spcPts val="225"/>
                        </a:spcBef>
                      </a:pPr>
                      <a:r>
                        <a:rPr sz="2000" b="1" spc="-140" dirty="0" smtClean="0">
                          <a:latin typeface="Cambria" panose="02040503050406030204" pitchFamily="18" charset="0"/>
                          <a:ea typeface="Cambria" panose="02040503050406030204" pitchFamily="18" charset="0"/>
                          <a:cs typeface="Trebuchet MS"/>
                        </a:rPr>
                        <a:t>Economic</a:t>
                      </a:r>
                      <a:endParaRPr sz="2000" dirty="0">
                        <a:latin typeface="Cambria" panose="02040503050406030204" pitchFamily="18" charset="0"/>
                        <a:ea typeface="Cambria" panose="02040503050406030204" pitchFamily="18" charset="0"/>
                        <a:cs typeface="Times New Roman"/>
                      </a:endParaRPr>
                    </a:p>
                    <a:p>
                      <a:pPr marL="377190" indent="-286385">
                        <a:lnSpc>
                          <a:spcPct val="100000"/>
                        </a:lnSpc>
                        <a:buFont typeface="Wingdings"/>
                        <a:buChar char=""/>
                        <a:tabLst>
                          <a:tab pos="376555" algn="l"/>
                          <a:tab pos="377825" algn="l"/>
                        </a:tabLst>
                      </a:pPr>
                      <a:r>
                        <a:rPr sz="2000" spc="-40" dirty="0">
                          <a:latin typeface="Cambria" panose="02040503050406030204" pitchFamily="18" charset="0"/>
                          <a:ea typeface="Cambria" panose="02040503050406030204" pitchFamily="18" charset="0"/>
                          <a:cs typeface="Trebuchet MS"/>
                        </a:rPr>
                        <a:t>SDG </a:t>
                      </a:r>
                      <a:r>
                        <a:rPr sz="2000" spc="-75" dirty="0">
                          <a:latin typeface="Cambria" panose="02040503050406030204" pitchFamily="18" charset="0"/>
                          <a:ea typeface="Cambria" panose="02040503050406030204" pitchFamily="18" charset="0"/>
                          <a:cs typeface="Trebuchet MS"/>
                        </a:rPr>
                        <a:t>7- </a:t>
                      </a:r>
                      <a:r>
                        <a:rPr sz="2000" spc="-85" dirty="0">
                          <a:latin typeface="Cambria" panose="02040503050406030204" pitchFamily="18" charset="0"/>
                          <a:ea typeface="Cambria" panose="02040503050406030204" pitchFamily="18" charset="0"/>
                          <a:cs typeface="Trebuchet MS"/>
                        </a:rPr>
                        <a:t>Affordable </a:t>
                      </a:r>
                      <a:r>
                        <a:rPr sz="2000" spc="-60" dirty="0">
                          <a:latin typeface="Cambria" panose="02040503050406030204" pitchFamily="18" charset="0"/>
                          <a:ea typeface="Cambria" panose="02040503050406030204" pitchFamily="18" charset="0"/>
                          <a:cs typeface="Trebuchet MS"/>
                        </a:rPr>
                        <a:t>and </a:t>
                      </a:r>
                      <a:r>
                        <a:rPr sz="2000" spc="-90" dirty="0">
                          <a:latin typeface="Cambria" panose="02040503050406030204" pitchFamily="18" charset="0"/>
                          <a:ea typeface="Cambria" panose="02040503050406030204" pitchFamily="18" charset="0"/>
                          <a:cs typeface="Trebuchet MS"/>
                        </a:rPr>
                        <a:t>Clean</a:t>
                      </a:r>
                      <a:r>
                        <a:rPr sz="2000" spc="-395" dirty="0">
                          <a:latin typeface="Cambria" panose="02040503050406030204" pitchFamily="18" charset="0"/>
                          <a:ea typeface="Cambria" panose="02040503050406030204" pitchFamily="18" charset="0"/>
                          <a:cs typeface="Trebuchet MS"/>
                        </a:rPr>
                        <a:t> </a:t>
                      </a:r>
                      <a:r>
                        <a:rPr sz="2000" spc="-75" dirty="0">
                          <a:latin typeface="Cambria" panose="02040503050406030204" pitchFamily="18" charset="0"/>
                          <a:ea typeface="Cambria" panose="02040503050406030204" pitchFamily="18" charset="0"/>
                          <a:cs typeface="Trebuchet MS"/>
                        </a:rPr>
                        <a:t>Energy</a:t>
                      </a:r>
                      <a:endParaRPr sz="2000" dirty="0">
                        <a:latin typeface="Cambria" panose="02040503050406030204" pitchFamily="18" charset="0"/>
                        <a:ea typeface="Cambria" panose="02040503050406030204" pitchFamily="18" charset="0"/>
                        <a:cs typeface="Trebuchet MS"/>
                      </a:endParaRPr>
                    </a:p>
                    <a:p>
                      <a:pPr marL="377190" indent="-286385">
                        <a:lnSpc>
                          <a:spcPct val="100000"/>
                        </a:lnSpc>
                        <a:spcBef>
                          <a:spcPts val="5"/>
                        </a:spcBef>
                        <a:buFont typeface="Wingdings"/>
                        <a:buChar char=""/>
                        <a:tabLst>
                          <a:tab pos="376555" algn="l"/>
                          <a:tab pos="377825" algn="l"/>
                        </a:tabLst>
                      </a:pPr>
                      <a:r>
                        <a:rPr sz="2000" spc="-40" dirty="0">
                          <a:latin typeface="Cambria" panose="02040503050406030204" pitchFamily="18" charset="0"/>
                          <a:ea typeface="Cambria" panose="02040503050406030204" pitchFamily="18" charset="0"/>
                          <a:cs typeface="Trebuchet MS"/>
                        </a:rPr>
                        <a:t>SDG</a:t>
                      </a:r>
                      <a:r>
                        <a:rPr sz="2000" spc="-135" dirty="0">
                          <a:latin typeface="Cambria" panose="02040503050406030204" pitchFamily="18" charset="0"/>
                          <a:ea typeface="Cambria" panose="02040503050406030204" pitchFamily="18" charset="0"/>
                          <a:cs typeface="Trebuchet MS"/>
                        </a:rPr>
                        <a:t> </a:t>
                      </a:r>
                      <a:r>
                        <a:rPr sz="2000" spc="-75" dirty="0">
                          <a:latin typeface="Cambria" panose="02040503050406030204" pitchFamily="18" charset="0"/>
                          <a:ea typeface="Cambria" panose="02040503050406030204" pitchFamily="18" charset="0"/>
                          <a:cs typeface="Trebuchet MS"/>
                        </a:rPr>
                        <a:t>8-</a:t>
                      </a:r>
                      <a:r>
                        <a:rPr sz="2000" spc="-135" dirty="0">
                          <a:latin typeface="Cambria" panose="02040503050406030204" pitchFamily="18" charset="0"/>
                          <a:ea typeface="Cambria" panose="02040503050406030204" pitchFamily="18" charset="0"/>
                          <a:cs typeface="Trebuchet MS"/>
                        </a:rPr>
                        <a:t> </a:t>
                      </a:r>
                      <a:r>
                        <a:rPr sz="2000" spc="-80" dirty="0">
                          <a:latin typeface="Cambria" panose="02040503050406030204" pitchFamily="18" charset="0"/>
                          <a:ea typeface="Cambria" panose="02040503050406030204" pitchFamily="18" charset="0"/>
                          <a:cs typeface="Trebuchet MS"/>
                        </a:rPr>
                        <a:t>Decent</a:t>
                      </a:r>
                      <a:r>
                        <a:rPr sz="2000" spc="-135" dirty="0">
                          <a:latin typeface="Cambria" panose="02040503050406030204" pitchFamily="18" charset="0"/>
                          <a:ea typeface="Cambria" panose="02040503050406030204" pitchFamily="18" charset="0"/>
                          <a:cs typeface="Trebuchet MS"/>
                        </a:rPr>
                        <a:t> </a:t>
                      </a:r>
                      <a:r>
                        <a:rPr sz="2000" spc="-50" dirty="0">
                          <a:latin typeface="Cambria" panose="02040503050406030204" pitchFamily="18" charset="0"/>
                          <a:ea typeface="Cambria" panose="02040503050406030204" pitchFamily="18" charset="0"/>
                          <a:cs typeface="Trebuchet MS"/>
                        </a:rPr>
                        <a:t>Work</a:t>
                      </a:r>
                      <a:r>
                        <a:rPr sz="2000" spc="-140" dirty="0">
                          <a:latin typeface="Cambria" panose="02040503050406030204" pitchFamily="18" charset="0"/>
                          <a:ea typeface="Cambria" panose="02040503050406030204" pitchFamily="18" charset="0"/>
                          <a:cs typeface="Trebuchet MS"/>
                        </a:rPr>
                        <a:t> </a:t>
                      </a:r>
                      <a:r>
                        <a:rPr sz="2000" spc="-60" dirty="0">
                          <a:latin typeface="Cambria" panose="02040503050406030204" pitchFamily="18" charset="0"/>
                          <a:ea typeface="Cambria" panose="02040503050406030204" pitchFamily="18" charset="0"/>
                          <a:cs typeface="Trebuchet MS"/>
                        </a:rPr>
                        <a:t>and</a:t>
                      </a:r>
                      <a:r>
                        <a:rPr sz="2000" spc="-130" dirty="0">
                          <a:latin typeface="Cambria" panose="02040503050406030204" pitchFamily="18" charset="0"/>
                          <a:ea typeface="Cambria" panose="02040503050406030204" pitchFamily="18" charset="0"/>
                          <a:cs typeface="Trebuchet MS"/>
                        </a:rPr>
                        <a:t> </a:t>
                      </a:r>
                      <a:r>
                        <a:rPr sz="2000" spc="-80" dirty="0">
                          <a:latin typeface="Cambria" panose="02040503050406030204" pitchFamily="18" charset="0"/>
                          <a:ea typeface="Cambria" panose="02040503050406030204" pitchFamily="18" charset="0"/>
                          <a:cs typeface="Trebuchet MS"/>
                        </a:rPr>
                        <a:t>Economic</a:t>
                      </a:r>
                      <a:r>
                        <a:rPr sz="2000" spc="-130" dirty="0">
                          <a:latin typeface="Cambria" panose="02040503050406030204" pitchFamily="18" charset="0"/>
                          <a:ea typeface="Cambria" panose="02040503050406030204" pitchFamily="18" charset="0"/>
                          <a:cs typeface="Trebuchet MS"/>
                        </a:rPr>
                        <a:t> </a:t>
                      </a:r>
                      <a:r>
                        <a:rPr sz="2000" spc="-75" dirty="0">
                          <a:latin typeface="Cambria" panose="02040503050406030204" pitchFamily="18" charset="0"/>
                          <a:ea typeface="Cambria" panose="02040503050406030204" pitchFamily="18" charset="0"/>
                          <a:cs typeface="Trebuchet MS"/>
                        </a:rPr>
                        <a:t>Growth</a:t>
                      </a:r>
                      <a:endParaRPr sz="2000" dirty="0">
                        <a:latin typeface="Cambria" panose="02040503050406030204" pitchFamily="18" charset="0"/>
                        <a:ea typeface="Cambria" panose="02040503050406030204" pitchFamily="18" charset="0"/>
                        <a:cs typeface="Trebuchet MS"/>
                      </a:endParaRPr>
                    </a:p>
                    <a:p>
                      <a:pPr marL="377190" indent="-286385">
                        <a:lnSpc>
                          <a:spcPts val="2145"/>
                        </a:lnSpc>
                        <a:spcBef>
                          <a:spcPts val="10"/>
                        </a:spcBef>
                        <a:buFont typeface="Wingdings"/>
                        <a:buChar char=""/>
                        <a:tabLst>
                          <a:tab pos="376555" algn="l"/>
                          <a:tab pos="377825" algn="l"/>
                        </a:tabLst>
                      </a:pPr>
                      <a:r>
                        <a:rPr sz="2000" spc="-40" dirty="0">
                          <a:latin typeface="Cambria" panose="02040503050406030204" pitchFamily="18" charset="0"/>
                          <a:ea typeface="Cambria" panose="02040503050406030204" pitchFamily="18" charset="0"/>
                          <a:cs typeface="Trebuchet MS"/>
                        </a:rPr>
                        <a:t>SDG </a:t>
                      </a:r>
                      <a:r>
                        <a:rPr sz="2000" spc="-75" dirty="0">
                          <a:latin typeface="Cambria" panose="02040503050406030204" pitchFamily="18" charset="0"/>
                          <a:ea typeface="Cambria" panose="02040503050406030204" pitchFamily="18" charset="0"/>
                          <a:cs typeface="Trebuchet MS"/>
                        </a:rPr>
                        <a:t>9- </a:t>
                      </a:r>
                      <a:r>
                        <a:rPr sz="2000" spc="-95" dirty="0">
                          <a:latin typeface="Cambria" panose="02040503050406030204" pitchFamily="18" charset="0"/>
                          <a:ea typeface="Cambria" panose="02040503050406030204" pitchFamily="18" charset="0"/>
                          <a:cs typeface="Trebuchet MS"/>
                        </a:rPr>
                        <a:t>Industry, </a:t>
                      </a:r>
                      <a:r>
                        <a:rPr lang="en-US" sz="2000" spc="-95" dirty="0" smtClean="0">
                          <a:latin typeface="Cambria" panose="02040503050406030204" pitchFamily="18" charset="0"/>
                          <a:ea typeface="Cambria" panose="02040503050406030204" pitchFamily="18" charset="0"/>
                          <a:cs typeface="Trebuchet MS"/>
                        </a:rPr>
                        <a:t> </a:t>
                      </a:r>
                      <a:r>
                        <a:rPr sz="2000" spc="-65" dirty="0" smtClean="0">
                          <a:latin typeface="Cambria" panose="02040503050406030204" pitchFamily="18" charset="0"/>
                          <a:ea typeface="Cambria" panose="02040503050406030204" pitchFamily="18" charset="0"/>
                          <a:cs typeface="Trebuchet MS"/>
                        </a:rPr>
                        <a:t>Innovation </a:t>
                      </a:r>
                      <a:r>
                        <a:rPr sz="2000" spc="-60" dirty="0" smtClean="0">
                          <a:latin typeface="Cambria" panose="02040503050406030204" pitchFamily="18" charset="0"/>
                          <a:ea typeface="Cambria" panose="02040503050406030204" pitchFamily="18" charset="0"/>
                          <a:cs typeface="Trebuchet MS"/>
                        </a:rPr>
                        <a:t>and</a:t>
                      </a:r>
                      <a:r>
                        <a:rPr lang="en-US" sz="2000" spc="-60" dirty="0" smtClean="0">
                          <a:latin typeface="Cambria" panose="02040503050406030204" pitchFamily="18" charset="0"/>
                          <a:ea typeface="Cambria" panose="02040503050406030204" pitchFamily="18" charset="0"/>
                          <a:cs typeface="Trebuchet MS"/>
                        </a:rPr>
                        <a:t> </a:t>
                      </a:r>
                      <a:r>
                        <a:rPr sz="2000" spc="-385" dirty="0" smtClean="0">
                          <a:latin typeface="Cambria" panose="02040503050406030204" pitchFamily="18" charset="0"/>
                          <a:ea typeface="Cambria" panose="02040503050406030204" pitchFamily="18" charset="0"/>
                          <a:cs typeface="Trebuchet MS"/>
                        </a:rPr>
                        <a:t> </a:t>
                      </a:r>
                      <a:r>
                        <a:rPr lang="en-US" sz="2000" spc="-385" dirty="0" smtClean="0">
                          <a:latin typeface="Cambria" panose="02040503050406030204" pitchFamily="18" charset="0"/>
                          <a:ea typeface="Cambria" panose="02040503050406030204" pitchFamily="18" charset="0"/>
                          <a:cs typeface="Trebuchet MS"/>
                        </a:rPr>
                        <a:t>   </a:t>
                      </a:r>
                      <a:r>
                        <a:rPr sz="2000" spc="-85" dirty="0" smtClean="0">
                          <a:latin typeface="Cambria" panose="02040503050406030204" pitchFamily="18" charset="0"/>
                          <a:ea typeface="Cambria" panose="02040503050406030204" pitchFamily="18" charset="0"/>
                          <a:cs typeface="Trebuchet MS"/>
                        </a:rPr>
                        <a:t>Infrastructure</a:t>
                      </a:r>
                      <a:endParaRPr sz="2000" dirty="0">
                        <a:latin typeface="Cambria" panose="02040503050406030204" pitchFamily="18" charset="0"/>
                        <a:ea typeface="Cambria" panose="02040503050406030204" pitchFamily="18" charset="0"/>
                        <a:cs typeface="Trebuchet MS"/>
                      </a:endParaRPr>
                    </a:p>
                    <a:p>
                      <a:pPr marL="377190" indent="-286385">
                        <a:lnSpc>
                          <a:spcPts val="2145"/>
                        </a:lnSpc>
                        <a:buFont typeface="Wingdings"/>
                        <a:buChar char=""/>
                        <a:tabLst>
                          <a:tab pos="376555" algn="l"/>
                          <a:tab pos="377825" algn="l"/>
                        </a:tabLst>
                      </a:pPr>
                      <a:r>
                        <a:rPr sz="2000" spc="-40" dirty="0">
                          <a:latin typeface="Cambria" panose="02040503050406030204" pitchFamily="18" charset="0"/>
                          <a:ea typeface="Cambria" panose="02040503050406030204" pitchFamily="18" charset="0"/>
                          <a:cs typeface="Trebuchet MS"/>
                        </a:rPr>
                        <a:t>SDG </a:t>
                      </a:r>
                      <a:r>
                        <a:rPr sz="2000" spc="-35" dirty="0">
                          <a:latin typeface="Cambria" panose="02040503050406030204" pitchFamily="18" charset="0"/>
                          <a:ea typeface="Cambria" panose="02040503050406030204" pitchFamily="18" charset="0"/>
                          <a:cs typeface="Trebuchet MS"/>
                        </a:rPr>
                        <a:t>10 </a:t>
                      </a:r>
                      <a:r>
                        <a:rPr lang="en-IN" sz="2000" spc="-110" dirty="0" smtClean="0">
                          <a:latin typeface="Cambria" panose="02040503050406030204" pitchFamily="18" charset="0"/>
                          <a:ea typeface="Cambria" panose="02040503050406030204" pitchFamily="18" charset="0"/>
                          <a:cs typeface="Trebuchet MS"/>
                        </a:rPr>
                        <a:t>–</a:t>
                      </a:r>
                      <a:r>
                        <a:rPr sz="2000" spc="-110" dirty="0" smtClean="0">
                          <a:latin typeface="Cambria" panose="02040503050406030204" pitchFamily="18" charset="0"/>
                          <a:ea typeface="Cambria" panose="02040503050406030204" pitchFamily="18" charset="0"/>
                          <a:cs typeface="Trebuchet MS"/>
                        </a:rPr>
                        <a:t> </a:t>
                      </a:r>
                      <a:r>
                        <a:rPr sz="2000" spc="-80" dirty="0" smtClean="0">
                          <a:latin typeface="Cambria" panose="02040503050406030204" pitchFamily="18" charset="0"/>
                          <a:ea typeface="Cambria" panose="02040503050406030204" pitchFamily="18" charset="0"/>
                          <a:cs typeface="Trebuchet MS"/>
                        </a:rPr>
                        <a:t>Reduced</a:t>
                      </a:r>
                      <a:r>
                        <a:rPr lang="en-US" sz="2000" spc="-80" dirty="0" smtClean="0">
                          <a:latin typeface="Cambria" panose="02040503050406030204" pitchFamily="18" charset="0"/>
                          <a:ea typeface="Cambria" panose="02040503050406030204" pitchFamily="18" charset="0"/>
                          <a:cs typeface="Trebuchet MS"/>
                        </a:rPr>
                        <a:t>  </a:t>
                      </a:r>
                      <a:r>
                        <a:rPr sz="2000" spc="-345" dirty="0" smtClean="0">
                          <a:latin typeface="Cambria" panose="02040503050406030204" pitchFamily="18" charset="0"/>
                          <a:ea typeface="Cambria" panose="02040503050406030204" pitchFamily="18" charset="0"/>
                          <a:cs typeface="Trebuchet MS"/>
                        </a:rPr>
                        <a:t> </a:t>
                      </a:r>
                      <a:r>
                        <a:rPr sz="2000" spc="-80" dirty="0">
                          <a:latin typeface="Cambria" panose="02040503050406030204" pitchFamily="18" charset="0"/>
                          <a:ea typeface="Cambria" panose="02040503050406030204" pitchFamily="18" charset="0"/>
                          <a:cs typeface="Trebuchet MS"/>
                        </a:rPr>
                        <a:t>Inequalities</a:t>
                      </a:r>
                      <a:endParaRPr sz="2000" dirty="0">
                        <a:latin typeface="Cambria" panose="02040503050406030204" pitchFamily="18" charset="0"/>
                        <a:ea typeface="Cambria" panose="02040503050406030204" pitchFamily="18" charset="0"/>
                        <a:cs typeface="Trebuchet MS"/>
                      </a:endParaRPr>
                    </a:p>
                    <a:p>
                      <a:pPr marL="377190" indent="-286385">
                        <a:lnSpc>
                          <a:spcPct val="100000"/>
                        </a:lnSpc>
                        <a:spcBef>
                          <a:spcPts val="5"/>
                        </a:spcBef>
                        <a:buFont typeface="Wingdings"/>
                        <a:buChar char=""/>
                        <a:tabLst>
                          <a:tab pos="376555" algn="l"/>
                          <a:tab pos="377825" algn="l"/>
                        </a:tabLst>
                      </a:pPr>
                      <a:r>
                        <a:rPr sz="2000" spc="-40" dirty="0">
                          <a:latin typeface="Cambria" panose="02040503050406030204" pitchFamily="18" charset="0"/>
                          <a:ea typeface="Cambria" panose="02040503050406030204" pitchFamily="18" charset="0"/>
                          <a:cs typeface="Trebuchet MS"/>
                        </a:rPr>
                        <a:t>SDG </a:t>
                      </a:r>
                      <a:r>
                        <a:rPr sz="2000" spc="-60" dirty="0">
                          <a:latin typeface="Cambria" panose="02040503050406030204" pitchFamily="18" charset="0"/>
                          <a:ea typeface="Cambria" panose="02040503050406030204" pitchFamily="18" charset="0"/>
                          <a:cs typeface="Trebuchet MS"/>
                        </a:rPr>
                        <a:t>11- </a:t>
                      </a:r>
                      <a:r>
                        <a:rPr sz="2000" spc="-80" dirty="0">
                          <a:latin typeface="Cambria" panose="02040503050406030204" pitchFamily="18" charset="0"/>
                          <a:ea typeface="Cambria" panose="02040503050406030204" pitchFamily="18" charset="0"/>
                          <a:cs typeface="Trebuchet MS"/>
                        </a:rPr>
                        <a:t>Sustainable </a:t>
                      </a:r>
                      <a:r>
                        <a:rPr sz="2000" spc="-95" dirty="0">
                          <a:latin typeface="Cambria" panose="02040503050406030204" pitchFamily="18" charset="0"/>
                          <a:ea typeface="Cambria" panose="02040503050406030204" pitchFamily="18" charset="0"/>
                          <a:cs typeface="Trebuchet MS"/>
                        </a:rPr>
                        <a:t>Cities </a:t>
                      </a:r>
                      <a:r>
                        <a:rPr sz="2000" spc="-60" dirty="0">
                          <a:latin typeface="Cambria" panose="02040503050406030204" pitchFamily="18" charset="0"/>
                          <a:ea typeface="Cambria" panose="02040503050406030204" pitchFamily="18" charset="0"/>
                          <a:cs typeface="Trebuchet MS"/>
                        </a:rPr>
                        <a:t>and</a:t>
                      </a:r>
                      <a:r>
                        <a:rPr sz="2000" spc="-390" dirty="0">
                          <a:latin typeface="Cambria" panose="02040503050406030204" pitchFamily="18" charset="0"/>
                          <a:ea typeface="Cambria" panose="02040503050406030204" pitchFamily="18" charset="0"/>
                          <a:cs typeface="Trebuchet MS"/>
                        </a:rPr>
                        <a:t> </a:t>
                      </a:r>
                      <a:r>
                        <a:rPr lang="en-US" sz="2000" spc="-390" dirty="0" smtClean="0">
                          <a:latin typeface="Cambria" panose="02040503050406030204" pitchFamily="18" charset="0"/>
                          <a:ea typeface="Cambria" panose="02040503050406030204" pitchFamily="18" charset="0"/>
                          <a:cs typeface="Trebuchet MS"/>
                        </a:rPr>
                        <a:t>        </a:t>
                      </a:r>
                      <a:r>
                        <a:rPr lang="en-US" sz="2000" spc="-70" baseline="0" dirty="0" smtClean="0">
                          <a:latin typeface="Cambria" panose="02040503050406030204" pitchFamily="18" charset="0"/>
                          <a:ea typeface="Cambria" panose="02040503050406030204" pitchFamily="18" charset="0"/>
                          <a:cs typeface="Trebuchet MS"/>
                        </a:rPr>
                        <a:t> C</a:t>
                      </a:r>
                      <a:r>
                        <a:rPr sz="2000" spc="-70" dirty="0" smtClean="0">
                          <a:latin typeface="Cambria" panose="02040503050406030204" pitchFamily="18" charset="0"/>
                          <a:ea typeface="Cambria" panose="02040503050406030204" pitchFamily="18" charset="0"/>
                          <a:cs typeface="Trebuchet MS"/>
                        </a:rPr>
                        <a:t>ommunities</a:t>
                      </a:r>
                      <a:endParaRPr sz="2000" dirty="0">
                        <a:latin typeface="Cambria" panose="02040503050406030204" pitchFamily="18" charset="0"/>
                        <a:ea typeface="Cambria" panose="02040503050406030204" pitchFamily="18" charset="0"/>
                        <a:cs typeface="Trebuchet MS"/>
                      </a:endParaRPr>
                    </a:p>
                  </a:txBody>
                  <a:tcPr marL="0" marR="0" marT="16107"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chemeClr val="bg1"/>
                    </a:solidFill>
                  </a:tcPr>
                </a:tc>
                <a:tc>
                  <a:txBody>
                    <a:bodyPr/>
                    <a:lstStyle/>
                    <a:p>
                      <a:pPr marL="90805">
                        <a:lnSpc>
                          <a:spcPct val="100000"/>
                        </a:lnSpc>
                        <a:spcBef>
                          <a:spcPts val="225"/>
                        </a:spcBef>
                      </a:pPr>
                      <a:r>
                        <a:rPr sz="2000" b="1" spc="-135" dirty="0">
                          <a:latin typeface="Cambria" panose="02040503050406030204" pitchFamily="18" charset="0"/>
                          <a:ea typeface="Cambria" panose="02040503050406030204" pitchFamily="18" charset="0"/>
                          <a:cs typeface="Trebuchet MS"/>
                        </a:rPr>
                        <a:t>Fostering </a:t>
                      </a:r>
                      <a:r>
                        <a:rPr lang="en-US" sz="2000" b="1" spc="-135" dirty="0" smtClean="0">
                          <a:latin typeface="Cambria" panose="02040503050406030204" pitchFamily="18" charset="0"/>
                          <a:ea typeface="Cambria" panose="02040503050406030204" pitchFamily="18" charset="0"/>
                          <a:cs typeface="Trebuchet MS"/>
                        </a:rPr>
                        <a:t> </a:t>
                      </a:r>
                      <a:r>
                        <a:rPr sz="2000" b="1" spc="-150" dirty="0" smtClean="0">
                          <a:latin typeface="Cambria" panose="02040503050406030204" pitchFamily="18" charset="0"/>
                          <a:ea typeface="Cambria" panose="02040503050406030204" pitchFamily="18" charset="0"/>
                          <a:cs typeface="Trebuchet MS"/>
                        </a:rPr>
                        <a:t>Peace</a:t>
                      </a:r>
                      <a:r>
                        <a:rPr lang="en-US" sz="2000" b="1" spc="-150" dirty="0" smtClean="0">
                          <a:latin typeface="Cambria" panose="02040503050406030204" pitchFamily="18" charset="0"/>
                          <a:ea typeface="Cambria" panose="02040503050406030204" pitchFamily="18" charset="0"/>
                          <a:cs typeface="Trebuchet MS"/>
                        </a:rPr>
                        <a:t> </a:t>
                      </a:r>
                      <a:r>
                        <a:rPr sz="2000" b="1" spc="-150" dirty="0" smtClean="0">
                          <a:latin typeface="Cambria" panose="02040503050406030204" pitchFamily="18" charset="0"/>
                          <a:ea typeface="Cambria" panose="02040503050406030204" pitchFamily="18" charset="0"/>
                          <a:cs typeface="Trebuchet MS"/>
                        </a:rPr>
                        <a:t> </a:t>
                      </a:r>
                      <a:r>
                        <a:rPr sz="2000" b="1" spc="-105" dirty="0">
                          <a:latin typeface="Cambria" panose="02040503050406030204" pitchFamily="18" charset="0"/>
                          <a:ea typeface="Cambria" panose="02040503050406030204" pitchFamily="18" charset="0"/>
                          <a:cs typeface="Trebuchet MS"/>
                        </a:rPr>
                        <a:t>and</a:t>
                      </a:r>
                      <a:r>
                        <a:rPr sz="2000" b="1" spc="-225" dirty="0">
                          <a:latin typeface="Cambria" panose="02040503050406030204" pitchFamily="18" charset="0"/>
                          <a:ea typeface="Cambria" panose="02040503050406030204" pitchFamily="18" charset="0"/>
                          <a:cs typeface="Trebuchet MS"/>
                        </a:rPr>
                        <a:t> </a:t>
                      </a:r>
                      <a:r>
                        <a:rPr lang="en-US" sz="2000" b="1" spc="-225" dirty="0" smtClean="0">
                          <a:latin typeface="Cambria" panose="02040503050406030204" pitchFamily="18" charset="0"/>
                          <a:ea typeface="Cambria" panose="02040503050406030204" pitchFamily="18" charset="0"/>
                          <a:cs typeface="Trebuchet MS"/>
                        </a:rPr>
                        <a:t> </a:t>
                      </a:r>
                      <a:r>
                        <a:rPr sz="2000" b="1" spc="-130" dirty="0" smtClean="0">
                          <a:latin typeface="Cambria" panose="02040503050406030204" pitchFamily="18" charset="0"/>
                          <a:ea typeface="Cambria" panose="02040503050406030204" pitchFamily="18" charset="0"/>
                          <a:cs typeface="Trebuchet MS"/>
                        </a:rPr>
                        <a:t>Partnership</a:t>
                      </a:r>
                      <a:endParaRPr sz="2000" dirty="0">
                        <a:latin typeface="Cambria" panose="02040503050406030204" pitchFamily="18" charset="0"/>
                        <a:ea typeface="Cambria" panose="02040503050406030204" pitchFamily="18" charset="0"/>
                        <a:cs typeface="Times New Roman"/>
                      </a:endParaRPr>
                    </a:p>
                    <a:p>
                      <a:pPr marL="377190" indent="-286385">
                        <a:lnSpc>
                          <a:spcPct val="100000"/>
                        </a:lnSpc>
                        <a:buFont typeface="Wingdings"/>
                        <a:buChar char=""/>
                        <a:tabLst>
                          <a:tab pos="376555" algn="l"/>
                          <a:tab pos="377190" algn="l"/>
                        </a:tabLst>
                      </a:pPr>
                      <a:r>
                        <a:rPr sz="2000" spc="-50" dirty="0">
                          <a:latin typeface="Cambria" panose="02040503050406030204" pitchFamily="18" charset="0"/>
                          <a:ea typeface="Cambria" panose="02040503050406030204" pitchFamily="18" charset="0"/>
                          <a:cs typeface="Trebuchet MS"/>
                        </a:rPr>
                        <a:t>SDG16- </a:t>
                      </a:r>
                      <a:r>
                        <a:rPr sz="2000" spc="-125" dirty="0">
                          <a:latin typeface="Cambria" panose="02040503050406030204" pitchFamily="18" charset="0"/>
                          <a:ea typeface="Cambria" panose="02040503050406030204" pitchFamily="18" charset="0"/>
                          <a:cs typeface="Trebuchet MS"/>
                        </a:rPr>
                        <a:t>Peace, </a:t>
                      </a:r>
                      <a:r>
                        <a:rPr sz="2000" spc="-120" dirty="0">
                          <a:latin typeface="Cambria" panose="02040503050406030204" pitchFamily="18" charset="0"/>
                          <a:ea typeface="Cambria" panose="02040503050406030204" pitchFamily="18" charset="0"/>
                          <a:cs typeface="Trebuchet MS"/>
                        </a:rPr>
                        <a:t>Justice </a:t>
                      </a:r>
                      <a:r>
                        <a:rPr sz="2000" spc="-60" dirty="0">
                          <a:latin typeface="Cambria" panose="02040503050406030204" pitchFamily="18" charset="0"/>
                          <a:ea typeface="Cambria" panose="02040503050406030204" pitchFamily="18" charset="0"/>
                          <a:cs typeface="Trebuchet MS"/>
                        </a:rPr>
                        <a:t>and </a:t>
                      </a:r>
                      <a:r>
                        <a:rPr sz="2000" spc="-65" dirty="0">
                          <a:latin typeface="Cambria" panose="02040503050406030204" pitchFamily="18" charset="0"/>
                          <a:ea typeface="Cambria" panose="02040503050406030204" pitchFamily="18" charset="0"/>
                          <a:cs typeface="Trebuchet MS"/>
                        </a:rPr>
                        <a:t>Strong</a:t>
                      </a:r>
                      <a:r>
                        <a:rPr sz="2000" spc="-290" dirty="0">
                          <a:latin typeface="Cambria" panose="02040503050406030204" pitchFamily="18" charset="0"/>
                          <a:ea typeface="Cambria" panose="02040503050406030204" pitchFamily="18" charset="0"/>
                          <a:cs typeface="Trebuchet MS"/>
                        </a:rPr>
                        <a:t> </a:t>
                      </a:r>
                      <a:r>
                        <a:rPr sz="2000" spc="-70" dirty="0">
                          <a:latin typeface="Cambria" panose="02040503050406030204" pitchFamily="18" charset="0"/>
                          <a:ea typeface="Cambria" panose="02040503050406030204" pitchFamily="18" charset="0"/>
                          <a:cs typeface="Trebuchet MS"/>
                        </a:rPr>
                        <a:t>Institutions</a:t>
                      </a:r>
                      <a:endParaRPr sz="2000" dirty="0">
                        <a:latin typeface="Cambria" panose="02040503050406030204" pitchFamily="18" charset="0"/>
                        <a:ea typeface="Cambria" panose="02040503050406030204" pitchFamily="18" charset="0"/>
                        <a:cs typeface="Trebuchet MS"/>
                      </a:endParaRPr>
                    </a:p>
                    <a:p>
                      <a:pPr marL="377190" indent="-286385">
                        <a:lnSpc>
                          <a:spcPct val="100000"/>
                        </a:lnSpc>
                        <a:spcBef>
                          <a:spcPts val="5"/>
                        </a:spcBef>
                        <a:buFont typeface="Wingdings"/>
                        <a:buChar char=""/>
                        <a:tabLst>
                          <a:tab pos="376555" algn="l"/>
                          <a:tab pos="377190" algn="l"/>
                        </a:tabLst>
                      </a:pPr>
                      <a:r>
                        <a:rPr sz="2000" spc="-40" dirty="0">
                          <a:latin typeface="Cambria" panose="02040503050406030204" pitchFamily="18" charset="0"/>
                          <a:ea typeface="Cambria" panose="02040503050406030204" pitchFamily="18" charset="0"/>
                          <a:cs typeface="Trebuchet MS"/>
                        </a:rPr>
                        <a:t>SDG </a:t>
                      </a:r>
                      <a:r>
                        <a:rPr sz="2000" spc="-60" dirty="0">
                          <a:latin typeface="Cambria" panose="02040503050406030204" pitchFamily="18" charset="0"/>
                          <a:ea typeface="Cambria" panose="02040503050406030204" pitchFamily="18" charset="0"/>
                          <a:cs typeface="Trebuchet MS"/>
                        </a:rPr>
                        <a:t>17- </a:t>
                      </a:r>
                      <a:r>
                        <a:rPr sz="2000" spc="-75" dirty="0">
                          <a:latin typeface="Cambria" panose="02040503050406030204" pitchFamily="18" charset="0"/>
                          <a:ea typeface="Cambria" panose="02040503050406030204" pitchFamily="18" charset="0"/>
                          <a:cs typeface="Trebuchet MS"/>
                        </a:rPr>
                        <a:t>Partnerships </a:t>
                      </a:r>
                      <a:r>
                        <a:rPr sz="2000" spc="-85" dirty="0">
                          <a:latin typeface="Cambria" panose="02040503050406030204" pitchFamily="18" charset="0"/>
                          <a:ea typeface="Cambria" panose="02040503050406030204" pitchFamily="18" charset="0"/>
                          <a:cs typeface="Trebuchet MS"/>
                        </a:rPr>
                        <a:t>for </a:t>
                      </a:r>
                      <a:r>
                        <a:rPr sz="2000" spc="-80" dirty="0" smtClean="0">
                          <a:latin typeface="Cambria" panose="02040503050406030204" pitchFamily="18" charset="0"/>
                          <a:ea typeface="Cambria" panose="02040503050406030204" pitchFamily="18" charset="0"/>
                          <a:cs typeface="Trebuchet MS"/>
                        </a:rPr>
                        <a:t>the</a:t>
                      </a:r>
                      <a:r>
                        <a:rPr lang="en-US" sz="2000" spc="-80" dirty="0" smtClean="0">
                          <a:latin typeface="Cambria" panose="02040503050406030204" pitchFamily="18" charset="0"/>
                          <a:ea typeface="Cambria" panose="02040503050406030204" pitchFamily="18" charset="0"/>
                          <a:cs typeface="Trebuchet MS"/>
                        </a:rPr>
                        <a:t> </a:t>
                      </a:r>
                      <a:r>
                        <a:rPr sz="2000" spc="-420" dirty="0" smtClean="0">
                          <a:latin typeface="Cambria" panose="02040503050406030204" pitchFamily="18" charset="0"/>
                          <a:ea typeface="Cambria" panose="02040503050406030204" pitchFamily="18" charset="0"/>
                          <a:cs typeface="Trebuchet MS"/>
                        </a:rPr>
                        <a:t> </a:t>
                      </a:r>
                      <a:r>
                        <a:rPr sz="2000" spc="-70" dirty="0">
                          <a:latin typeface="Cambria" panose="02040503050406030204" pitchFamily="18" charset="0"/>
                          <a:ea typeface="Cambria" panose="02040503050406030204" pitchFamily="18" charset="0"/>
                          <a:cs typeface="Trebuchet MS"/>
                        </a:rPr>
                        <a:t>Goals</a:t>
                      </a:r>
                      <a:endParaRPr sz="2000" dirty="0">
                        <a:latin typeface="Cambria" panose="02040503050406030204" pitchFamily="18" charset="0"/>
                        <a:ea typeface="Cambria" panose="02040503050406030204" pitchFamily="18" charset="0"/>
                        <a:cs typeface="Trebuchet MS"/>
                      </a:endParaRPr>
                    </a:p>
                  </a:txBody>
                  <a:tcPr marL="0" marR="0" marT="16107"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68293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285727"/>
            <a:ext cx="8572560" cy="6435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457200" y="274638"/>
            <a:ext cx="8229600" cy="411162"/>
          </a:xfrm>
        </p:spPr>
        <p:txBody>
          <a:bodyPr>
            <a:noAutofit/>
          </a:bodyPr>
          <a:lstStyle/>
          <a:p>
            <a:r>
              <a:rPr lang="en-US" altLang="ko-KR" sz="3200" b="1" dirty="0" smtClean="0">
                <a:solidFill>
                  <a:srgbClr val="0033CC"/>
                </a:solidFill>
              </a:rPr>
              <a:t>Sustainable Development Goals</a:t>
            </a:r>
            <a:endParaRPr lang="en-IN" sz="4800" b="1" dirty="0">
              <a:solidFill>
                <a:srgbClr val="0033CC"/>
              </a:solidFill>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graphicFrame>
        <p:nvGraphicFramePr>
          <p:cNvPr id="9" name="Table 8"/>
          <p:cNvGraphicFramePr>
            <a:graphicFrameLocks noGrp="1"/>
          </p:cNvGraphicFramePr>
          <p:nvPr>
            <p:extLst>
              <p:ext uri="{D42A27DB-BD31-4B8C-83A1-F6EECF244321}">
                <p14:modId xmlns:p14="http://schemas.microsoft.com/office/powerpoint/2010/main" val="2125914904"/>
              </p:ext>
            </p:extLst>
          </p:nvPr>
        </p:nvGraphicFramePr>
        <p:xfrm>
          <a:off x="571500" y="696890"/>
          <a:ext cx="8000999" cy="5975786"/>
        </p:xfrm>
        <a:graphic>
          <a:graphicData uri="http://schemas.openxmlformats.org/drawingml/2006/table">
            <a:tbl>
              <a:tblPr firstRow="1" bandRow="1"/>
              <a:tblGrid>
                <a:gridCol w="495300">
                  <a:extLst>
                    <a:ext uri="{9D8B030D-6E8A-4147-A177-3AD203B41FA5}">
                      <a16:colId xmlns:a16="http://schemas.microsoft.com/office/drawing/2014/main" val="1982287351"/>
                    </a:ext>
                  </a:extLst>
                </a:gridCol>
                <a:gridCol w="3352800">
                  <a:extLst>
                    <a:ext uri="{9D8B030D-6E8A-4147-A177-3AD203B41FA5}">
                      <a16:colId xmlns:a16="http://schemas.microsoft.com/office/drawing/2014/main" val="2642660744"/>
                    </a:ext>
                  </a:extLst>
                </a:gridCol>
                <a:gridCol w="578693">
                  <a:extLst>
                    <a:ext uri="{9D8B030D-6E8A-4147-A177-3AD203B41FA5}">
                      <a16:colId xmlns:a16="http://schemas.microsoft.com/office/drawing/2014/main" val="542420612"/>
                    </a:ext>
                  </a:extLst>
                </a:gridCol>
                <a:gridCol w="3574206">
                  <a:extLst>
                    <a:ext uri="{9D8B030D-6E8A-4147-A177-3AD203B41FA5}">
                      <a16:colId xmlns:a16="http://schemas.microsoft.com/office/drawing/2014/main" val="2487789716"/>
                    </a:ext>
                  </a:extLst>
                </a:gridCol>
              </a:tblGrid>
              <a:tr h="347451">
                <a:tc>
                  <a:txBody>
                    <a:bodyPr/>
                    <a:lstStyle/>
                    <a:p>
                      <a:pPr algn="ctr">
                        <a:lnSpc>
                          <a:spcPct val="107000"/>
                        </a:lnSpc>
                        <a:spcAft>
                          <a:spcPts val="0"/>
                        </a:spcAft>
                      </a:pPr>
                      <a:r>
                        <a:rPr lang="en-IN" sz="1400" b="1" dirty="0">
                          <a:effectLst/>
                          <a:latin typeface="Cambria" panose="02040503050406030204" pitchFamily="18" charset="0"/>
                          <a:ea typeface="Cambria" panose="02040503050406030204" pitchFamily="18" charset="0"/>
                          <a:cs typeface="Calibri" panose="020F0502020204030204" pitchFamily="34" charset="0"/>
                        </a:rPr>
                        <a:t>Goal 1</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just">
                        <a:lnSpc>
                          <a:spcPct val="107000"/>
                        </a:lnSpc>
                        <a:spcAft>
                          <a:spcPts val="0"/>
                        </a:spcAft>
                      </a:pPr>
                      <a:r>
                        <a:rPr lang="en-IN" sz="1400" b="1" dirty="0">
                          <a:effectLst/>
                          <a:latin typeface="Cambria" panose="02040503050406030204" pitchFamily="18" charset="0"/>
                          <a:ea typeface="Cambria" panose="02040503050406030204" pitchFamily="18" charset="0"/>
                          <a:cs typeface="Calibri" panose="020F0502020204030204" pitchFamily="34" charset="0"/>
                        </a:rPr>
                        <a:t>End poverty </a:t>
                      </a:r>
                      <a:r>
                        <a:rPr lang="en-IN" sz="1400" dirty="0">
                          <a:effectLst/>
                          <a:latin typeface="Cambria" panose="02040503050406030204" pitchFamily="18" charset="0"/>
                          <a:ea typeface="Cambria" panose="02040503050406030204" pitchFamily="18" charset="0"/>
                          <a:cs typeface="Calibri" panose="020F0502020204030204" pitchFamily="34" charset="0"/>
                        </a:rPr>
                        <a:t>in all its forms everywhere</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IN" sz="1400" b="1" dirty="0">
                          <a:effectLst/>
                          <a:latin typeface="Cambria" panose="02040503050406030204" pitchFamily="18" charset="0"/>
                          <a:ea typeface="Cambria" panose="02040503050406030204" pitchFamily="18" charset="0"/>
                          <a:cs typeface="Calibri" panose="020F0502020204030204" pitchFamily="34" charset="0"/>
                        </a:rPr>
                        <a:t>Goal 10</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nSpc>
                          <a:spcPct val="107000"/>
                        </a:lnSpc>
                        <a:spcAft>
                          <a:spcPts val="0"/>
                        </a:spcAft>
                      </a:pPr>
                      <a:r>
                        <a:rPr lang="en-IN" sz="1400">
                          <a:effectLst/>
                          <a:latin typeface="Cambria" panose="02040503050406030204" pitchFamily="18" charset="0"/>
                          <a:ea typeface="Cambria" panose="02040503050406030204" pitchFamily="18" charset="0"/>
                          <a:cs typeface="Calibri" panose="020F0502020204030204" pitchFamily="34" charset="0"/>
                        </a:rPr>
                        <a:t>Reduce inequality within and among countries</a:t>
                      </a:r>
                      <a:endParaRPr lang="en-IN" sz="140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30255676"/>
                  </a:ext>
                </a:extLst>
              </a:tr>
              <a:tr h="521176">
                <a:tc>
                  <a:txBody>
                    <a:bodyPr/>
                    <a:lstStyle/>
                    <a:p>
                      <a:pPr algn="ctr">
                        <a:lnSpc>
                          <a:spcPct val="107000"/>
                        </a:lnSpc>
                        <a:spcAft>
                          <a:spcPts val="0"/>
                        </a:spcAft>
                      </a:pPr>
                      <a:r>
                        <a:rPr lang="en-IN" sz="1400" b="1" dirty="0">
                          <a:effectLst/>
                          <a:latin typeface="Cambria" panose="02040503050406030204" pitchFamily="18" charset="0"/>
                          <a:ea typeface="Cambria" panose="02040503050406030204" pitchFamily="18" charset="0"/>
                          <a:cs typeface="Calibri" panose="020F0502020204030204" pitchFamily="34" charset="0"/>
                        </a:rPr>
                        <a:t>Goal 2</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just">
                        <a:lnSpc>
                          <a:spcPct val="107000"/>
                        </a:lnSpc>
                        <a:spcAft>
                          <a:spcPts val="0"/>
                        </a:spcAft>
                      </a:pPr>
                      <a:r>
                        <a:rPr lang="en-IN" sz="1400" b="1" dirty="0">
                          <a:effectLst/>
                          <a:latin typeface="Cambria" panose="02040503050406030204" pitchFamily="18" charset="0"/>
                          <a:ea typeface="Cambria" panose="02040503050406030204" pitchFamily="18" charset="0"/>
                          <a:cs typeface="Calibri" panose="020F0502020204030204" pitchFamily="34" charset="0"/>
                        </a:rPr>
                        <a:t>End hunger</a:t>
                      </a:r>
                      <a:r>
                        <a:rPr lang="en-IN" sz="1400" dirty="0">
                          <a:effectLst/>
                          <a:latin typeface="Cambria" panose="02040503050406030204" pitchFamily="18" charset="0"/>
                          <a:ea typeface="Cambria" panose="02040503050406030204" pitchFamily="18" charset="0"/>
                          <a:cs typeface="Calibri" panose="020F0502020204030204" pitchFamily="34" charset="0"/>
                        </a:rPr>
                        <a:t>, achieve food security and improved nutrition and promote sustainable agriculture</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IN" sz="1400" b="1" dirty="0">
                          <a:effectLst/>
                          <a:latin typeface="Cambria" panose="02040503050406030204" pitchFamily="18" charset="0"/>
                          <a:ea typeface="Cambria" panose="02040503050406030204" pitchFamily="18" charset="0"/>
                          <a:cs typeface="Calibri" panose="020F0502020204030204" pitchFamily="34" charset="0"/>
                        </a:rPr>
                        <a:t>Goal 11</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nSpc>
                          <a:spcPct val="107000"/>
                        </a:lnSpc>
                        <a:spcAft>
                          <a:spcPts val="0"/>
                        </a:spcAft>
                      </a:pPr>
                      <a:r>
                        <a:rPr lang="en-IN" sz="1400">
                          <a:effectLst/>
                          <a:latin typeface="Cambria" panose="02040503050406030204" pitchFamily="18" charset="0"/>
                          <a:ea typeface="Cambria" panose="02040503050406030204" pitchFamily="18" charset="0"/>
                          <a:cs typeface="Calibri" panose="020F0502020204030204" pitchFamily="34" charset="0"/>
                        </a:rPr>
                        <a:t>Make cities and human settlements inclusive, safe, resilient and sustainable</a:t>
                      </a:r>
                      <a:endParaRPr lang="en-IN" sz="140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91614453"/>
                  </a:ext>
                </a:extLst>
              </a:tr>
              <a:tr h="347451">
                <a:tc>
                  <a:txBody>
                    <a:bodyPr/>
                    <a:lstStyle/>
                    <a:p>
                      <a:pPr algn="ctr">
                        <a:lnSpc>
                          <a:spcPct val="107000"/>
                        </a:lnSpc>
                        <a:spcAft>
                          <a:spcPts val="0"/>
                        </a:spcAft>
                      </a:pPr>
                      <a:r>
                        <a:rPr lang="en-IN" sz="1400" b="1" dirty="0">
                          <a:effectLst/>
                          <a:latin typeface="Cambria" panose="02040503050406030204" pitchFamily="18" charset="0"/>
                          <a:ea typeface="Cambria" panose="02040503050406030204" pitchFamily="18" charset="0"/>
                          <a:cs typeface="Calibri" panose="020F0502020204030204" pitchFamily="34" charset="0"/>
                        </a:rPr>
                        <a:t>Goal 3</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just">
                        <a:lnSpc>
                          <a:spcPct val="107000"/>
                        </a:lnSpc>
                        <a:spcAft>
                          <a:spcPts val="0"/>
                        </a:spcAft>
                      </a:pPr>
                      <a:r>
                        <a:rPr lang="en-IN" sz="1400" dirty="0">
                          <a:effectLst/>
                          <a:latin typeface="Cambria" panose="02040503050406030204" pitchFamily="18" charset="0"/>
                          <a:ea typeface="Cambria" panose="02040503050406030204" pitchFamily="18" charset="0"/>
                          <a:cs typeface="Calibri" panose="020F0502020204030204" pitchFamily="34" charset="0"/>
                        </a:rPr>
                        <a:t>Ensure </a:t>
                      </a:r>
                      <a:r>
                        <a:rPr lang="en-IN" sz="1400" b="1" dirty="0">
                          <a:effectLst/>
                          <a:latin typeface="Cambria" panose="02040503050406030204" pitchFamily="18" charset="0"/>
                          <a:ea typeface="Cambria" panose="02040503050406030204" pitchFamily="18" charset="0"/>
                          <a:cs typeface="Calibri" panose="020F0502020204030204" pitchFamily="34" charset="0"/>
                        </a:rPr>
                        <a:t>healthy lives </a:t>
                      </a:r>
                      <a:r>
                        <a:rPr lang="en-IN" sz="1400" dirty="0">
                          <a:effectLst/>
                          <a:latin typeface="Cambria" panose="02040503050406030204" pitchFamily="18" charset="0"/>
                          <a:ea typeface="Cambria" panose="02040503050406030204" pitchFamily="18" charset="0"/>
                          <a:cs typeface="Calibri" panose="020F0502020204030204" pitchFamily="34" charset="0"/>
                        </a:rPr>
                        <a:t>and promote well-being for all at all ages</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IN" sz="1400" b="1" dirty="0">
                          <a:effectLst/>
                          <a:latin typeface="Cambria" panose="02040503050406030204" pitchFamily="18" charset="0"/>
                          <a:ea typeface="Cambria" panose="02040503050406030204" pitchFamily="18" charset="0"/>
                          <a:cs typeface="Calibri" panose="020F0502020204030204" pitchFamily="34" charset="0"/>
                        </a:rPr>
                        <a:t>Goal 12</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nSpc>
                          <a:spcPct val="107000"/>
                        </a:lnSpc>
                        <a:spcAft>
                          <a:spcPts val="0"/>
                        </a:spcAft>
                      </a:pPr>
                      <a:r>
                        <a:rPr lang="en-IN" sz="1400">
                          <a:effectLst/>
                          <a:latin typeface="Cambria" panose="02040503050406030204" pitchFamily="18" charset="0"/>
                          <a:ea typeface="Cambria" panose="02040503050406030204" pitchFamily="18" charset="0"/>
                          <a:cs typeface="Calibri" panose="020F0502020204030204" pitchFamily="34" charset="0"/>
                        </a:rPr>
                        <a:t>Ensure sustainable consumption and production patterns</a:t>
                      </a:r>
                      <a:endParaRPr lang="en-IN" sz="140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34168135"/>
                  </a:ext>
                </a:extLst>
              </a:tr>
              <a:tr h="521176">
                <a:tc>
                  <a:txBody>
                    <a:bodyPr/>
                    <a:lstStyle/>
                    <a:p>
                      <a:pPr algn="ctr">
                        <a:lnSpc>
                          <a:spcPct val="107000"/>
                        </a:lnSpc>
                        <a:spcAft>
                          <a:spcPts val="0"/>
                        </a:spcAft>
                      </a:pPr>
                      <a:r>
                        <a:rPr lang="en-IN" sz="1400" b="1" dirty="0">
                          <a:effectLst/>
                          <a:latin typeface="Cambria" panose="02040503050406030204" pitchFamily="18" charset="0"/>
                          <a:ea typeface="Cambria" panose="02040503050406030204" pitchFamily="18" charset="0"/>
                          <a:cs typeface="Calibri" panose="020F0502020204030204" pitchFamily="34" charset="0"/>
                        </a:rPr>
                        <a:t>Goal 4</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just">
                        <a:lnSpc>
                          <a:spcPct val="107000"/>
                        </a:lnSpc>
                        <a:spcAft>
                          <a:spcPts val="0"/>
                        </a:spcAft>
                      </a:pPr>
                      <a:r>
                        <a:rPr lang="en-IN" sz="1400" dirty="0">
                          <a:effectLst/>
                          <a:latin typeface="Cambria" panose="02040503050406030204" pitchFamily="18" charset="0"/>
                          <a:ea typeface="Cambria" panose="02040503050406030204" pitchFamily="18" charset="0"/>
                          <a:cs typeface="Calibri" panose="020F0502020204030204" pitchFamily="34" charset="0"/>
                        </a:rPr>
                        <a:t>Ensure inclusive and equitable </a:t>
                      </a:r>
                      <a:r>
                        <a:rPr lang="en-IN" sz="1400" b="1" dirty="0">
                          <a:effectLst/>
                          <a:latin typeface="Cambria" panose="02040503050406030204" pitchFamily="18" charset="0"/>
                          <a:ea typeface="Cambria" panose="02040503050406030204" pitchFamily="18" charset="0"/>
                          <a:cs typeface="Calibri" panose="020F0502020204030204" pitchFamily="34" charset="0"/>
                        </a:rPr>
                        <a:t>quality education </a:t>
                      </a:r>
                      <a:r>
                        <a:rPr lang="en-IN" sz="1400" dirty="0">
                          <a:effectLst/>
                          <a:latin typeface="Cambria" panose="02040503050406030204" pitchFamily="18" charset="0"/>
                          <a:ea typeface="Cambria" panose="02040503050406030204" pitchFamily="18" charset="0"/>
                          <a:cs typeface="Calibri" panose="020F0502020204030204" pitchFamily="34" charset="0"/>
                        </a:rPr>
                        <a:t>and promote lifelong learning opportunities for all</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07000"/>
                        </a:lnSpc>
                        <a:spcAft>
                          <a:spcPts val="0"/>
                        </a:spcAft>
                      </a:pPr>
                      <a:r>
                        <a:rPr lang="en-IN" sz="1400" b="1" dirty="0">
                          <a:effectLst/>
                          <a:latin typeface="Cambria" panose="02040503050406030204" pitchFamily="18" charset="0"/>
                          <a:ea typeface="Cambria" panose="02040503050406030204" pitchFamily="18" charset="0"/>
                          <a:cs typeface="Calibri" panose="020F0502020204030204" pitchFamily="34" charset="0"/>
                        </a:rPr>
                        <a:t>Goal 13</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nSpc>
                          <a:spcPct val="107000"/>
                        </a:lnSpc>
                        <a:spcAft>
                          <a:spcPts val="0"/>
                        </a:spcAft>
                      </a:pPr>
                      <a:r>
                        <a:rPr lang="en-IN" sz="1400">
                          <a:effectLst/>
                          <a:latin typeface="Cambria" panose="02040503050406030204" pitchFamily="18" charset="0"/>
                          <a:ea typeface="Cambria" panose="02040503050406030204" pitchFamily="18" charset="0"/>
                          <a:cs typeface="Calibri" panose="020F0502020204030204" pitchFamily="34" charset="0"/>
                        </a:rPr>
                        <a:t>Take urgent action to combat climate change and its impacts </a:t>
                      </a:r>
                      <a:endParaRPr lang="en-IN" sz="140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60671376"/>
                  </a:ext>
                </a:extLst>
              </a:tr>
              <a:tr h="521176">
                <a:tc>
                  <a:txBody>
                    <a:bodyPr/>
                    <a:lstStyle/>
                    <a:p>
                      <a:pPr algn="ctr">
                        <a:lnSpc>
                          <a:spcPct val="107000"/>
                        </a:lnSpc>
                        <a:spcAft>
                          <a:spcPts val="0"/>
                        </a:spcAft>
                      </a:pPr>
                      <a:r>
                        <a:rPr lang="en-IN" sz="1400" b="1" dirty="0">
                          <a:effectLst/>
                          <a:latin typeface="Cambria" panose="02040503050406030204" pitchFamily="18" charset="0"/>
                          <a:ea typeface="Cambria" panose="02040503050406030204" pitchFamily="18" charset="0"/>
                          <a:cs typeface="Calibri" panose="020F0502020204030204" pitchFamily="34" charset="0"/>
                        </a:rPr>
                        <a:t>Goal 5</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just">
                        <a:lnSpc>
                          <a:spcPct val="107000"/>
                        </a:lnSpc>
                        <a:spcAft>
                          <a:spcPts val="0"/>
                        </a:spcAft>
                      </a:pPr>
                      <a:r>
                        <a:rPr lang="en-IN" sz="1400" dirty="0">
                          <a:effectLst/>
                          <a:latin typeface="Cambria" panose="02040503050406030204" pitchFamily="18" charset="0"/>
                          <a:ea typeface="Cambria" panose="02040503050406030204" pitchFamily="18" charset="0"/>
                          <a:cs typeface="Calibri" panose="020F0502020204030204" pitchFamily="34" charset="0"/>
                        </a:rPr>
                        <a:t>Achieve </a:t>
                      </a:r>
                      <a:r>
                        <a:rPr lang="en-IN" sz="1400" b="1" dirty="0">
                          <a:effectLst/>
                          <a:latin typeface="Cambria" panose="02040503050406030204" pitchFamily="18" charset="0"/>
                          <a:ea typeface="Cambria" panose="02040503050406030204" pitchFamily="18" charset="0"/>
                          <a:cs typeface="Calibri" panose="020F0502020204030204" pitchFamily="34" charset="0"/>
                        </a:rPr>
                        <a:t>gender equality</a:t>
                      </a:r>
                      <a:r>
                        <a:rPr lang="en-IN" sz="1400" dirty="0">
                          <a:effectLst/>
                          <a:latin typeface="Cambria" panose="02040503050406030204" pitchFamily="18" charset="0"/>
                          <a:ea typeface="Cambria" panose="02040503050406030204" pitchFamily="18" charset="0"/>
                          <a:cs typeface="Calibri" panose="020F0502020204030204" pitchFamily="34" charset="0"/>
                        </a:rPr>
                        <a:t> and empower all women and girls</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07000"/>
                        </a:lnSpc>
                        <a:spcAft>
                          <a:spcPts val="0"/>
                        </a:spcAft>
                      </a:pPr>
                      <a:r>
                        <a:rPr lang="en-IN" sz="1400" b="1" dirty="0">
                          <a:effectLst/>
                          <a:latin typeface="Cambria" panose="02040503050406030204" pitchFamily="18" charset="0"/>
                          <a:ea typeface="Cambria" panose="02040503050406030204" pitchFamily="18" charset="0"/>
                          <a:cs typeface="Calibri" panose="020F0502020204030204" pitchFamily="34" charset="0"/>
                        </a:rPr>
                        <a:t>Goal 14</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nSpc>
                          <a:spcPct val="107000"/>
                        </a:lnSpc>
                        <a:spcAft>
                          <a:spcPts val="0"/>
                        </a:spcAft>
                      </a:pPr>
                      <a:r>
                        <a:rPr lang="en-IN" sz="1400">
                          <a:effectLst/>
                          <a:latin typeface="Cambria" panose="02040503050406030204" pitchFamily="18" charset="0"/>
                          <a:ea typeface="Cambria" panose="02040503050406030204" pitchFamily="18" charset="0"/>
                          <a:cs typeface="Calibri" panose="020F0502020204030204" pitchFamily="34" charset="0"/>
                        </a:rPr>
                        <a:t>Conserve and sustainably use the oceans, seas and marine resources for sustainable development</a:t>
                      </a:r>
                      <a:endParaRPr lang="en-IN" sz="140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30577590"/>
                  </a:ext>
                </a:extLst>
              </a:tr>
              <a:tr h="868627">
                <a:tc>
                  <a:txBody>
                    <a:bodyPr/>
                    <a:lstStyle/>
                    <a:p>
                      <a:pPr algn="ctr">
                        <a:lnSpc>
                          <a:spcPct val="107000"/>
                        </a:lnSpc>
                        <a:spcAft>
                          <a:spcPts val="0"/>
                        </a:spcAft>
                      </a:pPr>
                      <a:r>
                        <a:rPr lang="en-IN" sz="1400" b="1" dirty="0">
                          <a:effectLst/>
                          <a:latin typeface="Cambria" panose="02040503050406030204" pitchFamily="18" charset="0"/>
                          <a:ea typeface="Cambria" panose="02040503050406030204" pitchFamily="18" charset="0"/>
                          <a:cs typeface="Calibri" panose="020F0502020204030204" pitchFamily="34" charset="0"/>
                        </a:rPr>
                        <a:t>Goal 6</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just">
                        <a:lnSpc>
                          <a:spcPct val="107000"/>
                        </a:lnSpc>
                        <a:spcAft>
                          <a:spcPts val="0"/>
                        </a:spcAft>
                      </a:pPr>
                      <a:r>
                        <a:rPr lang="en-IN" sz="1400" dirty="0">
                          <a:effectLst/>
                          <a:latin typeface="Cambria" panose="02040503050406030204" pitchFamily="18" charset="0"/>
                          <a:ea typeface="Cambria" panose="02040503050406030204" pitchFamily="18" charset="0"/>
                          <a:cs typeface="Calibri" panose="020F0502020204030204" pitchFamily="34" charset="0"/>
                        </a:rPr>
                        <a:t>Ensure availability and sustainable management of </a:t>
                      </a:r>
                      <a:r>
                        <a:rPr lang="en-IN" sz="1400" b="1" dirty="0">
                          <a:effectLst/>
                          <a:latin typeface="Cambria" panose="02040503050406030204" pitchFamily="18" charset="0"/>
                          <a:ea typeface="Cambria" panose="02040503050406030204" pitchFamily="18" charset="0"/>
                          <a:cs typeface="Calibri" panose="020F0502020204030204" pitchFamily="34" charset="0"/>
                        </a:rPr>
                        <a:t>water and sanitation</a:t>
                      </a:r>
                      <a:r>
                        <a:rPr lang="en-IN" sz="1400" dirty="0">
                          <a:effectLst/>
                          <a:latin typeface="Cambria" panose="02040503050406030204" pitchFamily="18" charset="0"/>
                          <a:ea typeface="Cambria" panose="02040503050406030204" pitchFamily="18" charset="0"/>
                          <a:cs typeface="Calibri" panose="020F0502020204030204" pitchFamily="34" charset="0"/>
                        </a:rPr>
                        <a:t> for all (6.a, 6.b)</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IN" sz="1400" b="1" dirty="0">
                          <a:effectLst/>
                          <a:latin typeface="Cambria" panose="02040503050406030204" pitchFamily="18" charset="0"/>
                          <a:ea typeface="Cambria" panose="02040503050406030204" pitchFamily="18" charset="0"/>
                          <a:cs typeface="Calibri" panose="020F0502020204030204" pitchFamily="34" charset="0"/>
                        </a:rPr>
                        <a:t>Goal 15</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nSpc>
                          <a:spcPct val="107000"/>
                        </a:lnSpc>
                        <a:spcAft>
                          <a:spcPts val="0"/>
                        </a:spcAft>
                      </a:pPr>
                      <a:r>
                        <a:rPr lang="en-IN" sz="1200" dirty="0">
                          <a:effectLst/>
                          <a:latin typeface="Cambria" panose="02040503050406030204" pitchFamily="18" charset="0"/>
                          <a:ea typeface="Cambria" panose="02040503050406030204" pitchFamily="18" charset="0"/>
                          <a:cs typeface="Calibri" panose="020F0502020204030204" pitchFamily="34" charset="0"/>
                        </a:rPr>
                        <a:t>Protect, restore and promote sustainable use of terrestrial ecosystems, sustainably manage forests, combat desertification, and halt and reverse land degradation and halt biodiversity loss</a:t>
                      </a:r>
                      <a:endParaRPr lang="en-IN"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43014263"/>
                  </a:ext>
                </a:extLst>
              </a:tr>
              <a:tr h="694902">
                <a:tc>
                  <a:txBody>
                    <a:bodyPr/>
                    <a:lstStyle/>
                    <a:p>
                      <a:pPr algn="ctr">
                        <a:lnSpc>
                          <a:spcPct val="107000"/>
                        </a:lnSpc>
                        <a:spcAft>
                          <a:spcPts val="0"/>
                        </a:spcAft>
                      </a:pPr>
                      <a:r>
                        <a:rPr lang="en-IN" sz="1400" b="1" dirty="0">
                          <a:effectLst/>
                          <a:latin typeface="Cambria" panose="02040503050406030204" pitchFamily="18" charset="0"/>
                          <a:ea typeface="Cambria" panose="02040503050406030204" pitchFamily="18" charset="0"/>
                          <a:cs typeface="Calibri" panose="020F0502020204030204" pitchFamily="34" charset="0"/>
                        </a:rPr>
                        <a:t>Goal 7</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just">
                        <a:lnSpc>
                          <a:spcPct val="107000"/>
                        </a:lnSpc>
                        <a:spcAft>
                          <a:spcPts val="0"/>
                        </a:spcAft>
                      </a:pPr>
                      <a:r>
                        <a:rPr lang="en-IN" sz="1400" dirty="0">
                          <a:effectLst/>
                          <a:latin typeface="Cambria" panose="02040503050406030204" pitchFamily="18" charset="0"/>
                          <a:ea typeface="Cambria" panose="02040503050406030204" pitchFamily="18" charset="0"/>
                          <a:cs typeface="Calibri" panose="020F0502020204030204" pitchFamily="34" charset="0"/>
                        </a:rPr>
                        <a:t>Ensure access to affordable, reliable, sustainable and modern energy for all </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IN" sz="1400" b="1" dirty="0">
                          <a:effectLst/>
                          <a:latin typeface="Cambria" panose="02040503050406030204" pitchFamily="18" charset="0"/>
                          <a:ea typeface="Cambria" panose="02040503050406030204" pitchFamily="18" charset="0"/>
                          <a:cs typeface="Calibri" panose="020F0502020204030204" pitchFamily="34" charset="0"/>
                        </a:rPr>
                        <a:t>Goal 16</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0"/>
                        </a:spcAft>
                      </a:pPr>
                      <a:r>
                        <a:rPr lang="en-IN" sz="1200" dirty="0">
                          <a:effectLst/>
                          <a:latin typeface="Cambria" panose="02040503050406030204" pitchFamily="18" charset="0"/>
                          <a:ea typeface="Cambria" panose="02040503050406030204" pitchFamily="18" charset="0"/>
                          <a:cs typeface="Calibri" panose="020F0502020204030204" pitchFamily="34" charset="0"/>
                        </a:rPr>
                        <a:t>Promote peaceful and inclusive societies for sustainable development, provide access to justice for all and build effective, accountable and inclusive institutions at all levels</a:t>
                      </a:r>
                      <a:endParaRPr lang="en-IN"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39800233"/>
                  </a:ext>
                </a:extLst>
              </a:tr>
              <a:tr h="694902">
                <a:tc>
                  <a:txBody>
                    <a:bodyPr/>
                    <a:lstStyle/>
                    <a:p>
                      <a:pPr algn="ctr">
                        <a:lnSpc>
                          <a:spcPct val="107000"/>
                        </a:lnSpc>
                        <a:spcAft>
                          <a:spcPts val="0"/>
                        </a:spcAft>
                      </a:pPr>
                      <a:r>
                        <a:rPr lang="en-IN" sz="1400" b="1" dirty="0">
                          <a:effectLst/>
                          <a:latin typeface="Cambria" panose="02040503050406030204" pitchFamily="18" charset="0"/>
                          <a:ea typeface="Cambria" panose="02040503050406030204" pitchFamily="18" charset="0"/>
                          <a:cs typeface="Calibri" panose="020F0502020204030204" pitchFamily="34" charset="0"/>
                        </a:rPr>
                        <a:t>Goal 8</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just">
                        <a:lnSpc>
                          <a:spcPct val="107000"/>
                        </a:lnSpc>
                        <a:spcAft>
                          <a:spcPts val="0"/>
                        </a:spcAft>
                      </a:pPr>
                      <a:r>
                        <a:rPr lang="en-IN" sz="1200" dirty="0">
                          <a:effectLst/>
                          <a:latin typeface="Cambria" panose="02040503050406030204" pitchFamily="18" charset="0"/>
                          <a:ea typeface="Cambria" panose="02040503050406030204" pitchFamily="18" charset="0"/>
                          <a:cs typeface="Calibri" panose="020F0502020204030204" pitchFamily="34" charset="0"/>
                        </a:rPr>
                        <a:t>Promote sustained, inclusive and sustainable economic growth, full and productive employment and decent work for all </a:t>
                      </a:r>
                      <a:endParaRPr lang="en-IN"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IN" sz="1400" b="1" dirty="0">
                          <a:effectLst/>
                          <a:latin typeface="Cambria" panose="02040503050406030204" pitchFamily="18" charset="0"/>
                          <a:ea typeface="Cambria" panose="02040503050406030204" pitchFamily="18" charset="0"/>
                          <a:cs typeface="Calibri" panose="020F0502020204030204" pitchFamily="34" charset="0"/>
                        </a:rPr>
                        <a:t>Goal 17</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0"/>
                        </a:spcAft>
                      </a:pPr>
                      <a:r>
                        <a:rPr lang="en-IN" sz="1400" dirty="0">
                          <a:effectLst/>
                          <a:latin typeface="Cambria" panose="02040503050406030204" pitchFamily="18" charset="0"/>
                          <a:ea typeface="Cambria" panose="02040503050406030204" pitchFamily="18" charset="0"/>
                          <a:cs typeface="Calibri" panose="020F0502020204030204" pitchFamily="34" charset="0"/>
                        </a:rPr>
                        <a:t>Strengthen the means of implementation and revitalize the global partnership for sustainable development</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3928220"/>
                  </a:ext>
                </a:extLst>
              </a:tr>
              <a:tr h="694902">
                <a:tc>
                  <a:txBody>
                    <a:bodyPr/>
                    <a:lstStyle/>
                    <a:p>
                      <a:pPr algn="ctr">
                        <a:lnSpc>
                          <a:spcPct val="107000"/>
                        </a:lnSpc>
                        <a:spcAft>
                          <a:spcPts val="0"/>
                        </a:spcAft>
                      </a:pPr>
                      <a:r>
                        <a:rPr lang="en-IN" sz="1400" b="1" dirty="0">
                          <a:effectLst/>
                          <a:latin typeface="Cambria" panose="02040503050406030204" pitchFamily="18" charset="0"/>
                          <a:ea typeface="Cambria" panose="02040503050406030204" pitchFamily="18" charset="0"/>
                          <a:cs typeface="Calibri" panose="020F0502020204030204" pitchFamily="34" charset="0"/>
                        </a:rPr>
                        <a:t>Goal 9</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just">
                        <a:lnSpc>
                          <a:spcPct val="107000"/>
                        </a:lnSpc>
                        <a:spcAft>
                          <a:spcPts val="0"/>
                        </a:spcAft>
                      </a:pPr>
                      <a:r>
                        <a:rPr lang="en-IN" sz="1400" dirty="0">
                          <a:effectLst/>
                          <a:latin typeface="Cambria" panose="02040503050406030204" pitchFamily="18" charset="0"/>
                          <a:ea typeface="Cambria" panose="02040503050406030204" pitchFamily="18" charset="0"/>
                          <a:cs typeface="Calibri" panose="020F0502020204030204" pitchFamily="34" charset="0"/>
                        </a:rPr>
                        <a:t>Build resilient infrastructure, promote inclusive and sustainable industrialization and foster innovation</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07000"/>
                        </a:lnSpc>
                        <a:spcAft>
                          <a:spcPts val="0"/>
                        </a:spcAft>
                      </a:pPr>
                      <a:r>
                        <a:rPr lang="en-IN" sz="1400">
                          <a:effectLst/>
                          <a:latin typeface="Cambria" panose="02040503050406030204" pitchFamily="18" charset="0"/>
                          <a:ea typeface="Cambria" panose="02040503050406030204" pitchFamily="18" charset="0"/>
                          <a:cs typeface="Times New Roman" panose="02020603050405020304" pitchFamily="18" charset="0"/>
                        </a:rPr>
                        <a:t> </a:t>
                      </a: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400" dirty="0">
                          <a:effectLst/>
                          <a:latin typeface="Cambria" panose="02040503050406030204" pitchFamily="18" charset="0"/>
                          <a:ea typeface="Cambria" panose="02040503050406030204" pitchFamily="18" charset="0"/>
                          <a:cs typeface="Times New Roman" panose="02020603050405020304" pitchFamily="18" charset="0"/>
                        </a:rPr>
                        <a:t> </a:t>
                      </a:r>
                    </a:p>
                  </a:txBody>
                  <a:tcPr marL="52867" marR="528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28528645"/>
                  </a:ext>
                </a:extLst>
              </a:tr>
            </a:tbl>
          </a:graphicData>
        </a:graphic>
      </p:graphicFrame>
    </p:spTree>
    <p:extLst>
      <p:ext uri="{BB962C8B-B14F-4D97-AF65-F5344CB8AC3E}">
        <p14:creationId xmlns:p14="http://schemas.microsoft.com/office/powerpoint/2010/main" val="1762488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274638"/>
            <a:ext cx="8572560" cy="62023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457200" y="274638"/>
            <a:ext cx="8229600" cy="411162"/>
          </a:xfrm>
        </p:spPr>
        <p:txBody>
          <a:bodyPr>
            <a:noAutofit/>
          </a:bodyPr>
          <a:lstStyle/>
          <a:p>
            <a:r>
              <a:rPr lang="en-US" altLang="ko-KR" sz="3200" b="1" dirty="0" smtClean="0">
                <a:solidFill>
                  <a:srgbClr val="0033CC"/>
                </a:solidFill>
              </a:rPr>
              <a:t>MDG &amp; SDG Comparison</a:t>
            </a:r>
            <a:endParaRPr lang="en-IN" sz="4800" b="1" dirty="0">
              <a:solidFill>
                <a:srgbClr val="0033CC"/>
              </a:solidFill>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 name="그림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209" y="1142999"/>
            <a:ext cx="7543800" cy="4968875"/>
          </a:xfrm>
          <a:prstGeom prst="rect">
            <a:avLst/>
          </a:prstGeom>
        </p:spPr>
      </p:pic>
    </p:spTree>
    <p:extLst>
      <p:ext uri="{BB962C8B-B14F-4D97-AF65-F5344CB8AC3E}">
        <p14:creationId xmlns:p14="http://schemas.microsoft.com/office/powerpoint/2010/main" val="32984099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274638"/>
            <a:ext cx="8572560" cy="62023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457200" y="437254"/>
            <a:ext cx="8229600" cy="411162"/>
          </a:xfrm>
        </p:spPr>
        <p:txBody>
          <a:bodyPr>
            <a:noAutofit/>
          </a:bodyPr>
          <a:lstStyle/>
          <a:p>
            <a:r>
              <a:rPr lang="en-US" sz="3200" b="1" spc="25" dirty="0">
                <a:solidFill>
                  <a:srgbClr val="000099"/>
                </a:solidFill>
                <a:latin typeface="Cambria" panose="02040503050406030204" pitchFamily="18" charset="0"/>
                <a:ea typeface="Cambria" panose="02040503050406030204" pitchFamily="18" charset="0"/>
              </a:rPr>
              <a:t>MDGs </a:t>
            </a:r>
            <a:r>
              <a:rPr lang="en-US" sz="3200" b="1" spc="-90" dirty="0">
                <a:solidFill>
                  <a:srgbClr val="000099"/>
                </a:solidFill>
                <a:latin typeface="Cambria" panose="02040503050406030204" pitchFamily="18" charset="0"/>
                <a:ea typeface="Cambria" panose="02040503050406030204" pitchFamily="18" charset="0"/>
              </a:rPr>
              <a:t>to </a:t>
            </a:r>
            <a:r>
              <a:rPr lang="en-US" sz="3200" b="1" spc="-85" dirty="0">
                <a:solidFill>
                  <a:srgbClr val="000099"/>
                </a:solidFill>
                <a:latin typeface="Cambria" panose="02040503050406030204" pitchFamily="18" charset="0"/>
                <a:ea typeface="Cambria" panose="02040503050406030204" pitchFamily="18" charset="0"/>
              </a:rPr>
              <a:t>SDGs: </a:t>
            </a:r>
            <a:r>
              <a:rPr lang="en-US" sz="3200" b="1" spc="-124" dirty="0">
                <a:solidFill>
                  <a:srgbClr val="000099"/>
                </a:solidFill>
                <a:latin typeface="Cambria" panose="02040503050406030204" pitchFamily="18" charset="0"/>
                <a:ea typeface="Cambria" panose="02040503050406030204" pitchFamily="18" charset="0"/>
              </a:rPr>
              <a:t>Strategic</a:t>
            </a:r>
            <a:r>
              <a:rPr lang="en-US" sz="3200" b="1" spc="-471" dirty="0">
                <a:solidFill>
                  <a:srgbClr val="000099"/>
                </a:solidFill>
                <a:latin typeface="Cambria" panose="02040503050406030204" pitchFamily="18" charset="0"/>
                <a:ea typeface="Cambria" panose="02040503050406030204" pitchFamily="18" charset="0"/>
              </a:rPr>
              <a:t> </a:t>
            </a:r>
            <a:r>
              <a:rPr lang="en-US" sz="3200" b="1" spc="-471" dirty="0" smtClean="0">
                <a:solidFill>
                  <a:srgbClr val="000099"/>
                </a:solidFill>
                <a:latin typeface="Cambria" panose="02040503050406030204" pitchFamily="18" charset="0"/>
                <a:ea typeface="Cambria" panose="02040503050406030204" pitchFamily="18" charset="0"/>
              </a:rPr>
              <a:t> </a:t>
            </a:r>
            <a:r>
              <a:rPr lang="en-US" sz="3200" b="1" spc="-99" dirty="0" smtClean="0">
                <a:solidFill>
                  <a:srgbClr val="000099"/>
                </a:solidFill>
                <a:latin typeface="Cambria" panose="02040503050406030204" pitchFamily="18" charset="0"/>
                <a:ea typeface="Cambria" panose="02040503050406030204" pitchFamily="18" charset="0"/>
              </a:rPr>
              <a:t>Shifts</a:t>
            </a:r>
            <a:endParaRPr lang="en-IN" sz="4800" b="1" dirty="0">
              <a:solidFill>
                <a:srgbClr val="000099"/>
              </a:solidFill>
              <a:latin typeface="Cambria" panose="02040503050406030204" pitchFamily="18" charset="0"/>
              <a:ea typeface="Cambria" panose="02040503050406030204" pitchFamily="18"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graphicFrame>
        <p:nvGraphicFramePr>
          <p:cNvPr id="7" name="표 2"/>
          <p:cNvGraphicFramePr>
            <a:graphicFrameLocks noGrp="1"/>
          </p:cNvGraphicFramePr>
          <p:nvPr>
            <p:extLst>
              <p:ext uri="{D42A27DB-BD31-4B8C-83A1-F6EECF244321}">
                <p14:modId xmlns:p14="http://schemas.microsoft.com/office/powerpoint/2010/main" val="235544789"/>
              </p:ext>
            </p:extLst>
          </p:nvPr>
        </p:nvGraphicFramePr>
        <p:xfrm>
          <a:off x="656827" y="1371605"/>
          <a:ext cx="7658119" cy="4114794"/>
        </p:xfrm>
        <a:graphic>
          <a:graphicData uri="http://schemas.openxmlformats.org/drawingml/2006/table">
            <a:tbl>
              <a:tblPr firstRow="1" bandRow="1">
                <a:tableStyleId>{5C22544A-7EE6-4342-B048-85BDC9FD1C3A}</a:tableStyleId>
              </a:tblPr>
              <a:tblGrid>
                <a:gridCol w="3768843">
                  <a:extLst>
                    <a:ext uri="{9D8B030D-6E8A-4147-A177-3AD203B41FA5}">
                      <a16:colId xmlns:a16="http://schemas.microsoft.com/office/drawing/2014/main" val="20000"/>
                    </a:ext>
                  </a:extLst>
                </a:gridCol>
                <a:gridCol w="3889276">
                  <a:extLst>
                    <a:ext uri="{9D8B030D-6E8A-4147-A177-3AD203B41FA5}">
                      <a16:colId xmlns:a16="http://schemas.microsoft.com/office/drawing/2014/main" val="20001"/>
                    </a:ext>
                  </a:extLst>
                </a:gridCol>
              </a:tblGrid>
              <a:tr h="467590">
                <a:tc>
                  <a:txBody>
                    <a:bodyPr/>
                    <a:lstStyle/>
                    <a:p>
                      <a:pPr algn="ctr" latinLnBrk="1"/>
                      <a:r>
                        <a:rPr lang="en-US" altLang="ko-KR" sz="1800" dirty="0" smtClean="0">
                          <a:solidFill>
                            <a:srgbClr val="000099"/>
                          </a:solidFill>
                          <a:latin typeface="Cambria" panose="02040503050406030204" pitchFamily="18" charset="0"/>
                          <a:ea typeface="Cambria" panose="02040503050406030204" pitchFamily="18" charset="0"/>
                        </a:rPr>
                        <a:t>MDG</a:t>
                      </a:r>
                      <a:endParaRPr lang="ko-KR" altLang="en-US" sz="1800" dirty="0">
                        <a:solidFill>
                          <a:srgbClr val="000099"/>
                        </a:solidFill>
                        <a:latin typeface="Cambria"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800" dirty="0" smtClean="0">
                          <a:solidFill>
                            <a:srgbClr val="000099"/>
                          </a:solidFill>
                          <a:latin typeface="Cambria" panose="02040503050406030204" pitchFamily="18" charset="0"/>
                          <a:ea typeface="Cambria" panose="02040503050406030204" pitchFamily="18" charset="0"/>
                        </a:rPr>
                        <a:t>SDG</a:t>
                      </a:r>
                      <a:endParaRPr lang="ko-KR" altLang="en-US" sz="1800" dirty="0">
                        <a:solidFill>
                          <a:srgbClr val="000099"/>
                        </a:solidFill>
                        <a:latin typeface="Cambria"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841664">
                <a:tc>
                  <a:txBody>
                    <a:bodyPr/>
                    <a:lstStyle/>
                    <a:p>
                      <a:pPr algn="ctr" latinLnBrk="1"/>
                      <a:r>
                        <a:rPr lang="en-US" altLang="ko-KR" sz="1800" b="0" dirty="0" smtClean="0">
                          <a:latin typeface="Cambria" panose="02040503050406030204" pitchFamily="18" charset="0"/>
                          <a:ea typeface="Cambria" panose="02040503050406030204" pitchFamily="18" charset="0"/>
                        </a:rPr>
                        <a:t>Traditional</a:t>
                      </a:r>
                      <a:r>
                        <a:rPr lang="en-US" altLang="ko-KR" sz="1800" b="0" baseline="0" dirty="0" smtClean="0">
                          <a:latin typeface="Cambria" panose="02040503050406030204" pitchFamily="18" charset="0"/>
                          <a:ea typeface="Cambria" panose="02040503050406030204" pitchFamily="18" charset="0"/>
                        </a:rPr>
                        <a:t> assistance</a:t>
                      </a:r>
                      <a:endParaRPr lang="ko-KR" altLang="en-US" sz="1800" b="0" dirty="0">
                        <a:latin typeface="Cambria"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0" dirty="0" smtClean="0">
                          <a:latin typeface="Cambria" panose="02040503050406030204" pitchFamily="18" charset="0"/>
                          <a:ea typeface="Cambria" panose="02040503050406030204" pitchFamily="18" charset="0"/>
                        </a:rPr>
                        <a:t>Traditional</a:t>
                      </a:r>
                      <a:r>
                        <a:rPr lang="en-US" altLang="ko-KR" sz="1800" b="0" baseline="0" dirty="0" smtClean="0">
                          <a:latin typeface="Cambria" panose="02040503050406030204" pitchFamily="18" charset="0"/>
                          <a:ea typeface="Cambria" panose="02040503050406030204" pitchFamily="18" charset="0"/>
                        </a:rPr>
                        <a:t> assistance</a:t>
                      </a:r>
                      <a:r>
                        <a:rPr lang="ko-KR" altLang="en-US" sz="1800" b="0" baseline="0" dirty="0" smtClean="0">
                          <a:latin typeface="Cambria" panose="02040503050406030204" pitchFamily="18" charset="0"/>
                        </a:rPr>
                        <a:t> </a:t>
                      </a:r>
                      <a:endParaRPr lang="en-US" altLang="ko-KR" sz="1800" b="0" baseline="0" dirty="0" smtClean="0">
                        <a:latin typeface="Cambria" panose="02040503050406030204" pitchFamily="18" charset="0"/>
                        <a:ea typeface="Cambria" panose="02040503050406030204" pitchFamily="18" charset="0"/>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0" baseline="0" dirty="0" smtClean="0">
                          <a:latin typeface="Cambria" panose="02040503050406030204" pitchFamily="18" charset="0"/>
                          <a:ea typeface="Cambria" panose="02040503050406030204" pitchFamily="18" charset="0"/>
                        </a:rPr>
                        <a:t>+ Universal goals</a:t>
                      </a:r>
                      <a:endParaRPr lang="ko-KR" altLang="en-US" sz="1800" b="0" dirty="0" smtClean="0">
                        <a:latin typeface="Cambria"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67590">
                <a:tc>
                  <a:txBody>
                    <a:bodyPr/>
                    <a:lstStyle/>
                    <a:p>
                      <a:pPr algn="ctr" latinLnBrk="1"/>
                      <a:r>
                        <a:rPr lang="en-US" altLang="ko-KR" sz="1800" b="0" dirty="0" smtClean="0">
                          <a:latin typeface="Cambria" panose="02040503050406030204" pitchFamily="18" charset="0"/>
                          <a:ea typeface="Cambria" panose="02040503050406030204" pitchFamily="18" charset="0"/>
                        </a:rPr>
                        <a:t>Limited</a:t>
                      </a:r>
                      <a:r>
                        <a:rPr lang="en-US" altLang="ko-KR" sz="1800" b="0" baseline="0" dirty="0" smtClean="0">
                          <a:latin typeface="Cambria" panose="02040503050406030204" pitchFamily="18" charset="0"/>
                          <a:ea typeface="Cambria" panose="02040503050406030204" pitchFamily="18" charset="0"/>
                        </a:rPr>
                        <a:t> goals</a:t>
                      </a:r>
                      <a:endParaRPr lang="ko-KR" altLang="en-US" sz="1800" b="0">
                        <a:latin typeface="Cambria"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800" b="0" dirty="0" smtClean="0">
                          <a:latin typeface="Cambria" panose="02040503050406030204" pitchFamily="18" charset="0"/>
                          <a:ea typeface="Cambria" panose="02040503050406030204" pitchFamily="18" charset="0"/>
                        </a:rPr>
                        <a:t>More comprehensive </a:t>
                      </a:r>
                      <a:endParaRPr lang="ko-KR" altLang="en-US" sz="1800" b="0" dirty="0">
                        <a:latin typeface="Cambria"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67590">
                <a:tc>
                  <a:txBody>
                    <a:bodyPr/>
                    <a:lstStyle/>
                    <a:p>
                      <a:pPr algn="ctr" latinLnBrk="1"/>
                      <a:r>
                        <a:rPr lang="en-US" altLang="ko-KR" sz="1800" b="0" dirty="0" smtClean="0">
                          <a:latin typeface="Cambria" panose="02040503050406030204" pitchFamily="18" charset="0"/>
                          <a:ea typeface="Cambria" panose="02040503050406030204" pitchFamily="18" charset="0"/>
                        </a:rPr>
                        <a:t>Top-down</a:t>
                      </a:r>
                      <a:r>
                        <a:rPr lang="en-US" altLang="ko-KR" sz="1800" b="0" baseline="0" dirty="0" smtClean="0">
                          <a:latin typeface="Cambria" panose="02040503050406030204" pitchFamily="18" charset="0"/>
                          <a:ea typeface="Cambria" panose="02040503050406030204" pitchFamily="18" charset="0"/>
                        </a:rPr>
                        <a:t> process</a:t>
                      </a:r>
                      <a:endParaRPr lang="ko-KR" altLang="en-US" sz="1800" b="0">
                        <a:latin typeface="Cambria"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800" b="0" dirty="0" smtClean="0">
                          <a:latin typeface="Cambria" panose="02040503050406030204" pitchFamily="18" charset="0"/>
                          <a:ea typeface="Cambria" panose="02040503050406030204" pitchFamily="18" charset="0"/>
                        </a:rPr>
                        <a:t>Inclusive goal</a:t>
                      </a:r>
                      <a:r>
                        <a:rPr lang="en-US" altLang="ko-KR" sz="1800" b="0" baseline="0" dirty="0" smtClean="0">
                          <a:latin typeface="Cambria" panose="02040503050406030204" pitchFamily="18" charset="0"/>
                          <a:ea typeface="Cambria" panose="02040503050406030204" pitchFamily="18" charset="0"/>
                        </a:rPr>
                        <a:t> setting </a:t>
                      </a:r>
                      <a:endParaRPr lang="ko-KR" altLang="en-US" sz="1800" b="0" dirty="0">
                        <a:latin typeface="Cambria"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67590">
                <a:tc>
                  <a:txBody>
                    <a:bodyPr/>
                    <a:lstStyle/>
                    <a:p>
                      <a:pPr algn="ctr" latinLnBrk="1"/>
                      <a:r>
                        <a:rPr lang="en-US" altLang="ko-KR" sz="1800" b="0" dirty="0" smtClean="0">
                          <a:latin typeface="Cambria" panose="02040503050406030204" pitchFamily="18" charset="0"/>
                          <a:ea typeface="Cambria" panose="02040503050406030204" pitchFamily="18" charset="0"/>
                        </a:rPr>
                        <a:t>Traditional</a:t>
                      </a:r>
                      <a:r>
                        <a:rPr lang="en-US" altLang="ko-KR" sz="1800" b="0" baseline="0" dirty="0" smtClean="0">
                          <a:latin typeface="Cambria" panose="02040503050406030204" pitchFamily="18" charset="0"/>
                          <a:ea typeface="Cambria" panose="02040503050406030204" pitchFamily="18" charset="0"/>
                        </a:rPr>
                        <a:t> statistics </a:t>
                      </a:r>
                      <a:endParaRPr lang="ko-KR" altLang="en-US" sz="1800" b="0">
                        <a:latin typeface="Cambria"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800" b="0" dirty="0" smtClean="0">
                          <a:latin typeface="Cambria" panose="02040503050406030204" pitchFamily="18" charset="0"/>
                          <a:ea typeface="Cambria" panose="02040503050406030204" pitchFamily="18" charset="0"/>
                        </a:rPr>
                        <a:t>Traditional</a:t>
                      </a:r>
                      <a:r>
                        <a:rPr lang="en-US" altLang="ko-KR" sz="1800" b="0" baseline="0" dirty="0" smtClean="0">
                          <a:latin typeface="Cambria" panose="02040503050406030204" pitchFamily="18" charset="0"/>
                          <a:ea typeface="Cambria" panose="02040503050406030204" pitchFamily="18" charset="0"/>
                        </a:rPr>
                        <a:t> + Data revolution</a:t>
                      </a:r>
                      <a:endParaRPr lang="ko-KR" altLang="en-US" sz="1800" b="0" dirty="0">
                        <a:latin typeface="Cambria"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67590">
                <a:tc>
                  <a:txBody>
                    <a:bodyPr/>
                    <a:lstStyle/>
                    <a:p>
                      <a:pPr algn="ctr" latinLnBrk="1"/>
                      <a:r>
                        <a:rPr lang="en-US" altLang="ko-KR" sz="1800" b="0" dirty="0" smtClean="0">
                          <a:latin typeface="Cambria" panose="02040503050406030204" pitchFamily="18" charset="0"/>
                          <a:ea typeface="Cambria" panose="02040503050406030204" pitchFamily="18" charset="0"/>
                        </a:rPr>
                        <a:t>Hunger</a:t>
                      </a:r>
                      <a:r>
                        <a:rPr lang="en-US" altLang="ko-KR" sz="1800" b="0" baseline="0" dirty="0" smtClean="0">
                          <a:latin typeface="Cambria" panose="02040503050406030204" pitchFamily="18" charset="0"/>
                          <a:ea typeface="Cambria" panose="02040503050406030204" pitchFamily="18" charset="0"/>
                        </a:rPr>
                        <a:t> and poverty together </a:t>
                      </a:r>
                      <a:endParaRPr lang="ko-KR" altLang="en-US" sz="1800" b="0">
                        <a:latin typeface="Cambria"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800" b="0" dirty="0" smtClean="0">
                          <a:latin typeface="Cambria" panose="02040503050406030204" pitchFamily="18" charset="0"/>
                          <a:ea typeface="Cambria" panose="02040503050406030204" pitchFamily="18" charset="0"/>
                        </a:rPr>
                        <a:t>Distinction</a:t>
                      </a:r>
                      <a:r>
                        <a:rPr lang="en-US" altLang="ko-KR" sz="1800" b="0" baseline="0" dirty="0" smtClean="0">
                          <a:latin typeface="Cambria" panose="02040503050406030204" pitchFamily="18" charset="0"/>
                          <a:ea typeface="Cambria" panose="02040503050406030204" pitchFamily="18" charset="0"/>
                        </a:rPr>
                        <a:t> </a:t>
                      </a:r>
                      <a:endParaRPr lang="ko-KR" altLang="en-US" sz="1800" b="0" dirty="0">
                        <a:latin typeface="Cambria"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67590">
                <a:tc>
                  <a:txBody>
                    <a:bodyPr/>
                    <a:lstStyle/>
                    <a:p>
                      <a:pPr algn="ctr" latinLnBrk="1"/>
                      <a:r>
                        <a:rPr lang="en-US" altLang="ko-KR" sz="1800" b="0" dirty="0" smtClean="0">
                          <a:latin typeface="Cambria" panose="02040503050406030204" pitchFamily="18" charset="0"/>
                          <a:ea typeface="Cambria" panose="02040503050406030204" pitchFamily="18" charset="0"/>
                        </a:rPr>
                        <a:t>Quantity</a:t>
                      </a:r>
                      <a:r>
                        <a:rPr lang="en-US" altLang="ko-KR" sz="1800" b="0" baseline="0" dirty="0" smtClean="0">
                          <a:latin typeface="Cambria" panose="02040503050406030204" pitchFamily="18" charset="0"/>
                          <a:ea typeface="Cambria" panose="02040503050406030204" pitchFamily="18" charset="0"/>
                        </a:rPr>
                        <a:t> Education</a:t>
                      </a:r>
                      <a:endParaRPr lang="ko-KR" altLang="en-US" sz="1800" b="0">
                        <a:latin typeface="Cambria"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800" b="0" dirty="0" smtClean="0">
                          <a:latin typeface="Cambria" panose="02040503050406030204" pitchFamily="18" charset="0"/>
                          <a:ea typeface="Cambria" panose="02040503050406030204" pitchFamily="18" charset="0"/>
                        </a:rPr>
                        <a:t>Quality</a:t>
                      </a:r>
                      <a:r>
                        <a:rPr lang="en-US" altLang="ko-KR" sz="1800" b="0" baseline="0" dirty="0" smtClean="0">
                          <a:latin typeface="Cambria" panose="02040503050406030204" pitchFamily="18" charset="0"/>
                          <a:ea typeface="Cambria" panose="02040503050406030204" pitchFamily="18" charset="0"/>
                        </a:rPr>
                        <a:t> Education</a:t>
                      </a:r>
                      <a:endParaRPr lang="ko-KR" altLang="en-US" sz="1800" b="0" dirty="0">
                        <a:latin typeface="Cambria"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67590">
                <a:tc>
                  <a:txBody>
                    <a:bodyPr/>
                    <a:lstStyle/>
                    <a:p>
                      <a:pPr algn="ctr" latinLnBrk="1"/>
                      <a:r>
                        <a:rPr lang="en-US" altLang="ko-KR" sz="1800" b="0" dirty="0" smtClean="0">
                          <a:latin typeface="Cambria" panose="02040503050406030204" pitchFamily="18" charset="0"/>
                          <a:ea typeface="Cambria" panose="02040503050406030204" pitchFamily="18" charset="0"/>
                        </a:rPr>
                        <a:t>Funding:</a:t>
                      </a:r>
                      <a:r>
                        <a:rPr lang="en-US" altLang="ko-KR" sz="1800" b="0" baseline="0" dirty="0" smtClean="0">
                          <a:latin typeface="Cambria" panose="02040503050406030204" pitchFamily="18" charset="0"/>
                          <a:ea typeface="Cambria" panose="02040503050406030204" pitchFamily="18" charset="0"/>
                        </a:rPr>
                        <a:t> Focus on ODA</a:t>
                      </a:r>
                      <a:endParaRPr lang="ko-KR" altLang="en-US" sz="1800" b="0">
                        <a:latin typeface="Cambria"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800" b="0" dirty="0" smtClean="0">
                          <a:latin typeface="Cambria" panose="02040503050406030204" pitchFamily="18" charset="0"/>
                          <a:ea typeface="Cambria" panose="02040503050406030204" pitchFamily="18" charset="0"/>
                        </a:rPr>
                        <a:t>Broader</a:t>
                      </a:r>
                      <a:r>
                        <a:rPr lang="en-US" altLang="ko-KR" sz="1800" b="0" baseline="0" dirty="0" smtClean="0">
                          <a:latin typeface="Cambria" panose="02040503050406030204" pitchFamily="18" charset="0"/>
                          <a:ea typeface="Cambria" panose="02040503050406030204" pitchFamily="18" charset="0"/>
                        </a:rPr>
                        <a:t> set of financial sources </a:t>
                      </a:r>
                      <a:endParaRPr lang="ko-KR" altLang="en-US" sz="1800" b="0" dirty="0">
                        <a:latin typeface="Cambria"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9009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274638"/>
            <a:ext cx="8572560" cy="62023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457200" y="437254"/>
            <a:ext cx="8229600" cy="411162"/>
          </a:xfrm>
        </p:spPr>
        <p:txBody>
          <a:bodyPr>
            <a:noAutofit/>
          </a:bodyPr>
          <a:lstStyle/>
          <a:p>
            <a:r>
              <a:rPr lang="en-US" sz="3200" b="1" spc="25" dirty="0">
                <a:solidFill>
                  <a:srgbClr val="000099"/>
                </a:solidFill>
                <a:latin typeface="Cambria" panose="02040503050406030204" pitchFamily="18" charset="0"/>
                <a:ea typeface="Cambria" panose="02040503050406030204" pitchFamily="18" charset="0"/>
              </a:rPr>
              <a:t>MDGs </a:t>
            </a:r>
            <a:r>
              <a:rPr lang="en-US" sz="3200" b="1" spc="-90" dirty="0">
                <a:solidFill>
                  <a:srgbClr val="000099"/>
                </a:solidFill>
                <a:latin typeface="Cambria" panose="02040503050406030204" pitchFamily="18" charset="0"/>
                <a:ea typeface="Cambria" panose="02040503050406030204" pitchFamily="18" charset="0"/>
              </a:rPr>
              <a:t>to </a:t>
            </a:r>
            <a:r>
              <a:rPr lang="en-US" sz="3200" b="1" spc="-85" dirty="0">
                <a:solidFill>
                  <a:srgbClr val="000099"/>
                </a:solidFill>
                <a:latin typeface="Cambria" panose="02040503050406030204" pitchFamily="18" charset="0"/>
                <a:ea typeface="Cambria" panose="02040503050406030204" pitchFamily="18" charset="0"/>
              </a:rPr>
              <a:t>SDGs: </a:t>
            </a:r>
            <a:r>
              <a:rPr lang="en-US" sz="3200" b="1" spc="-124" dirty="0">
                <a:solidFill>
                  <a:srgbClr val="000099"/>
                </a:solidFill>
                <a:latin typeface="Cambria" panose="02040503050406030204" pitchFamily="18" charset="0"/>
                <a:ea typeface="Cambria" panose="02040503050406030204" pitchFamily="18" charset="0"/>
              </a:rPr>
              <a:t>Strategic</a:t>
            </a:r>
            <a:r>
              <a:rPr lang="en-US" sz="3200" b="1" spc="-471" dirty="0">
                <a:solidFill>
                  <a:srgbClr val="000099"/>
                </a:solidFill>
                <a:latin typeface="Cambria" panose="02040503050406030204" pitchFamily="18" charset="0"/>
                <a:ea typeface="Cambria" panose="02040503050406030204" pitchFamily="18" charset="0"/>
              </a:rPr>
              <a:t> </a:t>
            </a:r>
            <a:r>
              <a:rPr lang="en-US" sz="3200" b="1" spc="-471" dirty="0" smtClean="0">
                <a:solidFill>
                  <a:srgbClr val="000099"/>
                </a:solidFill>
                <a:latin typeface="Cambria" panose="02040503050406030204" pitchFamily="18" charset="0"/>
                <a:ea typeface="Cambria" panose="02040503050406030204" pitchFamily="18" charset="0"/>
              </a:rPr>
              <a:t> </a:t>
            </a:r>
            <a:r>
              <a:rPr lang="en-US" sz="3200" b="1" spc="-99" dirty="0" smtClean="0">
                <a:solidFill>
                  <a:srgbClr val="000099"/>
                </a:solidFill>
                <a:latin typeface="Cambria" panose="02040503050406030204" pitchFamily="18" charset="0"/>
                <a:ea typeface="Cambria" panose="02040503050406030204" pitchFamily="18" charset="0"/>
              </a:rPr>
              <a:t>Shifts</a:t>
            </a:r>
            <a:endParaRPr lang="en-IN" sz="4800" b="1" dirty="0">
              <a:solidFill>
                <a:srgbClr val="000099"/>
              </a:solidFill>
              <a:latin typeface="Cambria" panose="02040503050406030204" pitchFamily="18" charset="0"/>
              <a:ea typeface="Cambria" panose="02040503050406030204" pitchFamily="18"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object 3"/>
          <p:cNvSpPr txBox="1"/>
          <p:nvPr/>
        </p:nvSpPr>
        <p:spPr>
          <a:xfrm>
            <a:off x="685800" y="990600"/>
            <a:ext cx="7543800" cy="5571253"/>
          </a:xfrm>
          <a:prstGeom prst="rect">
            <a:avLst/>
          </a:prstGeom>
        </p:spPr>
        <p:txBody>
          <a:bodyPr vert="horz" wrap="square" lIns="0" tIns="7159" rIns="0" bIns="0" rtlCol="0">
            <a:spAutoFit/>
          </a:bodyPr>
          <a:lstStyle/>
          <a:p>
            <a:pPr marL="200452" marR="184702" indent="-193293">
              <a:spcBef>
                <a:spcPts val="56"/>
              </a:spcBef>
              <a:buFont typeface="Arial"/>
              <a:buChar char="•"/>
              <a:tabLst>
                <a:tab pos="200094" algn="l"/>
                <a:tab pos="200452" algn="l"/>
              </a:tabLst>
            </a:pPr>
            <a:r>
              <a:rPr sz="1600" b="1" spc="-90" dirty="0">
                <a:latin typeface="Cambria" panose="02040503050406030204" pitchFamily="18" charset="0"/>
                <a:ea typeface="Cambria" panose="02040503050406030204" pitchFamily="18" charset="0"/>
                <a:cs typeface="Trebuchet MS"/>
              </a:rPr>
              <a:t>Conclusiveness</a:t>
            </a:r>
            <a:r>
              <a:rPr sz="1600" b="1" spc="-113" dirty="0">
                <a:latin typeface="Cambria" panose="02040503050406030204" pitchFamily="18" charset="0"/>
                <a:ea typeface="Cambria" panose="02040503050406030204" pitchFamily="18" charset="0"/>
                <a:cs typeface="Trebuchet MS"/>
              </a:rPr>
              <a:t> </a:t>
            </a:r>
            <a:r>
              <a:rPr sz="1600" b="1" spc="206" dirty="0">
                <a:latin typeface="Cambria" panose="02040503050406030204" pitchFamily="18" charset="0"/>
                <a:ea typeface="Cambria" panose="02040503050406030204" pitchFamily="18" charset="0"/>
                <a:cs typeface="Trebuchet MS"/>
              </a:rPr>
              <a:t>–</a:t>
            </a:r>
            <a:r>
              <a:rPr sz="1600" b="1" spc="-166" dirty="0">
                <a:latin typeface="Cambria" panose="02040503050406030204" pitchFamily="18" charset="0"/>
                <a:ea typeface="Cambria" panose="02040503050406030204" pitchFamily="18" charset="0"/>
                <a:cs typeface="Trebuchet MS"/>
              </a:rPr>
              <a:t> </a:t>
            </a:r>
            <a:r>
              <a:rPr sz="1600" spc="-56" dirty="0">
                <a:latin typeface="Cambria" panose="02040503050406030204" pitchFamily="18" charset="0"/>
                <a:ea typeface="Cambria" panose="02040503050406030204" pitchFamily="18" charset="0"/>
                <a:cs typeface="Trebuchet MS"/>
              </a:rPr>
              <a:t>Focus</a:t>
            </a:r>
            <a:r>
              <a:rPr sz="1600" spc="-101" dirty="0">
                <a:latin typeface="Cambria" panose="02040503050406030204" pitchFamily="18" charset="0"/>
                <a:ea typeface="Cambria" panose="02040503050406030204" pitchFamily="18" charset="0"/>
                <a:cs typeface="Trebuchet MS"/>
              </a:rPr>
              <a:t> </a:t>
            </a:r>
            <a:r>
              <a:rPr sz="1600" spc="-23" dirty="0">
                <a:latin typeface="Cambria" panose="02040503050406030204" pitchFamily="18" charset="0"/>
                <a:ea typeface="Cambria" panose="02040503050406030204" pitchFamily="18" charset="0"/>
                <a:cs typeface="Trebuchet MS"/>
              </a:rPr>
              <a:t>on</a:t>
            </a:r>
            <a:r>
              <a:rPr sz="1600" spc="-101" dirty="0">
                <a:latin typeface="Cambria" panose="02040503050406030204" pitchFamily="18" charset="0"/>
                <a:ea typeface="Cambria" panose="02040503050406030204" pitchFamily="18" charset="0"/>
                <a:cs typeface="Trebuchet MS"/>
              </a:rPr>
              <a:t> </a:t>
            </a:r>
            <a:r>
              <a:rPr sz="1600" spc="-62" dirty="0">
                <a:latin typeface="Cambria" panose="02040503050406030204" pitchFamily="18" charset="0"/>
                <a:ea typeface="Cambria" panose="02040503050406030204" pitchFamily="18" charset="0"/>
                <a:cs typeface="Trebuchet MS"/>
              </a:rPr>
              <a:t>the</a:t>
            </a:r>
            <a:r>
              <a:rPr sz="1600" spc="-96" dirty="0">
                <a:latin typeface="Cambria" panose="02040503050406030204" pitchFamily="18" charset="0"/>
                <a:ea typeface="Cambria" panose="02040503050406030204" pitchFamily="18" charset="0"/>
                <a:cs typeface="Trebuchet MS"/>
              </a:rPr>
              <a:t> </a:t>
            </a:r>
            <a:r>
              <a:rPr sz="1600" spc="-56" dirty="0">
                <a:latin typeface="Cambria" panose="02040503050406030204" pitchFamily="18" charset="0"/>
                <a:ea typeface="Cambria" panose="02040503050406030204" pitchFamily="18" charset="0"/>
                <a:cs typeface="Trebuchet MS"/>
              </a:rPr>
              <a:t>Finish</a:t>
            </a:r>
            <a:r>
              <a:rPr sz="1600" spc="-101" dirty="0">
                <a:latin typeface="Cambria" panose="02040503050406030204" pitchFamily="18" charset="0"/>
                <a:ea typeface="Cambria" panose="02040503050406030204" pitchFamily="18" charset="0"/>
                <a:cs typeface="Trebuchet MS"/>
              </a:rPr>
              <a:t> </a:t>
            </a:r>
            <a:r>
              <a:rPr sz="1600" spc="-79" dirty="0">
                <a:latin typeface="Cambria" panose="02040503050406030204" pitchFamily="18" charset="0"/>
                <a:ea typeface="Cambria" panose="02040503050406030204" pitchFamily="18" charset="0"/>
                <a:cs typeface="Trebuchet MS"/>
              </a:rPr>
              <a:t>line:</a:t>
            </a:r>
            <a:r>
              <a:rPr sz="1600" spc="-104" dirty="0">
                <a:latin typeface="Cambria" panose="02040503050406030204" pitchFamily="18" charset="0"/>
                <a:ea typeface="Cambria" panose="02040503050406030204" pitchFamily="18" charset="0"/>
                <a:cs typeface="Trebuchet MS"/>
              </a:rPr>
              <a:t> </a:t>
            </a:r>
            <a:r>
              <a:rPr sz="1600" spc="-73" dirty="0">
                <a:latin typeface="Cambria" panose="02040503050406030204" pitchFamily="18" charset="0"/>
                <a:ea typeface="Cambria" panose="02040503050406030204" pitchFamily="18" charset="0"/>
                <a:cs typeface="Trebuchet MS"/>
              </a:rPr>
              <a:t>Zero</a:t>
            </a:r>
            <a:r>
              <a:rPr sz="1600" spc="-101" dirty="0">
                <a:latin typeface="Cambria" panose="02040503050406030204" pitchFamily="18" charset="0"/>
                <a:ea typeface="Cambria" panose="02040503050406030204" pitchFamily="18" charset="0"/>
                <a:cs typeface="Trebuchet MS"/>
              </a:rPr>
              <a:t> </a:t>
            </a:r>
            <a:r>
              <a:rPr sz="1600" spc="-87" dirty="0">
                <a:latin typeface="Cambria" panose="02040503050406030204" pitchFamily="18" charset="0"/>
                <a:ea typeface="Cambria" panose="02040503050406030204" pitchFamily="18" charset="0"/>
                <a:cs typeface="Trebuchet MS"/>
              </a:rPr>
              <a:t>Poverty,</a:t>
            </a:r>
            <a:r>
              <a:rPr sz="1600" spc="-101" dirty="0">
                <a:latin typeface="Cambria" panose="02040503050406030204" pitchFamily="18" charset="0"/>
                <a:ea typeface="Cambria" panose="02040503050406030204" pitchFamily="18" charset="0"/>
                <a:cs typeface="Trebuchet MS"/>
              </a:rPr>
              <a:t> </a:t>
            </a:r>
            <a:r>
              <a:rPr sz="1600" spc="-79" dirty="0">
                <a:latin typeface="Cambria" panose="02040503050406030204" pitchFamily="18" charset="0"/>
                <a:ea typeface="Cambria" panose="02040503050406030204" pitchFamily="18" charset="0"/>
                <a:cs typeface="Trebuchet MS"/>
              </a:rPr>
              <a:t>Hunger,</a:t>
            </a:r>
            <a:r>
              <a:rPr sz="1600" spc="-99" dirty="0">
                <a:latin typeface="Cambria" panose="02040503050406030204" pitchFamily="18" charset="0"/>
                <a:ea typeface="Cambria" panose="02040503050406030204" pitchFamily="18" charset="0"/>
                <a:cs typeface="Trebuchet MS"/>
              </a:rPr>
              <a:t> </a:t>
            </a:r>
            <a:r>
              <a:rPr sz="1600" spc="-68" dirty="0">
                <a:latin typeface="Cambria" panose="02040503050406030204" pitchFamily="18" charset="0"/>
                <a:ea typeface="Cambria" panose="02040503050406030204" pitchFamily="18" charset="0"/>
                <a:cs typeface="Trebuchet MS"/>
              </a:rPr>
              <a:t>preventable  Child </a:t>
            </a:r>
            <a:r>
              <a:rPr sz="1600" spc="-62" dirty="0">
                <a:latin typeface="Cambria" panose="02040503050406030204" pitchFamily="18" charset="0"/>
                <a:ea typeface="Cambria" panose="02040503050406030204" pitchFamily="18" charset="0"/>
                <a:cs typeface="Trebuchet MS"/>
              </a:rPr>
              <a:t>Deaths, </a:t>
            </a:r>
            <a:r>
              <a:rPr sz="1600" spc="-54" dirty="0">
                <a:latin typeface="Cambria" panose="02040503050406030204" pitchFamily="18" charset="0"/>
                <a:ea typeface="Cambria" panose="02040503050406030204" pitchFamily="18" charset="0"/>
                <a:cs typeface="Trebuchet MS"/>
              </a:rPr>
              <a:t>Gender </a:t>
            </a:r>
            <a:r>
              <a:rPr sz="1600" spc="-56" dirty="0">
                <a:latin typeface="Cambria" panose="02040503050406030204" pitchFamily="18" charset="0"/>
                <a:ea typeface="Cambria" panose="02040503050406030204" pitchFamily="18" charset="0"/>
                <a:cs typeface="Trebuchet MS"/>
              </a:rPr>
              <a:t>Discrimination </a:t>
            </a:r>
            <a:r>
              <a:rPr sz="1600" spc="-34" dirty="0">
                <a:latin typeface="Cambria" panose="02040503050406030204" pitchFamily="18" charset="0"/>
                <a:ea typeface="Cambria" panose="02040503050406030204" pitchFamily="18" charset="0"/>
                <a:cs typeface="Trebuchet MS"/>
              </a:rPr>
              <a:t>&amp;</a:t>
            </a:r>
            <a:r>
              <a:rPr sz="1600" spc="-316" dirty="0">
                <a:latin typeface="Cambria" panose="02040503050406030204" pitchFamily="18" charset="0"/>
                <a:ea typeface="Cambria" panose="02040503050406030204" pitchFamily="18" charset="0"/>
                <a:cs typeface="Trebuchet MS"/>
              </a:rPr>
              <a:t> </a:t>
            </a:r>
            <a:r>
              <a:rPr sz="1600" spc="-70" dirty="0">
                <a:latin typeface="Cambria" panose="02040503050406030204" pitchFamily="18" charset="0"/>
                <a:ea typeface="Cambria" panose="02040503050406030204" pitchFamily="18" charset="0"/>
                <a:cs typeface="Trebuchet MS"/>
              </a:rPr>
              <a:t>Violence, </a:t>
            </a:r>
            <a:r>
              <a:rPr sz="1600" spc="-110" dirty="0">
                <a:latin typeface="Cambria" panose="02040503050406030204" pitchFamily="18" charset="0"/>
                <a:ea typeface="Cambria" panose="02040503050406030204" pitchFamily="18" charset="0"/>
                <a:cs typeface="Trebuchet MS"/>
              </a:rPr>
              <a:t>etc.</a:t>
            </a:r>
            <a:endParaRPr sz="1600" dirty="0">
              <a:latin typeface="Cambria" panose="02040503050406030204" pitchFamily="18" charset="0"/>
              <a:ea typeface="Cambria" panose="02040503050406030204" pitchFamily="18" charset="0"/>
              <a:cs typeface="Trebuchet MS"/>
            </a:endParaRPr>
          </a:p>
          <a:p>
            <a:pPr marL="200452" marR="123493" indent="-193293">
              <a:spcBef>
                <a:spcPts val="1347"/>
              </a:spcBef>
              <a:buFont typeface="Arial"/>
              <a:buChar char="•"/>
              <a:tabLst>
                <a:tab pos="200094" algn="l"/>
                <a:tab pos="200452" algn="l"/>
              </a:tabLst>
            </a:pPr>
            <a:r>
              <a:rPr sz="1600" b="1" spc="-90" dirty="0">
                <a:latin typeface="Cambria" panose="02040503050406030204" pitchFamily="18" charset="0"/>
                <a:ea typeface="Cambria" panose="02040503050406030204" pitchFamily="18" charset="0"/>
                <a:cs typeface="Trebuchet MS"/>
              </a:rPr>
              <a:t>Comprehensiveness</a:t>
            </a:r>
            <a:r>
              <a:rPr sz="1600" b="1" spc="-113" dirty="0">
                <a:latin typeface="Cambria" panose="02040503050406030204" pitchFamily="18" charset="0"/>
                <a:ea typeface="Cambria" panose="02040503050406030204" pitchFamily="18" charset="0"/>
                <a:cs typeface="Trebuchet MS"/>
              </a:rPr>
              <a:t> </a:t>
            </a:r>
            <a:r>
              <a:rPr sz="1600" b="1" spc="-99" dirty="0">
                <a:latin typeface="Cambria" panose="02040503050406030204" pitchFamily="18" charset="0"/>
                <a:ea typeface="Cambria" panose="02040503050406030204" pitchFamily="18" charset="0"/>
                <a:cs typeface="Trebuchet MS"/>
              </a:rPr>
              <a:t>-</a:t>
            </a:r>
            <a:r>
              <a:rPr sz="1600" b="1" spc="-166" dirty="0">
                <a:latin typeface="Cambria" panose="02040503050406030204" pitchFamily="18" charset="0"/>
                <a:ea typeface="Cambria" panose="02040503050406030204" pitchFamily="18" charset="0"/>
                <a:cs typeface="Trebuchet MS"/>
              </a:rPr>
              <a:t> </a:t>
            </a:r>
            <a:r>
              <a:rPr sz="1600" spc="-73" dirty="0">
                <a:latin typeface="Cambria" panose="02040503050406030204" pitchFamily="18" charset="0"/>
                <a:ea typeface="Cambria" panose="02040503050406030204" pitchFamily="18" charset="0"/>
                <a:cs typeface="Trebuchet MS"/>
              </a:rPr>
              <a:t>The</a:t>
            </a:r>
            <a:r>
              <a:rPr sz="1600" spc="-99" dirty="0">
                <a:latin typeface="Cambria" panose="02040503050406030204" pitchFamily="18" charset="0"/>
                <a:ea typeface="Cambria" panose="02040503050406030204" pitchFamily="18" charset="0"/>
                <a:cs typeface="Trebuchet MS"/>
              </a:rPr>
              <a:t> </a:t>
            </a:r>
            <a:r>
              <a:rPr sz="1600" spc="-31" dirty="0">
                <a:latin typeface="Cambria" panose="02040503050406030204" pitchFamily="18" charset="0"/>
                <a:ea typeface="Cambria" panose="02040503050406030204" pitchFamily="18" charset="0"/>
                <a:cs typeface="Trebuchet MS"/>
              </a:rPr>
              <a:t>SDGs</a:t>
            </a:r>
            <a:r>
              <a:rPr sz="1600" spc="-104" dirty="0">
                <a:latin typeface="Cambria" panose="02040503050406030204" pitchFamily="18" charset="0"/>
                <a:ea typeface="Cambria" panose="02040503050406030204" pitchFamily="18" charset="0"/>
                <a:cs typeface="Trebuchet MS"/>
              </a:rPr>
              <a:t> </a:t>
            </a:r>
            <a:r>
              <a:rPr sz="1600" spc="-68" dirty="0">
                <a:latin typeface="Cambria" panose="02040503050406030204" pitchFamily="18" charset="0"/>
                <a:ea typeface="Cambria" panose="02040503050406030204" pitchFamily="18" charset="0"/>
                <a:cs typeface="Trebuchet MS"/>
              </a:rPr>
              <a:t>are</a:t>
            </a:r>
            <a:r>
              <a:rPr sz="1600" spc="-96" dirty="0">
                <a:latin typeface="Cambria" panose="02040503050406030204" pitchFamily="18" charset="0"/>
                <a:ea typeface="Cambria" panose="02040503050406030204" pitchFamily="18" charset="0"/>
                <a:cs typeface="Trebuchet MS"/>
              </a:rPr>
              <a:t> </a:t>
            </a:r>
            <a:r>
              <a:rPr sz="1600" spc="-51" dirty="0">
                <a:latin typeface="Cambria" panose="02040503050406030204" pitchFamily="18" charset="0"/>
                <a:ea typeface="Cambria" panose="02040503050406030204" pitchFamily="18" charset="0"/>
                <a:cs typeface="Trebuchet MS"/>
              </a:rPr>
              <a:t>more</a:t>
            </a:r>
            <a:r>
              <a:rPr sz="1600" spc="-99" dirty="0">
                <a:latin typeface="Cambria" panose="02040503050406030204" pitchFamily="18" charset="0"/>
                <a:ea typeface="Cambria" panose="02040503050406030204" pitchFamily="18" charset="0"/>
                <a:cs typeface="Trebuchet MS"/>
              </a:rPr>
              <a:t> </a:t>
            </a:r>
            <a:r>
              <a:rPr sz="1600" spc="-56" dirty="0">
                <a:latin typeface="Cambria" panose="02040503050406030204" pitchFamily="18" charset="0"/>
                <a:ea typeface="Cambria" panose="02040503050406030204" pitchFamily="18" charset="0"/>
                <a:cs typeface="Trebuchet MS"/>
              </a:rPr>
              <a:t>comprehensive</a:t>
            </a:r>
            <a:r>
              <a:rPr sz="1600" spc="-96" dirty="0">
                <a:latin typeface="Cambria" panose="02040503050406030204" pitchFamily="18" charset="0"/>
                <a:ea typeface="Cambria" panose="02040503050406030204" pitchFamily="18" charset="0"/>
                <a:cs typeface="Trebuchet MS"/>
              </a:rPr>
              <a:t> </a:t>
            </a:r>
            <a:r>
              <a:rPr sz="1600" spc="-59" dirty="0">
                <a:latin typeface="Cambria" panose="02040503050406030204" pitchFamily="18" charset="0"/>
                <a:ea typeface="Cambria" panose="02040503050406030204" pitchFamily="18" charset="0"/>
                <a:cs typeface="Trebuchet MS"/>
              </a:rPr>
              <a:t>with</a:t>
            </a:r>
            <a:r>
              <a:rPr sz="1600" spc="-101" dirty="0">
                <a:latin typeface="Cambria" panose="02040503050406030204" pitchFamily="18" charset="0"/>
                <a:ea typeface="Cambria" panose="02040503050406030204" pitchFamily="18" charset="0"/>
                <a:cs typeface="Trebuchet MS"/>
              </a:rPr>
              <a:t> </a:t>
            </a:r>
            <a:r>
              <a:rPr sz="1600" spc="-70" dirty="0">
                <a:latin typeface="Cambria" panose="02040503050406030204" pitchFamily="18" charset="0"/>
                <a:ea typeface="Cambria" panose="02040503050406030204" pitchFamily="18" charset="0"/>
                <a:cs typeface="Trebuchet MS"/>
              </a:rPr>
              <a:t>fuller</a:t>
            </a:r>
            <a:r>
              <a:rPr sz="1600" spc="-101" dirty="0">
                <a:latin typeface="Cambria" panose="02040503050406030204" pitchFamily="18" charset="0"/>
                <a:ea typeface="Cambria" panose="02040503050406030204" pitchFamily="18" charset="0"/>
                <a:cs typeface="Trebuchet MS"/>
              </a:rPr>
              <a:t> </a:t>
            </a:r>
            <a:r>
              <a:rPr sz="1600" spc="-70" dirty="0">
                <a:latin typeface="Cambria" panose="02040503050406030204" pitchFamily="18" charset="0"/>
                <a:ea typeface="Cambria" panose="02040503050406030204" pitchFamily="18" charset="0"/>
                <a:cs typeface="Trebuchet MS"/>
              </a:rPr>
              <a:t>array</a:t>
            </a:r>
            <a:r>
              <a:rPr sz="1600" spc="-99" dirty="0">
                <a:latin typeface="Cambria" panose="02040503050406030204" pitchFamily="18" charset="0"/>
                <a:ea typeface="Cambria" panose="02040503050406030204" pitchFamily="18" charset="0"/>
                <a:cs typeface="Trebuchet MS"/>
              </a:rPr>
              <a:t> </a:t>
            </a:r>
            <a:r>
              <a:rPr sz="1600" spc="-54" dirty="0">
                <a:latin typeface="Cambria" panose="02040503050406030204" pitchFamily="18" charset="0"/>
                <a:ea typeface="Cambria" panose="02040503050406030204" pitchFamily="18" charset="0"/>
                <a:cs typeface="Trebuchet MS"/>
              </a:rPr>
              <a:t>of  </a:t>
            </a:r>
            <a:r>
              <a:rPr sz="1600" spc="-82" dirty="0">
                <a:latin typeface="Cambria" panose="02040503050406030204" pitchFamily="18" charset="0"/>
                <a:ea typeface="Cambria" panose="02040503050406030204" pitchFamily="18" charset="0"/>
                <a:cs typeface="Trebuchet MS"/>
              </a:rPr>
              <a:t>targets,</a:t>
            </a:r>
            <a:r>
              <a:rPr sz="1600" spc="-104" dirty="0">
                <a:latin typeface="Cambria" panose="02040503050406030204" pitchFamily="18" charset="0"/>
                <a:ea typeface="Cambria" panose="02040503050406030204" pitchFamily="18" charset="0"/>
                <a:cs typeface="Trebuchet MS"/>
              </a:rPr>
              <a:t> </a:t>
            </a:r>
            <a:r>
              <a:rPr sz="1600" spc="-73" dirty="0">
                <a:latin typeface="Cambria" panose="02040503050406030204" pitchFamily="18" charset="0"/>
                <a:ea typeface="Cambria" panose="02040503050406030204" pitchFamily="18" charset="0"/>
                <a:cs typeface="Trebuchet MS"/>
              </a:rPr>
              <a:t>better</a:t>
            </a:r>
            <a:r>
              <a:rPr sz="1600" spc="-104" dirty="0">
                <a:latin typeface="Cambria" panose="02040503050406030204" pitchFamily="18" charset="0"/>
                <a:ea typeface="Cambria" panose="02040503050406030204" pitchFamily="18" charset="0"/>
                <a:cs typeface="Trebuchet MS"/>
              </a:rPr>
              <a:t> </a:t>
            </a:r>
            <a:r>
              <a:rPr sz="1600" spc="-56" dirty="0">
                <a:latin typeface="Cambria" panose="02040503050406030204" pitchFamily="18" charset="0"/>
                <a:ea typeface="Cambria" panose="02040503050406030204" pitchFamily="18" charset="0"/>
                <a:cs typeface="Trebuchet MS"/>
              </a:rPr>
              <a:t>focus</a:t>
            </a:r>
            <a:r>
              <a:rPr sz="1600" spc="-107" dirty="0">
                <a:latin typeface="Cambria" panose="02040503050406030204" pitchFamily="18" charset="0"/>
                <a:ea typeface="Cambria" panose="02040503050406030204" pitchFamily="18" charset="0"/>
                <a:cs typeface="Trebuchet MS"/>
              </a:rPr>
              <a:t> </a:t>
            </a:r>
            <a:r>
              <a:rPr sz="1600" spc="-23" dirty="0">
                <a:latin typeface="Cambria" panose="02040503050406030204" pitchFamily="18" charset="0"/>
                <a:ea typeface="Cambria" panose="02040503050406030204" pitchFamily="18" charset="0"/>
                <a:cs typeface="Trebuchet MS"/>
              </a:rPr>
              <a:t>on</a:t>
            </a:r>
            <a:r>
              <a:rPr sz="1600" spc="-104" dirty="0">
                <a:latin typeface="Cambria" panose="02040503050406030204" pitchFamily="18" charset="0"/>
                <a:ea typeface="Cambria" panose="02040503050406030204" pitchFamily="18" charset="0"/>
                <a:cs typeface="Trebuchet MS"/>
              </a:rPr>
              <a:t> </a:t>
            </a:r>
            <a:r>
              <a:rPr sz="1600" spc="-68" dirty="0">
                <a:latin typeface="Cambria" panose="02040503050406030204" pitchFamily="18" charset="0"/>
                <a:ea typeface="Cambria" panose="02040503050406030204" pitchFamily="18" charset="0"/>
                <a:cs typeface="Trebuchet MS"/>
              </a:rPr>
              <a:t>causality</a:t>
            </a:r>
            <a:r>
              <a:rPr sz="1600" spc="-104" dirty="0">
                <a:latin typeface="Cambria" panose="02040503050406030204" pitchFamily="18" charset="0"/>
                <a:ea typeface="Cambria" panose="02040503050406030204" pitchFamily="18" charset="0"/>
                <a:cs typeface="Trebuchet MS"/>
              </a:rPr>
              <a:t> </a:t>
            </a:r>
            <a:r>
              <a:rPr sz="1600" spc="-45" dirty="0">
                <a:latin typeface="Cambria" panose="02040503050406030204" pitchFamily="18" charset="0"/>
                <a:ea typeface="Cambria" panose="02040503050406030204" pitchFamily="18" charset="0"/>
                <a:cs typeface="Trebuchet MS"/>
              </a:rPr>
              <a:t>and</a:t>
            </a:r>
            <a:r>
              <a:rPr sz="1600" spc="-104" dirty="0">
                <a:latin typeface="Cambria" panose="02040503050406030204" pitchFamily="18" charset="0"/>
                <a:ea typeface="Cambria" panose="02040503050406030204" pitchFamily="18" charset="0"/>
                <a:cs typeface="Trebuchet MS"/>
              </a:rPr>
              <a:t> </a:t>
            </a:r>
            <a:r>
              <a:rPr sz="1600" spc="-76" dirty="0">
                <a:latin typeface="Cambria" panose="02040503050406030204" pitchFamily="18" charset="0"/>
                <a:ea typeface="Cambria" panose="02040503050406030204" pitchFamily="18" charset="0"/>
                <a:cs typeface="Trebuchet MS"/>
              </a:rPr>
              <a:t>strategic</a:t>
            </a:r>
            <a:r>
              <a:rPr sz="1600" spc="-107" dirty="0">
                <a:latin typeface="Cambria" panose="02040503050406030204" pitchFamily="18" charset="0"/>
                <a:ea typeface="Cambria" panose="02040503050406030204" pitchFamily="18" charset="0"/>
                <a:cs typeface="Trebuchet MS"/>
              </a:rPr>
              <a:t> </a:t>
            </a:r>
            <a:r>
              <a:rPr sz="1600" spc="-56" dirty="0">
                <a:latin typeface="Cambria" panose="02040503050406030204" pitchFamily="18" charset="0"/>
                <a:ea typeface="Cambria" panose="02040503050406030204" pitchFamily="18" charset="0"/>
                <a:cs typeface="Trebuchet MS"/>
              </a:rPr>
              <a:t>issues.</a:t>
            </a:r>
            <a:endParaRPr sz="1600" dirty="0">
              <a:latin typeface="Cambria" panose="02040503050406030204" pitchFamily="18" charset="0"/>
              <a:ea typeface="Cambria" panose="02040503050406030204" pitchFamily="18" charset="0"/>
              <a:cs typeface="Trebuchet MS"/>
            </a:endParaRPr>
          </a:p>
          <a:p>
            <a:pPr marL="200452" marR="596702" indent="-193293">
              <a:lnSpc>
                <a:spcPct val="101200"/>
              </a:lnSpc>
              <a:spcBef>
                <a:spcPts val="1328"/>
              </a:spcBef>
              <a:buFont typeface="Arial"/>
              <a:buChar char="•"/>
              <a:tabLst>
                <a:tab pos="200094" algn="l"/>
                <a:tab pos="200452" algn="l"/>
              </a:tabLst>
            </a:pPr>
            <a:r>
              <a:rPr sz="1600" b="1" spc="-85" dirty="0">
                <a:latin typeface="Cambria" panose="02040503050406030204" pitchFamily="18" charset="0"/>
                <a:ea typeface="Cambria" panose="02040503050406030204" pitchFamily="18" charset="0"/>
                <a:cs typeface="Trebuchet MS"/>
              </a:rPr>
              <a:t>Universality</a:t>
            </a:r>
            <a:r>
              <a:rPr sz="1600" b="1" spc="-118" dirty="0">
                <a:latin typeface="Cambria" panose="02040503050406030204" pitchFamily="18" charset="0"/>
                <a:ea typeface="Cambria" panose="02040503050406030204" pitchFamily="18" charset="0"/>
                <a:cs typeface="Trebuchet MS"/>
              </a:rPr>
              <a:t> </a:t>
            </a:r>
            <a:r>
              <a:rPr sz="1600" spc="206" dirty="0">
                <a:latin typeface="Cambria" panose="02040503050406030204" pitchFamily="18" charset="0"/>
                <a:ea typeface="Cambria" panose="02040503050406030204" pitchFamily="18" charset="0"/>
                <a:cs typeface="Trebuchet MS"/>
              </a:rPr>
              <a:t>–</a:t>
            </a:r>
            <a:r>
              <a:rPr sz="1600" spc="-172" dirty="0">
                <a:latin typeface="Cambria" panose="02040503050406030204" pitchFamily="18" charset="0"/>
                <a:ea typeface="Cambria" panose="02040503050406030204" pitchFamily="18" charset="0"/>
                <a:cs typeface="Trebuchet MS"/>
              </a:rPr>
              <a:t> </a:t>
            </a:r>
            <a:r>
              <a:rPr sz="1600" spc="-64" dirty="0">
                <a:latin typeface="Cambria" panose="02040503050406030204" pitchFamily="18" charset="0"/>
                <a:ea typeface="Cambria" panose="02040503050406030204" pitchFamily="18" charset="0"/>
                <a:cs typeface="Trebuchet MS"/>
              </a:rPr>
              <a:t>Applicable</a:t>
            </a:r>
            <a:r>
              <a:rPr sz="1600" spc="-101" dirty="0">
                <a:latin typeface="Cambria" panose="02040503050406030204" pitchFamily="18" charset="0"/>
                <a:ea typeface="Cambria" panose="02040503050406030204" pitchFamily="18" charset="0"/>
                <a:cs typeface="Trebuchet MS"/>
              </a:rPr>
              <a:t> </a:t>
            </a:r>
            <a:r>
              <a:rPr sz="1600" spc="-56" dirty="0">
                <a:latin typeface="Cambria" panose="02040503050406030204" pitchFamily="18" charset="0"/>
                <a:ea typeface="Cambria" panose="02040503050406030204" pitchFamily="18" charset="0"/>
                <a:cs typeface="Trebuchet MS"/>
              </a:rPr>
              <a:t>to</a:t>
            </a:r>
            <a:r>
              <a:rPr sz="1600" spc="-107" dirty="0">
                <a:latin typeface="Cambria" panose="02040503050406030204" pitchFamily="18" charset="0"/>
                <a:ea typeface="Cambria" panose="02040503050406030204" pitchFamily="18" charset="0"/>
                <a:cs typeface="Trebuchet MS"/>
              </a:rPr>
              <a:t> </a:t>
            </a:r>
            <a:r>
              <a:rPr sz="1600" spc="-82" dirty="0">
                <a:latin typeface="Cambria" panose="02040503050406030204" pitchFamily="18" charset="0"/>
                <a:ea typeface="Cambria" panose="02040503050406030204" pitchFamily="18" charset="0"/>
                <a:cs typeface="Trebuchet MS"/>
              </a:rPr>
              <a:t>all</a:t>
            </a:r>
            <a:r>
              <a:rPr sz="1600" spc="-107" dirty="0">
                <a:latin typeface="Cambria" panose="02040503050406030204" pitchFamily="18" charset="0"/>
                <a:ea typeface="Cambria" panose="02040503050406030204" pitchFamily="18" charset="0"/>
                <a:cs typeface="Trebuchet MS"/>
              </a:rPr>
              <a:t> </a:t>
            </a:r>
            <a:r>
              <a:rPr sz="1600" spc="-68" dirty="0">
                <a:latin typeface="Cambria" panose="02040503050406030204" pitchFamily="18" charset="0"/>
                <a:ea typeface="Cambria" panose="02040503050406030204" pitchFamily="18" charset="0"/>
                <a:cs typeface="Trebuchet MS"/>
              </a:rPr>
              <a:t>countries,</a:t>
            </a:r>
            <a:r>
              <a:rPr sz="1600" spc="-104" dirty="0">
                <a:latin typeface="Cambria" panose="02040503050406030204" pitchFamily="18" charset="0"/>
                <a:ea typeface="Cambria" panose="02040503050406030204" pitchFamily="18" charset="0"/>
                <a:cs typeface="Trebuchet MS"/>
              </a:rPr>
              <a:t> </a:t>
            </a:r>
            <a:r>
              <a:rPr sz="1600" spc="-59" dirty="0">
                <a:latin typeface="Cambria" panose="02040503050406030204" pitchFamily="18" charset="0"/>
                <a:ea typeface="Cambria" panose="02040503050406030204" pitchFamily="18" charset="0"/>
                <a:cs typeface="Trebuchet MS"/>
              </a:rPr>
              <a:t>with</a:t>
            </a:r>
            <a:r>
              <a:rPr sz="1600" spc="-101" dirty="0">
                <a:latin typeface="Cambria" panose="02040503050406030204" pitchFamily="18" charset="0"/>
                <a:ea typeface="Cambria" panose="02040503050406030204" pitchFamily="18" charset="0"/>
                <a:cs typeface="Trebuchet MS"/>
              </a:rPr>
              <a:t> </a:t>
            </a:r>
            <a:r>
              <a:rPr sz="1600" spc="-70" dirty="0">
                <a:latin typeface="Cambria" panose="02040503050406030204" pitchFamily="18" charset="0"/>
                <a:ea typeface="Cambria" panose="02040503050406030204" pitchFamily="18" charset="0"/>
                <a:cs typeface="Trebuchet MS"/>
              </a:rPr>
              <a:t>greater</a:t>
            </a:r>
            <a:r>
              <a:rPr sz="1600" spc="-104" dirty="0">
                <a:latin typeface="Cambria" panose="02040503050406030204" pitchFamily="18" charset="0"/>
                <a:ea typeface="Cambria" panose="02040503050406030204" pitchFamily="18" charset="0"/>
                <a:cs typeface="Trebuchet MS"/>
              </a:rPr>
              <a:t> </a:t>
            </a:r>
            <a:r>
              <a:rPr sz="1600" spc="-45" dirty="0">
                <a:latin typeface="Cambria" panose="02040503050406030204" pitchFamily="18" charset="0"/>
                <a:ea typeface="Cambria" panose="02040503050406030204" pitchFamily="18" charset="0"/>
                <a:cs typeface="Trebuchet MS"/>
              </a:rPr>
              <a:t>emphasis</a:t>
            </a:r>
            <a:r>
              <a:rPr sz="1600" spc="-107" dirty="0">
                <a:latin typeface="Cambria" panose="02040503050406030204" pitchFamily="18" charset="0"/>
                <a:ea typeface="Cambria" panose="02040503050406030204" pitchFamily="18" charset="0"/>
                <a:cs typeface="Trebuchet MS"/>
              </a:rPr>
              <a:t> </a:t>
            </a:r>
            <a:r>
              <a:rPr sz="1600" spc="-23" dirty="0">
                <a:latin typeface="Cambria" panose="02040503050406030204" pitchFamily="18" charset="0"/>
                <a:ea typeface="Cambria" panose="02040503050406030204" pitchFamily="18" charset="0"/>
                <a:cs typeface="Trebuchet MS"/>
              </a:rPr>
              <a:t>on</a:t>
            </a:r>
            <a:r>
              <a:rPr sz="1600" spc="-104" dirty="0">
                <a:latin typeface="Cambria" panose="02040503050406030204" pitchFamily="18" charset="0"/>
                <a:ea typeface="Cambria" panose="02040503050406030204" pitchFamily="18" charset="0"/>
                <a:cs typeface="Trebuchet MS"/>
              </a:rPr>
              <a:t> </a:t>
            </a:r>
            <a:r>
              <a:rPr sz="1600" spc="-62" dirty="0">
                <a:latin typeface="Cambria" panose="02040503050406030204" pitchFamily="18" charset="0"/>
                <a:ea typeface="Cambria" panose="02040503050406030204" pitchFamily="18" charset="0"/>
                <a:cs typeface="Trebuchet MS"/>
              </a:rPr>
              <a:t>the  </a:t>
            </a:r>
            <a:r>
              <a:rPr sz="1600" spc="-56" dirty="0">
                <a:latin typeface="Cambria" panose="02040503050406030204" pitchFamily="18" charset="0"/>
                <a:ea typeface="Cambria" panose="02040503050406030204" pitchFamily="18" charset="0"/>
                <a:cs typeface="Trebuchet MS"/>
              </a:rPr>
              <a:t>responsibility </a:t>
            </a:r>
            <a:r>
              <a:rPr sz="1600" spc="-54" dirty="0">
                <a:latin typeface="Cambria" panose="02040503050406030204" pitchFamily="18" charset="0"/>
                <a:ea typeface="Cambria" panose="02040503050406030204" pitchFamily="18" charset="0"/>
                <a:cs typeface="Trebuchet MS"/>
              </a:rPr>
              <a:t>of </a:t>
            </a:r>
            <a:r>
              <a:rPr sz="1600" spc="-62" dirty="0">
                <a:latin typeface="Cambria" panose="02040503050406030204" pitchFamily="18" charset="0"/>
                <a:ea typeface="Cambria" panose="02040503050406030204" pitchFamily="18" charset="0"/>
                <a:cs typeface="Trebuchet MS"/>
              </a:rPr>
              <a:t>the </a:t>
            </a:r>
            <a:r>
              <a:rPr sz="1600" spc="-56" dirty="0">
                <a:latin typeface="Cambria" panose="02040503050406030204" pitchFamily="18" charset="0"/>
                <a:ea typeface="Cambria" panose="02040503050406030204" pitchFamily="18" charset="0"/>
                <a:cs typeface="Trebuchet MS"/>
              </a:rPr>
              <a:t>developed</a:t>
            </a:r>
            <a:r>
              <a:rPr sz="1600" spc="-242" dirty="0">
                <a:latin typeface="Cambria" panose="02040503050406030204" pitchFamily="18" charset="0"/>
                <a:ea typeface="Cambria" panose="02040503050406030204" pitchFamily="18" charset="0"/>
                <a:cs typeface="Trebuchet MS"/>
              </a:rPr>
              <a:t> </a:t>
            </a:r>
            <a:r>
              <a:rPr sz="1600" spc="-68" dirty="0">
                <a:latin typeface="Cambria" panose="02040503050406030204" pitchFamily="18" charset="0"/>
                <a:ea typeface="Cambria" panose="02040503050406030204" pitchFamily="18" charset="0"/>
                <a:cs typeface="Trebuchet MS"/>
              </a:rPr>
              <a:t>countries,</a:t>
            </a:r>
            <a:endParaRPr sz="1600" dirty="0">
              <a:latin typeface="Cambria" panose="02040503050406030204" pitchFamily="18" charset="0"/>
              <a:ea typeface="Cambria" panose="02040503050406030204" pitchFamily="18" charset="0"/>
              <a:cs typeface="Trebuchet MS"/>
            </a:endParaRPr>
          </a:p>
          <a:p>
            <a:pPr marL="200452" marR="2864" indent="-193293">
              <a:lnSpc>
                <a:spcPct val="101200"/>
              </a:lnSpc>
              <a:spcBef>
                <a:spcPts val="1305"/>
              </a:spcBef>
              <a:buFont typeface="Arial"/>
              <a:buChar char="•"/>
              <a:tabLst>
                <a:tab pos="200094" algn="l"/>
                <a:tab pos="200452" algn="l"/>
              </a:tabLst>
            </a:pPr>
            <a:r>
              <a:rPr sz="1600" b="1" spc="-85" dirty="0">
                <a:latin typeface="Cambria" panose="02040503050406030204" pitchFamily="18" charset="0"/>
                <a:ea typeface="Cambria" panose="02040503050406030204" pitchFamily="18" charset="0"/>
                <a:cs typeface="Trebuchet MS"/>
              </a:rPr>
              <a:t>Inclusiveness</a:t>
            </a:r>
            <a:r>
              <a:rPr sz="1600" b="1" spc="-121" dirty="0">
                <a:latin typeface="Cambria" panose="02040503050406030204" pitchFamily="18" charset="0"/>
                <a:ea typeface="Cambria" panose="02040503050406030204" pitchFamily="18" charset="0"/>
                <a:cs typeface="Trebuchet MS"/>
              </a:rPr>
              <a:t> </a:t>
            </a:r>
            <a:r>
              <a:rPr sz="1600" b="1" spc="206" dirty="0">
                <a:latin typeface="Cambria" panose="02040503050406030204" pitchFamily="18" charset="0"/>
                <a:ea typeface="Cambria" panose="02040503050406030204" pitchFamily="18" charset="0"/>
                <a:cs typeface="Trebuchet MS"/>
              </a:rPr>
              <a:t>–</a:t>
            </a:r>
            <a:r>
              <a:rPr sz="1600" b="1" spc="-169" dirty="0">
                <a:latin typeface="Cambria" panose="02040503050406030204" pitchFamily="18" charset="0"/>
                <a:ea typeface="Cambria" panose="02040503050406030204" pitchFamily="18" charset="0"/>
                <a:cs typeface="Trebuchet MS"/>
              </a:rPr>
              <a:t> </a:t>
            </a:r>
            <a:r>
              <a:rPr sz="1600" spc="-73" dirty="0">
                <a:latin typeface="Cambria" panose="02040503050406030204" pitchFamily="18" charset="0"/>
                <a:ea typeface="Cambria" panose="02040503050406030204" pitchFamily="18" charset="0"/>
                <a:cs typeface="Trebuchet MS"/>
              </a:rPr>
              <a:t>Clear</a:t>
            </a:r>
            <a:r>
              <a:rPr sz="1600" spc="-101" dirty="0">
                <a:latin typeface="Cambria" panose="02040503050406030204" pitchFamily="18" charset="0"/>
                <a:ea typeface="Cambria" panose="02040503050406030204" pitchFamily="18" charset="0"/>
                <a:cs typeface="Trebuchet MS"/>
              </a:rPr>
              <a:t> </a:t>
            </a:r>
            <a:r>
              <a:rPr sz="1600" spc="-56" dirty="0">
                <a:latin typeface="Cambria" panose="02040503050406030204" pitchFamily="18" charset="0"/>
                <a:ea typeface="Cambria" panose="02040503050406030204" pitchFamily="18" charset="0"/>
                <a:cs typeface="Trebuchet MS"/>
              </a:rPr>
              <a:t>focus</a:t>
            </a:r>
            <a:r>
              <a:rPr sz="1600" spc="-104" dirty="0">
                <a:latin typeface="Cambria" panose="02040503050406030204" pitchFamily="18" charset="0"/>
                <a:ea typeface="Cambria" panose="02040503050406030204" pitchFamily="18" charset="0"/>
                <a:cs typeface="Trebuchet MS"/>
              </a:rPr>
              <a:t> </a:t>
            </a:r>
            <a:r>
              <a:rPr sz="1600" spc="-23" dirty="0">
                <a:latin typeface="Cambria" panose="02040503050406030204" pitchFamily="18" charset="0"/>
                <a:ea typeface="Cambria" panose="02040503050406030204" pitchFamily="18" charset="0"/>
                <a:cs typeface="Trebuchet MS"/>
              </a:rPr>
              <a:t>on</a:t>
            </a:r>
            <a:r>
              <a:rPr sz="1600" spc="-101" dirty="0">
                <a:latin typeface="Cambria" panose="02040503050406030204" pitchFamily="18" charset="0"/>
                <a:ea typeface="Cambria" panose="02040503050406030204" pitchFamily="18" charset="0"/>
                <a:cs typeface="Trebuchet MS"/>
              </a:rPr>
              <a:t> </a:t>
            </a:r>
            <a:r>
              <a:rPr sz="1600" spc="-76" dirty="0">
                <a:latin typeface="Cambria" panose="02040503050406030204" pitchFamily="18" charset="0"/>
                <a:ea typeface="Cambria" panose="02040503050406030204" pitchFamily="18" charset="0"/>
                <a:cs typeface="Trebuchet MS"/>
              </a:rPr>
              <a:t>‘leaving</a:t>
            </a:r>
            <a:r>
              <a:rPr sz="1600" spc="-107" dirty="0">
                <a:latin typeface="Cambria" panose="02040503050406030204" pitchFamily="18" charset="0"/>
                <a:ea typeface="Cambria" panose="02040503050406030204" pitchFamily="18" charset="0"/>
                <a:cs typeface="Trebuchet MS"/>
              </a:rPr>
              <a:t> </a:t>
            </a:r>
            <a:r>
              <a:rPr sz="1600" spc="-23" dirty="0">
                <a:latin typeface="Cambria" panose="02040503050406030204" pitchFamily="18" charset="0"/>
                <a:ea typeface="Cambria" panose="02040503050406030204" pitchFamily="18" charset="0"/>
                <a:cs typeface="Trebuchet MS"/>
              </a:rPr>
              <a:t>no</a:t>
            </a:r>
            <a:r>
              <a:rPr sz="1600" spc="-104" dirty="0">
                <a:latin typeface="Cambria" panose="02040503050406030204" pitchFamily="18" charset="0"/>
                <a:ea typeface="Cambria" panose="02040503050406030204" pitchFamily="18" charset="0"/>
                <a:cs typeface="Trebuchet MS"/>
              </a:rPr>
              <a:t> </a:t>
            </a:r>
            <a:r>
              <a:rPr sz="1600" spc="-37" dirty="0">
                <a:latin typeface="Cambria" panose="02040503050406030204" pitchFamily="18" charset="0"/>
                <a:ea typeface="Cambria" panose="02040503050406030204" pitchFamily="18" charset="0"/>
                <a:cs typeface="Trebuchet MS"/>
              </a:rPr>
              <a:t>one</a:t>
            </a:r>
            <a:r>
              <a:rPr sz="1600" spc="-99" dirty="0">
                <a:latin typeface="Cambria" panose="02040503050406030204" pitchFamily="18" charset="0"/>
                <a:ea typeface="Cambria" panose="02040503050406030204" pitchFamily="18" charset="0"/>
                <a:cs typeface="Trebuchet MS"/>
              </a:rPr>
              <a:t> </a:t>
            </a:r>
            <a:r>
              <a:rPr sz="1600" spc="-48" dirty="0">
                <a:latin typeface="Cambria" panose="02040503050406030204" pitchFamily="18" charset="0"/>
                <a:ea typeface="Cambria" panose="02040503050406030204" pitchFamily="18" charset="0"/>
                <a:cs typeface="Trebuchet MS"/>
              </a:rPr>
              <a:t>behind</a:t>
            </a:r>
            <a:r>
              <a:rPr sz="1600" spc="-101" dirty="0">
                <a:latin typeface="Cambria" panose="02040503050406030204" pitchFamily="18" charset="0"/>
                <a:ea typeface="Cambria" panose="02040503050406030204" pitchFamily="18" charset="0"/>
                <a:cs typeface="Trebuchet MS"/>
              </a:rPr>
              <a:t> </a:t>
            </a:r>
            <a:r>
              <a:rPr sz="1600" spc="-45" dirty="0">
                <a:latin typeface="Cambria" panose="02040503050406030204" pitchFamily="18" charset="0"/>
                <a:ea typeface="Cambria" panose="02040503050406030204" pitchFamily="18" charset="0"/>
                <a:cs typeface="Trebuchet MS"/>
              </a:rPr>
              <a:t>and</a:t>
            </a:r>
            <a:r>
              <a:rPr sz="1600" spc="-101" dirty="0">
                <a:latin typeface="Cambria" panose="02040503050406030204" pitchFamily="18" charset="0"/>
                <a:ea typeface="Cambria" panose="02040503050406030204" pitchFamily="18" charset="0"/>
                <a:cs typeface="Trebuchet MS"/>
              </a:rPr>
              <a:t> </a:t>
            </a:r>
            <a:r>
              <a:rPr sz="1600" spc="-62" dirty="0">
                <a:latin typeface="Cambria" panose="02040503050406030204" pitchFamily="18" charset="0"/>
                <a:ea typeface="Cambria" panose="02040503050406030204" pitchFamily="18" charset="0"/>
                <a:cs typeface="Trebuchet MS"/>
              </a:rPr>
              <a:t>reaching</a:t>
            </a:r>
            <a:r>
              <a:rPr sz="1600" spc="-104" dirty="0">
                <a:latin typeface="Cambria" panose="02040503050406030204" pitchFamily="18" charset="0"/>
                <a:ea typeface="Cambria" panose="02040503050406030204" pitchFamily="18" charset="0"/>
                <a:cs typeface="Trebuchet MS"/>
              </a:rPr>
              <a:t> </a:t>
            </a:r>
            <a:r>
              <a:rPr sz="1600" spc="-62" dirty="0">
                <a:latin typeface="Cambria" panose="02040503050406030204" pitchFamily="18" charset="0"/>
                <a:ea typeface="Cambria" panose="02040503050406030204" pitchFamily="18" charset="0"/>
                <a:cs typeface="Trebuchet MS"/>
              </a:rPr>
              <a:t>the</a:t>
            </a:r>
            <a:r>
              <a:rPr sz="1600" spc="-99" dirty="0">
                <a:latin typeface="Cambria" panose="02040503050406030204" pitchFamily="18" charset="0"/>
                <a:ea typeface="Cambria" panose="02040503050406030204" pitchFamily="18" charset="0"/>
                <a:cs typeface="Trebuchet MS"/>
              </a:rPr>
              <a:t> </a:t>
            </a:r>
            <a:r>
              <a:rPr sz="1600" spc="-59" dirty="0">
                <a:latin typeface="Cambria" panose="02040503050406030204" pitchFamily="18" charset="0"/>
                <a:ea typeface="Cambria" panose="02040503050406030204" pitchFamily="18" charset="0"/>
                <a:cs typeface="Trebuchet MS"/>
              </a:rPr>
              <a:t>furthest  </a:t>
            </a:r>
            <a:r>
              <a:rPr sz="1600" spc="-48" dirty="0">
                <a:latin typeface="Cambria" panose="02040503050406030204" pitchFamily="18" charset="0"/>
                <a:ea typeface="Cambria" panose="02040503050406030204" pitchFamily="18" charset="0"/>
                <a:cs typeface="Trebuchet MS"/>
              </a:rPr>
              <a:t>behind</a:t>
            </a:r>
            <a:r>
              <a:rPr sz="1600" spc="-107" dirty="0">
                <a:latin typeface="Cambria" panose="02040503050406030204" pitchFamily="18" charset="0"/>
                <a:ea typeface="Cambria" panose="02040503050406030204" pitchFamily="18" charset="0"/>
                <a:cs typeface="Trebuchet MS"/>
              </a:rPr>
              <a:t> </a:t>
            </a:r>
            <a:r>
              <a:rPr sz="1600" spc="-73" dirty="0" smtClean="0">
                <a:latin typeface="Cambria" panose="02040503050406030204" pitchFamily="18" charset="0"/>
                <a:ea typeface="Cambria" panose="02040503050406030204" pitchFamily="18" charset="0"/>
                <a:cs typeface="Trebuchet MS"/>
              </a:rPr>
              <a:t>first</a:t>
            </a:r>
            <a:r>
              <a:rPr lang="en-US" sz="1600" spc="-73" dirty="0" smtClean="0">
                <a:latin typeface="Cambria" panose="02040503050406030204" pitchFamily="18" charset="0"/>
                <a:ea typeface="Cambria" panose="02040503050406030204" pitchFamily="18" charset="0"/>
                <a:cs typeface="Trebuchet MS"/>
              </a:rPr>
              <a:t>.</a:t>
            </a:r>
          </a:p>
          <a:p>
            <a:pPr marL="200452" marR="25414" indent="-193293">
              <a:spcBef>
                <a:spcPts val="56"/>
              </a:spcBef>
              <a:buFont typeface="Arial"/>
              <a:buChar char="•"/>
              <a:tabLst>
                <a:tab pos="200094" algn="l"/>
                <a:tab pos="200452" algn="l"/>
              </a:tabLst>
            </a:pPr>
            <a:r>
              <a:rPr lang="en-US" sz="1600" b="1" spc="-93" dirty="0">
                <a:latin typeface="Cambria" panose="02040503050406030204" pitchFamily="18" charset="0"/>
                <a:ea typeface="Cambria" panose="02040503050406030204" pitchFamily="18" charset="0"/>
                <a:cs typeface="Trebuchet MS"/>
              </a:rPr>
              <a:t>Hunger</a:t>
            </a:r>
            <a:r>
              <a:rPr lang="en-US" sz="1600" b="1" spc="-110" dirty="0">
                <a:latin typeface="Cambria" panose="02040503050406030204" pitchFamily="18" charset="0"/>
                <a:ea typeface="Cambria" panose="02040503050406030204" pitchFamily="18" charset="0"/>
                <a:cs typeface="Trebuchet MS"/>
              </a:rPr>
              <a:t> </a:t>
            </a:r>
            <a:r>
              <a:rPr lang="en-US" sz="1600" b="1" spc="-90" dirty="0">
                <a:latin typeface="Cambria" panose="02040503050406030204" pitchFamily="18" charset="0"/>
                <a:ea typeface="Cambria" panose="02040503050406030204" pitchFamily="18" charset="0"/>
                <a:cs typeface="Trebuchet MS"/>
              </a:rPr>
              <a:t>distinct</a:t>
            </a:r>
            <a:r>
              <a:rPr lang="en-US" sz="1600" b="1" spc="-110" dirty="0">
                <a:latin typeface="Cambria" panose="02040503050406030204" pitchFamily="18" charset="0"/>
                <a:ea typeface="Cambria" panose="02040503050406030204" pitchFamily="18" charset="0"/>
                <a:cs typeface="Trebuchet MS"/>
              </a:rPr>
              <a:t> </a:t>
            </a:r>
            <a:r>
              <a:rPr lang="en-US" sz="1600" b="1" spc="-87" dirty="0">
                <a:latin typeface="Cambria" panose="02040503050406030204" pitchFamily="18" charset="0"/>
                <a:ea typeface="Cambria" panose="02040503050406030204" pitchFamily="18" charset="0"/>
                <a:cs typeface="Trebuchet MS"/>
              </a:rPr>
              <a:t>from</a:t>
            </a:r>
            <a:r>
              <a:rPr lang="en-US" sz="1600" b="1" spc="-113" dirty="0">
                <a:latin typeface="Cambria" panose="02040503050406030204" pitchFamily="18" charset="0"/>
                <a:ea typeface="Cambria" panose="02040503050406030204" pitchFamily="18" charset="0"/>
                <a:cs typeface="Trebuchet MS"/>
              </a:rPr>
              <a:t> </a:t>
            </a:r>
            <a:r>
              <a:rPr lang="en-US" sz="1600" b="1" spc="-96" dirty="0">
                <a:latin typeface="Cambria" panose="02040503050406030204" pitchFamily="18" charset="0"/>
                <a:ea typeface="Cambria" panose="02040503050406030204" pitchFamily="18" charset="0"/>
                <a:cs typeface="Trebuchet MS"/>
              </a:rPr>
              <a:t>Poverty</a:t>
            </a:r>
            <a:r>
              <a:rPr lang="en-US" sz="1600" b="1" spc="-113" dirty="0">
                <a:latin typeface="Cambria" panose="02040503050406030204" pitchFamily="18" charset="0"/>
                <a:ea typeface="Cambria" panose="02040503050406030204" pitchFamily="18" charset="0"/>
                <a:cs typeface="Trebuchet MS"/>
              </a:rPr>
              <a:t> </a:t>
            </a:r>
            <a:r>
              <a:rPr lang="en-US" sz="1600" b="1" spc="206" dirty="0">
                <a:latin typeface="Cambria" panose="02040503050406030204" pitchFamily="18" charset="0"/>
                <a:ea typeface="Cambria" panose="02040503050406030204" pitchFamily="18" charset="0"/>
                <a:cs typeface="Trebuchet MS"/>
              </a:rPr>
              <a:t>–</a:t>
            </a:r>
            <a:r>
              <a:rPr lang="en-US" sz="1600" b="1" spc="-110" dirty="0">
                <a:latin typeface="Cambria" panose="02040503050406030204" pitchFamily="18" charset="0"/>
                <a:ea typeface="Cambria" panose="02040503050406030204" pitchFamily="18" charset="0"/>
                <a:cs typeface="Trebuchet MS"/>
              </a:rPr>
              <a:t> </a:t>
            </a:r>
            <a:r>
              <a:rPr lang="en-US" sz="1600" spc="-56" dirty="0">
                <a:latin typeface="Cambria" panose="02040503050406030204" pitchFamily="18" charset="0"/>
                <a:ea typeface="Cambria" panose="02040503050406030204" pitchFamily="18" charset="0"/>
                <a:cs typeface="Trebuchet MS"/>
              </a:rPr>
              <a:t>deeper</a:t>
            </a:r>
            <a:r>
              <a:rPr lang="en-US" sz="1600" spc="-101" dirty="0">
                <a:latin typeface="Cambria" panose="02040503050406030204" pitchFamily="18" charset="0"/>
                <a:ea typeface="Cambria" panose="02040503050406030204" pitchFamily="18" charset="0"/>
                <a:cs typeface="Trebuchet MS"/>
              </a:rPr>
              <a:t> </a:t>
            </a:r>
            <a:r>
              <a:rPr lang="en-US" sz="1600" spc="-56" dirty="0">
                <a:latin typeface="Cambria" panose="02040503050406030204" pitchFamily="18" charset="0"/>
                <a:ea typeface="Cambria" panose="02040503050406030204" pitchFamily="18" charset="0"/>
                <a:cs typeface="Trebuchet MS"/>
              </a:rPr>
              <a:t>analysis</a:t>
            </a:r>
            <a:r>
              <a:rPr lang="en-US" sz="1600" spc="-101" dirty="0">
                <a:latin typeface="Cambria" panose="02040503050406030204" pitchFamily="18" charset="0"/>
                <a:ea typeface="Cambria" panose="02040503050406030204" pitchFamily="18" charset="0"/>
                <a:cs typeface="Trebuchet MS"/>
              </a:rPr>
              <a:t> </a:t>
            </a:r>
            <a:r>
              <a:rPr lang="en-US" sz="1600" spc="-54" dirty="0">
                <a:latin typeface="Cambria" panose="02040503050406030204" pitchFamily="18" charset="0"/>
                <a:ea typeface="Cambria" panose="02040503050406030204" pitchFamily="18" charset="0"/>
                <a:cs typeface="Trebuchet MS"/>
              </a:rPr>
              <a:t>of</a:t>
            </a:r>
            <a:r>
              <a:rPr lang="en-US" sz="1600" spc="-99" dirty="0">
                <a:latin typeface="Cambria" panose="02040503050406030204" pitchFamily="18" charset="0"/>
                <a:ea typeface="Cambria" panose="02040503050406030204" pitchFamily="18" charset="0"/>
                <a:cs typeface="Trebuchet MS"/>
              </a:rPr>
              <a:t> </a:t>
            </a:r>
            <a:r>
              <a:rPr lang="en-US" sz="1600" spc="-68" dirty="0">
                <a:latin typeface="Cambria" panose="02040503050406030204" pitchFamily="18" charset="0"/>
                <a:ea typeface="Cambria" panose="02040503050406030204" pitchFamily="18" charset="0"/>
                <a:cs typeface="Trebuchet MS"/>
              </a:rPr>
              <a:t>structural</a:t>
            </a:r>
            <a:r>
              <a:rPr lang="en-US" sz="1600" spc="-104" dirty="0">
                <a:latin typeface="Cambria" panose="02040503050406030204" pitchFamily="18" charset="0"/>
                <a:ea typeface="Cambria" panose="02040503050406030204" pitchFamily="18" charset="0"/>
                <a:cs typeface="Trebuchet MS"/>
              </a:rPr>
              <a:t> </a:t>
            </a:r>
            <a:r>
              <a:rPr lang="en-US" sz="1600" spc="-45" dirty="0">
                <a:latin typeface="Cambria" panose="02040503050406030204" pitchFamily="18" charset="0"/>
                <a:ea typeface="Cambria" panose="02040503050406030204" pitchFamily="18" charset="0"/>
                <a:cs typeface="Trebuchet MS"/>
              </a:rPr>
              <a:t>and</a:t>
            </a:r>
            <a:r>
              <a:rPr lang="en-US" sz="1600" spc="-99" dirty="0">
                <a:latin typeface="Cambria" panose="02040503050406030204" pitchFamily="18" charset="0"/>
                <a:ea typeface="Cambria" panose="02040503050406030204" pitchFamily="18" charset="0"/>
                <a:cs typeface="Trebuchet MS"/>
              </a:rPr>
              <a:t> </a:t>
            </a:r>
            <a:r>
              <a:rPr lang="en-US" sz="1600" spc="-62" dirty="0">
                <a:latin typeface="Cambria" panose="02040503050406030204" pitchFamily="18" charset="0"/>
                <a:ea typeface="Cambria" panose="02040503050406030204" pitchFamily="18" charset="0"/>
                <a:cs typeface="Trebuchet MS"/>
              </a:rPr>
              <a:t>social</a:t>
            </a:r>
            <a:r>
              <a:rPr lang="en-US" sz="1600" spc="-101" dirty="0">
                <a:latin typeface="Cambria" panose="02040503050406030204" pitchFamily="18" charset="0"/>
                <a:ea typeface="Cambria" panose="02040503050406030204" pitchFamily="18" charset="0"/>
                <a:cs typeface="Trebuchet MS"/>
              </a:rPr>
              <a:t> </a:t>
            </a:r>
            <a:r>
              <a:rPr lang="en-US" sz="1600" spc="-70" dirty="0">
                <a:latin typeface="Cambria" panose="02040503050406030204" pitchFamily="18" charset="0"/>
                <a:ea typeface="Cambria" panose="02040503050406030204" pitchFamily="18" charset="0"/>
                <a:cs typeface="Trebuchet MS"/>
              </a:rPr>
              <a:t>factors  </a:t>
            </a:r>
            <a:r>
              <a:rPr lang="en-US" sz="1600" spc="-59" dirty="0">
                <a:latin typeface="Cambria" panose="02040503050406030204" pitchFamily="18" charset="0"/>
                <a:ea typeface="Cambria" panose="02040503050406030204" pitchFamily="18" charset="0"/>
                <a:cs typeface="Trebuchet MS"/>
              </a:rPr>
              <a:t>separates</a:t>
            </a:r>
            <a:r>
              <a:rPr lang="en-US" sz="1600" spc="-110" dirty="0">
                <a:latin typeface="Cambria" panose="02040503050406030204" pitchFamily="18" charset="0"/>
                <a:ea typeface="Cambria" panose="02040503050406030204" pitchFamily="18" charset="0"/>
                <a:cs typeface="Trebuchet MS"/>
              </a:rPr>
              <a:t> </a:t>
            </a:r>
            <a:r>
              <a:rPr lang="en-US" sz="1600" spc="-56" dirty="0">
                <a:latin typeface="Cambria" panose="02040503050406030204" pitchFamily="18" charset="0"/>
                <a:ea typeface="Cambria" panose="02040503050406030204" pitchFamily="18" charset="0"/>
                <a:cs typeface="Trebuchet MS"/>
              </a:rPr>
              <a:t>poverty</a:t>
            </a:r>
            <a:r>
              <a:rPr lang="en-US" sz="1600" spc="-104" dirty="0">
                <a:latin typeface="Cambria" panose="02040503050406030204" pitchFamily="18" charset="0"/>
                <a:ea typeface="Cambria" panose="02040503050406030204" pitchFamily="18" charset="0"/>
                <a:cs typeface="Trebuchet MS"/>
              </a:rPr>
              <a:t> </a:t>
            </a:r>
            <a:r>
              <a:rPr lang="en-US" sz="1600" spc="-56" dirty="0">
                <a:latin typeface="Cambria" panose="02040503050406030204" pitchFamily="18" charset="0"/>
                <a:ea typeface="Cambria" panose="02040503050406030204" pitchFamily="18" charset="0"/>
                <a:cs typeface="Trebuchet MS"/>
              </a:rPr>
              <a:t>from</a:t>
            </a:r>
            <a:r>
              <a:rPr lang="en-US" sz="1600" spc="-110" dirty="0">
                <a:latin typeface="Cambria" panose="02040503050406030204" pitchFamily="18" charset="0"/>
                <a:ea typeface="Cambria" panose="02040503050406030204" pitchFamily="18" charset="0"/>
                <a:cs typeface="Trebuchet MS"/>
              </a:rPr>
              <a:t> </a:t>
            </a:r>
            <a:r>
              <a:rPr lang="en-US" sz="1600" spc="-48" dirty="0">
                <a:latin typeface="Cambria" panose="02040503050406030204" pitchFamily="18" charset="0"/>
                <a:ea typeface="Cambria" panose="02040503050406030204" pitchFamily="18" charset="0"/>
                <a:cs typeface="Trebuchet MS"/>
              </a:rPr>
              <a:t>food</a:t>
            </a:r>
            <a:r>
              <a:rPr lang="en-US" sz="1600" spc="-104" dirty="0">
                <a:latin typeface="Cambria" panose="02040503050406030204" pitchFamily="18" charset="0"/>
                <a:ea typeface="Cambria" panose="02040503050406030204" pitchFamily="18" charset="0"/>
                <a:cs typeface="Trebuchet MS"/>
              </a:rPr>
              <a:t> </a:t>
            </a:r>
            <a:r>
              <a:rPr lang="en-US" sz="1600" spc="-45" dirty="0">
                <a:latin typeface="Cambria" panose="02040503050406030204" pitchFamily="18" charset="0"/>
                <a:ea typeface="Cambria" panose="02040503050406030204" pitchFamily="18" charset="0"/>
                <a:cs typeface="Trebuchet MS"/>
              </a:rPr>
              <a:t>and</a:t>
            </a:r>
            <a:r>
              <a:rPr lang="en-US" sz="1600" spc="-104" dirty="0">
                <a:latin typeface="Cambria" panose="02040503050406030204" pitchFamily="18" charset="0"/>
                <a:ea typeface="Cambria" panose="02040503050406030204" pitchFamily="18" charset="0"/>
                <a:cs typeface="Trebuchet MS"/>
              </a:rPr>
              <a:t> </a:t>
            </a:r>
            <a:r>
              <a:rPr lang="en-US" sz="1600" spc="-54" dirty="0">
                <a:latin typeface="Cambria" panose="02040503050406030204" pitchFamily="18" charset="0"/>
                <a:ea typeface="Cambria" panose="02040503050406030204" pitchFamily="18" charset="0"/>
                <a:cs typeface="Trebuchet MS"/>
              </a:rPr>
              <a:t>nutrition</a:t>
            </a:r>
            <a:r>
              <a:rPr lang="en-US" sz="1600" spc="-104" dirty="0">
                <a:latin typeface="Cambria" panose="02040503050406030204" pitchFamily="18" charset="0"/>
                <a:ea typeface="Cambria" panose="02040503050406030204" pitchFamily="18" charset="0"/>
                <a:cs typeface="Trebuchet MS"/>
              </a:rPr>
              <a:t> </a:t>
            </a:r>
            <a:r>
              <a:rPr lang="en-US" sz="1600" spc="-82" dirty="0">
                <a:latin typeface="Cambria" panose="02040503050406030204" pitchFamily="18" charset="0"/>
                <a:ea typeface="Cambria" panose="02040503050406030204" pitchFamily="18" charset="0"/>
                <a:cs typeface="Trebuchet MS"/>
              </a:rPr>
              <a:t>security.</a:t>
            </a:r>
            <a:endParaRPr lang="en-US" sz="1600" dirty="0">
              <a:latin typeface="Cambria" panose="02040503050406030204" pitchFamily="18" charset="0"/>
              <a:ea typeface="Cambria" panose="02040503050406030204" pitchFamily="18" charset="0"/>
              <a:cs typeface="Trebuchet MS"/>
            </a:endParaRPr>
          </a:p>
          <a:p>
            <a:pPr marL="200452" marR="2864" indent="-193293">
              <a:lnSpc>
                <a:spcPct val="101200"/>
              </a:lnSpc>
              <a:spcBef>
                <a:spcPts val="349"/>
              </a:spcBef>
              <a:buFont typeface="Arial"/>
              <a:buChar char="•"/>
              <a:tabLst>
                <a:tab pos="200094" algn="l"/>
                <a:tab pos="200452" algn="l"/>
              </a:tabLst>
            </a:pPr>
            <a:r>
              <a:rPr lang="en-US" sz="1600" b="1" spc="-110" dirty="0">
                <a:latin typeface="Cambria" panose="02040503050406030204" pitchFamily="18" charset="0"/>
                <a:ea typeface="Cambria" panose="02040503050406030204" pitchFamily="18" charset="0"/>
                <a:cs typeface="Trebuchet MS"/>
              </a:rPr>
              <a:t>Peace</a:t>
            </a:r>
            <a:r>
              <a:rPr lang="en-US" sz="1600" b="1" spc="-113" dirty="0">
                <a:latin typeface="Cambria" panose="02040503050406030204" pitchFamily="18" charset="0"/>
                <a:ea typeface="Cambria" panose="02040503050406030204" pitchFamily="18" charset="0"/>
                <a:cs typeface="Trebuchet MS"/>
              </a:rPr>
              <a:t> </a:t>
            </a:r>
            <a:r>
              <a:rPr lang="en-US" sz="1600" b="1" spc="-76" dirty="0">
                <a:latin typeface="Cambria" panose="02040503050406030204" pitchFamily="18" charset="0"/>
                <a:ea typeface="Cambria" panose="02040503050406030204" pitchFamily="18" charset="0"/>
                <a:cs typeface="Trebuchet MS"/>
              </a:rPr>
              <a:t>Building</a:t>
            </a:r>
            <a:r>
              <a:rPr lang="en-US" sz="1600" b="1" spc="-115" dirty="0">
                <a:latin typeface="Cambria" panose="02040503050406030204" pitchFamily="18" charset="0"/>
                <a:ea typeface="Cambria" panose="02040503050406030204" pitchFamily="18" charset="0"/>
                <a:cs typeface="Trebuchet MS"/>
              </a:rPr>
              <a:t> </a:t>
            </a:r>
            <a:r>
              <a:rPr lang="en-US" sz="1600" b="1" spc="206" dirty="0">
                <a:latin typeface="Cambria" panose="02040503050406030204" pitchFamily="18" charset="0"/>
                <a:ea typeface="Cambria" panose="02040503050406030204" pitchFamily="18" charset="0"/>
                <a:cs typeface="Trebuchet MS"/>
              </a:rPr>
              <a:t>–</a:t>
            </a:r>
            <a:r>
              <a:rPr lang="en-US" sz="1600" b="1" spc="-113" dirty="0">
                <a:latin typeface="Cambria" panose="02040503050406030204" pitchFamily="18" charset="0"/>
                <a:ea typeface="Cambria" panose="02040503050406030204" pitchFamily="18" charset="0"/>
                <a:cs typeface="Trebuchet MS"/>
              </a:rPr>
              <a:t> </a:t>
            </a:r>
            <a:r>
              <a:rPr lang="en-US" sz="1600" spc="-45" dirty="0">
                <a:latin typeface="Cambria" panose="02040503050406030204" pitchFamily="18" charset="0"/>
                <a:ea typeface="Cambria" panose="02040503050406030204" pitchFamily="18" charset="0"/>
                <a:cs typeface="Trebuchet MS"/>
              </a:rPr>
              <a:t>Addressing</a:t>
            </a:r>
            <a:r>
              <a:rPr lang="en-US" sz="1600" spc="-104" dirty="0">
                <a:latin typeface="Cambria" panose="02040503050406030204" pitchFamily="18" charset="0"/>
                <a:ea typeface="Cambria" panose="02040503050406030204" pitchFamily="18" charset="0"/>
                <a:cs typeface="Trebuchet MS"/>
              </a:rPr>
              <a:t> </a:t>
            </a:r>
            <a:r>
              <a:rPr lang="en-US" sz="1600" spc="-76" dirty="0">
                <a:latin typeface="Cambria" panose="02040503050406030204" pitchFamily="18" charset="0"/>
                <a:ea typeface="Cambria" panose="02040503050406030204" pitchFamily="18" charset="0"/>
                <a:cs typeface="Trebuchet MS"/>
              </a:rPr>
              <a:t>conflict</a:t>
            </a:r>
            <a:r>
              <a:rPr lang="en-US" sz="1600" spc="-104" dirty="0">
                <a:latin typeface="Cambria" panose="02040503050406030204" pitchFamily="18" charset="0"/>
                <a:ea typeface="Cambria" panose="02040503050406030204" pitchFamily="18" charset="0"/>
                <a:cs typeface="Trebuchet MS"/>
              </a:rPr>
              <a:t> </a:t>
            </a:r>
            <a:r>
              <a:rPr lang="en-US" sz="1600" spc="-51" dirty="0">
                <a:latin typeface="Cambria" panose="02040503050406030204" pitchFamily="18" charset="0"/>
                <a:ea typeface="Cambria" panose="02040503050406030204" pitchFamily="18" charset="0"/>
                <a:cs typeface="Trebuchet MS"/>
              </a:rPr>
              <a:t>resolution</a:t>
            </a:r>
            <a:r>
              <a:rPr lang="en-US" sz="1600" spc="-101" dirty="0">
                <a:latin typeface="Cambria" panose="02040503050406030204" pitchFamily="18" charset="0"/>
                <a:ea typeface="Cambria" panose="02040503050406030204" pitchFamily="18" charset="0"/>
                <a:cs typeface="Trebuchet MS"/>
              </a:rPr>
              <a:t> </a:t>
            </a:r>
            <a:r>
              <a:rPr lang="en-US" sz="1600" spc="-45" dirty="0">
                <a:latin typeface="Cambria" panose="02040503050406030204" pitchFamily="18" charset="0"/>
                <a:ea typeface="Cambria" panose="02040503050406030204" pitchFamily="18" charset="0"/>
                <a:cs typeface="Trebuchet MS"/>
              </a:rPr>
              <a:t>and</a:t>
            </a:r>
            <a:r>
              <a:rPr lang="en-US" sz="1600" spc="-104" dirty="0">
                <a:latin typeface="Cambria" panose="02040503050406030204" pitchFamily="18" charset="0"/>
                <a:ea typeface="Cambria" panose="02040503050406030204" pitchFamily="18" charset="0"/>
                <a:cs typeface="Trebuchet MS"/>
              </a:rPr>
              <a:t> </a:t>
            </a:r>
            <a:r>
              <a:rPr lang="en-US" sz="1600" spc="-68" dirty="0">
                <a:latin typeface="Cambria" panose="02040503050406030204" pitchFamily="18" charset="0"/>
                <a:ea typeface="Cambria" panose="02040503050406030204" pitchFamily="18" charset="0"/>
                <a:cs typeface="Trebuchet MS"/>
              </a:rPr>
              <a:t>peace</a:t>
            </a:r>
            <a:r>
              <a:rPr lang="en-US" sz="1600" spc="-99" dirty="0">
                <a:latin typeface="Cambria" panose="02040503050406030204" pitchFamily="18" charset="0"/>
                <a:ea typeface="Cambria" panose="02040503050406030204" pitchFamily="18" charset="0"/>
                <a:cs typeface="Trebuchet MS"/>
              </a:rPr>
              <a:t> </a:t>
            </a:r>
            <a:r>
              <a:rPr lang="en-US" sz="1600" spc="-56" dirty="0">
                <a:latin typeface="Cambria" panose="02040503050406030204" pitchFamily="18" charset="0"/>
                <a:ea typeface="Cambria" panose="02040503050406030204" pitchFamily="18" charset="0"/>
                <a:cs typeface="Trebuchet MS"/>
              </a:rPr>
              <a:t>building</a:t>
            </a:r>
            <a:r>
              <a:rPr lang="en-US" sz="1600" spc="-104" dirty="0">
                <a:latin typeface="Cambria" panose="02040503050406030204" pitchFamily="18" charset="0"/>
                <a:ea typeface="Cambria" panose="02040503050406030204" pitchFamily="18" charset="0"/>
                <a:cs typeface="Trebuchet MS"/>
              </a:rPr>
              <a:t> </a:t>
            </a:r>
            <a:r>
              <a:rPr lang="en-US" sz="1600" spc="-42" dirty="0">
                <a:latin typeface="Cambria" panose="02040503050406030204" pitchFamily="18" charset="0"/>
                <a:ea typeface="Cambria" panose="02040503050406030204" pitchFamily="18" charset="0"/>
                <a:cs typeface="Trebuchet MS"/>
              </a:rPr>
              <a:t>as</a:t>
            </a:r>
            <a:r>
              <a:rPr lang="en-US" sz="1600" spc="-104" dirty="0">
                <a:latin typeface="Cambria" panose="02040503050406030204" pitchFamily="18" charset="0"/>
                <a:ea typeface="Cambria" panose="02040503050406030204" pitchFamily="18" charset="0"/>
                <a:cs typeface="Trebuchet MS"/>
              </a:rPr>
              <a:t> </a:t>
            </a:r>
            <a:r>
              <a:rPr lang="en-US" sz="1600" spc="-56" dirty="0">
                <a:latin typeface="Cambria" panose="02040503050406030204" pitchFamily="18" charset="0"/>
                <a:ea typeface="Cambria" panose="02040503050406030204" pitchFamily="18" charset="0"/>
                <a:cs typeface="Trebuchet MS"/>
              </a:rPr>
              <a:t>enablers</a:t>
            </a:r>
            <a:r>
              <a:rPr lang="en-US" sz="1600" spc="-104" dirty="0">
                <a:latin typeface="Cambria" panose="02040503050406030204" pitchFamily="18" charset="0"/>
                <a:ea typeface="Cambria" panose="02040503050406030204" pitchFamily="18" charset="0"/>
                <a:cs typeface="Trebuchet MS"/>
              </a:rPr>
              <a:t> </a:t>
            </a:r>
            <a:r>
              <a:rPr lang="en-US" sz="1600" spc="-54" dirty="0">
                <a:latin typeface="Cambria" panose="02040503050406030204" pitchFamily="18" charset="0"/>
                <a:ea typeface="Cambria" panose="02040503050406030204" pitchFamily="18" charset="0"/>
                <a:cs typeface="Trebuchet MS"/>
              </a:rPr>
              <a:t>of  </a:t>
            </a:r>
            <a:r>
              <a:rPr lang="en-US" sz="1600" spc="-51" dirty="0">
                <a:latin typeface="Cambria" panose="02040503050406030204" pitchFamily="18" charset="0"/>
                <a:ea typeface="Cambria" panose="02040503050406030204" pitchFamily="18" charset="0"/>
                <a:cs typeface="Trebuchet MS"/>
              </a:rPr>
              <a:t>growth </a:t>
            </a:r>
            <a:r>
              <a:rPr lang="en-US" sz="1600" spc="-45" dirty="0">
                <a:latin typeface="Cambria" panose="02040503050406030204" pitchFamily="18" charset="0"/>
                <a:ea typeface="Cambria" panose="02040503050406030204" pitchFamily="18" charset="0"/>
                <a:cs typeface="Trebuchet MS"/>
              </a:rPr>
              <a:t>and</a:t>
            </a:r>
            <a:r>
              <a:rPr lang="en-US" sz="1600" spc="-166" dirty="0">
                <a:latin typeface="Cambria" panose="02040503050406030204" pitchFamily="18" charset="0"/>
                <a:ea typeface="Cambria" panose="02040503050406030204" pitchFamily="18" charset="0"/>
                <a:cs typeface="Trebuchet MS"/>
              </a:rPr>
              <a:t> </a:t>
            </a:r>
            <a:r>
              <a:rPr lang="en-US" sz="1600" spc="-59" dirty="0">
                <a:latin typeface="Cambria" panose="02040503050406030204" pitchFamily="18" charset="0"/>
                <a:ea typeface="Cambria" panose="02040503050406030204" pitchFamily="18" charset="0"/>
                <a:cs typeface="Trebuchet MS"/>
              </a:rPr>
              <a:t>development</a:t>
            </a:r>
            <a:endParaRPr lang="en-US" sz="1600" dirty="0">
              <a:latin typeface="Cambria" panose="02040503050406030204" pitchFamily="18" charset="0"/>
              <a:ea typeface="Cambria" panose="02040503050406030204" pitchFamily="18" charset="0"/>
              <a:cs typeface="Trebuchet MS"/>
            </a:endParaRPr>
          </a:p>
          <a:p>
            <a:pPr marL="200452" indent="-193293">
              <a:spcBef>
                <a:spcPts val="349"/>
              </a:spcBef>
              <a:buFont typeface="Arial"/>
              <a:buChar char="•"/>
              <a:tabLst>
                <a:tab pos="200094" algn="l"/>
                <a:tab pos="200452" algn="l"/>
              </a:tabLst>
            </a:pPr>
            <a:r>
              <a:rPr lang="en-US" sz="1600" b="1" spc="-90" dirty="0">
                <a:latin typeface="Cambria" panose="02040503050406030204" pitchFamily="18" charset="0"/>
                <a:ea typeface="Cambria" panose="02040503050406030204" pitchFamily="18" charset="0"/>
                <a:cs typeface="Trebuchet MS"/>
              </a:rPr>
              <a:t>Resourcing</a:t>
            </a:r>
            <a:r>
              <a:rPr lang="en-US" sz="1600" b="1" spc="-124" dirty="0">
                <a:latin typeface="Cambria" panose="02040503050406030204" pitchFamily="18" charset="0"/>
                <a:ea typeface="Cambria" panose="02040503050406030204" pitchFamily="18" charset="0"/>
                <a:cs typeface="Trebuchet MS"/>
              </a:rPr>
              <a:t> </a:t>
            </a:r>
            <a:r>
              <a:rPr lang="en-US" sz="1600" b="1" spc="206" dirty="0">
                <a:latin typeface="Cambria" panose="02040503050406030204" pitchFamily="18" charset="0"/>
                <a:ea typeface="Cambria" panose="02040503050406030204" pitchFamily="18" charset="0"/>
                <a:cs typeface="Trebuchet MS"/>
              </a:rPr>
              <a:t>–</a:t>
            </a:r>
            <a:endParaRPr lang="en-US" sz="1600" dirty="0">
              <a:latin typeface="Cambria" panose="02040503050406030204" pitchFamily="18" charset="0"/>
              <a:ea typeface="Cambria" panose="02040503050406030204" pitchFamily="18" charset="0"/>
              <a:cs typeface="Trebuchet MS"/>
            </a:endParaRPr>
          </a:p>
          <a:p>
            <a:pPr marL="425602" marR="408062" lvl="1" indent="-161077">
              <a:lnSpc>
                <a:spcPct val="100699"/>
              </a:lnSpc>
              <a:spcBef>
                <a:spcPts val="330"/>
              </a:spcBef>
              <a:buFont typeface="Arial"/>
              <a:buChar char="–"/>
              <a:tabLst>
                <a:tab pos="425960" algn="l"/>
              </a:tabLst>
            </a:pPr>
            <a:r>
              <a:rPr lang="en-US" sz="1600" spc="-56" dirty="0">
                <a:latin typeface="Cambria" panose="02040503050406030204" pitchFamily="18" charset="0"/>
                <a:ea typeface="Cambria" panose="02040503050406030204" pitchFamily="18" charset="0"/>
                <a:cs typeface="Trebuchet MS"/>
              </a:rPr>
              <a:t>Focus</a:t>
            </a:r>
            <a:r>
              <a:rPr lang="en-US" sz="1600" spc="-107" dirty="0">
                <a:latin typeface="Cambria" panose="02040503050406030204" pitchFamily="18" charset="0"/>
                <a:ea typeface="Cambria" panose="02040503050406030204" pitchFamily="18" charset="0"/>
                <a:cs typeface="Trebuchet MS"/>
              </a:rPr>
              <a:t> </a:t>
            </a:r>
            <a:r>
              <a:rPr lang="en-US" sz="1600" spc="-23" dirty="0">
                <a:latin typeface="Cambria" panose="02040503050406030204" pitchFamily="18" charset="0"/>
                <a:ea typeface="Cambria" panose="02040503050406030204" pitchFamily="18" charset="0"/>
                <a:cs typeface="Trebuchet MS"/>
              </a:rPr>
              <a:t>on</a:t>
            </a:r>
            <a:r>
              <a:rPr lang="en-US" sz="1600" spc="-104" dirty="0">
                <a:latin typeface="Cambria" panose="02040503050406030204" pitchFamily="18" charset="0"/>
                <a:ea typeface="Cambria" panose="02040503050406030204" pitchFamily="18" charset="0"/>
                <a:cs typeface="Trebuchet MS"/>
              </a:rPr>
              <a:t> </a:t>
            </a:r>
            <a:r>
              <a:rPr lang="en-US" sz="1600" spc="-56" dirty="0">
                <a:latin typeface="Cambria" panose="02040503050406030204" pitchFamily="18" charset="0"/>
                <a:ea typeface="Cambria" panose="02040503050406030204" pitchFamily="18" charset="0"/>
                <a:cs typeface="Trebuchet MS"/>
              </a:rPr>
              <a:t>sustainable</a:t>
            </a:r>
            <a:r>
              <a:rPr lang="en-US" sz="1600" spc="-101" dirty="0">
                <a:latin typeface="Cambria" panose="02040503050406030204" pitchFamily="18" charset="0"/>
                <a:ea typeface="Cambria" panose="02040503050406030204" pitchFamily="18" charset="0"/>
                <a:cs typeface="Trebuchet MS"/>
              </a:rPr>
              <a:t> </a:t>
            </a:r>
            <a:r>
              <a:rPr lang="en-US" sz="1600" spc="-59" dirty="0">
                <a:latin typeface="Cambria" panose="02040503050406030204" pitchFamily="18" charset="0"/>
                <a:ea typeface="Cambria" panose="02040503050406030204" pitchFamily="18" charset="0"/>
                <a:cs typeface="Trebuchet MS"/>
              </a:rPr>
              <a:t>economic</a:t>
            </a:r>
            <a:r>
              <a:rPr lang="en-US" sz="1600" spc="-104" dirty="0">
                <a:latin typeface="Cambria" panose="02040503050406030204" pitchFamily="18" charset="0"/>
                <a:ea typeface="Cambria" panose="02040503050406030204" pitchFamily="18" charset="0"/>
                <a:cs typeface="Trebuchet MS"/>
              </a:rPr>
              <a:t> </a:t>
            </a:r>
            <a:r>
              <a:rPr lang="en-US" sz="1600" spc="-59" dirty="0">
                <a:latin typeface="Cambria" panose="02040503050406030204" pitchFamily="18" charset="0"/>
                <a:ea typeface="Cambria" panose="02040503050406030204" pitchFamily="18" charset="0"/>
                <a:cs typeface="Trebuchet MS"/>
              </a:rPr>
              <a:t>development</a:t>
            </a:r>
            <a:r>
              <a:rPr lang="en-US" sz="1600" spc="-104" dirty="0">
                <a:latin typeface="Cambria" panose="02040503050406030204" pitchFamily="18" charset="0"/>
                <a:ea typeface="Cambria" panose="02040503050406030204" pitchFamily="18" charset="0"/>
                <a:cs typeface="Trebuchet MS"/>
              </a:rPr>
              <a:t> </a:t>
            </a:r>
            <a:r>
              <a:rPr lang="en-US" sz="1600" spc="-54" dirty="0">
                <a:latin typeface="Cambria" panose="02040503050406030204" pitchFamily="18" charset="0"/>
                <a:ea typeface="Cambria" panose="02040503050406030204" pitchFamily="18" charset="0"/>
                <a:cs typeface="Trebuchet MS"/>
              </a:rPr>
              <a:t>in</a:t>
            </a:r>
            <a:r>
              <a:rPr lang="en-US" sz="1600" spc="-107" dirty="0">
                <a:latin typeface="Cambria" panose="02040503050406030204" pitchFamily="18" charset="0"/>
                <a:ea typeface="Cambria" panose="02040503050406030204" pitchFamily="18" charset="0"/>
                <a:cs typeface="Trebuchet MS"/>
              </a:rPr>
              <a:t> </a:t>
            </a:r>
            <a:r>
              <a:rPr lang="en-US" sz="1600" spc="-64" dirty="0">
                <a:latin typeface="Cambria" panose="02040503050406030204" pitchFamily="18" charset="0"/>
                <a:ea typeface="Cambria" panose="02040503050406030204" pitchFamily="18" charset="0"/>
                <a:cs typeface="Trebuchet MS"/>
              </a:rPr>
              <a:t>a</a:t>
            </a:r>
            <a:r>
              <a:rPr lang="en-US" sz="1600" spc="-101" dirty="0">
                <a:latin typeface="Cambria" panose="02040503050406030204" pitchFamily="18" charset="0"/>
                <a:ea typeface="Cambria" panose="02040503050406030204" pitchFamily="18" charset="0"/>
                <a:cs typeface="Trebuchet MS"/>
              </a:rPr>
              <a:t> </a:t>
            </a:r>
            <a:r>
              <a:rPr lang="en-US" sz="1600" spc="-56" dirty="0">
                <a:latin typeface="Cambria" panose="02040503050406030204" pitchFamily="18" charset="0"/>
                <a:ea typeface="Cambria" panose="02040503050406030204" pitchFamily="18" charset="0"/>
                <a:cs typeface="Trebuchet MS"/>
              </a:rPr>
              <a:t>country</a:t>
            </a:r>
            <a:r>
              <a:rPr lang="en-US" sz="1600" spc="-101" dirty="0">
                <a:latin typeface="Cambria" panose="02040503050406030204" pitchFamily="18" charset="0"/>
                <a:ea typeface="Cambria" panose="02040503050406030204" pitchFamily="18" charset="0"/>
                <a:cs typeface="Trebuchet MS"/>
              </a:rPr>
              <a:t> </a:t>
            </a:r>
            <a:r>
              <a:rPr lang="en-US" sz="1600" spc="-56" dirty="0">
                <a:latin typeface="Cambria" panose="02040503050406030204" pitchFamily="18" charset="0"/>
                <a:ea typeface="Cambria" panose="02040503050406030204" pitchFamily="18" charset="0"/>
                <a:cs typeface="Trebuchet MS"/>
              </a:rPr>
              <a:t>to</a:t>
            </a:r>
            <a:r>
              <a:rPr lang="en-US" sz="1600" spc="-107" dirty="0">
                <a:latin typeface="Cambria" panose="02040503050406030204" pitchFamily="18" charset="0"/>
                <a:ea typeface="Cambria" panose="02040503050406030204" pitchFamily="18" charset="0"/>
                <a:cs typeface="Trebuchet MS"/>
              </a:rPr>
              <a:t> </a:t>
            </a:r>
            <a:r>
              <a:rPr lang="en-US" sz="1600" spc="-68" dirty="0">
                <a:latin typeface="Cambria" panose="02040503050406030204" pitchFamily="18" charset="0"/>
                <a:ea typeface="Cambria" panose="02040503050406030204" pitchFamily="18" charset="0"/>
                <a:cs typeface="Trebuchet MS"/>
              </a:rPr>
              <a:t>meet</a:t>
            </a:r>
            <a:r>
              <a:rPr lang="en-US" sz="1600" spc="-104" dirty="0">
                <a:latin typeface="Cambria" panose="02040503050406030204" pitchFamily="18" charset="0"/>
                <a:ea typeface="Cambria" panose="02040503050406030204" pitchFamily="18" charset="0"/>
                <a:cs typeface="Trebuchet MS"/>
              </a:rPr>
              <a:t> </a:t>
            </a:r>
            <a:r>
              <a:rPr lang="en-US" sz="1600" spc="-68" dirty="0">
                <a:latin typeface="Cambria" panose="02040503050406030204" pitchFamily="18" charset="0"/>
                <a:ea typeface="Cambria" panose="02040503050406030204" pitchFamily="18" charset="0"/>
                <a:cs typeface="Trebuchet MS"/>
              </a:rPr>
              <a:t>financial  </a:t>
            </a:r>
            <a:r>
              <a:rPr lang="en-US" sz="1600" spc="-56" dirty="0">
                <a:latin typeface="Cambria" panose="02040503050406030204" pitchFamily="18" charset="0"/>
                <a:ea typeface="Cambria" panose="02040503050406030204" pitchFamily="18" charset="0"/>
                <a:cs typeface="Trebuchet MS"/>
              </a:rPr>
              <a:t>resource </a:t>
            </a:r>
            <a:r>
              <a:rPr lang="en-US" sz="1600" spc="-62" dirty="0">
                <a:latin typeface="Cambria" panose="02040503050406030204" pitchFamily="18" charset="0"/>
                <a:ea typeface="Cambria" panose="02040503050406030204" pitchFamily="18" charset="0"/>
                <a:cs typeface="Trebuchet MS"/>
              </a:rPr>
              <a:t>requirement for achieving</a:t>
            </a:r>
            <a:r>
              <a:rPr lang="en-US" sz="1600" spc="-242" dirty="0">
                <a:latin typeface="Cambria" panose="02040503050406030204" pitchFamily="18" charset="0"/>
                <a:ea typeface="Cambria" panose="02040503050406030204" pitchFamily="18" charset="0"/>
                <a:cs typeface="Trebuchet MS"/>
              </a:rPr>
              <a:t> </a:t>
            </a:r>
            <a:r>
              <a:rPr lang="en-US" sz="1600" spc="-51" dirty="0">
                <a:latin typeface="Cambria" panose="02040503050406030204" pitchFamily="18" charset="0"/>
                <a:ea typeface="Cambria" panose="02040503050406030204" pitchFamily="18" charset="0"/>
                <a:cs typeface="Trebuchet MS"/>
              </a:rPr>
              <a:t>SDGs;</a:t>
            </a:r>
            <a:endParaRPr lang="en-US" sz="1600" dirty="0">
              <a:latin typeface="Cambria" panose="02040503050406030204" pitchFamily="18" charset="0"/>
              <a:ea typeface="Cambria" panose="02040503050406030204" pitchFamily="18" charset="0"/>
              <a:cs typeface="Trebuchet MS"/>
            </a:endParaRPr>
          </a:p>
          <a:p>
            <a:pPr marL="425602" marR="236963" lvl="1" indent="-161077">
              <a:lnSpc>
                <a:spcPct val="100699"/>
              </a:lnSpc>
              <a:spcBef>
                <a:spcPts val="302"/>
              </a:spcBef>
              <a:buFont typeface="Arial"/>
              <a:buChar char="–"/>
              <a:tabLst>
                <a:tab pos="425960" algn="l"/>
              </a:tabLst>
            </a:pPr>
            <a:r>
              <a:rPr lang="en-US" sz="1600" spc="-68" dirty="0">
                <a:latin typeface="Cambria" panose="02040503050406030204" pitchFamily="18" charset="0"/>
                <a:ea typeface="Cambria" panose="02040503050406030204" pitchFamily="18" charset="0"/>
                <a:cs typeface="Trebuchet MS"/>
              </a:rPr>
              <a:t>Holistic</a:t>
            </a:r>
            <a:r>
              <a:rPr lang="en-US" sz="1600" spc="-104" dirty="0">
                <a:latin typeface="Cambria" panose="02040503050406030204" pitchFamily="18" charset="0"/>
                <a:ea typeface="Cambria" panose="02040503050406030204" pitchFamily="18" charset="0"/>
                <a:cs typeface="Trebuchet MS"/>
              </a:rPr>
              <a:t> </a:t>
            </a:r>
            <a:r>
              <a:rPr lang="en-US" sz="1600" spc="-56" dirty="0">
                <a:latin typeface="Cambria" panose="02040503050406030204" pitchFamily="18" charset="0"/>
                <a:ea typeface="Cambria" panose="02040503050406030204" pitchFamily="18" charset="0"/>
                <a:cs typeface="Trebuchet MS"/>
              </a:rPr>
              <a:t>approach</a:t>
            </a:r>
            <a:r>
              <a:rPr lang="en-US" sz="1600" spc="-101" dirty="0">
                <a:latin typeface="Cambria" panose="02040503050406030204" pitchFamily="18" charset="0"/>
                <a:ea typeface="Cambria" panose="02040503050406030204" pitchFamily="18" charset="0"/>
                <a:cs typeface="Trebuchet MS"/>
              </a:rPr>
              <a:t> </a:t>
            </a:r>
            <a:r>
              <a:rPr lang="en-US" sz="1600" spc="-56" dirty="0">
                <a:latin typeface="Cambria" panose="02040503050406030204" pitchFamily="18" charset="0"/>
                <a:ea typeface="Cambria" panose="02040503050406030204" pitchFamily="18" charset="0"/>
                <a:cs typeface="Trebuchet MS"/>
              </a:rPr>
              <a:t>to</a:t>
            </a:r>
            <a:r>
              <a:rPr lang="en-US" sz="1600" spc="-104" dirty="0">
                <a:latin typeface="Cambria" panose="02040503050406030204" pitchFamily="18" charset="0"/>
                <a:ea typeface="Cambria" panose="02040503050406030204" pitchFamily="18" charset="0"/>
                <a:cs typeface="Trebuchet MS"/>
              </a:rPr>
              <a:t> </a:t>
            </a:r>
            <a:r>
              <a:rPr lang="en-US" sz="1600" spc="-62" dirty="0">
                <a:latin typeface="Cambria" panose="02040503050406030204" pitchFamily="18" charset="0"/>
                <a:ea typeface="Cambria" panose="02040503050406030204" pitchFamily="18" charset="0"/>
                <a:cs typeface="Trebuchet MS"/>
              </a:rPr>
              <a:t>international</a:t>
            </a:r>
            <a:r>
              <a:rPr lang="en-US" sz="1600" spc="-104" dirty="0">
                <a:latin typeface="Cambria" panose="02040503050406030204" pitchFamily="18" charset="0"/>
                <a:ea typeface="Cambria" panose="02040503050406030204" pitchFamily="18" charset="0"/>
                <a:cs typeface="Trebuchet MS"/>
              </a:rPr>
              <a:t> </a:t>
            </a:r>
            <a:r>
              <a:rPr lang="en-US" sz="1600" spc="-59" dirty="0">
                <a:latin typeface="Cambria" panose="02040503050406030204" pitchFamily="18" charset="0"/>
                <a:ea typeface="Cambria" panose="02040503050406030204" pitchFamily="18" charset="0"/>
                <a:cs typeface="Trebuchet MS"/>
              </a:rPr>
              <a:t>financing</a:t>
            </a:r>
            <a:r>
              <a:rPr lang="en-US" sz="1600" spc="-107" dirty="0">
                <a:latin typeface="Cambria" panose="02040503050406030204" pitchFamily="18" charset="0"/>
                <a:ea typeface="Cambria" panose="02040503050406030204" pitchFamily="18" charset="0"/>
                <a:cs typeface="Trebuchet MS"/>
              </a:rPr>
              <a:t> </a:t>
            </a:r>
            <a:r>
              <a:rPr lang="en-US" sz="1600" spc="-54" dirty="0">
                <a:latin typeface="Cambria" panose="02040503050406030204" pitchFamily="18" charset="0"/>
                <a:ea typeface="Cambria" panose="02040503050406030204" pitchFamily="18" charset="0"/>
                <a:cs typeface="Trebuchet MS"/>
              </a:rPr>
              <a:t>of</a:t>
            </a:r>
            <a:r>
              <a:rPr lang="en-US" sz="1600" spc="-101" dirty="0">
                <a:latin typeface="Cambria" panose="02040503050406030204" pitchFamily="18" charset="0"/>
                <a:ea typeface="Cambria" panose="02040503050406030204" pitchFamily="18" charset="0"/>
                <a:cs typeface="Trebuchet MS"/>
              </a:rPr>
              <a:t> </a:t>
            </a:r>
            <a:r>
              <a:rPr lang="en-US" sz="1600" spc="-31" dirty="0">
                <a:latin typeface="Cambria" panose="02040503050406030204" pitchFamily="18" charset="0"/>
                <a:ea typeface="Cambria" panose="02040503050406030204" pitchFamily="18" charset="0"/>
                <a:cs typeface="Trebuchet MS"/>
              </a:rPr>
              <a:t>SDGs</a:t>
            </a:r>
            <a:r>
              <a:rPr lang="en-US" sz="1600" spc="-104" dirty="0">
                <a:latin typeface="Cambria" panose="02040503050406030204" pitchFamily="18" charset="0"/>
                <a:ea typeface="Cambria" panose="02040503050406030204" pitchFamily="18" charset="0"/>
                <a:cs typeface="Trebuchet MS"/>
              </a:rPr>
              <a:t> </a:t>
            </a:r>
            <a:r>
              <a:rPr lang="en-US" sz="1600" spc="175" dirty="0">
                <a:latin typeface="Cambria" panose="02040503050406030204" pitchFamily="18" charset="0"/>
                <a:ea typeface="Cambria" panose="02040503050406030204" pitchFamily="18" charset="0"/>
                <a:cs typeface="Trebuchet MS"/>
              </a:rPr>
              <a:t>–</a:t>
            </a:r>
            <a:r>
              <a:rPr lang="en-US" sz="1600" spc="-101" dirty="0">
                <a:latin typeface="Cambria" panose="02040503050406030204" pitchFamily="18" charset="0"/>
                <a:ea typeface="Cambria" panose="02040503050406030204" pitchFamily="18" charset="0"/>
                <a:cs typeface="Trebuchet MS"/>
              </a:rPr>
              <a:t> </a:t>
            </a:r>
            <a:r>
              <a:rPr lang="en-US" sz="1600" spc="-54" dirty="0">
                <a:latin typeface="Cambria" panose="02040503050406030204" pitchFamily="18" charset="0"/>
                <a:ea typeface="Cambria" panose="02040503050406030204" pitchFamily="18" charset="0"/>
                <a:cs typeface="Trebuchet MS"/>
              </a:rPr>
              <a:t>Stronger</a:t>
            </a:r>
            <a:r>
              <a:rPr lang="en-US" sz="1600" spc="-101" dirty="0">
                <a:latin typeface="Cambria" panose="02040503050406030204" pitchFamily="18" charset="0"/>
                <a:ea typeface="Cambria" panose="02040503050406030204" pitchFamily="18" charset="0"/>
                <a:cs typeface="Trebuchet MS"/>
              </a:rPr>
              <a:t> </a:t>
            </a:r>
            <a:r>
              <a:rPr lang="en-US" sz="1600" spc="-56" dirty="0">
                <a:latin typeface="Cambria" panose="02040503050406030204" pitchFamily="18" charset="0"/>
                <a:ea typeface="Cambria" panose="02040503050406030204" pitchFamily="18" charset="0"/>
                <a:cs typeface="Trebuchet MS"/>
              </a:rPr>
              <a:t>focus</a:t>
            </a:r>
            <a:r>
              <a:rPr lang="en-US" sz="1600" spc="-104" dirty="0">
                <a:latin typeface="Cambria" panose="02040503050406030204" pitchFamily="18" charset="0"/>
                <a:ea typeface="Cambria" panose="02040503050406030204" pitchFamily="18" charset="0"/>
                <a:cs typeface="Trebuchet MS"/>
              </a:rPr>
              <a:t> </a:t>
            </a:r>
            <a:r>
              <a:rPr lang="en-US" sz="1600" spc="-23" dirty="0">
                <a:latin typeface="Cambria" panose="02040503050406030204" pitchFamily="18" charset="0"/>
                <a:ea typeface="Cambria" panose="02040503050406030204" pitchFamily="18" charset="0"/>
                <a:cs typeface="Trebuchet MS"/>
              </a:rPr>
              <a:t>on</a:t>
            </a:r>
            <a:r>
              <a:rPr lang="en-US" sz="1600" spc="-101" dirty="0">
                <a:latin typeface="Cambria" panose="02040503050406030204" pitchFamily="18" charset="0"/>
                <a:ea typeface="Cambria" panose="02040503050406030204" pitchFamily="18" charset="0"/>
                <a:cs typeface="Trebuchet MS"/>
              </a:rPr>
              <a:t> </a:t>
            </a:r>
            <a:r>
              <a:rPr lang="en-US" sz="1600" spc="-54" dirty="0">
                <a:latin typeface="Cambria" panose="02040503050406030204" pitchFamily="18" charset="0"/>
                <a:ea typeface="Cambria" panose="02040503050406030204" pitchFamily="18" charset="0"/>
                <a:cs typeface="Trebuchet MS"/>
              </a:rPr>
              <a:t>ODA,  </a:t>
            </a:r>
            <a:r>
              <a:rPr lang="en-US" sz="1600" spc="-62" dirty="0">
                <a:latin typeface="Cambria" panose="02040503050406030204" pitchFamily="18" charset="0"/>
                <a:ea typeface="Cambria" panose="02040503050406030204" pitchFamily="18" charset="0"/>
                <a:cs typeface="Trebuchet MS"/>
              </a:rPr>
              <a:t>international </a:t>
            </a:r>
            <a:r>
              <a:rPr lang="en-US" sz="1600" spc="-56" dirty="0">
                <a:latin typeface="Cambria" panose="02040503050406030204" pitchFamily="18" charset="0"/>
                <a:ea typeface="Cambria" panose="02040503050406030204" pitchFamily="18" charset="0"/>
                <a:cs typeface="Trebuchet MS"/>
              </a:rPr>
              <a:t>resource </a:t>
            </a:r>
            <a:r>
              <a:rPr lang="en-US" sz="1600" spc="-73" dirty="0">
                <a:latin typeface="Cambria" panose="02040503050406030204" pitchFamily="18" charset="0"/>
                <a:ea typeface="Cambria" panose="02040503050406030204" pitchFamily="18" charset="0"/>
                <a:cs typeface="Trebuchet MS"/>
              </a:rPr>
              <a:t>flows, </a:t>
            </a:r>
            <a:r>
              <a:rPr lang="en-US" sz="1600" spc="-56" dirty="0">
                <a:latin typeface="Cambria" panose="02040503050406030204" pitchFamily="18" charset="0"/>
                <a:ea typeface="Cambria" panose="02040503050406030204" pitchFamily="18" charset="0"/>
                <a:cs typeface="Trebuchet MS"/>
              </a:rPr>
              <a:t>technology </a:t>
            </a:r>
            <a:r>
              <a:rPr lang="en-US" sz="1600" spc="-68" dirty="0">
                <a:latin typeface="Cambria" panose="02040503050406030204" pitchFamily="18" charset="0"/>
                <a:ea typeface="Cambria" panose="02040503050406030204" pitchFamily="18" charset="0"/>
                <a:cs typeface="Trebuchet MS"/>
              </a:rPr>
              <a:t>transfer </a:t>
            </a:r>
            <a:r>
              <a:rPr lang="en-US" sz="1600" spc="-45" dirty="0">
                <a:latin typeface="Cambria" panose="02040503050406030204" pitchFamily="18" charset="0"/>
                <a:ea typeface="Cambria" panose="02040503050406030204" pitchFamily="18" charset="0"/>
                <a:cs typeface="Trebuchet MS"/>
              </a:rPr>
              <a:t>and</a:t>
            </a:r>
            <a:r>
              <a:rPr lang="en-US" sz="1600" spc="-307" dirty="0">
                <a:latin typeface="Cambria" panose="02040503050406030204" pitchFamily="18" charset="0"/>
                <a:ea typeface="Cambria" panose="02040503050406030204" pitchFamily="18" charset="0"/>
                <a:cs typeface="Trebuchet MS"/>
              </a:rPr>
              <a:t> </a:t>
            </a:r>
            <a:r>
              <a:rPr lang="en-US" sz="1600" spc="-70" dirty="0">
                <a:latin typeface="Cambria" panose="02040503050406030204" pitchFamily="18" charset="0"/>
                <a:ea typeface="Cambria" panose="02040503050406030204" pitchFamily="18" charset="0"/>
                <a:cs typeface="Trebuchet MS"/>
              </a:rPr>
              <a:t>trade</a:t>
            </a:r>
            <a:endParaRPr lang="en-US" sz="1600" dirty="0">
              <a:latin typeface="Cambria" panose="02040503050406030204" pitchFamily="18" charset="0"/>
              <a:ea typeface="Cambria" panose="02040503050406030204" pitchFamily="18" charset="0"/>
              <a:cs typeface="Trebuchet MS"/>
            </a:endParaRPr>
          </a:p>
          <a:p>
            <a:pPr marL="200452" marR="244480" indent="-193293">
              <a:lnSpc>
                <a:spcPct val="101200"/>
              </a:lnSpc>
              <a:spcBef>
                <a:spcPts val="327"/>
              </a:spcBef>
              <a:buFont typeface="Arial"/>
              <a:buChar char="•"/>
              <a:tabLst>
                <a:tab pos="200094" algn="l"/>
                <a:tab pos="200452" algn="l"/>
              </a:tabLst>
            </a:pPr>
            <a:r>
              <a:rPr lang="en-US" sz="1600" b="1" spc="-64" dirty="0">
                <a:latin typeface="Cambria" panose="02040503050406030204" pitchFamily="18" charset="0"/>
                <a:ea typeface="Cambria" panose="02040503050406030204" pitchFamily="18" charset="0"/>
                <a:cs typeface="Trebuchet MS"/>
              </a:rPr>
              <a:t>Measurability</a:t>
            </a:r>
            <a:r>
              <a:rPr lang="en-US" sz="1600" b="1" spc="-115" dirty="0">
                <a:latin typeface="Cambria" panose="02040503050406030204" pitchFamily="18" charset="0"/>
                <a:ea typeface="Cambria" panose="02040503050406030204" pitchFamily="18" charset="0"/>
                <a:cs typeface="Trebuchet MS"/>
              </a:rPr>
              <a:t> </a:t>
            </a:r>
            <a:r>
              <a:rPr lang="en-US" sz="1600" b="1" spc="206" dirty="0">
                <a:latin typeface="Cambria" panose="02040503050406030204" pitchFamily="18" charset="0"/>
                <a:ea typeface="Cambria" panose="02040503050406030204" pitchFamily="18" charset="0"/>
                <a:cs typeface="Trebuchet MS"/>
              </a:rPr>
              <a:t>–</a:t>
            </a:r>
            <a:r>
              <a:rPr lang="en-US" sz="1600" b="1" spc="-113" dirty="0">
                <a:latin typeface="Cambria" panose="02040503050406030204" pitchFamily="18" charset="0"/>
                <a:ea typeface="Cambria" panose="02040503050406030204" pitchFamily="18" charset="0"/>
                <a:cs typeface="Trebuchet MS"/>
              </a:rPr>
              <a:t> </a:t>
            </a:r>
            <a:r>
              <a:rPr lang="en-US" sz="1600" spc="-73" dirty="0">
                <a:latin typeface="Cambria" panose="02040503050406030204" pitchFamily="18" charset="0"/>
                <a:ea typeface="Cambria" panose="02040503050406030204" pitchFamily="18" charset="0"/>
                <a:cs typeface="Trebuchet MS"/>
              </a:rPr>
              <a:t>Clear</a:t>
            </a:r>
            <a:r>
              <a:rPr lang="en-US" sz="1600" spc="-101" dirty="0">
                <a:latin typeface="Cambria" panose="02040503050406030204" pitchFamily="18" charset="0"/>
                <a:ea typeface="Cambria" panose="02040503050406030204" pitchFamily="18" charset="0"/>
                <a:cs typeface="Trebuchet MS"/>
              </a:rPr>
              <a:t> </a:t>
            </a:r>
            <a:r>
              <a:rPr lang="en-US" sz="1600" spc="-45" dirty="0">
                <a:latin typeface="Cambria" panose="02040503050406030204" pitchFamily="18" charset="0"/>
                <a:ea typeface="Cambria" panose="02040503050406030204" pitchFamily="18" charset="0"/>
                <a:cs typeface="Trebuchet MS"/>
              </a:rPr>
              <a:t>emphasis</a:t>
            </a:r>
            <a:r>
              <a:rPr lang="en-US" sz="1600" spc="-104" dirty="0">
                <a:latin typeface="Cambria" panose="02040503050406030204" pitchFamily="18" charset="0"/>
                <a:ea typeface="Cambria" panose="02040503050406030204" pitchFamily="18" charset="0"/>
                <a:cs typeface="Trebuchet MS"/>
              </a:rPr>
              <a:t> </a:t>
            </a:r>
            <a:r>
              <a:rPr lang="en-US" sz="1600" spc="-23" dirty="0">
                <a:latin typeface="Cambria" panose="02040503050406030204" pitchFamily="18" charset="0"/>
                <a:ea typeface="Cambria" panose="02040503050406030204" pitchFamily="18" charset="0"/>
                <a:cs typeface="Trebuchet MS"/>
              </a:rPr>
              <a:t>on</a:t>
            </a:r>
            <a:r>
              <a:rPr lang="en-US" sz="1600" spc="-101" dirty="0">
                <a:latin typeface="Cambria" panose="02040503050406030204" pitchFamily="18" charset="0"/>
                <a:ea typeface="Cambria" panose="02040503050406030204" pitchFamily="18" charset="0"/>
                <a:cs typeface="Trebuchet MS"/>
              </a:rPr>
              <a:t> </a:t>
            </a:r>
            <a:r>
              <a:rPr lang="en-US" sz="1600" spc="-59" dirty="0">
                <a:latin typeface="Cambria" panose="02040503050406030204" pitchFamily="18" charset="0"/>
                <a:ea typeface="Cambria" panose="02040503050406030204" pitchFamily="18" charset="0"/>
                <a:cs typeface="Trebuchet MS"/>
              </a:rPr>
              <a:t>monitoring,</a:t>
            </a:r>
            <a:r>
              <a:rPr lang="en-US" sz="1600" spc="-101" dirty="0">
                <a:latin typeface="Cambria" panose="02040503050406030204" pitchFamily="18" charset="0"/>
                <a:ea typeface="Cambria" panose="02040503050406030204" pitchFamily="18" charset="0"/>
                <a:cs typeface="Trebuchet MS"/>
              </a:rPr>
              <a:t> </a:t>
            </a:r>
            <a:r>
              <a:rPr lang="en-US" sz="1600" spc="-62" dirty="0">
                <a:latin typeface="Cambria" panose="02040503050406030204" pitchFamily="18" charset="0"/>
                <a:ea typeface="Cambria" panose="02040503050406030204" pitchFamily="18" charset="0"/>
                <a:cs typeface="Trebuchet MS"/>
              </a:rPr>
              <a:t>evaluation</a:t>
            </a:r>
            <a:r>
              <a:rPr lang="en-US" sz="1600" spc="-101" dirty="0">
                <a:latin typeface="Cambria" panose="02040503050406030204" pitchFamily="18" charset="0"/>
                <a:ea typeface="Cambria" panose="02040503050406030204" pitchFamily="18" charset="0"/>
                <a:cs typeface="Trebuchet MS"/>
              </a:rPr>
              <a:t> </a:t>
            </a:r>
            <a:r>
              <a:rPr lang="en-US" sz="1600" spc="-45" dirty="0">
                <a:latin typeface="Cambria" panose="02040503050406030204" pitchFamily="18" charset="0"/>
                <a:ea typeface="Cambria" panose="02040503050406030204" pitchFamily="18" charset="0"/>
                <a:cs typeface="Trebuchet MS"/>
              </a:rPr>
              <a:t>and</a:t>
            </a:r>
            <a:r>
              <a:rPr lang="en-US" sz="1600" spc="-101" dirty="0">
                <a:latin typeface="Cambria" panose="02040503050406030204" pitchFamily="18" charset="0"/>
                <a:ea typeface="Cambria" panose="02040503050406030204" pitchFamily="18" charset="0"/>
                <a:cs typeface="Trebuchet MS"/>
              </a:rPr>
              <a:t> </a:t>
            </a:r>
            <a:r>
              <a:rPr lang="en-US" sz="1600" spc="-82" dirty="0">
                <a:latin typeface="Cambria" panose="02040503050406030204" pitchFamily="18" charset="0"/>
                <a:ea typeface="Cambria" panose="02040503050406030204" pitchFamily="18" charset="0"/>
                <a:cs typeface="Trebuchet MS"/>
              </a:rPr>
              <a:t>accountability,  </a:t>
            </a:r>
            <a:r>
              <a:rPr lang="en-US" sz="1600" spc="-45" dirty="0">
                <a:latin typeface="Cambria" panose="02040503050406030204" pitchFamily="18" charset="0"/>
                <a:ea typeface="Cambria" panose="02040503050406030204" pitchFamily="18" charset="0"/>
                <a:cs typeface="Trebuchet MS"/>
              </a:rPr>
              <a:t>and</a:t>
            </a:r>
            <a:r>
              <a:rPr lang="en-US" sz="1600" spc="-104" dirty="0">
                <a:latin typeface="Cambria" panose="02040503050406030204" pitchFamily="18" charset="0"/>
                <a:ea typeface="Cambria" panose="02040503050406030204" pitchFamily="18" charset="0"/>
                <a:cs typeface="Trebuchet MS"/>
              </a:rPr>
              <a:t> </a:t>
            </a:r>
            <a:r>
              <a:rPr lang="en-US" sz="1600" spc="-62" dirty="0">
                <a:latin typeface="Cambria" panose="02040503050406030204" pitchFamily="18" charset="0"/>
                <a:ea typeface="Cambria" panose="02040503050406030204" pitchFamily="18" charset="0"/>
                <a:cs typeface="Trebuchet MS"/>
              </a:rPr>
              <a:t>the</a:t>
            </a:r>
            <a:r>
              <a:rPr lang="en-US" sz="1600" spc="-101" dirty="0">
                <a:latin typeface="Cambria" panose="02040503050406030204" pitchFamily="18" charset="0"/>
                <a:ea typeface="Cambria" panose="02040503050406030204" pitchFamily="18" charset="0"/>
                <a:cs typeface="Trebuchet MS"/>
              </a:rPr>
              <a:t> </a:t>
            </a:r>
            <a:r>
              <a:rPr lang="en-US" sz="1600" spc="-64" dirty="0">
                <a:latin typeface="Cambria" panose="02040503050406030204" pitchFamily="18" charset="0"/>
                <a:ea typeface="Cambria" panose="02040503050406030204" pitchFamily="18" charset="0"/>
                <a:cs typeface="Trebuchet MS"/>
              </a:rPr>
              <a:t>metrics</a:t>
            </a:r>
            <a:r>
              <a:rPr lang="en-US" sz="1600" spc="-107" dirty="0">
                <a:latin typeface="Cambria" panose="02040503050406030204" pitchFamily="18" charset="0"/>
                <a:ea typeface="Cambria" panose="02040503050406030204" pitchFamily="18" charset="0"/>
                <a:cs typeface="Trebuchet MS"/>
              </a:rPr>
              <a:t> </a:t>
            </a:r>
            <a:r>
              <a:rPr lang="en-US" sz="1600" spc="-85" dirty="0">
                <a:latin typeface="Cambria" panose="02040503050406030204" pitchFamily="18" charset="0"/>
                <a:ea typeface="Cambria" panose="02040503050406030204" pitchFamily="18" charset="0"/>
                <a:cs typeface="Trebuchet MS"/>
              </a:rPr>
              <a:t>-</a:t>
            </a:r>
            <a:r>
              <a:rPr lang="en-US" sz="1600" spc="-104" dirty="0">
                <a:latin typeface="Cambria" panose="02040503050406030204" pitchFamily="18" charset="0"/>
                <a:ea typeface="Cambria" panose="02040503050406030204" pitchFamily="18" charset="0"/>
                <a:cs typeface="Trebuchet MS"/>
              </a:rPr>
              <a:t> </a:t>
            </a:r>
            <a:r>
              <a:rPr lang="en-US" sz="1600" spc="-76" dirty="0">
                <a:latin typeface="Cambria" panose="02040503050406030204" pitchFamily="18" charset="0"/>
                <a:ea typeface="Cambria" panose="02040503050406030204" pitchFamily="18" charset="0"/>
                <a:cs typeface="Trebuchet MS"/>
              </a:rPr>
              <a:t>high-quality,</a:t>
            </a:r>
            <a:r>
              <a:rPr lang="en-US" sz="1600" spc="-104" dirty="0">
                <a:latin typeface="Cambria" panose="02040503050406030204" pitchFamily="18" charset="0"/>
                <a:ea typeface="Cambria" panose="02040503050406030204" pitchFamily="18" charset="0"/>
                <a:cs typeface="Trebuchet MS"/>
              </a:rPr>
              <a:t> </a:t>
            </a:r>
            <a:r>
              <a:rPr lang="en-US" sz="1600" spc="-64" dirty="0">
                <a:latin typeface="Cambria" panose="02040503050406030204" pitchFamily="18" charset="0"/>
                <a:ea typeface="Cambria" panose="02040503050406030204" pitchFamily="18" charset="0"/>
                <a:cs typeface="Trebuchet MS"/>
              </a:rPr>
              <a:t>up-to-date</a:t>
            </a:r>
            <a:r>
              <a:rPr lang="en-US" sz="1600" spc="-101" dirty="0">
                <a:latin typeface="Cambria" panose="02040503050406030204" pitchFamily="18" charset="0"/>
                <a:ea typeface="Cambria" panose="02040503050406030204" pitchFamily="18" charset="0"/>
                <a:cs typeface="Trebuchet MS"/>
              </a:rPr>
              <a:t> </a:t>
            </a:r>
            <a:r>
              <a:rPr lang="en-US" sz="1600" spc="-45" dirty="0">
                <a:latin typeface="Cambria" panose="02040503050406030204" pitchFamily="18" charset="0"/>
                <a:ea typeface="Cambria" panose="02040503050406030204" pitchFamily="18" charset="0"/>
                <a:cs typeface="Trebuchet MS"/>
              </a:rPr>
              <a:t>and</a:t>
            </a:r>
            <a:r>
              <a:rPr lang="en-US" sz="1600" spc="-104" dirty="0">
                <a:latin typeface="Cambria" panose="02040503050406030204" pitchFamily="18" charset="0"/>
                <a:ea typeface="Cambria" panose="02040503050406030204" pitchFamily="18" charset="0"/>
                <a:cs typeface="Trebuchet MS"/>
              </a:rPr>
              <a:t> </a:t>
            </a:r>
            <a:r>
              <a:rPr lang="en-US" sz="1600" spc="-73" dirty="0">
                <a:latin typeface="Cambria" panose="02040503050406030204" pitchFamily="18" charset="0"/>
                <a:ea typeface="Cambria" panose="02040503050406030204" pitchFamily="18" charset="0"/>
                <a:cs typeface="Trebuchet MS"/>
              </a:rPr>
              <a:t>reliable</a:t>
            </a:r>
            <a:r>
              <a:rPr lang="en-US" sz="1600" spc="-104" dirty="0">
                <a:latin typeface="Cambria" panose="02040503050406030204" pitchFamily="18" charset="0"/>
                <a:ea typeface="Cambria" panose="02040503050406030204" pitchFamily="18" charset="0"/>
                <a:cs typeface="Trebuchet MS"/>
              </a:rPr>
              <a:t> </a:t>
            </a:r>
            <a:r>
              <a:rPr lang="en-US" sz="1600" spc="-73" dirty="0">
                <a:latin typeface="Cambria" panose="02040503050406030204" pitchFamily="18" charset="0"/>
                <a:ea typeface="Cambria" panose="02040503050406030204" pitchFamily="18" charset="0"/>
                <a:cs typeface="Trebuchet MS"/>
              </a:rPr>
              <a:t>data</a:t>
            </a:r>
            <a:endParaRPr lang="en-US" sz="1600" dirty="0">
              <a:latin typeface="Cambria" panose="02040503050406030204" pitchFamily="18" charset="0"/>
              <a:ea typeface="Cambria" panose="02040503050406030204" pitchFamily="18" charset="0"/>
              <a:cs typeface="Trebuchet MS"/>
            </a:endParaRPr>
          </a:p>
          <a:p>
            <a:pPr marL="200452" marR="2864" indent="-193293">
              <a:lnSpc>
                <a:spcPct val="101200"/>
              </a:lnSpc>
              <a:spcBef>
                <a:spcPts val="1305"/>
              </a:spcBef>
              <a:buFont typeface="Arial"/>
              <a:buChar char="•"/>
              <a:tabLst>
                <a:tab pos="200094" algn="l"/>
                <a:tab pos="200452" algn="l"/>
              </a:tabLst>
            </a:pPr>
            <a:endParaRPr sz="1600" dirty="0">
              <a:latin typeface="Cambria" panose="02040503050406030204" pitchFamily="18" charset="0"/>
              <a:ea typeface="Cambria" panose="02040503050406030204" pitchFamily="18" charset="0"/>
              <a:cs typeface="Trebuchet MS"/>
            </a:endParaRPr>
          </a:p>
        </p:txBody>
      </p:sp>
    </p:spTree>
    <p:extLst>
      <p:ext uri="{BB962C8B-B14F-4D97-AF65-F5344CB8AC3E}">
        <p14:creationId xmlns:p14="http://schemas.microsoft.com/office/powerpoint/2010/main" val="8009875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190555"/>
            <a:ext cx="8572560" cy="6530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457200" y="437254"/>
            <a:ext cx="8229600" cy="411162"/>
          </a:xfrm>
        </p:spPr>
        <p:txBody>
          <a:bodyPr>
            <a:noAutofit/>
          </a:bodyPr>
          <a:lstStyle/>
          <a:p>
            <a:r>
              <a:rPr lang="en-US" sz="3200" b="1" spc="25" dirty="0" smtClean="0">
                <a:solidFill>
                  <a:srgbClr val="000099"/>
                </a:solidFill>
                <a:latin typeface="Cambria" panose="02040503050406030204" pitchFamily="18" charset="0"/>
                <a:ea typeface="Cambria" panose="02040503050406030204" pitchFamily="18" charset="0"/>
              </a:rPr>
              <a:t>Indicators of </a:t>
            </a:r>
            <a:r>
              <a:rPr lang="en-US" sz="3200" b="1" spc="-85" dirty="0" smtClean="0">
                <a:solidFill>
                  <a:srgbClr val="000099"/>
                </a:solidFill>
                <a:latin typeface="Cambria" panose="02040503050406030204" pitchFamily="18" charset="0"/>
                <a:ea typeface="Cambria" panose="02040503050406030204" pitchFamily="18" charset="0"/>
              </a:rPr>
              <a:t>SDGs </a:t>
            </a:r>
            <a:endParaRPr lang="en-IN" sz="4800" b="1" dirty="0">
              <a:solidFill>
                <a:srgbClr val="000099"/>
              </a:solidFill>
              <a:latin typeface="Cambria" panose="02040503050406030204" pitchFamily="18" charset="0"/>
              <a:ea typeface="Cambria" panose="02040503050406030204" pitchFamily="18"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graphicFrame>
        <p:nvGraphicFramePr>
          <p:cNvPr id="4" name="Table 3"/>
          <p:cNvGraphicFramePr>
            <a:graphicFrameLocks noGrp="1"/>
          </p:cNvGraphicFramePr>
          <p:nvPr>
            <p:extLst/>
          </p:nvPr>
        </p:nvGraphicFramePr>
        <p:xfrm>
          <a:off x="762000" y="990600"/>
          <a:ext cx="7696200" cy="4985570"/>
        </p:xfrm>
        <a:graphic>
          <a:graphicData uri="http://schemas.openxmlformats.org/drawingml/2006/table">
            <a:tbl>
              <a:tblPr firstRow="1" bandRow="1"/>
              <a:tblGrid>
                <a:gridCol w="673519">
                  <a:extLst>
                    <a:ext uri="{9D8B030D-6E8A-4147-A177-3AD203B41FA5}">
                      <a16:colId xmlns:a16="http://schemas.microsoft.com/office/drawing/2014/main" val="2398849395"/>
                    </a:ext>
                  </a:extLst>
                </a:gridCol>
                <a:gridCol w="1451237">
                  <a:extLst>
                    <a:ext uri="{9D8B030D-6E8A-4147-A177-3AD203B41FA5}">
                      <a16:colId xmlns:a16="http://schemas.microsoft.com/office/drawing/2014/main" val="2833215450"/>
                    </a:ext>
                  </a:extLst>
                </a:gridCol>
                <a:gridCol w="1075644">
                  <a:extLst>
                    <a:ext uri="{9D8B030D-6E8A-4147-A177-3AD203B41FA5}">
                      <a16:colId xmlns:a16="http://schemas.microsoft.com/office/drawing/2014/main" val="3097849944"/>
                    </a:ext>
                  </a:extLst>
                </a:gridCol>
                <a:gridCol w="4495800">
                  <a:extLst>
                    <a:ext uri="{9D8B030D-6E8A-4147-A177-3AD203B41FA5}">
                      <a16:colId xmlns:a16="http://schemas.microsoft.com/office/drawing/2014/main" val="2160245717"/>
                    </a:ext>
                  </a:extLst>
                </a:gridCol>
              </a:tblGrid>
              <a:tr h="548504">
                <a:tc>
                  <a:txBody>
                    <a:bodyPr/>
                    <a:lstStyle/>
                    <a:p>
                      <a:pPr algn="ctr" fontAlgn="ctr"/>
                      <a:r>
                        <a:rPr lang="en-IN" sz="1600" b="1" i="0" u="none" strike="noStrike" dirty="0">
                          <a:solidFill>
                            <a:srgbClr val="000000"/>
                          </a:solidFill>
                          <a:effectLst/>
                          <a:latin typeface="Cambria" panose="02040503050406030204" pitchFamily="18" charset="0"/>
                          <a:ea typeface="Cambria" panose="02040503050406030204" pitchFamily="18" charset="0"/>
                        </a:rPr>
                        <a:t>S. No.</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600" b="1" i="0" u="none" strike="noStrike" dirty="0">
                          <a:solidFill>
                            <a:srgbClr val="000000"/>
                          </a:solidFill>
                          <a:effectLst/>
                          <a:latin typeface="Cambria" panose="02040503050406030204" pitchFamily="18" charset="0"/>
                          <a:ea typeface="Cambria" panose="02040503050406030204" pitchFamily="18" charset="0"/>
                        </a:rPr>
                        <a:t>SDGs</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600" b="1" i="0" u="none" strike="noStrike" dirty="0">
                          <a:solidFill>
                            <a:srgbClr val="000000"/>
                          </a:solidFill>
                          <a:effectLst/>
                          <a:latin typeface="Cambria" panose="02040503050406030204" pitchFamily="18" charset="0"/>
                          <a:ea typeface="Cambria" panose="02040503050406030204" pitchFamily="18" charset="0"/>
                        </a:rPr>
                        <a:t>No. of  Indicators</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600" b="1" i="0" u="none" strike="noStrike" dirty="0">
                          <a:solidFill>
                            <a:srgbClr val="000000"/>
                          </a:solidFill>
                          <a:effectLst/>
                          <a:latin typeface="Cambria" panose="02040503050406030204" pitchFamily="18" charset="0"/>
                          <a:ea typeface="Cambria" panose="02040503050406030204" pitchFamily="18" charset="0"/>
                        </a:rPr>
                        <a:t>Focus Areas of Indicators</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74054098"/>
                  </a:ext>
                </a:extLst>
              </a:tr>
              <a:tr h="367465">
                <a:tc rowSpan="3">
                  <a:txBody>
                    <a:bodyPr/>
                    <a:lstStyle/>
                    <a:p>
                      <a:pPr algn="ctr" fontAlgn="ctr"/>
                      <a:r>
                        <a:rPr lang="en-IN" sz="1600" b="0" i="0" u="none" strike="noStrike">
                          <a:solidFill>
                            <a:srgbClr val="000000"/>
                          </a:solidFill>
                          <a:effectLst/>
                          <a:latin typeface="Cambria" panose="02040503050406030204" pitchFamily="18" charset="0"/>
                          <a:ea typeface="Cambria" panose="02040503050406030204" pitchFamily="18" charset="0"/>
                        </a:rPr>
                        <a:t>1</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rowSpan="3">
                  <a:txBody>
                    <a:bodyPr/>
                    <a:lstStyle/>
                    <a:p>
                      <a:pPr algn="ctr" fontAlgn="ctr"/>
                      <a:r>
                        <a:rPr lang="en-IN" sz="1600" b="0" i="0" u="none" strike="noStrike" dirty="0">
                          <a:solidFill>
                            <a:srgbClr val="000000"/>
                          </a:solidFill>
                          <a:effectLst/>
                          <a:latin typeface="Cambria" panose="02040503050406030204" pitchFamily="18" charset="0"/>
                          <a:ea typeface="Cambria" panose="02040503050406030204" pitchFamily="18" charset="0"/>
                        </a:rPr>
                        <a:t>No Poverty</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rowSpan="3">
                  <a:txBody>
                    <a:bodyPr/>
                    <a:lstStyle/>
                    <a:p>
                      <a:pPr algn="ctr" fontAlgn="ctr"/>
                      <a:r>
                        <a:rPr lang="en-IN" sz="1600" b="0" i="0" u="none" strike="noStrike" dirty="0">
                          <a:solidFill>
                            <a:srgbClr val="000000"/>
                          </a:solidFill>
                          <a:effectLst/>
                          <a:latin typeface="Cambria" panose="02040503050406030204" pitchFamily="18" charset="0"/>
                          <a:ea typeface="Cambria" panose="02040503050406030204" pitchFamily="18" charset="0"/>
                        </a:rPr>
                        <a:t>5</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buClr>
                          <a:srgbClr val="000000"/>
                        </a:buClr>
                        <a:buSzPts val="1400"/>
                        <a:buFont typeface="Arial" panose="020B0604020202020204" pitchFamily="34" charset="0"/>
                        <a:buChar char="•"/>
                      </a:pPr>
                      <a:r>
                        <a:rPr lang="en-US" sz="1600" b="0" i="0" u="none" strike="noStrike">
                          <a:solidFill>
                            <a:srgbClr val="000000"/>
                          </a:solidFill>
                          <a:effectLst/>
                          <a:latin typeface="Cambria" panose="02040503050406030204" pitchFamily="18" charset="0"/>
                          <a:ea typeface="Cambria" panose="02040503050406030204" pitchFamily="18" charset="0"/>
                        </a:rPr>
                        <a:t>population below poverty line &amp; poverty gap ratio,</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309182275"/>
                  </a:ext>
                </a:extLst>
              </a:tr>
              <a:tr h="199358">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l" fontAlgn="ctr">
                        <a:buClr>
                          <a:srgbClr val="000000"/>
                        </a:buClr>
                        <a:buSzPts val="1400"/>
                        <a:buFont typeface="Arial" panose="020B0604020202020204" pitchFamily="34" charset="0"/>
                        <a:buChar char="•"/>
                      </a:pPr>
                      <a:r>
                        <a:rPr lang="en-IN" sz="1600" b="0" i="0" u="none" strike="noStrike" dirty="0">
                          <a:solidFill>
                            <a:srgbClr val="000000"/>
                          </a:solidFill>
                          <a:effectLst/>
                          <a:latin typeface="Cambria" panose="02040503050406030204" pitchFamily="18" charset="0"/>
                          <a:ea typeface="Cambria" panose="02040503050406030204" pitchFamily="18" charset="0"/>
                        </a:rPr>
                        <a:t>employment under MGNREGA,</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57834998"/>
                  </a:ext>
                </a:extLst>
              </a:tr>
              <a:tr h="367465">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l" fontAlgn="ctr">
                        <a:buClr>
                          <a:srgbClr val="000000"/>
                        </a:buClr>
                        <a:buSzPts val="1400"/>
                        <a:buFont typeface="Arial" panose="020B0604020202020204" pitchFamily="34" charset="0"/>
                        <a:buChar char="•"/>
                      </a:pPr>
                      <a:r>
                        <a:rPr lang="en-US" sz="1600" b="0" i="0" u="none" strike="noStrike" dirty="0">
                          <a:solidFill>
                            <a:srgbClr val="000000"/>
                          </a:solidFill>
                          <a:effectLst/>
                          <a:latin typeface="Cambria" panose="02040503050406030204" pitchFamily="18" charset="0"/>
                          <a:ea typeface="Cambria" panose="02040503050406030204" pitchFamily="18" charset="0"/>
                        </a:rPr>
                        <a:t>Access to safe drinking water &amp; Sanitation</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4480158"/>
                  </a:ext>
                </a:extLst>
              </a:tr>
              <a:tr h="367465">
                <a:tc rowSpan="3">
                  <a:txBody>
                    <a:bodyPr/>
                    <a:lstStyle/>
                    <a:p>
                      <a:pPr algn="ctr" fontAlgn="ctr"/>
                      <a:r>
                        <a:rPr lang="en-IN" sz="1600" b="0" i="0" u="none" strike="noStrike">
                          <a:solidFill>
                            <a:srgbClr val="000000"/>
                          </a:solidFill>
                          <a:effectLst/>
                          <a:latin typeface="Cambria" panose="02040503050406030204" pitchFamily="18" charset="0"/>
                          <a:ea typeface="Cambria" panose="02040503050406030204" pitchFamily="18" charset="0"/>
                        </a:rPr>
                        <a:t>2</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rowSpan="3">
                  <a:txBody>
                    <a:bodyPr/>
                    <a:lstStyle/>
                    <a:p>
                      <a:pPr algn="ctr" fontAlgn="ctr"/>
                      <a:r>
                        <a:rPr lang="en-IN" sz="1600" b="0" i="0" u="none" strike="noStrike" dirty="0">
                          <a:solidFill>
                            <a:srgbClr val="000000"/>
                          </a:solidFill>
                          <a:effectLst/>
                          <a:latin typeface="Cambria" panose="02040503050406030204" pitchFamily="18" charset="0"/>
                          <a:ea typeface="Cambria" panose="02040503050406030204" pitchFamily="18" charset="0"/>
                        </a:rPr>
                        <a:t>Zero Hunger</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rowSpan="3">
                  <a:txBody>
                    <a:bodyPr/>
                    <a:lstStyle/>
                    <a:p>
                      <a:pPr algn="ctr" fontAlgn="ctr"/>
                      <a:r>
                        <a:rPr lang="en-IN" sz="1600" b="0" i="0" u="none" strike="noStrike">
                          <a:solidFill>
                            <a:srgbClr val="000000"/>
                          </a:solidFill>
                          <a:effectLst/>
                          <a:latin typeface="Cambria" panose="02040503050406030204" pitchFamily="18" charset="0"/>
                          <a:ea typeface="Cambria" panose="02040503050406030204" pitchFamily="18" charset="0"/>
                        </a:rPr>
                        <a:t>5</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buClr>
                          <a:srgbClr val="000000"/>
                        </a:buClr>
                        <a:buSzPts val="1400"/>
                        <a:buFont typeface="Arial" panose="020B0604020202020204" pitchFamily="34" charset="0"/>
                        <a:buChar char="•"/>
                      </a:pPr>
                      <a:r>
                        <a:rPr lang="en-US" sz="1600" b="0" i="0" u="none" strike="noStrike" dirty="0">
                          <a:solidFill>
                            <a:srgbClr val="000000"/>
                          </a:solidFill>
                          <a:effectLst/>
                          <a:latin typeface="Cambria" panose="02040503050406030204" pitchFamily="18" charset="0"/>
                          <a:ea typeface="Cambria" panose="02040503050406030204" pitchFamily="18" charset="0"/>
                        </a:rPr>
                        <a:t>Access to food grains at </a:t>
                      </a:r>
                      <a:r>
                        <a:rPr lang="en-US" sz="1600" b="0" i="0" u="none" strike="noStrike" dirty="0" smtClean="0">
                          <a:solidFill>
                            <a:srgbClr val="000000"/>
                          </a:solidFill>
                          <a:effectLst/>
                          <a:latin typeface="Cambria" panose="02040503050406030204" pitchFamily="18" charset="0"/>
                          <a:ea typeface="Cambria" panose="02040503050406030204" pitchFamily="18" charset="0"/>
                        </a:rPr>
                        <a:t>subsidized </a:t>
                      </a:r>
                      <a:r>
                        <a:rPr lang="en-US" sz="1600" b="0" i="0" u="none" strike="noStrike" dirty="0">
                          <a:solidFill>
                            <a:srgbClr val="000000"/>
                          </a:solidFill>
                          <a:effectLst/>
                          <a:latin typeface="Cambria" panose="02040503050406030204" pitchFamily="18" charset="0"/>
                          <a:ea typeface="Cambria" panose="02040503050406030204" pitchFamily="18" charset="0"/>
                        </a:rPr>
                        <a:t>prices</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931684758"/>
                  </a:ext>
                </a:extLst>
              </a:tr>
              <a:tr h="367465">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l" fontAlgn="ctr">
                        <a:buClr>
                          <a:srgbClr val="000000"/>
                        </a:buClr>
                        <a:buSzPts val="1400"/>
                        <a:buFont typeface="Arial" panose="020B0604020202020204" pitchFamily="34" charset="0"/>
                        <a:buChar char="•"/>
                      </a:pPr>
                      <a:r>
                        <a:rPr lang="en-US" sz="1600" b="0" i="0" u="none" strike="noStrike" dirty="0">
                          <a:solidFill>
                            <a:srgbClr val="000000"/>
                          </a:solidFill>
                          <a:effectLst/>
                          <a:latin typeface="Cambria" panose="02040503050406030204" pitchFamily="18" charset="0"/>
                          <a:ea typeface="Cambria" panose="02040503050406030204" pitchFamily="18" charset="0"/>
                        </a:rPr>
                        <a:t>Stunting &amp; wasting in under-5 children</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97064594"/>
                  </a:ext>
                </a:extLst>
              </a:tr>
              <a:tr h="382552">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l" fontAlgn="ctr">
                        <a:buClr>
                          <a:srgbClr val="000000"/>
                        </a:buClr>
                        <a:buSzPts val="1400"/>
                        <a:buFont typeface="Arial" panose="020B0604020202020204" pitchFamily="34" charset="0"/>
                        <a:buChar char="•"/>
                      </a:pPr>
                      <a:r>
                        <a:rPr lang="en-US" sz="1600" b="0" i="0" u="none" strike="noStrike" dirty="0">
                          <a:solidFill>
                            <a:srgbClr val="000000"/>
                          </a:solidFill>
                          <a:effectLst/>
                          <a:latin typeface="Cambria" panose="02040503050406030204" pitchFamily="18" charset="0"/>
                          <a:ea typeface="Cambria" panose="02040503050406030204" pitchFamily="18" charset="0"/>
                        </a:rPr>
                        <a:t>Agricultural productivity &amp; Gross Value Added per worker</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61075619"/>
                  </a:ext>
                </a:extLst>
              </a:tr>
              <a:tr h="382552">
                <a:tc rowSpan="4">
                  <a:txBody>
                    <a:bodyPr/>
                    <a:lstStyle/>
                    <a:p>
                      <a:pPr algn="ctr" fontAlgn="ctr"/>
                      <a:r>
                        <a:rPr lang="en-IN" sz="1600" b="0" i="0" u="none" strike="noStrike">
                          <a:solidFill>
                            <a:srgbClr val="000000"/>
                          </a:solidFill>
                          <a:effectLst/>
                          <a:latin typeface="Cambria" panose="02040503050406030204" pitchFamily="18" charset="0"/>
                          <a:ea typeface="Cambria" panose="02040503050406030204" pitchFamily="18" charset="0"/>
                        </a:rPr>
                        <a:t>3</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rowSpan="4">
                  <a:txBody>
                    <a:bodyPr/>
                    <a:lstStyle/>
                    <a:p>
                      <a:pPr algn="ctr" fontAlgn="ctr"/>
                      <a:r>
                        <a:rPr lang="en-IN" sz="1600" b="0" i="0" u="none" strike="noStrike" dirty="0">
                          <a:solidFill>
                            <a:srgbClr val="000000"/>
                          </a:solidFill>
                          <a:effectLst/>
                          <a:latin typeface="Cambria" panose="02040503050406030204" pitchFamily="18" charset="0"/>
                          <a:ea typeface="Cambria" panose="02040503050406030204" pitchFamily="18" charset="0"/>
                        </a:rPr>
                        <a:t>Good Health  and Well-Being</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rowSpan="4">
                  <a:txBody>
                    <a:bodyPr/>
                    <a:lstStyle/>
                    <a:p>
                      <a:pPr algn="ctr" fontAlgn="ctr"/>
                      <a:r>
                        <a:rPr lang="en-IN" sz="1600" b="0" i="0" u="none" strike="noStrike">
                          <a:solidFill>
                            <a:srgbClr val="000000"/>
                          </a:solidFill>
                          <a:effectLst/>
                          <a:latin typeface="Cambria" panose="02040503050406030204" pitchFamily="18" charset="0"/>
                          <a:ea typeface="Cambria" panose="02040503050406030204" pitchFamily="18" charset="0"/>
                        </a:rPr>
                        <a:t>9</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buClr>
                          <a:srgbClr val="000000"/>
                        </a:buClr>
                        <a:buSzPts val="1400"/>
                        <a:buFont typeface="Arial" panose="020B0604020202020204" pitchFamily="34" charset="0"/>
                        <a:buChar char="•"/>
                      </a:pPr>
                      <a:r>
                        <a:rPr lang="en-US" sz="1600" b="0" i="0" u="none" strike="noStrike" dirty="0">
                          <a:solidFill>
                            <a:srgbClr val="000000"/>
                          </a:solidFill>
                          <a:effectLst/>
                          <a:latin typeface="Cambria" panose="02040503050406030204" pitchFamily="18" charset="0"/>
                          <a:ea typeface="Cambria" panose="02040503050406030204" pitchFamily="18" charset="0"/>
                        </a:rPr>
                        <a:t>Maternal Mortality Ratio; Neo-natal &amp; Under-5 Mortality Rates</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497386295"/>
                  </a:ext>
                </a:extLst>
              </a:tr>
              <a:tr h="199358">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l" fontAlgn="ctr">
                        <a:buClr>
                          <a:srgbClr val="000000"/>
                        </a:buClr>
                        <a:buSzPts val="1400"/>
                        <a:buFont typeface="Arial" panose="020B0604020202020204" pitchFamily="34" charset="0"/>
                        <a:buChar char="•"/>
                      </a:pPr>
                      <a:r>
                        <a:rPr lang="en-IN" sz="1600" b="0" i="0" u="none" strike="noStrike" dirty="0">
                          <a:solidFill>
                            <a:srgbClr val="000000"/>
                          </a:solidFill>
                          <a:effectLst/>
                          <a:latin typeface="Cambria" panose="02040503050406030204" pitchFamily="18" charset="0"/>
                          <a:ea typeface="Cambria" panose="02040503050406030204" pitchFamily="18" charset="0"/>
                        </a:rPr>
                        <a:t>Immunisation of under-2 children</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8820393"/>
                  </a:ext>
                </a:extLst>
              </a:tr>
              <a:tr h="199358">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l" fontAlgn="ctr">
                        <a:buClr>
                          <a:srgbClr val="000000"/>
                        </a:buClr>
                        <a:buSzPts val="1400"/>
                        <a:buFont typeface="Arial" panose="020B0604020202020204" pitchFamily="34" charset="0"/>
                        <a:buChar char="•"/>
                      </a:pPr>
                      <a:r>
                        <a:rPr lang="en-US" sz="1600" b="0" i="0" u="none" strike="noStrike" dirty="0">
                          <a:solidFill>
                            <a:srgbClr val="000000"/>
                          </a:solidFill>
                          <a:effectLst/>
                          <a:latin typeface="Cambria" panose="02040503050406030204" pitchFamily="18" charset="0"/>
                          <a:ea typeface="Cambria" panose="02040503050406030204" pitchFamily="18" charset="0"/>
                        </a:rPr>
                        <a:t>Incidence of HIV/AIDS, malaria &amp; TB</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257613652"/>
                  </a:ext>
                </a:extLst>
              </a:tr>
              <a:tr h="204746">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l" fontAlgn="ctr">
                        <a:buClr>
                          <a:srgbClr val="000000"/>
                        </a:buClr>
                        <a:buSzPts val="1400"/>
                        <a:buFont typeface="Arial" panose="020B0604020202020204" pitchFamily="34" charset="0"/>
                        <a:buChar char="•"/>
                      </a:pPr>
                      <a:r>
                        <a:rPr lang="it-IT" sz="1600" b="0" i="0" u="none" strike="noStrike" dirty="0">
                          <a:solidFill>
                            <a:srgbClr val="000000"/>
                          </a:solidFill>
                          <a:effectLst/>
                          <a:latin typeface="Cambria" panose="02040503050406030204" pitchFamily="18" charset="0"/>
                          <a:ea typeface="Cambria" panose="02040503050406030204" pitchFamily="18" charset="0"/>
                        </a:rPr>
                        <a:t>Medical personnel per 10,000 people</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70635240"/>
                  </a:ext>
                </a:extLst>
              </a:tr>
              <a:tr h="367465">
                <a:tc rowSpan="3">
                  <a:txBody>
                    <a:bodyPr/>
                    <a:lstStyle/>
                    <a:p>
                      <a:pPr algn="ctr" fontAlgn="ctr"/>
                      <a:r>
                        <a:rPr lang="en-IN" sz="1600" b="0" i="0" u="none" strike="noStrike">
                          <a:solidFill>
                            <a:srgbClr val="000000"/>
                          </a:solidFill>
                          <a:effectLst/>
                          <a:latin typeface="Cambria" panose="02040503050406030204" pitchFamily="18" charset="0"/>
                          <a:ea typeface="Cambria" panose="02040503050406030204" pitchFamily="18" charset="0"/>
                        </a:rPr>
                        <a:t>4</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rowSpan="3">
                  <a:txBody>
                    <a:bodyPr/>
                    <a:lstStyle/>
                    <a:p>
                      <a:pPr algn="ctr" fontAlgn="ctr"/>
                      <a:r>
                        <a:rPr lang="en-IN" sz="1600" b="0" i="0" u="none" strike="noStrike">
                          <a:solidFill>
                            <a:srgbClr val="000000"/>
                          </a:solidFill>
                          <a:effectLst/>
                          <a:latin typeface="Cambria" panose="02040503050406030204" pitchFamily="18" charset="0"/>
                          <a:ea typeface="Cambria" panose="02040503050406030204" pitchFamily="18" charset="0"/>
                        </a:rPr>
                        <a:t>Quality  Education</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rowSpan="3">
                  <a:txBody>
                    <a:bodyPr/>
                    <a:lstStyle/>
                    <a:p>
                      <a:pPr algn="ctr" fontAlgn="ctr"/>
                      <a:r>
                        <a:rPr lang="en-IN" sz="1600" b="0" i="0" u="none" strike="noStrike">
                          <a:solidFill>
                            <a:srgbClr val="000000"/>
                          </a:solidFill>
                          <a:effectLst/>
                          <a:latin typeface="Cambria" panose="02040503050406030204" pitchFamily="18" charset="0"/>
                          <a:ea typeface="Cambria" panose="02040503050406030204" pitchFamily="18" charset="0"/>
                        </a:rPr>
                        <a:t>4</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buClr>
                          <a:srgbClr val="000000"/>
                        </a:buClr>
                        <a:buSzPts val="1400"/>
                        <a:buFont typeface="Arial" panose="020B0604020202020204" pitchFamily="34" charset="0"/>
                        <a:buChar char="•"/>
                      </a:pPr>
                      <a:r>
                        <a:rPr lang="en-US" sz="1600" b="0" i="0" u="none" strike="noStrike" dirty="0">
                          <a:solidFill>
                            <a:srgbClr val="000000"/>
                          </a:solidFill>
                          <a:effectLst/>
                          <a:latin typeface="Cambria" panose="02040503050406030204" pitchFamily="18" charset="0"/>
                          <a:ea typeface="Cambria" panose="02040503050406030204" pitchFamily="18" charset="0"/>
                        </a:rPr>
                        <a:t>Net Enrolment Ratio &amp; Out of School Ratio</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129752296"/>
                  </a:ext>
                </a:extLst>
              </a:tr>
              <a:tr h="367465">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l" fontAlgn="ctr">
                        <a:buClr>
                          <a:srgbClr val="000000"/>
                        </a:buClr>
                        <a:buSzPts val="1400"/>
                        <a:buFont typeface="Arial" panose="020B0604020202020204" pitchFamily="34" charset="0"/>
                        <a:buChar char="•"/>
                      </a:pPr>
                      <a:r>
                        <a:rPr lang="en-US" sz="1600" b="0" i="0" u="none" strike="noStrike" dirty="0">
                          <a:solidFill>
                            <a:srgbClr val="000000"/>
                          </a:solidFill>
                          <a:effectLst/>
                          <a:latin typeface="Cambria" panose="02040503050406030204" pitchFamily="18" charset="0"/>
                          <a:ea typeface="Cambria" panose="02040503050406030204" pitchFamily="18" charset="0"/>
                        </a:rPr>
                        <a:t>Enrolment Ratio of Children with disabilities</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915065714"/>
                  </a:ext>
                </a:extLst>
              </a:tr>
              <a:tr h="204746">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l" fontAlgn="ctr">
                        <a:buClr>
                          <a:srgbClr val="000000"/>
                        </a:buClr>
                        <a:buSzPts val="1400"/>
                        <a:buFont typeface="Arial" panose="020B0604020202020204" pitchFamily="34" charset="0"/>
                        <a:buChar char="•"/>
                      </a:pPr>
                      <a:r>
                        <a:rPr lang="en-IN" sz="1600" b="0" i="0" u="none" strike="noStrike" dirty="0">
                          <a:solidFill>
                            <a:srgbClr val="000000"/>
                          </a:solidFill>
                          <a:effectLst/>
                          <a:latin typeface="Cambria" panose="02040503050406030204" pitchFamily="18" charset="0"/>
                          <a:ea typeface="Cambria" panose="02040503050406030204" pitchFamily="18" charset="0"/>
                        </a:rPr>
                        <a:t>Pupil Teacher Ratio</a:t>
                      </a:r>
                    </a:p>
                  </a:txBody>
                  <a:tcPr marL="5388" marR="5388" marT="5388"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42140786"/>
                  </a:ext>
                </a:extLst>
              </a:tr>
            </a:tbl>
          </a:graphicData>
        </a:graphic>
      </p:graphicFrame>
    </p:spTree>
    <p:extLst>
      <p:ext uri="{BB962C8B-B14F-4D97-AF65-F5344CB8AC3E}">
        <p14:creationId xmlns:p14="http://schemas.microsoft.com/office/powerpoint/2010/main" val="3680928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190555"/>
            <a:ext cx="8572560" cy="6530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457200" y="437254"/>
            <a:ext cx="8229600" cy="411162"/>
          </a:xfrm>
        </p:spPr>
        <p:txBody>
          <a:bodyPr>
            <a:noAutofit/>
          </a:bodyPr>
          <a:lstStyle/>
          <a:p>
            <a:r>
              <a:rPr lang="en-US" sz="3200" b="1" spc="25" dirty="0" smtClean="0">
                <a:solidFill>
                  <a:srgbClr val="000099"/>
                </a:solidFill>
                <a:latin typeface="Cambria" panose="02040503050406030204" pitchFamily="18" charset="0"/>
                <a:ea typeface="Cambria" panose="02040503050406030204" pitchFamily="18" charset="0"/>
              </a:rPr>
              <a:t>Indicators of </a:t>
            </a:r>
            <a:r>
              <a:rPr lang="en-US" sz="3200" b="1" spc="-85" dirty="0" smtClean="0">
                <a:solidFill>
                  <a:srgbClr val="000099"/>
                </a:solidFill>
                <a:latin typeface="Cambria" panose="02040503050406030204" pitchFamily="18" charset="0"/>
                <a:ea typeface="Cambria" panose="02040503050406030204" pitchFamily="18" charset="0"/>
              </a:rPr>
              <a:t>SDGs </a:t>
            </a:r>
            <a:endParaRPr lang="en-IN" sz="4800" b="1" dirty="0">
              <a:solidFill>
                <a:srgbClr val="000099"/>
              </a:solidFill>
              <a:latin typeface="Cambria" panose="02040503050406030204" pitchFamily="18" charset="0"/>
              <a:ea typeface="Cambria" panose="02040503050406030204" pitchFamily="18"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Picture 2"/>
          <p:cNvPicPr>
            <a:picLocks noChangeAspect="1"/>
          </p:cNvPicPr>
          <p:nvPr/>
        </p:nvPicPr>
        <p:blipFill>
          <a:blip r:embed="rId2"/>
          <a:stretch>
            <a:fillRect/>
          </a:stretch>
        </p:blipFill>
        <p:spPr>
          <a:xfrm>
            <a:off x="660548" y="1371600"/>
            <a:ext cx="7873852" cy="4876800"/>
          </a:xfrm>
          <a:prstGeom prst="rect">
            <a:avLst/>
          </a:prstGeom>
        </p:spPr>
      </p:pic>
    </p:spTree>
    <p:extLst>
      <p:ext uri="{BB962C8B-B14F-4D97-AF65-F5344CB8AC3E}">
        <p14:creationId xmlns:p14="http://schemas.microsoft.com/office/powerpoint/2010/main" val="4003588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1392" y="165078"/>
            <a:ext cx="8572560" cy="61912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457200" y="274638"/>
            <a:ext cx="8229600" cy="411162"/>
          </a:xfrm>
        </p:spPr>
        <p:txBody>
          <a:bodyPr>
            <a:noAutofit/>
          </a:bodyPr>
          <a:lstStyle/>
          <a:p>
            <a:r>
              <a:rPr lang="en-US" sz="3600" b="1" dirty="0" smtClean="0">
                <a:solidFill>
                  <a:srgbClr val="000099"/>
                </a:solidFill>
              </a:rPr>
              <a:t>Recap of Session 1,2</a:t>
            </a:r>
            <a:endParaRPr lang="en-IN" sz="3600" b="1" dirty="0">
              <a:solidFill>
                <a:srgbClr val="000099"/>
              </a:solidFill>
            </a:endParaRPr>
          </a:p>
        </p:txBody>
      </p:sp>
      <p:sp>
        <p:nvSpPr>
          <p:cNvPr id="3" name="Content Placeholder 2"/>
          <p:cNvSpPr>
            <a:spLocks noGrp="1"/>
          </p:cNvSpPr>
          <p:nvPr>
            <p:ph idx="1"/>
          </p:nvPr>
        </p:nvSpPr>
        <p:spPr>
          <a:xfrm>
            <a:off x="513596" y="914400"/>
            <a:ext cx="8228152" cy="5334000"/>
          </a:xfrm>
        </p:spPr>
        <p:txBody>
          <a:bodyPr>
            <a:noAutofit/>
          </a:bodyPr>
          <a:lstStyle/>
          <a:p>
            <a:pPr>
              <a:spcBef>
                <a:spcPts val="1200"/>
              </a:spcBef>
            </a:pPr>
            <a:r>
              <a:rPr lang="en-US" sz="2400" dirty="0" smtClean="0">
                <a:latin typeface="Cambria" panose="02040503050406030204" pitchFamily="18" charset="0"/>
                <a:ea typeface="Cambria" panose="02040503050406030204" pitchFamily="18" charset="0"/>
              </a:rPr>
              <a:t>Course objectives</a:t>
            </a:r>
          </a:p>
          <a:p>
            <a:pPr>
              <a:spcBef>
                <a:spcPts val="1200"/>
              </a:spcBef>
            </a:pPr>
            <a:r>
              <a:rPr lang="en-US" sz="2400" dirty="0" smtClean="0">
                <a:latin typeface="Cambria" panose="02040503050406030204" pitchFamily="18" charset="0"/>
                <a:ea typeface="Cambria" panose="02040503050406030204" pitchFamily="18" charset="0"/>
              </a:rPr>
              <a:t>Course outline</a:t>
            </a:r>
          </a:p>
          <a:p>
            <a:pPr>
              <a:spcBef>
                <a:spcPts val="1200"/>
              </a:spcBef>
            </a:pPr>
            <a:r>
              <a:rPr lang="en-US" sz="2400" dirty="0" smtClean="0">
                <a:latin typeface="Cambria" panose="02040503050406030204" pitchFamily="18" charset="0"/>
                <a:ea typeface="Cambria" panose="02040503050406030204" pitchFamily="18" charset="0"/>
              </a:rPr>
              <a:t>Project work</a:t>
            </a:r>
            <a:endParaRPr lang="en-IN" sz="2400" dirty="0" smtClean="0">
              <a:latin typeface="Cambria" panose="02040503050406030204" pitchFamily="18" charset="0"/>
              <a:ea typeface="Cambria" panose="02040503050406030204" pitchFamily="18" charset="0"/>
            </a:endParaRPr>
          </a:p>
          <a:p>
            <a:pPr>
              <a:spcBef>
                <a:spcPts val="1200"/>
              </a:spcBef>
            </a:pPr>
            <a:r>
              <a:rPr lang="en-IN" sz="2400" dirty="0" smtClean="0">
                <a:latin typeface="Cambria" panose="02040503050406030204" pitchFamily="18" charset="0"/>
                <a:ea typeface="Cambria" panose="02040503050406030204" pitchFamily="18" charset="0"/>
              </a:rPr>
              <a:t>What </a:t>
            </a:r>
            <a:r>
              <a:rPr lang="en-IN" sz="2400" dirty="0">
                <a:latin typeface="Cambria" panose="02040503050406030204" pitchFamily="18" charset="0"/>
                <a:ea typeface="Cambria" panose="02040503050406030204" pitchFamily="18" charset="0"/>
              </a:rPr>
              <a:t>is Development</a:t>
            </a:r>
            <a:r>
              <a:rPr lang="en-IN" sz="2400" dirty="0" smtClean="0">
                <a:latin typeface="Cambria" panose="02040503050406030204" pitchFamily="18" charset="0"/>
                <a:ea typeface="Cambria" panose="02040503050406030204" pitchFamily="18" charset="0"/>
              </a:rPr>
              <a:t>?</a:t>
            </a:r>
          </a:p>
          <a:p>
            <a:pPr>
              <a:spcBef>
                <a:spcPts val="1200"/>
              </a:spcBef>
            </a:pPr>
            <a:r>
              <a:rPr lang="en-IN" sz="2400" dirty="0">
                <a:latin typeface="Cambria" panose="02040503050406030204" pitchFamily="18" charset="0"/>
                <a:ea typeface="Cambria" panose="02040503050406030204" pitchFamily="18" charset="0"/>
              </a:rPr>
              <a:t>E</a:t>
            </a:r>
            <a:r>
              <a:rPr lang="en-IN" sz="2400" dirty="0" smtClean="0">
                <a:latin typeface="Cambria" panose="02040503050406030204" pitchFamily="18" charset="0"/>
                <a:ea typeface="Cambria" panose="02040503050406030204" pitchFamily="18" charset="0"/>
              </a:rPr>
              <a:t>conomic theories and People-Centric theory of </a:t>
            </a:r>
            <a:r>
              <a:rPr lang="en-IN" sz="2400" dirty="0" smtClean="0">
                <a:latin typeface="Cambria" panose="02040503050406030204" pitchFamily="18" charset="0"/>
                <a:ea typeface="Cambria" panose="02040503050406030204" pitchFamily="18" charset="0"/>
              </a:rPr>
              <a:t>development</a:t>
            </a:r>
          </a:p>
          <a:p>
            <a:pPr>
              <a:spcBef>
                <a:spcPts val="1200"/>
              </a:spcBef>
            </a:pPr>
            <a:r>
              <a:rPr lang="en-US" sz="2400" dirty="0" smtClean="0">
                <a:latin typeface="Cambria" panose="02040503050406030204" pitchFamily="18" charset="0"/>
                <a:ea typeface="Cambria" panose="02040503050406030204" pitchFamily="18" charset="0"/>
              </a:rPr>
              <a:t>Criticism of economic theories</a:t>
            </a:r>
            <a:endParaRPr lang="en-IN" sz="2400" dirty="0" smtClean="0">
              <a:latin typeface="Cambria" panose="02040503050406030204" pitchFamily="18" charset="0"/>
              <a:ea typeface="Cambria" panose="02040503050406030204" pitchFamily="18" charset="0"/>
            </a:endParaRPr>
          </a:p>
          <a:p>
            <a:pPr>
              <a:spcBef>
                <a:spcPts val="1200"/>
              </a:spcBef>
            </a:pPr>
            <a:r>
              <a:rPr lang="en-US" sz="2400" dirty="0">
                <a:latin typeface="Cambria" panose="02040503050406030204" pitchFamily="18" charset="0"/>
                <a:ea typeface="Cambria" panose="02040503050406030204" pitchFamily="18" charset="0"/>
              </a:rPr>
              <a:t>Developing vs. Developed </a:t>
            </a:r>
            <a:r>
              <a:rPr lang="en-US" sz="2400" dirty="0" smtClean="0">
                <a:latin typeface="Cambria" panose="02040503050406030204" pitchFamily="18" charset="0"/>
                <a:ea typeface="Cambria" panose="02040503050406030204" pitchFamily="18" charset="0"/>
              </a:rPr>
              <a:t>countries</a:t>
            </a:r>
          </a:p>
          <a:p>
            <a:pPr>
              <a:spcBef>
                <a:spcPts val="1200"/>
              </a:spcBef>
            </a:pPr>
            <a:r>
              <a:rPr lang="en-US" sz="2400" dirty="0">
                <a:latin typeface="Cambria" panose="02040503050406030204" pitchFamily="18" charset="0"/>
                <a:ea typeface="Cambria" panose="02040503050406030204" pitchFamily="18" charset="0"/>
              </a:rPr>
              <a:t>Human Development </a:t>
            </a:r>
            <a:r>
              <a:rPr lang="en-US" sz="2400" dirty="0" smtClean="0">
                <a:latin typeface="Cambria" panose="02040503050406030204" pitchFamily="18" charset="0"/>
                <a:ea typeface="Cambria" panose="02040503050406030204" pitchFamily="18" charset="0"/>
              </a:rPr>
              <a:t>Index</a:t>
            </a:r>
          </a:p>
          <a:p>
            <a:pPr algn="just">
              <a:buNone/>
            </a:pPr>
            <a:endParaRPr lang="en-IN" sz="2200" dirty="0">
              <a:latin typeface="Cambria" pitchFamily="18" charset="0"/>
            </a:endParaRPr>
          </a:p>
          <a:p>
            <a:endParaRPr lang="en-IN" sz="2000"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302057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190555"/>
            <a:ext cx="8572560" cy="6530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457200" y="437254"/>
            <a:ext cx="8229600" cy="411162"/>
          </a:xfrm>
        </p:spPr>
        <p:txBody>
          <a:bodyPr>
            <a:noAutofit/>
          </a:bodyPr>
          <a:lstStyle/>
          <a:p>
            <a:r>
              <a:rPr lang="en-US" sz="3200" b="1" spc="25" dirty="0" smtClean="0">
                <a:solidFill>
                  <a:srgbClr val="000099"/>
                </a:solidFill>
                <a:latin typeface="Cambria" panose="02040503050406030204" pitchFamily="18" charset="0"/>
                <a:ea typeface="Cambria" panose="02040503050406030204" pitchFamily="18" charset="0"/>
              </a:rPr>
              <a:t>Indicators of </a:t>
            </a:r>
            <a:r>
              <a:rPr lang="en-US" sz="3200" b="1" spc="-85" dirty="0" smtClean="0">
                <a:solidFill>
                  <a:srgbClr val="000099"/>
                </a:solidFill>
                <a:latin typeface="Cambria" panose="02040503050406030204" pitchFamily="18" charset="0"/>
                <a:ea typeface="Cambria" panose="02040503050406030204" pitchFamily="18" charset="0"/>
              </a:rPr>
              <a:t>SDGs </a:t>
            </a:r>
            <a:endParaRPr lang="en-IN" sz="4800" b="1" dirty="0">
              <a:solidFill>
                <a:srgbClr val="000099"/>
              </a:solidFill>
              <a:latin typeface="Cambria" panose="02040503050406030204" pitchFamily="18" charset="0"/>
              <a:ea typeface="Cambria" panose="02040503050406030204" pitchFamily="18"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Picture 3"/>
          <p:cNvPicPr>
            <a:picLocks noChangeAspect="1"/>
          </p:cNvPicPr>
          <p:nvPr/>
        </p:nvPicPr>
        <p:blipFill>
          <a:blip r:embed="rId2"/>
          <a:stretch>
            <a:fillRect/>
          </a:stretch>
        </p:blipFill>
        <p:spPr>
          <a:xfrm>
            <a:off x="777825" y="1092486"/>
            <a:ext cx="7731226" cy="5263863"/>
          </a:xfrm>
          <a:prstGeom prst="rect">
            <a:avLst/>
          </a:prstGeom>
        </p:spPr>
      </p:pic>
    </p:spTree>
    <p:extLst>
      <p:ext uri="{BB962C8B-B14F-4D97-AF65-F5344CB8AC3E}">
        <p14:creationId xmlns:p14="http://schemas.microsoft.com/office/powerpoint/2010/main" val="32347659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190555"/>
            <a:ext cx="8572560" cy="6530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457200" y="437254"/>
            <a:ext cx="8229600" cy="411162"/>
          </a:xfrm>
        </p:spPr>
        <p:txBody>
          <a:bodyPr>
            <a:noAutofit/>
          </a:bodyPr>
          <a:lstStyle/>
          <a:p>
            <a:r>
              <a:rPr lang="en-US" sz="3200" b="1" spc="25" dirty="0" smtClean="0">
                <a:solidFill>
                  <a:srgbClr val="000099"/>
                </a:solidFill>
                <a:latin typeface="Cambria" panose="02040503050406030204" pitchFamily="18" charset="0"/>
                <a:ea typeface="Cambria" panose="02040503050406030204" pitchFamily="18" charset="0"/>
              </a:rPr>
              <a:t>Indicators of </a:t>
            </a:r>
            <a:r>
              <a:rPr lang="en-US" sz="3200" b="1" spc="-85" dirty="0" smtClean="0">
                <a:solidFill>
                  <a:srgbClr val="000099"/>
                </a:solidFill>
                <a:latin typeface="Cambria" panose="02040503050406030204" pitchFamily="18" charset="0"/>
                <a:ea typeface="Cambria" panose="02040503050406030204" pitchFamily="18" charset="0"/>
              </a:rPr>
              <a:t>SDGs </a:t>
            </a:r>
            <a:endParaRPr lang="en-IN" sz="4800" b="1" dirty="0">
              <a:solidFill>
                <a:srgbClr val="000099"/>
              </a:solidFill>
              <a:latin typeface="Cambria" panose="02040503050406030204" pitchFamily="18" charset="0"/>
              <a:ea typeface="Cambria" panose="02040503050406030204" pitchFamily="18"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Picture 2"/>
          <p:cNvPicPr>
            <a:picLocks noChangeAspect="1"/>
          </p:cNvPicPr>
          <p:nvPr/>
        </p:nvPicPr>
        <p:blipFill>
          <a:blip r:embed="rId2"/>
          <a:stretch>
            <a:fillRect/>
          </a:stretch>
        </p:blipFill>
        <p:spPr>
          <a:xfrm>
            <a:off x="457200" y="914400"/>
            <a:ext cx="8229600" cy="5562600"/>
          </a:xfrm>
          <a:prstGeom prst="rect">
            <a:avLst/>
          </a:prstGeom>
        </p:spPr>
      </p:pic>
    </p:spTree>
    <p:extLst>
      <p:ext uri="{BB962C8B-B14F-4D97-AF65-F5344CB8AC3E}">
        <p14:creationId xmlns:p14="http://schemas.microsoft.com/office/powerpoint/2010/main" val="13921051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274638"/>
            <a:ext cx="8572560" cy="62023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457200" y="437254"/>
            <a:ext cx="8229600" cy="411162"/>
          </a:xfrm>
        </p:spPr>
        <p:txBody>
          <a:bodyPr>
            <a:noAutofit/>
          </a:bodyPr>
          <a:lstStyle/>
          <a:p>
            <a:r>
              <a:rPr lang="en-US" sz="3200" b="1" spc="25" dirty="0" smtClean="0">
                <a:solidFill>
                  <a:srgbClr val="000099"/>
                </a:solidFill>
                <a:latin typeface="Cambria" panose="02040503050406030204" pitchFamily="18" charset="0"/>
                <a:ea typeface="Cambria" panose="02040503050406030204" pitchFamily="18" charset="0"/>
              </a:rPr>
              <a:t>Role of ICT in </a:t>
            </a:r>
            <a:r>
              <a:rPr lang="en-US" sz="3200" b="1" spc="-85" dirty="0" smtClean="0">
                <a:solidFill>
                  <a:srgbClr val="000099"/>
                </a:solidFill>
                <a:latin typeface="Cambria" panose="02040503050406030204" pitchFamily="18" charset="0"/>
                <a:ea typeface="Cambria" panose="02040503050406030204" pitchFamily="18" charset="0"/>
              </a:rPr>
              <a:t>SDGs</a:t>
            </a:r>
            <a:endParaRPr lang="en-IN" sz="4800" b="1" dirty="0">
              <a:solidFill>
                <a:srgbClr val="000099"/>
              </a:solidFill>
              <a:latin typeface="Cambria" panose="02040503050406030204" pitchFamily="18" charset="0"/>
              <a:ea typeface="Cambria" panose="02040503050406030204" pitchFamily="18"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extBox 6"/>
          <p:cNvSpPr txBox="1"/>
          <p:nvPr/>
        </p:nvSpPr>
        <p:spPr>
          <a:xfrm>
            <a:off x="626117" y="1870932"/>
            <a:ext cx="7984483" cy="2246769"/>
          </a:xfrm>
          <a:prstGeom prst="rect">
            <a:avLst/>
          </a:prstGeom>
          <a:noFill/>
          <a:ln>
            <a:solidFill>
              <a:schemeClr val="tx1"/>
            </a:solidFill>
          </a:ln>
        </p:spPr>
        <p:txBody>
          <a:bodyPr wrap="square" rtlCol="0">
            <a:spAutoFit/>
          </a:bodyPr>
          <a:lstStyle/>
          <a:p>
            <a:pPr algn="ctr"/>
            <a:r>
              <a:rPr lang="en-US" sz="2000" b="1" i="1" dirty="0" smtClean="0">
                <a:latin typeface="Cambria" panose="02040503050406030204" pitchFamily="18" charset="0"/>
                <a:ea typeface="Cambria" panose="02040503050406030204" pitchFamily="18" charset="0"/>
              </a:rPr>
              <a:t>“ The </a:t>
            </a:r>
            <a:r>
              <a:rPr lang="en-US" sz="2000" b="1" i="1" dirty="0">
                <a:latin typeface="Cambria" panose="02040503050406030204" pitchFamily="18" charset="0"/>
                <a:ea typeface="Cambria" panose="02040503050406030204" pitchFamily="18" charset="0"/>
              </a:rPr>
              <a:t>spread of information and communication technology and global interconnectedness has great potential to accelerate human progress, to bridge the digital divide and to develop knowledge societies, as does scientific and technological innovation across areas as diverse as medicine and energy</a:t>
            </a:r>
            <a:r>
              <a:rPr lang="en-US" sz="2000" b="1" i="1" dirty="0" smtClean="0">
                <a:latin typeface="Cambria" panose="02040503050406030204" pitchFamily="18" charset="0"/>
                <a:ea typeface="Cambria" panose="02040503050406030204" pitchFamily="18" charset="0"/>
              </a:rPr>
              <a:t>”.</a:t>
            </a:r>
          </a:p>
          <a:p>
            <a:pPr algn="ctr"/>
            <a:endParaRPr lang="en-US" sz="2000" i="1" dirty="0" smtClean="0">
              <a:latin typeface="Cambria" panose="02040503050406030204" pitchFamily="18" charset="0"/>
              <a:ea typeface="Cambria" panose="02040503050406030204" pitchFamily="18" charset="0"/>
            </a:endParaRPr>
          </a:p>
          <a:p>
            <a:pPr marL="228600" indent="-228600" algn="r">
              <a:buAutoNum type="arabicPlain" startAt="2030"/>
            </a:pPr>
            <a:r>
              <a:rPr lang="en-US" sz="2000" i="1" dirty="0" smtClean="0">
                <a:latin typeface="Cambria" panose="02040503050406030204" pitchFamily="18" charset="0"/>
                <a:ea typeface="Cambria" panose="02040503050406030204" pitchFamily="18" charset="0"/>
              </a:rPr>
              <a:t> Agenda for Sustainable Development (Paragraph 15)</a:t>
            </a:r>
          </a:p>
        </p:txBody>
      </p:sp>
      <p:sp>
        <p:nvSpPr>
          <p:cNvPr id="8" name="Rectangle 7"/>
          <p:cNvSpPr/>
          <p:nvPr/>
        </p:nvSpPr>
        <p:spPr>
          <a:xfrm>
            <a:off x="626117" y="1039935"/>
            <a:ext cx="8303601" cy="830997"/>
          </a:xfrm>
          <a:prstGeom prst="rect">
            <a:avLst/>
          </a:prstGeom>
        </p:spPr>
        <p:txBody>
          <a:bodyPr wrap="square">
            <a:spAutoFit/>
          </a:bodyPr>
          <a:lstStyle/>
          <a:p>
            <a:pPr marL="0" indent="0" algn="ctr">
              <a:spcBef>
                <a:spcPts val="600"/>
              </a:spcBef>
              <a:buNone/>
            </a:pPr>
            <a:r>
              <a:rPr lang="en-GB" altLang="en-US" sz="2400" b="1" i="1" dirty="0">
                <a:ea typeface="Calibri" panose="020F0502020204030204" pitchFamily="34" charset="0"/>
                <a:cs typeface="Calibri" panose="020F0502020204030204" pitchFamily="34" charset="0"/>
              </a:rPr>
              <a:t>ICTs are catalytic drivers to enable the achievement  of all the SDGs  </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4572000"/>
            <a:ext cx="4692997" cy="1118081"/>
          </a:xfrm>
          <a:prstGeom prst="rect">
            <a:avLst/>
          </a:prstGeom>
        </p:spPr>
      </p:pic>
    </p:spTree>
    <p:extLst>
      <p:ext uri="{BB962C8B-B14F-4D97-AF65-F5344CB8AC3E}">
        <p14:creationId xmlns:p14="http://schemas.microsoft.com/office/powerpoint/2010/main" val="22375653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190555"/>
            <a:ext cx="8572560" cy="6530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object 3"/>
          <p:cNvSpPr txBox="1"/>
          <p:nvPr/>
        </p:nvSpPr>
        <p:spPr>
          <a:xfrm>
            <a:off x="685800" y="990600"/>
            <a:ext cx="7543800" cy="3608215"/>
          </a:xfrm>
          <a:prstGeom prst="rect">
            <a:avLst/>
          </a:prstGeom>
        </p:spPr>
        <p:txBody>
          <a:bodyPr vert="horz" wrap="square" lIns="0" tIns="7159" rIns="0" bIns="0" rtlCol="0">
            <a:spAutoFit/>
          </a:bodyPr>
          <a:lstStyle/>
          <a:p>
            <a:pPr marL="285750" indent="-285750" algn="just">
              <a:buFontTx/>
              <a:buChar char="-"/>
            </a:pPr>
            <a:r>
              <a:rPr lang="en-US" altLang="ko-KR" dirty="0">
                <a:latin typeface="Cambria" panose="02040503050406030204" pitchFamily="18" charset="0"/>
                <a:ea typeface="Cambria" panose="02040503050406030204" pitchFamily="18" charset="0"/>
              </a:rPr>
              <a:t>While none of the SDGs is specifically about ICTs, several targets make references to ICTs and </a:t>
            </a:r>
            <a:r>
              <a:rPr lang="en-US" altLang="ko-KR" dirty="0" smtClean="0">
                <a:latin typeface="Cambria" panose="02040503050406030204" pitchFamily="18" charset="0"/>
                <a:ea typeface="Cambria" panose="02040503050406030204" pitchFamily="18" charset="0"/>
              </a:rPr>
              <a:t>technology.</a:t>
            </a:r>
          </a:p>
          <a:p>
            <a:pPr marL="285750" indent="-285750" algn="just">
              <a:buFontTx/>
              <a:buChar char="-"/>
            </a:pPr>
            <a:endParaRPr lang="en-US" altLang="ko-KR" dirty="0">
              <a:latin typeface="Cambria" panose="02040503050406030204" pitchFamily="18" charset="0"/>
              <a:ea typeface="Cambria" panose="02040503050406030204" pitchFamily="18" charset="0"/>
            </a:endParaRPr>
          </a:p>
          <a:p>
            <a:pPr marL="285750" indent="-285750" algn="just">
              <a:buFontTx/>
              <a:buChar char="-"/>
            </a:pPr>
            <a:r>
              <a:rPr lang="en-US" altLang="ko-KR" dirty="0">
                <a:latin typeface="Cambria" panose="02040503050406030204" pitchFamily="18" charset="0"/>
                <a:ea typeface="Cambria" panose="02040503050406030204" pitchFamily="18" charset="0"/>
              </a:rPr>
              <a:t>ITU has made a concerted effort to highlight the role </a:t>
            </a:r>
            <a:r>
              <a:rPr lang="en-US" altLang="ko-KR" b="1" dirty="0">
                <a:latin typeface="Cambria" panose="02040503050406030204" pitchFamily="18" charset="0"/>
                <a:ea typeface="Cambria" panose="02040503050406030204" pitchFamily="18" charset="0"/>
              </a:rPr>
              <a:t>that ICTs will play in achieving the SDGs</a:t>
            </a:r>
            <a:r>
              <a:rPr lang="en-US" altLang="ko-KR" dirty="0">
                <a:latin typeface="Cambria" panose="02040503050406030204" pitchFamily="18" charset="0"/>
                <a:ea typeface="Cambria" panose="02040503050406030204" pitchFamily="18" charset="0"/>
              </a:rPr>
              <a:t>. It is actively participating in the discussions on the indicators that will be used to track the SDGs.</a:t>
            </a:r>
          </a:p>
          <a:p>
            <a:pPr marL="285750" indent="-285750" algn="just">
              <a:buFontTx/>
              <a:buChar char="-"/>
            </a:pPr>
            <a:endParaRPr lang="en-US" altLang="ko-KR" dirty="0" smtClean="0">
              <a:latin typeface="Cambria" panose="02040503050406030204" pitchFamily="18" charset="0"/>
              <a:ea typeface="Cambria" panose="02040503050406030204" pitchFamily="18" charset="0"/>
            </a:endParaRPr>
          </a:p>
          <a:p>
            <a:pPr marL="285750" indent="-285750" algn="just">
              <a:buFontTx/>
              <a:buChar char="-"/>
            </a:pPr>
            <a:endParaRPr lang="en-US" altLang="ko-KR" dirty="0">
              <a:latin typeface="Cambria" panose="02040503050406030204" pitchFamily="18" charset="0"/>
              <a:ea typeface="Cambria" panose="02040503050406030204" pitchFamily="18" charset="0"/>
            </a:endParaRPr>
          </a:p>
          <a:p>
            <a:pPr marL="285750" indent="-285750" algn="just">
              <a:buFontTx/>
              <a:buChar char="-"/>
            </a:pPr>
            <a:r>
              <a:rPr lang="en-US" altLang="ko-KR" dirty="0" smtClean="0">
                <a:latin typeface="Cambria" panose="02040503050406030204" pitchFamily="18" charset="0"/>
                <a:ea typeface="Cambria" panose="02040503050406030204" pitchFamily="18" charset="0"/>
              </a:rPr>
              <a:t>Link to UN Global Indicators for </a:t>
            </a:r>
            <a:r>
              <a:rPr lang="en-US" altLang="ko-KR" dirty="0">
                <a:latin typeface="Cambria" panose="02040503050406030204" pitchFamily="18" charset="0"/>
                <a:ea typeface="Cambria" panose="02040503050406030204" pitchFamily="18" charset="0"/>
              </a:rPr>
              <a:t>SDGs  </a:t>
            </a:r>
            <a:endParaRPr lang="en-US" altLang="ko-KR" dirty="0" smtClean="0">
              <a:latin typeface="Cambria" panose="02040503050406030204" pitchFamily="18" charset="0"/>
              <a:ea typeface="Cambria" panose="02040503050406030204" pitchFamily="18" charset="0"/>
            </a:endParaRPr>
          </a:p>
          <a:p>
            <a:pPr marL="285750" indent="-285750" algn="just">
              <a:buFontTx/>
              <a:buChar char="-"/>
            </a:pPr>
            <a:endParaRPr lang="en-US" altLang="ko-KR" dirty="0">
              <a:latin typeface="Cambria" panose="02040503050406030204" pitchFamily="18" charset="0"/>
              <a:ea typeface="Cambria" panose="02040503050406030204" pitchFamily="18" charset="0"/>
            </a:endParaRPr>
          </a:p>
          <a:p>
            <a:pPr algn="ctr"/>
            <a:r>
              <a:rPr lang="en-US" altLang="ko-KR" dirty="0" smtClean="0">
                <a:latin typeface="Cambria" panose="02040503050406030204" pitchFamily="18" charset="0"/>
                <a:ea typeface="Cambria" panose="02040503050406030204" pitchFamily="18" charset="0"/>
                <a:hlinkClick r:id="rId2"/>
              </a:rPr>
              <a:t>https</a:t>
            </a:r>
            <a:r>
              <a:rPr lang="en-US" altLang="ko-KR" dirty="0">
                <a:latin typeface="Cambria" panose="02040503050406030204" pitchFamily="18" charset="0"/>
                <a:ea typeface="Cambria" panose="02040503050406030204" pitchFamily="18" charset="0"/>
                <a:hlinkClick r:id="rId2"/>
              </a:rPr>
              <a:t>://unstats.un.org/sdgs/indicators/indicators-list/</a:t>
            </a:r>
            <a:endParaRPr lang="en-US" altLang="ko-KR" dirty="0" smtClean="0">
              <a:latin typeface="Cambria" panose="02040503050406030204" pitchFamily="18" charset="0"/>
              <a:ea typeface="Cambria" panose="02040503050406030204" pitchFamily="18" charset="0"/>
            </a:endParaRPr>
          </a:p>
          <a:p>
            <a:pPr marL="285750" indent="-285750" algn="just">
              <a:buFontTx/>
              <a:buChar char="-"/>
            </a:pPr>
            <a:endParaRPr lang="en-US" altLang="ko-KR" dirty="0"/>
          </a:p>
          <a:p>
            <a:pPr algn="ctr"/>
            <a:r>
              <a:rPr lang="en-US" altLang="ko-KR" dirty="0" smtClean="0">
                <a:latin typeface="Cambria" panose="02040503050406030204" pitchFamily="18" charset="0"/>
                <a:ea typeface="Cambria" panose="02040503050406030204" pitchFamily="18" charset="0"/>
                <a:hlinkClick r:id="rId3" action="ppaction://hlinkfile"/>
              </a:rPr>
              <a:t>Click </a:t>
            </a:r>
            <a:r>
              <a:rPr lang="en-US" altLang="ko-KR" dirty="0" smtClean="0">
                <a:latin typeface="Cambria" panose="02040503050406030204" pitchFamily="18" charset="0"/>
                <a:ea typeface="Cambria" panose="02040503050406030204" pitchFamily="18" charset="0"/>
                <a:hlinkClick r:id="rId3" action="ppaction://hlinkfile"/>
              </a:rPr>
              <a:t>here for Excel file with all </a:t>
            </a:r>
            <a:r>
              <a:rPr lang="en-US" altLang="ko-KR" dirty="0" smtClean="0">
                <a:latin typeface="Cambria" panose="02040503050406030204" pitchFamily="18" charset="0"/>
                <a:ea typeface="Cambria" panose="02040503050406030204" pitchFamily="18" charset="0"/>
                <a:hlinkClick r:id="rId3" action="ppaction://hlinkfile"/>
              </a:rPr>
              <a:t>SDG targets</a:t>
            </a:r>
            <a:endParaRPr lang="ko-KR" altLang="en-US" dirty="0">
              <a:latin typeface="Cambria" panose="02040503050406030204" pitchFamily="18" charset="0"/>
            </a:endParaRPr>
          </a:p>
        </p:txBody>
      </p:sp>
      <p:sp>
        <p:nvSpPr>
          <p:cNvPr id="8" name="Title 1"/>
          <p:cNvSpPr txBox="1">
            <a:spLocks/>
          </p:cNvSpPr>
          <p:nvPr/>
        </p:nvSpPr>
        <p:spPr>
          <a:xfrm>
            <a:off x="457200" y="219164"/>
            <a:ext cx="8229600" cy="411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spc="25" smtClean="0">
                <a:solidFill>
                  <a:srgbClr val="000099"/>
                </a:solidFill>
                <a:latin typeface="Cambria" panose="02040503050406030204" pitchFamily="18" charset="0"/>
                <a:ea typeface="Cambria" panose="02040503050406030204" pitchFamily="18" charset="0"/>
              </a:rPr>
              <a:t>References to ICT in </a:t>
            </a:r>
            <a:r>
              <a:rPr lang="en-US" sz="3200" b="1" spc="-85" smtClean="0">
                <a:solidFill>
                  <a:srgbClr val="000099"/>
                </a:solidFill>
                <a:latin typeface="Cambria" panose="02040503050406030204" pitchFamily="18" charset="0"/>
                <a:ea typeface="Cambria" panose="02040503050406030204" pitchFamily="18" charset="0"/>
              </a:rPr>
              <a:t>SDGs</a:t>
            </a:r>
            <a:endParaRPr lang="en-IN" sz="4800" b="1" dirty="0">
              <a:solidFill>
                <a:srgbClr val="000099"/>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585031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190555"/>
            <a:ext cx="8572560" cy="6530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457200" y="437254"/>
            <a:ext cx="8229600" cy="411162"/>
          </a:xfrm>
        </p:spPr>
        <p:txBody>
          <a:bodyPr>
            <a:noAutofit/>
          </a:bodyPr>
          <a:lstStyle/>
          <a:p>
            <a:r>
              <a:rPr lang="en-US" sz="3200" b="1" spc="25" dirty="0">
                <a:solidFill>
                  <a:srgbClr val="000099"/>
                </a:solidFill>
                <a:latin typeface="Cambria" panose="02040503050406030204" pitchFamily="18" charset="0"/>
                <a:ea typeface="Cambria" panose="02040503050406030204" pitchFamily="18" charset="0"/>
              </a:rPr>
              <a:t>Role of ICT in </a:t>
            </a:r>
            <a:r>
              <a:rPr lang="en-US" sz="3200" b="1" spc="-85" dirty="0">
                <a:solidFill>
                  <a:srgbClr val="000099"/>
                </a:solidFill>
                <a:latin typeface="Cambria" panose="02040503050406030204" pitchFamily="18" charset="0"/>
                <a:ea typeface="Cambria" panose="02040503050406030204" pitchFamily="18" charset="0"/>
              </a:rPr>
              <a:t>SDGs</a:t>
            </a:r>
            <a:endParaRPr lang="en-IN" sz="4800" b="1" dirty="0">
              <a:solidFill>
                <a:srgbClr val="000099"/>
              </a:solidFill>
              <a:latin typeface="Cambria" panose="02040503050406030204" pitchFamily="18" charset="0"/>
              <a:ea typeface="Cambria" panose="02040503050406030204" pitchFamily="18"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object 3"/>
          <p:cNvSpPr txBox="1"/>
          <p:nvPr/>
        </p:nvSpPr>
        <p:spPr>
          <a:xfrm>
            <a:off x="685800" y="990600"/>
            <a:ext cx="7543800" cy="1392223"/>
          </a:xfrm>
          <a:prstGeom prst="rect">
            <a:avLst/>
          </a:prstGeom>
        </p:spPr>
        <p:txBody>
          <a:bodyPr vert="horz" wrap="square" lIns="0" tIns="7159" rIns="0" bIns="0" rtlCol="0">
            <a:spAutoFit/>
          </a:bodyPr>
          <a:lstStyle/>
          <a:p>
            <a:pPr marL="214313" indent="-214313" algn="just">
              <a:buFontTx/>
              <a:buChar char="-"/>
            </a:pPr>
            <a:endParaRPr lang="en-US" altLang="ko-KR" dirty="0">
              <a:latin typeface="Cambria" panose="02040503050406030204" pitchFamily="18" charset="0"/>
              <a:ea typeface="Cambria" panose="02040503050406030204" pitchFamily="18" charset="0"/>
            </a:endParaRPr>
          </a:p>
          <a:p>
            <a:pPr marL="214313" indent="-214313" algn="just">
              <a:buFontTx/>
              <a:buChar char="-"/>
            </a:pPr>
            <a:r>
              <a:rPr lang="en-US" altLang="ko-KR" dirty="0">
                <a:latin typeface="Cambria" panose="02040503050406030204" pitchFamily="18" charset="0"/>
                <a:ea typeface="Cambria" panose="02040503050406030204" pitchFamily="18" charset="0"/>
              </a:rPr>
              <a:t>The February 2016 version of the IAEG-SDGs(</a:t>
            </a:r>
            <a:r>
              <a:rPr lang="ko-KR" altLang="en-US" dirty="0">
                <a:latin typeface="Cambria" panose="02040503050406030204" pitchFamily="18" charset="0"/>
              </a:rPr>
              <a:t>Inter-agency and Expert Group on SDGs</a:t>
            </a:r>
            <a:r>
              <a:rPr lang="en-US" altLang="ko-KR" dirty="0">
                <a:latin typeface="Cambria" panose="02040503050406030204" pitchFamily="18" charset="0"/>
                <a:ea typeface="Cambria" panose="02040503050406030204" pitchFamily="18" charset="0"/>
              </a:rPr>
              <a:t>) report includes the following </a:t>
            </a:r>
            <a:r>
              <a:rPr lang="en-US" altLang="ko-KR" b="1" dirty="0">
                <a:latin typeface="Cambria" panose="02040503050406030204" pitchFamily="18" charset="0"/>
                <a:ea typeface="Cambria" panose="02040503050406030204" pitchFamily="18" charset="0"/>
              </a:rPr>
              <a:t>7 ICT indicators covering 6 targets</a:t>
            </a:r>
            <a:r>
              <a:rPr lang="en-US" altLang="ko-KR" dirty="0">
                <a:latin typeface="Cambria" panose="02040503050406030204" pitchFamily="18" charset="0"/>
                <a:ea typeface="Cambria" panose="02040503050406030204" pitchFamily="18" charset="0"/>
              </a:rPr>
              <a:t> under Goals 4, 5, 9, and 17. (The organization indicated in brackets tracks the indicator at the international level). </a:t>
            </a:r>
            <a:endParaRPr lang="ko-KR" altLang="en-US" dirty="0">
              <a:latin typeface="Cambria" panose="02040503050406030204" pitchFamily="18" charset="0"/>
            </a:endParaRPr>
          </a:p>
        </p:txBody>
      </p:sp>
      <p:sp>
        <p:nvSpPr>
          <p:cNvPr id="7" name="직사각형 3"/>
          <p:cNvSpPr/>
          <p:nvPr/>
        </p:nvSpPr>
        <p:spPr>
          <a:xfrm>
            <a:off x="715824" y="2989706"/>
            <a:ext cx="7855227" cy="3247043"/>
          </a:xfrm>
          <a:prstGeom prst="rect">
            <a:avLst/>
          </a:prstGeom>
          <a:solidFill>
            <a:schemeClr val="accent1">
              <a:lumMod val="20000"/>
              <a:lumOff val="80000"/>
            </a:schemeClr>
          </a:solidFill>
          <a:ln>
            <a:solidFill>
              <a:srgbClr val="000099"/>
            </a:solidFill>
          </a:ln>
        </p:spPr>
        <p:txBody>
          <a:bodyPr wrap="square">
            <a:spAutoFit/>
          </a:bodyPr>
          <a:lstStyle/>
          <a:p>
            <a:pPr marL="203597" lvl="2" algn="ctr"/>
            <a:r>
              <a:rPr lang="en-US" altLang="ko-KR" b="1" dirty="0" smtClean="0">
                <a:solidFill>
                  <a:srgbClr val="FF0000"/>
                </a:solidFill>
              </a:rPr>
              <a:t>Proposed </a:t>
            </a:r>
            <a:r>
              <a:rPr lang="en-US" altLang="ko-KR" b="1" dirty="0">
                <a:solidFill>
                  <a:srgbClr val="FF0000"/>
                </a:solidFill>
              </a:rPr>
              <a:t>SDG indicators related to </a:t>
            </a:r>
            <a:r>
              <a:rPr lang="en-US" altLang="ko-KR" b="1" dirty="0" smtClean="0">
                <a:solidFill>
                  <a:srgbClr val="FF0000"/>
                </a:solidFill>
              </a:rPr>
              <a:t>ICTs</a:t>
            </a:r>
            <a:endParaRPr lang="en-US" altLang="ko-KR" b="1" dirty="0">
              <a:solidFill>
                <a:srgbClr val="FF0000"/>
              </a:solidFill>
            </a:endParaRPr>
          </a:p>
          <a:p>
            <a:pPr marL="470297" lvl="2" indent="-266700">
              <a:spcAft>
                <a:spcPts val="600"/>
              </a:spcAft>
              <a:buFont typeface="Arial" panose="020B0604020202020204" pitchFamily="34" charset="0"/>
              <a:buChar char="•"/>
            </a:pPr>
            <a:r>
              <a:rPr lang="en-US" altLang="ko-KR" b="1" spc="-75" dirty="0">
                <a:latin typeface="Cambria" panose="02040503050406030204" pitchFamily="18" charset="0"/>
                <a:ea typeface="Cambria" panose="02040503050406030204" pitchFamily="18" charset="0"/>
              </a:rPr>
              <a:t>Target 4a: </a:t>
            </a:r>
            <a:r>
              <a:rPr lang="en-US" altLang="ko-KR" spc="-75" dirty="0">
                <a:latin typeface="Cambria" panose="02040503050406030204" pitchFamily="18" charset="0"/>
                <a:ea typeface="Cambria" panose="02040503050406030204" pitchFamily="18" charset="0"/>
              </a:rPr>
              <a:t>Proportion of schools with access to </a:t>
            </a:r>
            <a:r>
              <a:rPr lang="en-US" altLang="ko-KR" spc="-75" dirty="0" smtClean="0">
                <a:latin typeface="Cambria" panose="02040503050406030204" pitchFamily="18" charset="0"/>
                <a:ea typeface="Cambria" panose="02040503050406030204" pitchFamily="18" charset="0"/>
              </a:rPr>
              <a:t>computers &amp;  </a:t>
            </a:r>
            <a:r>
              <a:rPr lang="en-US" altLang="ko-KR" spc="-75" dirty="0">
                <a:latin typeface="Cambria" panose="02040503050406030204" pitchFamily="18" charset="0"/>
                <a:ea typeface="Cambria" panose="02040503050406030204" pitchFamily="18" charset="0"/>
              </a:rPr>
              <a:t>Internet for pedagogical purposes (UIS</a:t>
            </a:r>
            <a:r>
              <a:rPr lang="en-US" altLang="ko-KR" spc="-75" dirty="0" smtClean="0">
                <a:latin typeface="Cambria" panose="02040503050406030204" pitchFamily="18" charset="0"/>
                <a:ea typeface="Cambria" panose="02040503050406030204" pitchFamily="18" charset="0"/>
              </a:rPr>
              <a:t>)</a:t>
            </a:r>
            <a:endParaRPr lang="en-US" altLang="ko-KR" spc="-75" dirty="0">
              <a:latin typeface="Cambria" panose="02040503050406030204" pitchFamily="18" charset="0"/>
              <a:ea typeface="Cambria" panose="02040503050406030204" pitchFamily="18" charset="0"/>
            </a:endParaRPr>
          </a:p>
          <a:p>
            <a:pPr marL="470297" lvl="2" indent="-266700">
              <a:spcAft>
                <a:spcPts val="600"/>
              </a:spcAft>
              <a:buFont typeface="Arial" panose="020B0604020202020204" pitchFamily="34" charset="0"/>
              <a:buChar char="•"/>
            </a:pPr>
            <a:r>
              <a:rPr lang="en-US" altLang="ko-KR" b="1" spc="-75" dirty="0">
                <a:latin typeface="Cambria" panose="02040503050406030204" pitchFamily="18" charset="0"/>
                <a:ea typeface="Cambria" panose="02040503050406030204" pitchFamily="18" charset="0"/>
              </a:rPr>
              <a:t>Target 4.4: </a:t>
            </a:r>
            <a:r>
              <a:rPr lang="en-US" altLang="ko-KR" spc="-75" dirty="0">
                <a:latin typeface="Cambria" panose="02040503050406030204" pitchFamily="18" charset="0"/>
                <a:ea typeface="Cambria" panose="02040503050406030204" pitchFamily="18" charset="0"/>
              </a:rPr>
              <a:t>Proportion of youth/adults with ICT skills, by type of skills (ITU)</a:t>
            </a:r>
          </a:p>
          <a:p>
            <a:pPr marL="470297" lvl="2" indent="-266700">
              <a:spcAft>
                <a:spcPts val="600"/>
              </a:spcAft>
              <a:buFont typeface="Arial" panose="020B0604020202020204" pitchFamily="34" charset="0"/>
              <a:buChar char="•"/>
            </a:pPr>
            <a:r>
              <a:rPr lang="en-US" altLang="ko-KR" b="1" spc="-75" dirty="0">
                <a:latin typeface="Cambria" panose="02040503050406030204" pitchFamily="18" charset="0"/>
                <a:ea typeface="Cambria" panose="02040503050406030204" pitchFamily="18" charset="0"/>
              </a:rPr>
              <a:t>Target 5b: </a:t>
            </a:r>
            <a:r>
              <a:rPr lang="en-US" altLang="ko-KR" spc="-75" dirty="0">
                <a:latin typeface="Cambria" panose="02040503050406030204" pitchFamily="18" charset="0"/>
                <a:ea typeface="Cambria" panose="02040503050406030204" pitchFamily="18" charset="0"/>
              </a:rPr>
              <a:t>Proportion of individuals who own a mobile telephone, by sex (ITU)</a:t>
            </a:r>
          </a:p>
          <a:p>
            <a:pPr marL="470297" lvl="2" indent="-266700">
              <a:spcAft>
                <a:spcPts val="600"/>
              </a:spcAft>
              <a:buFont typeface="Arial" panose="020B0604020202020204" pitchFamily="34" charset="0"/>
              <a:buChar char="•"/>
            </a:pPr>
            <a:r>
              <a:rPr lang="en-US" altLang="ko-KR" b="1" spc="-75" dirty="0">
                <a:latin typeface="Cambria" panose="02040503050406030204" pitchFamily="18" charset="0"/>
                <a:ea typeface="Cambria" panose="02040503050406030204" pitchFamily="18" charset="0"/>
              </a:rPr>
              <a:t>Target 9c: </a:t>
            </a:r>
            <a:r>
              <a:rPr lang="en-US" altLang="ko-KR" spc="-75" dirty="0">
                <a:latin typeface="Cambria" panose="02040503050406030204" pitchFamily="18" charset="0"/>
                <a:ea typeface="Cambria" panose="02040503050406030204" pitchFamily="18" charset="0"/>
              </a:rPr>
              <a:t>Percentage of the population covered by a mobile network, broken down by technology (ITU)</a:t>
            </a:r>
          </a:p>
          <a:p>
            <a:pPr marL="470297" lvl="2" indent="-266700">
              <a:spcAft>
                <a:spcPts val="600"/>
              </a:spcAft>
              <a:buFont typeface="Arial" panose="020B0604020202020204" pitchFamily="34" charset="0"/>
              <a:buChar char="•"/>
            </a:pPr>
            <a:r>
              <a:rPr lang="en-US" altLang="ko-KR" b="1" spc="-75" dirty="0">
                <a:latin typeface="Cambria" panose="02040503050406030204" pitchFamily="18" charset="0"/>
                <a:ea typeface="Cambria" panose="02040503050406030204" pitchFamily="18" charset="0"/>
              </a:rPr>
              <a:t>Target 17.6: </a:t>
            </a:r>
            <a:r>
              <a:rPr lang="en-US" altLang="ko-KR" spc="-75" dirty="0">
                <a:latin typeface="Cambria" panose="02040503050406030204" pitchFamily="18" charset="0"/>
                <a:ea typeface="Cambria" panose="02040503050406030204" pitchFamily="18" charset="0"/>
              </a:rPr>
              <a:t>Fixed Internet broadband subscriptions, broken down by speed (ITU)</a:t>
            </a:r>
          </a:p>
          <a:p>
            <a:pPr marL="470297" lvl="2" indent="-266700">
              <a:spcAft>
                <a:spcPts val="600"/>
              </a:spcAft>
              <a:buFont typeface="Arial" panose="020B0604020202020204" pitchFamily="34" charset="0"/>
              <a:buChar char="•"/>
            </a:pPr>
            <a:r>
              <a:rPr lang="en-US" altLang="ko-KR" b="1" spc="-75" dirty="0">
                <a:latin typeface="Cambria" panose="02040503050406030204" pitchFamily="18" charset="0"/>
                <a:ea typeface="Cambria" panose="02040503050406030204" pitchFamily="18" charset="0"/>
              </a:rPr>
              <a:t>Target 17.8: </a:t>
            </a:r>
            <a:r>
              <a:rPr lang="en-US" altLang="ko-KR" spc="-75" dirty="0">
                <a:latin typeface="Cambria" panose="02040503050406030204" pitchFamily="18" charset="0"/>
                <a:ea typeface="Cambria" panose="02040503050406030204" pitchFamily="18" charset="0"/>
              </a:rPr>
              <a:t>Proportion of individuals using the Internet (ITU)</a:t>
            </a:r>
          </a:p>
        </p:txBody>
      </p:sp>
    </p:spTree>
    <p:extLst>
      <p:ext uri="{BB962C8B-B14F-4D97-AF65-F5344CB8AC3E}">
        <p14:creationId xmlns:p14="http://schemas.microsoft.com/office/powerpoint/2010/main" val="16887175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190555"/>
            <a:ext cx="8572560" cy="6530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457200" y="437254"/>
            <a:ext cx="8229600" cy="411162"/>
          </a:xfrm>
        </p:spPr>
        <p:txBody>
          <a:bodyPr>
            <a:noAutofit/>
          </a:bodyPr>
          <a:lstStyle/>
          <a:p>
            <a:r>
              <a:rPr lang="en-US" sz="3200" b="1" spc="25" dirty="0" smtClean="0">
                <a:solidFill>
                  <a:srgbClr val="000099"/>
                </a:solidFill>
                <a:latin typeface="Cambria" panose="02040503050406030204" pitchFamily="18" charset="0"/>
                <a:ea typeface="Cambria" panose="02040503050406030204" pitchFamily="18" charset="0"/>
              </a:rPr>
              <a:t>NITI </a:t>
            </a:r>
            <a:r>
              <a:rPr lang="en-US" sz="3200" b="1" spc="25" dirty="0" err="1" smtClean="0">
                <a:solidFill>
                  <a:srgbClr val="000099"/>
                </a:solidFill>
                <a:latin typeface="Cambria" panose="02040503050406030204" pitchFamily="18" charset="0"/>
                <a:ea typeface="Cambria" panose="02040503050406030204" pitchFamily="18" charset="0"/>
              </a:rPr>
              <a:t>Aayog’s</a:t>
            </a:r>
            <a:r>
              <a:rPr lang="en-US" sz="3200" b="1" spc="25" dirty="0" smtClean="0">
                <a:solidFill>
                  <a:srgbClr val="000099"/>
                </a:solidFill>
                <a:latin typeface="Cambria" panose="02040503050406030204" pitchFamily="18" charset="0"/>
                <a:ea typeface="Cambria" panose="02040503050406030204" pitchFamily="18" charset="0"/>
              </a:rPr>
              <a:t> Strategy for </a:t>
            </a:r>
            <a:r>
              <a:rPr lang="en-US" sz="3200" b="1" spc="-85" dirty="0" smtClean="0">
                <a:solidFill>
                  <a:srgbClr val="000099"/>
                </a:solidFill>
                <a:latin typeface="Cambria" panose="02040503050406030204" pitchFamily="18" charset="0"/>
                <a:ea typeface="Cambria" panose="02040503050406030204" pitchFamily="18" charset="0"/>
              </a:rPr>
              <a:t>SDGs in India</a:t>
            </a:r>
            <a:endParaRPr lang="en-IN" sz="4800" b="1" dirty="0">
              <a:solidFill>
                <a:srgbClr val="000099"/>
              </a:solidFill>
              <a:latin typeface="Cambria" panose="02040503050406030204" pitchFamily="18" charset="0"/>
              <a:ea typeface="Cambria" panose="02040503050406030204" pitchFamily="18"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Picture 3"/>
          <p:cNvPicPr>
            <a:picLocks noChangeAspect="1"/>
          </p:cNvPicPr>
          <p:nvPr/>
        </p:nvPicPr>
        <p:blipFill>
          <a:blip r:embed="rId2"/>
          <a:stretch>
            <a:fillRect/>
          </a:stretch>
        </p:blipFill>
        <p:spPr>
          <a:xfrm>
            <a:off x="1752600" y="1060956"/>
            <a:ext cx="5486400" cy="5318293"/>
          </a:xfrm>
          <a:prstGeom prst="rect">
            <a:avLst/>
          </a:prstGeom>
        </p:spPr>
      </p:pic>
    </p:spTree>
    <p:extLst>
      <p:ext uri="{BB962C8B-B14F-4D97-AF65-F5344CB8AC3E}">
        <p14:creationId xmlns:p14="http://schemas.microsoft.com/office/powerpoint/2010/main" val="40960237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190555"/>
            <a:ext cx="8572560" cy="6530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457200" y="437254"/>
            <a:ext cx="8229600" cy="411162"/>
          </a:xfrm>
        </p:spPr>
        <p:txBody>
          <a:bodyPr>
            <a:noAutofit/>
          </a:bodyPr>
          <a:lstStyle/>
          <a:p>
            <a:r>
              <a:rPr lang="en-US" sz="3200" b="1" spc="25" dirty="0" smtClean="0">
                <a:solidFill>
                  <a:srgbClr val="000099"/>
                </a:solidFill>
                <a:latin typeface="Cambria" panose="02040503050406030204" pitchFamily="18" charset="0"/>
                <a:ea typeface="Cambria" panose="02040503050406030204" pitchFamily="18" charset="0"/>
              </a:rPr>
              <a:t>Mapping of National Programs with </a:t>
            </a:r>
            <a:r>
              <a:rPr lang="en-US" sz="3200" b="1" spc="-85" dirty="0" smtClean="0">
                <a:solidFill>
                  <a:srgbClr val="000099"/>
                </a:solidFill>
                <a:latin typeface="Cambria" panose="02040503050406030204" pitchFamily="18" charset="0"/>
                <a:ea typeface="Cambria" panose="02040503050406030204" pitchFamily="18" charset="0"/>
              </a:rPr>
              <a:t>SDGs </a:t>
            </a:r>
            <a:endParaRPr lang="en-IN" sz="4800" b="1" dirty="0">
              <a:solidFill>
                <a:srgbClr val="000099"/>
              </a:solidFill>
              <a:latin typeface="Cambria" panose="02040503050406030204" pitchFamily="18" charset="0"/>
              <a:ea typeface="Cambria" panose="02040503050406030204" pitchFamily="18"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 name="Picture 6"/>
          <p:cNvPicPr>
            <a:picLocks noChangeAspect="1"/>
          </p:cNvPicPr>
          <p:nvPr/>
        </p:nvPicPr>
        <p:blipFill>
          <a:blip r:embed="rId2"/>
          <a:stretch>
            <a:fillRect/>
          </a:stretch>
        </p:blipFill>
        <p:spPr>
          <a:xfrm>
            <a:off x="472744" y="1524000"/>
            <a:ext cx="8061656" cy="4267200"/>
          </a:xfrm>
          <a:prstGeom prst="rect">
            <a:avLst/>
          </a:prstGeom>
        </p:spPr>
      </p:pic>
    </p:spTree>
    <p:extLst>
      <p:ext uri="{BB962C8B-B14F-4D97-AF65-F5344CB8AC3E}">
        <p14:creationId xmlns:p14="http://schemas.microsoft.com/office/powerpoint/2010/main" val="5724466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190555"/>
            <a:ext cx="8572560" cy="6530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457200" y="437254"/>
            <a:ext cx="8229600" cy="411162"/>
          </a:xfrm>
        </p:spPr>
        <p:txBody>
          <a:bodyPr>
            <a:noAutofit/>
          </a:bodyPr>
          <a:lstStyle/>
          <a:p>
            <a:r>
              <a:rPr lang="en-US" sz="3200" b="1" spc="25" dirty="0" smtClean="0">
                <a:solidFill>
                  <a:srgbClr val="000099"/>
                </a:solidFill>
                <a:latin typeface="Cambria" panose="02040503050406030204" pitchFamily="18" charset="0"/>
                <a:ea typeface="Cambria" panose="02040503050406030204" pitchFamily="18" charset="0"/>
              </a:rPr>
              <a:t>Integration of Programs with </a:t>
            </a:r>
            <a:r>
              <a:rPr lang="en-US" sz="3200" b="1" spc="-85" dirty="0" smtClean="0">
                <a:solidFill>
                  <a:srgbClr val="000099"/>
                </a:solidFill>
                <a:latin typeface="Cambria" panose="02040503050406030204" pitchFamily="18" charset="0"/>
                <a:ea typeface="Cambria" panose="02040503050406030204" pitchFamily="18" charset="0"/>
              </a:rPr>
              <a:t>SDGs </a:t>
            </a:r>
            <a:endParaRPr lang="en-IN" sz="4800" b="1" dirty="0">
              <a:solidFill>
                <a:srgbClr val="000099"/>
              </a:solidFill>
              <a:latin typeface="Cambria" panose="02040503050406030204" pitchFamily="18" charset="0"/>
              <a:ea typeface="Cambria" panose="02040503050406030204" pitchFamily="18"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Picture 2"/>
          <p:cNvPicPr>
            <a:picLocks noChangeAspect="1"/>
          </p:cNvPicPr>
          <p:nvPr/>
        </p:nvPicPr>
        <p:blipFill>
          <a:blip r:embed="rId2"/>
          <a:stretch>
            <a:fillRect/>
          </a:stretch>
        </p:blipFill>
        <p:spPr>
          <a:xfrm>
            <a:off x="357159" y="1474789"/>
            <a:ext cx="8482042" cy="4773611"/>
          </a:xfrm>
          <a:prstGeom prst="rect">
            <a:avLst/>
          </a:prstGeom>
        </p:spPr>
      </p:pic>
    </p:spTree>
    <p:extLst>
      <p:ext uri="{BB962C8B-B14F-4D97-AF65-F5344CB8AC3E}">
        <p14:creationId xmlns:p14="http://schemas.microsoft.com/office/powerpoint/2010/main" val="41466756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106473"/>
            <a:ext cx="8572560" cy="6530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 name="Picture 6"/>
          <p:cNvPicPr>
            <a:picLocks noChangeAspect="1"/>
          </p:cNvPicPr>
          <p:nvPr/>
        </p:nvPicPr>
        <p:blipFill>
          <a:blip r:embed="rId2"/>
          <a:stretch>
            <a:fillRect/>
          </a:stretch>
        </p:blipFill>
        <p:spPr>
          <a:xfrm>
            <a:off x="609600" y="457200"/>
            <a:ext cx="7639588" cy="5638800"/>
          </a:xfrm>
          <a:prstGeom prst="rect">
            <a:avLst/>
          </a:prstGeom>
        </p:spPr>
      </p:pic>
    </p:spTree>
    <p:extLst>
      <p:ext uri="{BB962C8B-B14F-4D97-AF65-F5344CB8AC3E}">
        <p14:creationId xmlns:p14="http://schemas.microsoft.com/office/powerpoint/2010/main" val="7273762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1392" y="165078"/>
            <a:ext cx="8572560" cy="61912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object 3"/>
          <p:cNvSpPr txBox="1">
            <a:spLocks noGrp="1"/>
          </p:cNvSpPr>
          <p:nvPr>
            <p:ph type="title"/>
          </p:nvPr>
        </p:nvSpPr>
        <p:spPr>
          <a:xfrm>
            <a:off x="341392" y="541173"/>
            <a:ext cx="8345408" cy="690574"/>
          </a:xfrm>
          <a:prstGeom prst="rect">
            <a:avLst/>
          </a:prstGeom>
        </p:spPr>
        <p:txBody>
          <a:bodyPr vert="horz" wrap="square" lIns="0" tIns="13335" rIns="0" bIns="0" rtlCol="0">
            <a:spAutoFit/>
          </a:bodyPr>
          <a:lstStyle/>
          <a:p>
            <a:pPr marL="12700">
              <a:lnSpc>
                <a:spcPct val="100000"/>
              </a:lnSpc>
              <a:spcBef>
                <a:spcPts val="105"/>
              </a:spcBef>
            </a:pPr>
            <a:r>
              <a:rPr b="0" spc="-5" dirty="0">
                <a:solidFill>
                  <a:srgbClr val="0033CC"/>
                </a:solidFill>
                <a:latin typeface="Cambria" panose="02040503050406030204" pitchFamily="18" charset="0"/>
                <a:ea typeface="Cambria" panose="02040503050406030204" pitchFamily="18" charset="0"/>
                <a:cs typeface="Carlito"/>
              </a:rPr>
              <a:t>The </a:t>
            </a:r>
            <a:r>
              <a:rPr b="0" spc="5" dirty="0">
                <a:solidFill>
                  <a:srgbClr val="0033CC"/>
                </a:solidFill>
                <a:latin typeface="Cambria" panose="02040503050406030204" pitchFamily="18" charset="0"/>
                <a:ea typeface="Cambria" panose="02040503050406030204" pitchFamily="18" charset="0"/>
                <a:cs typeface="Carlito"/>
              </a:rPr>
              <a:t>ICT </a:t>
            </a:r>
            <a:r>
              <a:rPr b="0" spc="-10" dirty="0">
                <a:solidFill>
                  <a:srgbClr val="0033CC"/>
                </a:solidFill>
                <a:latin typeface="Cambria" panose="02040503050406030204" pitchFamily="18" charset="0"/>
                <a:ea typeface="Cambria" panose="02040503050406030204" pitchFamily="18" charset="0"/>
                <a:cs typeface="Carlito"/>
              </a:rPr>
              <a:t>Development </a:t>
            </a:r>
            <a:r>
              <a:rPr b="0" spc="-15" dirty="0">
                <a:solidFill>
                  <a:srgbClr val="0033CC"/>
                </a:solidFill>
                <a:latin typeface="Cambria" panose="02040503050406030204" pitchFamily="18" charset="0"/>
                <a:ea typeface="Cambria" panose="02040503050406030204" pitchFamily="18" charset="0"/>
                <a:cs typeface="Carlito"/>
              </a:rPr>
              <a:t>Index</a:t>
            </a:r>
            <a:r>
              <a:rPr b="0" spc="-30" dirty="0">
                <a:solidFill>
                  <a:srgbClr val="0033CC"/>
                </a:solidFill>
                <a:latin typeface="Cambria" panose="02040503050406030204" pitchFamily="18" charset="0"/>
                <a:ea typeface="Cambria" panose="02040503050406030204" pitchFamily="18" charset="0"/>
                <a:cs typeface="Carlito"/>
              </a:rPr>
              <a:t> </a:t>
            </a:r>
            <a:r>
              <a:rPr b="0" spc="-5" dirty="0">
                <a:solidFill>
                  <a:srgbClr val="0033CC"/>
                </a:solidFill>
                <a:latin typeface="Cambria" panose="02040503050406030204" pitchFamily="18" charset="0"/>
                <a:ea typeface="Cambria" panose="02040503050406030204" pitchFamily="18" charset="0"/>
                <a:cs typeface="Carlito"/>
              </a:rPr>
              <a:t>(IDI)</a:t>
            </a:r>
          </a:p>
        </p:txBody>
      </p:sp>
      <p:sp>
        <p:nvSpPr>
          <p:cNvPr id="9" name="object 4"/>
          <p:cNvSpPr txBox="1"/>
          <p:nvPr/>
        </p:nvSpPr>
        <p:spPr>
          <a:xfrm>
            <a:off x="1104087" y="3173983"/>
            <a:ext cx="7009130" cy="989373"/>
          </a:xfrm>
          <a:prstGeom prst="rect">
            <a:avLst/>
          </a:prstGeom>
        </p:spPr>
        <p:txBody>
          <a:bodyPr vert="horz" wrap="square" lIns="0" tIns="12065" rIns="0" bIns="0" rtlCol="0">
            <a:spAutoFit/>
          </a:bodyPr>
          <a:lstStyle/>
          <a:p>
            <a:pPr algn="ctr">
              <a:lnSpc>
                <a:spcPct val="100000"/>
              </a:lnSpc>
              <a:spcBef>
                <a:spcPts val="95"/>
              </a:spcBef>
            </a:pPr>
            <a:r>
              <a:rPr sz="2800" spc="-30" dirty="0">
                <a:latin typeface="Cambria" panose="02040503050406030204" pitchFamily="18" charset="0"/>
                <a:ea typeface="Cambria" panose="02040503050406030204" pitchFamily="18" charset="0"/>
                <a:cs typeface="Verdana"/>
              </a:rPr>
              <a:t>Methodology, </a:t>
            </a:r>
            <a:r>
              <a:rPr sz="2800" spc="-10" dirty="0">
                <a:latin typeface="Cambria" panose="02040503050406030204" pitchFamily="18" charset="0"/>
                <a:ea typeface="Cambria" panose="02040503050406030204" pitchFamily="18" charset="0"/>
                <a:cs typeface="Verdana"/>
              </a:rPr>
              <a:t>indicators </a:t>
            </a:r>
            <a:r>
              <a:rPr sz="2800" spc="-5" dirty="0">
                <a:latin typeface="Cambria" panose="02040503050406030204" pitchFamily="18" charset="0"/>
                <a:ea typeface="Cambria" panose="02040503050406030204" pitchFamily="18" charset="0"/>
                <a:cs typeface="Verdana"/>
              </a:rPr>
              <a:t>and</a:t>
            </a:r>
            <a:r>
              <a:rPr sz="2800" spc="155" dirty="0">
                <a:latin typeface="Cambria" panose="02040503050406030204" pitchFamily="18" charset="0"/>
                <a:ea typeface="Cambria" panose="02040503050406030204" pitchFamily="18" charset="0"/>
                <a:cs typeface="Verdana"/>
              </a:rPr>
              <a:t> </a:t>
            </a:r>
            <a:r>
              <a:rPr sz="2800" spc="-10" dirty="0">
                <a:latin typeface="Cambria" panose="02040503050406030204" pitchFamily="18" charset="0"/>
                <a:ea typeface="Cambria" panose="02040503050406030204" pitchFamily="18" charset="0"/>
                <a:cs typeface="Verdana"/>
              </a:rPr>
              <a:t>definitions</a:t>
            </a:r>
            <a:endParaRPr sz="2800" dirty="0">
              <a:latin typeface="Cambria" panose="02040503050406030204" pitchFamily="18" charset="0"/>
              <a:ea typeface="Cambria" panose="02040503050406030204" pitchFamily="18" charset="0"/>
              <a:cs typeface="Verdana"/>
            </a:endParaRPr>
          </a:p>
          <a:p>
            <a:pPr algn="ctr">
              <a:lnSpc>
                <a:spcPct val="100000"/>
              </a:lnSpc>
              <a:spcBef>
                <a:spcPts val="5"/>
              </a:spcBef>
            </a:pPr>
            <a:endParaRPr sz="1800" dirty="0">
              <a:latin typeface="Verdana"/>
              <a:cs typeface="Verdana"/>
            </a:endParaRPr>
          </a:p>
          <a:p>
            <a:pPr>
              <a:lnSpc>
                <a:spcPct val="100000"/>
              </a:lnSpc>
              <a:spcBef>
                <a:spcPts val="30"/>
              </a:spcBef>
            </a:pPr>
            <a:endParaRPr sz="1750" dirty="0">
              <a:latin typeface="Verdana"/>
              <a:cs typeface="Verdana"/>
            </a:endParaRPr>
          </a:p>
        </p:txBody>
      </p:sp>
    </p:spTree>
    <p:extLst>
      <p:ext uri="{BB962C8B-B14F-4D97-AF65-F5344CB8AC3E}">
        <p14:creationId xmlns:p14="http://schemas.microsoft.com/office/powerpoint/2010/main" val="378703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7945" y="274638"/>
            <a:ext cx="8572560" cy="60287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457200" y="274638"/>
            <a:ext cx="8229600" cy="411162"/>
          </a:xfrm>
        </p:spPr>
        <p:txBody>
          <a:bodyPr>
            <a:noAutofit/>
          </a:bodyPr>
          <a:lstStyle/>
          <a:p>
            <a:r>
              <a:rPr lang="en-US" sz="3200" b="1" dirty="0" smtClean="0">
                <a:solidFill>
                  <a:srgbClr val="0033CC"/>
                </a:solidFill>
              </a:rPr>
              <a:t>Group Project Outline</a:t>
            </a:r>
            <a:endParaRPr lang="en-IN" sz="4800" b="1" dirty="0">
              <a:solidFill>
                <a:srgbClr val="0033CC"/>
              </a:solidFill>
            </a:endParaRPr>
          </a:p>
        </p:txBody>
      </p:sp>
      <p:sp>
        <p:nvSpPr>
          <p:cNvPr id="3" name="Content Placeholder 2"/>
          <p:cNvSpPr>
            <a:spLocks noGrp="1"/>
          </p:cNvSpPr>
          <p:nvPr>
            <p:ph idx="1"/>
          </p:nvPr>
        </p:nvSpPr>
        <p:spPr>
          <a:xfrm>
            <a:off x="670905" y="738352"/>
            <a:ext cx="8229600" cy="5617998"/>
          </a:xfrm>
        </p:spPr>
        <p:txBody>
          <a:bodyPr>
            <a:noAutofit/>
          </a:bodyPr>
          <a:lstStyle/>
          <a:p>
            <a:r>
              <a:rPr lang="en-US" sz="2000" dirty="0" smtClean="0">
                <a:latin typeface="Cambria" panose="02040503050406030204" pitchFamily="18" charset="0"/>
                <a:ea typeface="Cambria" panose="02040503050406030204" pitchFamily="18" charset="0"/>
              </a:rPr>
              <a:t>Why </a:t>
            </a:r>
            <a:r>
              <a:rPr lang="en-US" sz="2000" dirty="0">
                <a:latin typeface="Cambria" panose="02040503050406030204" pitchFamily="18" charset="0"/>
                <a:ea typeface="Cambria" panose="02040503050406030204" pitchFamily="18" charset="0"/>
              </a:rPr>
              <a:t>was this project </a:t>
            </a:r>
            <a:r>
              <a:rPr lang="en-US" sz="2000" dirty="0" smtClean="0">
                <a:latin typeface="Cambria" panose="02040503050406030204" pitchFamily="18" charset="0"/>
                <a:ea typeface="Cambria" panose="02040503050406030204" pitchFamily="18" charset="0"/>
              </a:rPr>
              <a:t>developed</a:t>
            </a:r>
          </a:p>
          <a:p>
            <a:r>
              <a:rPr lang="en-US" sz="2000" dirty="0" smtClean="0">
                <a:latin typeface="Cambria" panose="02040503050406030204" pitchFamily="18" charset="0"/>
                <a:ea typeface="Cambria" panose="02040503050406030204" pitchFamily="18" charset="0"/>
              </a:rPr>
              <a:t>What </a:t>
            </a:r>
            <a:r>
              <a:rPr lang="en-US" sz="2000" dirty="0">
                <a:latin typeface="Cambria" panose="02040503050406030204" pitchFamily="18" charset="0"/>
                <a:ea typeface="Cambria" panose="02040503050406030204" pitchFamily="18" charset="0"/>
              </a:rPr>
              <a:t>are the objectives of the project?</a:t>
            </a:r>
          </a:p>
          <a:p>
            <a:r>
              <a:rPr lang="en-US" sz="2000" dirty="0" smtClean="0">
                <a:latin typeface="Cambria" panose="02040503050406030204" pitchFamily="18" charset="0"/>
                <a:ea typeface="Cambria" panose="02040503050406030204" pitchFamily="18" charset="0"/>
              </a:rPr>
              <a:t>What </a:t>
            </a:r>
            <a:r>
              <a:rPr lang="en-US" sz="2000" dirty="0">
                <a:latin typeface="Cambria" panose="02040503050406030204" pitchFamily="18" charset="0"/>
                <a:ea typeface="Cambria" panose="02040503050406030204" pitchFamily="18" charset="0"/>
              </a:rPr>
              <a:t>is the project context</a:t>
            </a:r>
            <a:r>
              <a:rPr lang="en-US" sz="2000" dirty="0" smtClean="0">
                <a:latin typeface="Cambria" panose="02040503050406030204" pitchFamily="18" charset="0"/>
                <a:ea typeface="Cambria" panose="02040503050406030204" pitchFamily="18" charset="0"/>
              </a:rPr>
              <a:t>? </a:t>
            </a:r>
            <a:r>
              <a:rPr lang="en-IN" sz="2000" dirty="0" smtClean="0">
                <a:latin typeface="Cambria" panose="02040503050406030204" pitchFamily="18" charset="0"/>
                <a:ea typeface="Cambria" panose="02040503050406030204" pitchFamily="18" charset="0"/>
              </a:rPr>
              <a:t>(</a:t>
            </a:r>
            <a:r>
              <a:rPr lang="en-IN" sz="2000" dirty="0">
                <a:latin typeface="Cambria" panose="02040503050406030204" pitchFamily="18" charset="0"/>
                <a:ea typeface="Cambria" panose="02040503050406030204" pitchFamily="18" charset="0"/>
              </a:rPr>
              <a:t>policy environment, economic and social conditions, etc.)</a:t>
            </a:r>
          </a:p>
          <a:p>
            <a:r>
              <a:rPr lang="en-US" sz="2000" dirty="0" smtClean="0">
                <a:latin typeface="Cambria" panose="02040503050406030204" pitchFamily="18" charset="0"/>
                <a:ea typeface="Cambria" panose="02040503050406030204" pitchFamily="18" charset="0"/>
              </a:rPr>
              <a:t>What </a:t>
            </a:r>
            <a:r>
              <a:rPr lang="en-US" sz="2000" dirty="0">
                <a:latin typeface="Cambria" panose="02040503050406030204" pitchFamily="18" charset="0"/>
                <a:ea typeface="Cambria" panose="02040503050406030204" pitchFamily="18" charset="0"/>
              </a:rPr>
              <a:t>are the strengths (e.g. resources and capacities </a:t>
            </a:r>
            <a:r>
              <a:rPr lang="en-US" sz="2000" dirty="0" smtClean="0">
                <a:latin typeface="Cambria" panose="02040503050406030204" pitchFamily="18" charset="0"/>
                <a:ea typeface="Cambria" panose="02040503050406030204" pitchFamily="18" charset="0"/>
              </a:rPr>
              <a:t>available) and </a:t>
            </a:r>
            <a:r>
              <a:rPr lang="en-US" sz="2000" dirty="0">
                <a:latin typeface="Cambria" panose="02040503050406030204" pitchFamily="18" charset="0"/>
                <a:ea typeface="Cambria" panose="02040503050406030204" pitchFamily="18" charset="0"/>
              </a:rPr>
              <a:t>weaknesses (e.g. vulnerable conditions) of the project?</a:t>
            </a:r>
          </a:p>
          <a:p>
            <a:r>
              <a:rPr lang="en-US" sz="2000" dirty="0" smtClean="0">
                <a:latin typeface="Cambria" panose="02040503050406030204" pitchFamily="18" charset="0"/>
                <a:ea typeface="Cambria" panose="02040503050406030204" pitchFamily="18" charset="0"/>
              </a:rPr>
              <a:t>What </a:t>
            </a:r>
            <a:r>
              <a:rPr lang="en-US" sz="2000" dirty="0">
                <a:latin typeface="Cambria" panose="02040503050406030204" pitchFamily="18" charset="0"/>
                <a:ea typeface="Cambria" panose="02040503050406030204" pitchFamily="18" charset="0"/>
              </a:rPr>
              <a:t>are the external opportunities and threats that affect </a:t>
            </a:r>
            <a:r>
              <a:rPr lang="en-US" sz="2000" dirty="0" smtClean="0">
                <a:latin typeface="Cambria" panose="02040503050406030204" pitchFamily="18" charset="0"/>
                <a:ea typeface="Cambria" panose="02040503050406030204" pitchFamily="18" charset="0"/>
              </a:rPr>
              <a:t>the </a:t>
            </a:r>
            <a:r>
              <a:rPr lang="en-IN" sz="2000" dirty="0" smtClean="0">
                <a:latin typeface="Cambria" panose="02040503050406030204" pitchFamily="18" charset="0"/>
                <a:ea typeface="Cambria" panose="02040503050406030204" pitchFamily="18" charset="0"/>
              </a:rPr>
              <a:t>project</a:t>
            </a:r>
            <a:r>
              <a:rPr lang="en-IN" sz="2000" dirty="0">
                <a:latin typeface="Cambria" panose="02040503050406030204" pitchFamily="18" charset="0"/>
                <a:ea typeface="Cambria" panose="02040503050406030204" pitchFamily="18" charset="0"/>
              </a:rPr>
              <a:t>?</a:t>
            </a:r>
          </a:p>
          <a:p>
            <a:r>
              <a:rPr lang="en-US" sz="2000" dirty="0" smtClean="0">
                <a:latin typeface="Cambria" panose="02040503050406030204" pitchFamily="18" charset="0"/>
                <a:ea typeface="Cambria" panose="02040503050406030204" pitchFamily="18" charset="0"/>
              </a:rPr>
              <a:t>What </a:t>
            </a:r>
            <a:r>
              <a:rPr lang="en-US" sz="2000" dirty="0">
                <a:latin typeface="Cambria" panose="02040503050406030204" pitchFamily="18" charset="0"/>
                <a:ea typeface="Cambria" panose="02040503050406030204" pitchFamily="18" charset="0"/>
              </a:rPr>
              <a:t>is the expected results of the project</a:t>
            </a:r>
            <a:r>
              <a:rPr lang="en-US" sz="2000" dirty="0" smtClean="0">
                <a:latin typeface="Cambria" panose="02040503050406030204" pitchFamily="18" charset="0"/>
                <a:ea typeface="Cambria" panose="02040503050406030204" pitchFamily="18" charset="0"/>
              </a:rPr>
              <a:t>?</a:t>
            </a:r>
          </a:p>
          <a:p>
            <a:r>
              <a:rPr lang="en-US" sz="2000" dirty="0">
                <a:latin typeface="Cambria" panose="02040503050406030204" pitchFamily="18" charset="0"/>
                <a:ea typeface="Cambria" panose="02040503050406030204" pitchFamily="18" charset="0"/>
              </a:rPr>
              <a:t>What are the achievements and impacts?</a:t>
            </a:r>
          </a:p>
          <a:p>
            <a:r>
              <a:rPr lang="en-US" sz="2000" dirty="0" smtClean="0">
                <a:latin typeface="Cambria" panose="02040503050406030204" pitchFamily="18" charset="0"/>
                <a:ea typeface="Cambria" panose="02040503050406030204" pitchFamily="18" charset="0"/>
              </a:rPr>
              <a:t>What </a:t>
            </a:r>
            <a:r>
              <a:rPr lang="en-US" sz="2000" dirty="0">
                <a:latin typeface="Cambria" panose="02040503050406030204" pitchFamily="18" charset="0"/>
                <a:ea typeface="Cambria" panose="02040503050406030204" pitchFamily="18" charset="0"/>
              </a:rPr>
              <a:t>are the methodologies and tools used in the project?</a:t>
            </a:r>
          </a:p>
          <a:p>
            <a:r>
              <a:rPr lang="en-US" sz="2000" dirty="0" smtClean="0">
                <a:latin typeface="Cambria" panose="02040503050406030204" pitchFamily="18" charset="0"/>
                <a:ea typeface="Cambria" panose="02040503050406030204" pitchFamily="18" charset="0"/>
              </a:rPr>
              <a:t>How </a:t>
            </a:r>
            <a:r>
              <a:rPr lang="en-US" sz="2000" dirty="0">
                <a:latin typeface="Cambria" panose="02040503050406030204" pitchFamily="18" charset="0"/>
                <a:ea typeface="Cambria" panose="02040503050406030204" pitchFamily="18" charset="0"/>
              </a:rPr>
              <a:t>was </a:t>
            </a:r>
            <a:r>
              <a:rPr lang="en-US" sz="2000" dirty="0" smtClean="0">
                <a:latin typeface="Cambria" panose="02040503050406030204" pitchFamily="18" charset="0"/>
                <a:ea typeface="Cambria" panose="02040503050406030204" pitchFamily="18" charset="0"/>
              </a:rPr>
              <a:t>ICT </a:t>
            </a:r>
            <a:r>
              <a:rPr lang="en-US" sz="2000" dirty="0">
                <a:latin typeface="Cambria" panose="02040503050406030204" pitchFamily="18" charset="0"/>
                <a:ea typeface="Cambria" panose="02040503050406030204" pitchFamily="18" charset="0"/>
              </a:rPr>
              <a:t>applied in the project</a:t>
            </a:r>
            <a:r>
              <a:rPr lang="en-US" sz="2000" dirty="0" smtClean="0">
                <a:latin typeface="Cambria" panose="02040503050406030204" pitchFamily="18" charset="0"/>
                <a:ea typeface="Cambria" panose="02040503050406030204" pitchFamily="18" charset="0"/>
              </a:rPr>
              <a:t>?</a:t>
            </a:r>
          </a:p>
          <a:p>
            <a:pPr marL="0" indent="0">
              <a:buNone/>
            </a:pPr>
            <a:r>
              <a:rPr lang="en-US" sz="2000" dirty="0" smtClean="0">
                <a:latin typeface="Cambria" panose="02040503050406030204" pitchFamily="18" charset="0"/>
                <a:ea typeface="Cambria" panose="02040503050406030204" pitchFamily="18" charset="0"/>
              </a:rPr>
              <a:t>•    How </a:t>
            </a:r>
            <a:r>
              <a:rPr lang="en-US" sz="2000" dirty="0">
                <a:latin typeface="Cambria" panose="02040503050406030204" pitchFamily="18" charset="0"/>
                <a:ea typeface="Cambria" panose="02040503050406030204" pitchFamily="18" charset="0"/>
              </a:rPr>
              <a:t>was the project managed? By whom?</a:t>
            </a:r>
          </a:p>
          <a:p>
            <a:r>
              <a:rPr lang="en-US" sz="2000" dirty="0" smtClean="0">
                <a:latin typeface="Cambria" panose="02040503050406030204" pitchFamily="18" charset="0"/>
                <a:ea typeface="Cambria" panose="02040503050406030204" pitchFamily="18" charset="0"/>
              </a:rPr>
              <a:t>What </a:t>
            </a:r>
            <a:r>
              <a:rPr lang="en-US" sz="2000" dirty="0">
                <a:latin typeface="Cambria" panose="02040503050406030204" pitchFamily="18" charset="0"/>
                <a:ea typeface="Cambria" panose="02040503050406030204" pitchFamily="18" charset="0"/>
              </a:rPr>
              <a:t>were the good practices, lessons learned </a:t>
            </a:r>
            <a:r>
              <a:rPr lang="en-US" sz="2000" dirty="0" smtClean="0">
                <a:latin typeface="Cambria" panose="02040503050406030204" pitchFamily="18" charset="0"/>
                <a:ea typeface="Cambria" panose="02040503050406030204" pitchFamily="18" charset="0"/>
              </a:rPr>
              <a:t>and </a:t>
            </a:r>
            <a:r>
              <a:rPr lang="en-IN" sz="2000" dirty="0" smtClean="0">
                <a:latin typeface="Cambria" panose="02040503050406030204" pitchFamily="18" charset="0"/>
                <a:ea typeface="Cambria" panose="02040503050406030204" pitchFamily="18" charset="0"/>
              </a:rPr>
              <a:t>recommendations </a:t>
            </a:r>
            <a:r>
              <a:rPr lang="en-IN" sz="2000" dirty="0">
                <a:latin typeface="Cambria" panose="02040503050406030204" pitchFamily="18" charset="0"/>
                <a:ea typeface="Cambria" panose="02040503050406030204" pitchFamily="18" charset="0"/>
              </a:rPr>
              <a:t>for future actions?</a:t>
            </a:r>
          </a:p>
          <a:p>
            <a:r>
              <a:rPr lang="en-US" sz="2000" dirty="0" smtClean="0">
                <a:latin typeface="Cambria" panose="02040503050406030204" pitchFamily="18" charset="0"/>
                <a:ea typeface="Cambria" panose="02040503050406030204" pitchFamily="18" charset="0"/>
              </a:rPr>
              <a:t>Source </a:t>
            </a:r>
            <a:r>
              <a:rPr lang="en-US" sz="2000" dirty="0">
                <a:latin typeface="Cambria" panose="02040503050406030204" pitchFamily="18" charset="0"/>
                <a:ea typeface="Cambria" panose="02040503050406030204" pitchFamily="18" charset="0"/>
              </a:rPr>
              <a:t>and References: Useful references for further information</a:t>
            </a:r>
          </a:p>
          <a:p>
            <a:pPr algn="just">
              <a:spcAft>
                <a:spcPts val="1800"/>
              </a:spcAft>
              <a:buNone/>
            </a:pPr>
            <a:endParaRPr lang="en-IN" sz="2000" dirty="0">
              <a:solidFill>
                <a:srgbClr val="000099"/>
              </a:solidFill>
              <a:latin typeface="Cambria" pitchFamily="18" charset="0"/>
            </a:endParaRPr>
          </a:p>
          <a:p>
            <a:pPr algn="just">
              <a:buNone/>
            </a:pPr>
            <a:endParaRPr lang="en-IN" sz="2400" dirty="0">
              <a:solidFill>
                <a:srgbClr val="000099"/>
              </a:solidFill>
              <a:latin typeface="Cambria" pitchFamily="18" charset="0"/>
            </a:endParaRPr>
          </a:p>
          <a:p>
            <a:pPr algn="just">
              <a:buNone/>
            </a:pPr>
            <a:endParaRPr lang="en-IN" sz="2200" dirty="0">
              <a:latin typeface="Cambria" pitchFamily="18" charset="0"/>
            </a:endParaRPr>
          </a:p>
          <a:p>
            <a:pPr algn="just">
              <a:buNone/>
            </a:pPr>
            <a:endParaRPr lang="en-IN" sz="2200" dirty="0">
              <a:latin typeface="Cambria" pitchFamily="18" charset="0"/>
            </a:endParaRPr>
          </a:p>
          <a:p>
            <a:endParaRPr lang="en-IN" sz="2000"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814984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37458"/>
            <a:ext cx="7769860" cy="629018"/>
          </a:xfrm>
          <a:prstGeom prst="rect">
            <a:avLst/>
          </a:prstGeom>
        </p:spPr>
        <p:txBody>
          <a:bodyPr vert="horz" wrap="square" lIns="0" tIns="13335" rIns="0" bIns="0" rtlCol="0">
            <a:spAutoFit/>
          </a:bodyPr>
          <a:lstStyle/>
          <a:p>
            <a:pPr marL="12700">
              <a:lnSpc>
                <a:spcPct val="100000"/>
              </a:lnSpc>
              <a:spcBef>
                <a:spcPts val="105"/>
              </a:spcBef>
            </a:pPr>
            <a:r>
              <a:rPr sz="4000" b="1" spc="-5" dirty="0">
                <a:solidFill>
                  <a:srgbClr val="0033CC"/>
                </a:solidFill>
                <a:latin typeface="Carlito"/>
                <a:cs typeface="Carlito"/>
              </a:rPr>
              <a:t>The </a:t>
            </a:r>
            <a:r>
              <a:rPr sz="4000" b="1" spc="5" dirty="0">
                <a:solidFill>
                  <a:srgbClr val="0033CC"/>
                </a:solidFill>
                <a:latin typeface="Carlito"/>
                <a:cs typeface="Carlito"/>
              </a:rPr>
              <a:t>ICT </a:t>
            </a:r>
            <a:r>
              <a:rPr sz="4000" b="1" spc="-10" dirty="0">
                <a:solidFill>
                  <a:srgbClr val="0033CC"/>
                </a:solidFill>
                <a:latin typeface="Carlito"/>
                <a:cs typeface="Carlito"/>
              </a:rPr>
              <a:t>Development </a:t>
            </a:r>
            <a:r>
              <a:rPr sz="4000" b="1" spc="-15" dirty="0">
                <a:solidFill>
                  <a:srgbClr val="0033CC"/>
                </a:solidFill>
                <a:latin typeface="Carlito"/>
                <a:cs typeface="Carlito"/>
              </a:rPr>
              <a:t>Index</a:t>
            </a:r>
            <a:r>
              <a:rPr sz="4000" b="1" spc="-30" dirty="0">
                <a:solidFill>
                  <a:srgbClr val="0033CC"/>
                </a:solidFill>
                <a:latin typeface="Carlito"/>
                <a:cs typeface="Carlito"/>
              </a:rPr>
              <a:t> </a:t>
            </a:r>
            <a:r>
              <a:rPr sz="4000" b="1" spc="-5" dirty="0">
                <a:solidFill>
                  <a:srgbClr val="0033CC"/>
                </a:solidFill>
                <a:latin typeface="Carlito"/>
                <a:cs typeface="Carlito"/>
              </a:rPr>
              <a:t>(IDI)</a:t>
            </a:r>
          </a:p>
        </p:txBody>
      </p:sp>
      <p:sp>
        <p:nvSpPr>
          <p:cNvPr id="3" name="object 3"/>
          <p:cNvSpPr txBox="1"/>
          <p:nvPr/>
        </p:nvSpPr>
        <p:spPr>
          <a:xfrm>
            <a:off x="665272" y="1054609"/>
            <a:ext cx="7924800" cy="5213607"/>
          </a:xfrm>
          <a:prstGeom prst="rect">
            <a:avLst/>
          </a:prstGeom>
        </p:spPr>
        <p:txBody>
          <a:bodyPr vert="horz" wrap="square" lIns="0" tIns="12065" rIns="0" bIns="0" rtlCol="0">
            <a:spAutoFit/>
          </a:bodyPr>
          <a:lstStyle/>
          <a:p>
            <a:pPr marL="355600" marR="908685" indent="-343535">
              <a:lnSpc>
                <a:spcPct val="100000"/>
              </a:lnSpc>
              <a:spcBef>
                <a:spcPts val="95"/>
              </a:spcBef>
              <a:buFont typeface="Arial"/>
              <a:buChar char="•"/>
              <a:tabLst>
                <a:tab pos="355600" algn="l"/>
                <a:tab pos="356235" algn="l"/>
              </a:tabLst>
            </a:pPr>
            <a:r>
              <a:rPr sz="2800" spc="-5" dirty="0">
                <a:latin typeface="Cambria" panose="02040503050406030204" pitchFamily="18" charset="0"/>
                <a:ea typeface="Cambria" panose="02040503050406030204" pitchFamily="18" charset="0"/>
                <a:cs typeface="Carlito"/>
              </a:rPr>
              <a:t>The IDI is a </a:t>
            </a:r>
            <a:r>
              <a:rPr sz="2800" spc="-15" dirty="0">
                <a:latin typeface="Cambria" panose="02040503050406030204" pitchFamily="18" charset="0"/>
                <a:ea typeface="Cambria" panose="02040503050406030204" pitchFamily="18" charset="0"/>
                <a:cs typeface="Carlito"/>
              </a:rPr>
              <a:t>composite </a:t>
            </a:r>
            <a:r>
              <a:rPr sz="2800" spc="-20" dirty="0">
                <a:latin typeface="Cambria" panose="02040503050406030204" pitchFamily="18" charset="0"/>
                <a:ea typeface="Cambria" panose="02040503050406030204" pitchFamily="18" charset="0"/>
                <a:cs typeface="Carlito"/>
              </a:rPr>
              <a:t>index </a:t>
            </a:r>
            <a:r>
              <a:rPr sz="2800" spc="-10" dirty="0" smtClean="0">
                <a:latin typeface="Cambria" panose="02040503050406030204" pitchFamily="18" charset="0"/>
                <a:ea typeface="Cambria" panose="02040503050406030204" pitchFamily="18" charset="0"/>
                <a:cs typeface="Carlito"/>
              </a:rPr>
              <a:t>that</a:t>
            </a:r>
            <a:r>
              <a:rPr lang="en-US" sz="2800" spc="-10" dirty="0" smtClean="0">
                <a:latin typeface="Cambria" panose="02040503050406030204" pitchFamily="18" charset="0"/>
                <a:ea typeface="Cambria" panose="02040503050406030204" pitchFamily="18" charset="0"/>
                <a:cs typeface="Carlito"/>
              </a:rPr>
              <a:t> </a:t>
            </a:r>
            <a:r>
              <a:rPr sz="2800" spc="-10" dirty="0" smtClean="0">
                <a:latin typeface="Cambria" panose="02040503050406030204" pitchFamily="18" charset="0"/>
                <a:ea typeface="Cambria" panose="02040503050406030204" pitchFamily="18" charset="0"/>
                <a:cs typeface="Carlito"/>
              </a:rPr>
              <a:t>combines</a:t>
            </a:r>
            <a:r>
              <a:rPr lang="en-US" sz="2800" spc="-10" dirty="0" smtClean="0">
                <a:latin typeface="Cambria" panose="02040503050406030204" pitchFamily="18" charset="0"/>
                <a:ea typeface="Cambria" panose="02040503050406030204" pitchFamily="18" charset="0"/>
                <a:cs typeface="Carlito"/>
              </a:rPr>
              <a:t> </a:t>
            </a:r>
            <a:r>
              <a:rPr sz="2800" spc="-5" dirty="0" smtClean="0">
                <a:latin typeface="Cambria" panose="02040503050406030204" pitchFamily="18" charset="0"/>
                <a:ea typeface="Cambria" panose="02040503050406030204" pitchFamily="18" charset="0"/>
                <a:cs typeface="Carlito"/>
              </a:rPr>
              <a:t>14  </a:t>
            </a:r>
            <a:r>
              <a:rPr sz="2800" spc="-20" dirty="0">
                <a:latin typeface="Cambria" panose="02040503050406030204" pitchFamily="18" charset="0"/>
                <a:ea typeface="Cambria" panose="02040503050406030204" pitchFamily="18" charset="0"/>
                <a:cs typeface="Carlito"/>
              </a:rPr>
              <a:t>indicators</a:t>
            </a:r>
            <a:endParaRPr sz="2800" dirty="0">
              <a:latin typeface="Cambria" panose="02040503050406030204" pitchFamily="18" charset="0"/>
              <a:ea typeface="Cambria" panose="02040503050406030204" pitchFamily="18" charset="0"/>
              <a:cs typeface="Carlito"/>
            </a:endParaRPr>
          </a:p>
          <a:p>
            <a:pPr marL="355600" marR="5080" indent="-343535">
              <a:lnSpc>
                <a:spcPct val="100000"/>
              </a:lnSpc>
              <a:spcBef>
                <a:spcPts val="1205"/>
              </a:spcBef>
              <a:buFont typeface="Arial"/>
              <a:buChar char="•"/>
              <a:tabLst>
                <a:tab pos="355600" algn="l"/>
                <a:tab pos="356235" algn="l"/>
              </a:tabLst>
            </a:pPr>
            <a:r>
              <a:rPr sz="2800" spc="-10" dirty="0">
                <a:latin typeface="Cambria" panose="02040503050406030204" pitchFamily="18" charset="0"/>
                <a:ea typeface="Cambria" panose="02040503050406030204" pitchFamily="18" charset="0"/>
                <a:cs typeface="Carlito"/>
              </a:rPr>
              <a:t>Designed </a:t>
            </a:r>
            <a:r>
              <a:rPr sz="2800" spc="-20" dirty="0">
                <a:latin typeface="Cambria" panose="02040503050406030204" pitchFamily="18" charset="0"/>
                <a:ea typeface="Cambria" panose="02040503050406030204" pitchFamily="18" charset="0"/>
                <a:cs typeface="Carlito"/>
              </a:rPr>
              <a:t>to </a:t>
            </a:r>
            <a:r>
              <a:rPr sz="2800" spc="-5" dirty="0">
                <a:latin typeface="Cambria" panose="02040503050406030204" pitchFamily="18" charset="0"/>
                <a:ea typeface="Cambria" panose="02040503050406030204" pitchFamily="18" charset="0"/>
                <a:cs typeface="Carlito"/>
              </a:rPr>
              <a:t>be global and </a:t>
            </a:r>
            <a:r>
              <a:rPr sz="2800" spc="-15" dirty="0">
                <a:latin typeface="Cambria" panose="02040503050406030204" pitchFamily="18" charset="0"/>
                <a:ea typeface="Cambria" panose="02040503050406030204" pitchFamily="18" charset="0"/>
                <a:cs typeface="Carlito"/>
              </a:rPr>
              <a:t>reflect </a:t>
            </a:r>
            <a:r>
              <a:rPr sz="2800" spc="-5" dirty="0">
                <a:latin typeface="Cambria" panose="02040503050406030204" pitchFamily="18" charset="0"/>
                <a:ea typeface="Cambria" panose="02040503050406030204" pitchFamily="18" charset="0"/>
                <a:cs typeface="Carlito"/>
              </a:rPr>
              <a:t>changes </a:t>
            </a:r>
            <a:r>
              <a:rPr sz="2800" spc="-10" dirty="0">
                <a:latin typeface="Cambria" panose="02040503050406030204" pitchFamily="18" charset="0"/>
                <a:ea typeface="Cambria" panose="02040503050406030204" pitchFamily="18" charset="0"/>
                <a:cs typeface="Carlito"/>
              </a:rPr>
              <a:t>taking </a:t>
            </a:r>
            <a:r>
              <a:rPr sz="2800" spc="-5" dirty="0">
                <a:latin typeface="Cambria" panose="02040503050406030204" pitchFamily="18" charset="0"/>
                <a:ea typeface="Cambria" panose="02040503050406030204" pitchFamily="18" charset="0"/>
                <a:cs typeface="Carlito"/>
              </a:rPr>
              <a:t>in  </a:t>
            </a:r>
            <a:r>
              <a:rPr sz="2800" spc="-10" dirty="0">
                <a:latin typeface="Cambria" panose="02040503050406030204" pitchFamily="18" charset="0"/>
                <a:ea typeface="Cambria" panose="02040503050406030204" pitchFamily="18" charset="0"/>
                <a:cs typeface="Carlito"/>
              </a:rPr>
              <a:t>place </a:t>
            </a:r>
            <a:r>
              <a:rPr sz="2800" spc="-5" dirty="0">
                <a:latin typeface="Cambria" panose="02040503050406030204" pitchFamily="18" charset="0"/>
                <a:ea typeface="Cambria" panose="02040503050406030204" pitchFamily="18" charset="0"/>
                <a:cs typeface="Carlito"/>
              </a:rPr>
              <a:t>in </a:t>
            </a:r>
            <a:r>
              <a:rPr sz="2800" spc="-10" dirty="0">
                <a:latin typeface="Cambria" panose="02040503050406030204" pitchFamily="18" charset="0"/>
                <a:ea typeface="Cambria" panose="02040503050406030204" pitchFamily="18" charset="0"/>
                <a:cs typeface="Carlito"/>
              </a:rPr>
              <a:t>countries </a:t>
            </a:r>
            <a:r>
              <a:rPr sz="2800" spc="-5" dirty="0">
                <a:latin typeface="Cambria" panose="02040503050406030204" pitchFamily="18" charset="0"/>
                <a:ea typeface="Cambria" panose="02040503050406030204" pitchFamily="18" charset="0"/>
                <a:cs typeface="Carlito"/>
              </a:rPr>
              <a:t>of </a:t>
            </a:r>
            <a:r>
              <a:rPr sz="2800" spc="-25" dirty="0">
                <a:latin typeface="Cambria" panose="02040503050406030204" pitchFamily="18" charset="0"/>
                <a:ea typeface="Cambria" panose="02040503050406030204" pitchFamily="18" charset="0"/>
                <a:cs typeface="Carlito"/>
              </a:rPr>
              <a:t>different </a:t>
            </a:r>
            <a:r>
              <a:rPr sz="2800" spc="-15" dirty="0">
                <a:latin typeface="Cambria" panose="02040503050406030204" pitchFamily="18" charset="0"/>
                <a:ea typeface="Cambria" panose="02040503050406030204" pitchFamily="18" charset="0"/>
                <a:cs typeface="Carlito"/>
              </a:rPr>
              <a:t>levels </a:t>
            </a:r>
            <a:r>
              <a:rPr sz="2800" spc="-5" dirty="0">
                <a:latin typeface="Cambria" panose="02040503050406030204" pitchFamily="18" charset="0"/>
                <a:ea typeface="Cambria" panose="02040503050406030204" pitchFamily="18" charset="0"/>
                <a:cs typeface="Carlito"/>
              </a:rPr>
              <a:t>of</a:t>
            </a:r>
            <a:r>
              <a:rPr sz="2800" spc="125" dirty="0">
                <a:latin typeface="Cambria" panose="02040503050406030204" pitchFamily="18" charset="0"/>
                <a:ea typeface="Cambria" panose="02040503050406030204" pitchFamily="18" charset="0"/>
                <a:cs typeface="Carlito"/>
              </a:rPr>
              <a:t> </a:t>
            </a:r>
            <a:r>
              <a:rPr sz="2800" spc="-15" dirty="0">
                <a:latin typeface="Cambria" panose="02040503050406030204" pitchFamily="18" charset="0"/>
                <a:ea typeface="Cambria" panose="02040503050406030204" pitchFamily="18" charset="0"/>
                <a:cs typeface="Carlito"/>
              </a:rPr>
              <a:t>development</a:t>
            </a:r>
            <a:endParaRPr sz="2800" dirty="0">
              <a:latin typeface="Cambria" panose="02040503050406030204" pitchFamily="18" charset="0"/>
              <a:ea typeface="Cambria" panose="02040503050406030204" pitchFamily="18" charset="0"/>
              <a:cs typeface="Carlito"/>
            </a:endParaRPr>
          </a:p>
          <a:p>
            <a:pPr marL="355600" indent="-343535">
              <a:lnSpc>
                <a:spcPct val="100000"/>
              </a:lnSpc>
              <a:spcBef>
                <a:spcPts val="1200"/>
              </a:spcBef>
              <a:buFont typeface="Arial"/>
              <a:buChar char="•"/>
              <a:tabLst>
                <a:tab pos="355600" algn="l"/>
                <a:tab pos="356235" algn="l"/>
              </a:tabLst>
            </a:pPr>
            <a:r>
              <a:rPr sz="2800" spc="-40" dirty="0">
                <a:latin typeface="Cambria" panose="02040503050406030204" pitchFamily="18" charset="0"/>
                <a:ea typeface="Cambria" panose="02040503050406030204" pitchFamily="18" charset="0"/>
                <a:cs typeface="Carlito"/>
              </a:rPr>
              <a:t>Was </a:t>
            </a:r>
            <a:r>
              <a:rPr sz="2800" spc="-10" dirty="0">
                <a:latin typeface="Cambria" panose="02040503050406030204" pitchFamily="18" charset="0"/>
                <a:ea typeface="Cambria" panose="02040503050406030204" pitchFamily="18" charset="0"/>
                <a:cs typeface="Carlito"/>
              </a:rPr>
              <a:t>developed </a:t>
            </a:r>
            <a:r>
              <a:rPr sz="2800" spc="-15" dirty="0">
                <a:latin typeface="Cambria" panose="02040503050406030204" pitchFamily="18" charset="0"/>
                <a:ea typeface="Cambria" panose="02040503050406030204" pitchFamily="18" charset="0"/>
                <a:cs typeface="Carlito"/>
              </a:rPr>
              <a:t>by </a:t>
            </a:r>
            <a:r>
              <a:rPr sz="2800" spc="-5" dirty="0">
                <a:latin typeface="Cambria" panose="02040503050406030204" pitchFamily="18" charset="0"/>
                <a:ea typeface="Cambria" panose="02040503050406030204" pitchFamily="18" charset="0"/>
                <a:cs typeface="Carlito"/>
              </a:rPr>
              <a:t>ITU </a:t>
            </a:r>
            <a:r>
              <a:rPr sz="2800" spc="-10" dirty="0">
                <a:latin typeface="Cambria" panose="02040503050406030204" pitchFamily="18" charset="0"/>
                <a:ea typeface="Cambria" panose="02040503050406030204" pitchFamily="18" charset="0"/>
                <a:cs typeface="Carlito"/>
              </a:rPr>
              <a:t>in </a:t>
            </a:r>
            <a:r>
              <a:rPr sz="2800" spc="-5" dirty="0">
                <a:latin typeface="Cambria" panose="02040503050406030204" pitchFamily="18" charset="0"/>
                <a:ea typeface="Cambria" panose="02040503050406030204" pitchFamily="18" charset="0"/>
                <a:cs typeface="Carlito"/>
              </a:rPr>
              <a:t>2008 in </a:t>
            </a:r>
            <a:r>
              <a:rPr sz="2800" spc="-10" dirty="0">
                <a:latin typeface="Cambria" panose="02040503050406030204" pitchFamily="18" charset="0"/>
                <a:ea typeface="Cambria" panose="02040503050406030204" pitchFamily="18" charset="0"/>
                <a:cs typeface="Carlito"/>
              </a:rPr>
              <a:t>response</a:t>
            </a:r>
            <a:r>
              <a:rPr sz="2800" spc="170" dirty="0">
                <a:latin typeface="Cambria" panose="02040503050406030204" pitchFamily="18" charset="0"/>
                <a:ea typeface="Cambria" panose="02040503050406030204" pitchFamily="18" charset="0"/>
                <a:cs typeface="Carlito"/>
              </a:rPr>
              <a:t> </a:t>
            </a:r>
            <a:r>
              <a:rPr sz="2800" spc="-20" dirty="0">
                <a:latin typeface="Cambria" panose="02040503050406030204" pitchFamily="18" charset="0"/>
                <a:ea typeface="Cambria" panose="02040503050406030204" pitchFamily="18" charset="0"/>
                <a:cs typeface="Carlito"/>
              </a:rPr>
              <a:t>to</a:t>
            </a:r>
            <a:endParaRPr sz="2800" dirty="0">
              <a:latin typeface="Cambria" panose="02040503050406030204" pitchFamily="18" charset="0"/>
              <a:ea typeface="Cambria" panose="02040503050406030204" pitchFamily="18" charset="0"/>
              <a:cs typeface="Carlito"/>
            </a:endParaRPr>
          </a:p>
          <a:p>
            <a:pPr marL="355600" marR="318770">
              <a:lnSpc>
                <a:spcPct val="100000"/>
              </a:lnSpc>
            </a:pPr>
            <a:r>
              <a:rPr sz="2800" spc="-100" dirty="0">
                <a:latin typeface="Cambria" panose="02040503050406030204" pitchFamily="18" charset="0"/>
                <a:ea typeface="Cambria" panose="02040503050406030204" pitchFamily="18" charset="0"/>
                <a:cs typeface="Arial"/>
              </a:rPr>
              <a:t>member </a:t>
            </a:r>
            <a:r>
              <a:rPr sz="2800" spc="-105" dirty="0">
                <a:latin typeface="Cambria" panose="02040503050406030204" pitchFamily="18" charset="0"/>
                <a:ea typeface="Cambria" panose="02040503050406030204" pitchFamily="18" charset="0"/>
                <a:cs typeface="Arial"/>
              </a:rPr>
              <a:t>states’ request </a:t>
            </a:r>
            <a:r>
              <a:rPr sz="2800" spc="20" dirty="0">
                <a:latin typeface="Cambria" panose="02040503050406030204" pitchFamily="18" charset="0"/>
                <a:ea typeface="Cambria" panose="02040503050406030204" pitchFamily="18" charset="0"/>
                <a:cs typeface="Arial"/>
              </a:rPr>
              <a:t>to </a:t>
            </a:r>
            <a:r>
              <a:rPr sz="2800" spc="-120" dirty="0">
                <a:latin typeface="Cambria" panose="02040503050406030204" pitchFamily="18" charset="0"/>
                <a:ea typeface="Cambria" panose="02040503050406030204" pitchFamily="18" charset="0"/>
                <a:cs typeface="Arial"/>
              </a:rPr>
              <a:t>establish </a:t>
            </a:r>
            <a:r>
              <a:rPr sz="2800" spc="-155" dirty="0">
                <a:latin typeface="Cambria" panose="02040503050406030204" pitchFamily="18" charset="0"/>
                <a:ea typeface="Cambria" panose="02040503050406030204" pitchFamily="18" charset="0"/>
                <a:cs typeface="Arial"/>
              </a:rPr>
              <a:t>an </a:t>
            </a:r>
            <a:r>
              <a:rPr sz="2800" spc="-90" dirty="0">
                <a:latin typeface="Cambria" panose="02040503050406030204" pitchFamily="18" charset="0"/>
                <a:ea typeface="Cambria" panose="02040503050406030204" pitchFamily="18" charset="0"/>
                <a:cs typeface="Arial"/>
              </a:rPr>
              <a:t>overall</a:t>
            </a:r>
            <a:r>
              <a:rPr sz="2800" spc="-400" dirty="0">
                <a:latin typeface="Cambria" panose="02040503050406030204" pitchFamily="18" charset="0"/>
                <a:ea typeface="Cambria" panose="02040503050406030204" pitchFamily="18" charset="0"/>
                <a:cs typeface="Arial"/>
              </a:rPr>
              <a:t> </a:t>
            </a:r>
            <a:r>
              <a:rPr sz="2800" spc="-320" dirty="0">
                <a:latin typeface="Cambria" panose="02040503050406030204" pitchFamily="18" charset="0"/>
                <a:ea typeface="Cambria" panose="02040503050406030204" pitchFamily="18" charset="0"/>
                <a:cs typeface="Arial"/>
              </a:rPr>
              <a:t>ICT  </a:t>
            </a:r>
            <a:r>
              <a:rPr sz="2800" spc="-20" dirty="0">
                <a:latin typeface="Cambria" panose="02040503050406030204" pitchFamily="18" charset="0"/>
                <a:ea typeface="Cambria" panose="02040503050406030204" pitchFamily="18" charset="0"/>
                <a:cs typeface="Carlito"/>
              </a:rPr>
              <a:t>index</a:t>
            </a:r>
            <a:endParaRPr sz="2800" dirty="0">
              <a:latin typeface="Cambria" panose="02040503050406030204" pitchFamily="18" charset="0"/>
              <a:ea typeface="Cambria" panose="02040503050406030204" pitchFamily="18" charset="0"/>
              <a:cs typeface="Carlito"/>
            </a:endParaRPr>
          </a:p>
          <a:p>
            <a:pPr marL="355600" marR="1388745" indent="-343535">
              <a:lnSpc>
                <a:spcPct val="100000"/>
              </a:lnSpc>
              <a:spcBef>
                <a:spcPts val="1205"/>
              </a:spcBef>
              <a:buFont typeface="Arial"/>
              <a:buChar char="•"/>
              <a:tabLst>
                <a:tab pos="355600" algn="l"/>
                <a:tab pos="356235" algn="l"/>
              </a:tabLst>
            </a:pPr>
            <a:r>
              <a:rPr sz="2800" spc="-15" dirty="0">
                <a:latin typeface="Cambria" panose="02040503050406030204" pitchFamily="18" charset="0"/>
                <a:ea typeface="Cambria" panose="02040503050406030204" pitchFamily="18" charset="0"/>
                <a:cs typeface="Carlito"/>
              </a:rPr>
              <a:t>Results </a:t>
            </a:r>
            <a:r>
              <a:rPr sz="2800" spc="-25" dirty="0">
                <a:latin typeface="Cambria" panose="02040503050406030204" pitchFamily="18" charset="0"/>
                <a:ea typeface="Cambria" panose="02040503050406030204" pitchFamily="18" charset="0"/>
                <a:cs typeface="Carlito"/>
              </a:rPr>
              <a:t>first </a:t>
            </a:r>
            <a:r>
              <a:rPr sz="2800" spc="-15" dirty="0">
                <a:latin typeface="Cambria" panose="02040503050406030204" pitchFamily="18" charset="0"/>
                <a:ea typeface="Cambria" panose="02040503050406030204" pitchFamily="18" charset="0"/>
                <a:cs typeface="Carlito"/>
              </a:rPr>
              <a:t>reported </a:t>
            </a:r>
            <a:r>
              <a:rPr sz="2800" spc="-5" dirty="0">
                <a:latin typeface="Cambria" panose="02040503050406030204" pitchFamily="18" charset="0"/>
                <a:ea typeface="Cambria" panose="02040503050406030204" pitchFamily="18" charset="0"/>
                <a:cs typeface="Carlito"/>
              </a:rPr>
              <a:t>in the Measuring the  </a:t>
            </a:r>
            <a:r>
              <a:rPr sz="2800" spc="-15" dirty="0">
                <a:latin typeface="Cambria" panose="02040503050406030204" pitchFamily="18" charset="0"/>
                <a:ea typeface="Cambria" panose="02040503050406030204" pitchFamily="18" charset="0"/>
                <a:cs typeface="Carlito"/>
              </a:rPr>
              <a:t>Information </a:t>
            </a:r>
            <a:r>
              <a:rPr sz="2800" spc="-10" dirty="0">
                <a:latin typeface="Cambria" panose="02040503050406030204" pitchFamily="18" charset="0"/>
                <a:ea typeface="Cambria" panose="02040503050406030204" pitchFamily="18" charset="0"/>
                <a:cs typeface="Carlito"/>
              </a:rPr>
              <a:t>Society Report </a:t>
            </a:r>
            <a:r>
              <a:rPr sz="2800" spc="-5" dirty="0">
                <a:latin typeface="Cambria" panose="02040503050406030204" pitchFamily="18" charset="0"/>
                <a:ea typeface="Cambria" panose="02040503050406030204" pitchFamily="18" charset="0"/>
                <a:cs typeface="Carlito"/>
              </a:rPr>
              <a:t>(MISR)</a:t>
            </a:r>
            <a:r>
              <a:rPr sz="2800" spc="30" dirty="0">
                <a:latin typeface="Cambria" panose="02040503050406030204" pitchFamily="18" charset="0"/>
                <a:ea typeface="Cambria" panose="02040503050406030204" pitchFamily="18" charset="0"/>
                <a:cs typeface="Carlito"/>
              </a:rPr>
              <a:t> </a:t>
            </a:r>
            <a:r>
              <a:rPr sz="2800" spc="-5" dirty="0">
                <a:latin typeface="Cambria" panose="02040503050406030204" pitchFamily="18" charset="0"/>
                <a:ea typeface="Cambria" panose="02040503050406030204" pitchFamily="18" charset="0"/>
                <a:cs typeface="Carlito"/>
              </a:rPr>
              <a:t>2009</a:t>
            </a:r>
            <a:endParaRPr sz="2800" dirty="0">
              <a:latin typeface="Cambria" panose="02040503050406030204" pitchFamily="18" charset="0"/>
              <a:ea typeface="Cambria" panose="02040503050406030204" pitchFamily="18" charset="0"/>
              <a:cs typeface="Carlito"/>
            </a:endParaRPr>
          </a:p>
        </p:txBody>
      </p:sp>
      <p:sp>
        <p:nvSpPr>
          <p:cNvPr id="4" name="Rectangle 3"/>
          <p:cNvSpPr/>
          <p:nvPr/>
        </p:nvSpPr>
        <p:spPr>
          <a:xfrm>
            <a:off x="341392" y="165078"/>
            <a:ext cx="8572560" cy="61912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829502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91998"/>
            <a:ext cx="8534400" cy="627736"/>
          </a:xfrm>
          <a:prstGeom prst="rect">
            <a:avLst/>
          </a:prstGeom>
        </p:spPr>
        <p:txBody>
          <a:bodyPr vert="horz" wrap="square" lIns="0" tIns="12065" rIns="0" bIns="0" rtlCol="0">
            <a:spAutoFit/>
          </a:bodyPr>
          <a:lstStyle/>
          <a:p>
            <a:pPr marL="12700" marR="5080" indent="226695">
              <a:lnSpc>
                <a:spcPct val="100000"/>
              </a:lnSpc>
              <a:spcBef>
                <a:spcPts val="95"/>
              </a:spcBef>
            </a:pPr>
            <a:r>
              <a:rPr sz="4000" b="1" spc="-15" dirty="0">
                <a:solidFill>
                  <a:srgbClr val="0033CC"/>
                </a:solidFill>
                <a:latin typeface="Cambria" panose="02040503050406030204" pitchFamily="18" charset="0"/>
                <a:ea typeface="Cambria" panose="02040503050406030204" pitchFamily="18" charset="0"/>
                <a:cs typeface="Carlito"/>
              </a:rPr>
              <a:t>Three </a:t>
            </a:r>
            <a:r>
              <a:rPr sz="4000" b="1" spc="-25" dirty="0">
                <a:solidFill>
                  <a:srgbClr val="0033CC"/>
                </a:solidFill>
                <a:latin typeface="Cambria" panose="02040503050406030204" pitchFamily="18" charset="0"/>
                <a:ea typeface="Cambria" panose="02040503050406030204" pitchFamily="18" charset="0"/>
                <a:cs typeface="Carlito"/>
              </a:rPr>
              <a:t>stages </a:t>
            </a:r>
            <a:r>
              <a:rPr sz="4000" b="1" spc="-5" dirty="0">
                <a:solidFill>
                  <a:srgbClr val="0033CC"/>
                </a:solidFill>
                <a:latin typeface="Cambria" panose="02040503050406030204" pitchFamily="18" charset="0"/>
                <a:ea typeface="Cambria" panose="02040503050406030204" pitchFamily="18" charset="0"/>
                <a:cs typeface="Carlito"/>
              </a:rPr>
              <a:t>in the </a:t>
            </a:r>
            <a:r>
              <a:rPr sz="4000" b="1" spc="-15" dirty="0" smtClean="0">
                <a:solidFill>
                  <a:srgbClr val="0033CC"/>
                </a:solidFill>
                <a:latin typeface="Cambria" panose="02040503050406030204" pitchFamily="18" charset="0"/>
                <a:ea typeface="Cambria" panose="02040503050406030204" pitchFamily="18" charset="0"/>
                <a:cs typeface="Carlito"/>
              </a:rPr>
              <a:t>evolution</a:t>
            </a:r>
            <a:r>
              <a:rPr lang="en-US" sz="4000" b="1" spc="-15" dirty="0" smtClean="0">
                <a:solidFill>
                  <a:srgbClr val="0033CC"/>
                </a:solidFill>
                <a:latin typeface="Cambria" panose="02040503050406030204" pitchFamily="18" charset="0"/>
                <a:ea typeface="Cambria" panose="02040503050406030204" pitchFamily="18" charset="0"/>
                <a:cs typeface="Carlito"/>
              </a:rPr>
              <a:t> of IDI</a:t>
            </a:r>
            <a:endParaRPr sz="4000" b="1" dirty="0">
              <a:solidFill>
                <a:srgbClr val="0033CC"/>
              </a:solidFill>
              <a:latin typeface="Cambria" panose="02040503050406030204" pitchFamily="18" charset="0"/>
              <a:ea typeface="Cambria" panose="02040503050406030204" pitchFamily="18" charset="0"/>
              <a:cs typeface="Carlito"/>
            </a:endParaRPr>
          </a:p>
        </p:txBody>
      </p:sp>
      <p:sp>
        <p:nvSpPr>
          <p:cNvPr id="3" name="object 3"/>
          <p:cNvSpPr/>
          <p:nvPr/>
        </p:nvSpPr>
        <p:spPr>
          <a:xfrm>
            <a:off x="914400" y="1905000"/>
            <a:ext cx="7181097" cy="3528060"/>
          </a:xfrm>
          <a:prstGeom prst="rect">
            <a:avLst/>
          </a:prstGeom>
          <a:blipFill>
            <a:blip r:embed="rId2" cstate="print"/>
            <a:stretch>
              <a:fillRect/>
            </a:stretch>
          </a:blipFill>
        </p:spPr>
        <p:txBody>
          <a:bodyPr wrap="square" lIns="0" tIns="0" rIns="0" bIns="0" rtlCol="0"/>
          <a:lstStyle/>
          <a:p>
            <a:endParaRPr/>
          </a:p>
        </p:txBody>
      </p:sp>
      <p:sp>
        <p:nvSpPr>
          <p:cNvPr id="4" name="Rectangle 3"/>
          <p:cNvSpPr/>
          <p:nvPr/>
        </p:nvSpPr>
        <p:spPr>
          <a:xfrm>
            <a:off x="357158" y="285728"/>
            <a:ext cx="8572560" cy="6072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78505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285728"/>
            <a:ext cx="8572560" cy="6072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0" y="274638"/>
            <a:ext cx="8229600" cy="778098"/>
          </a:xfrm>
        </p:spPr>
        <p:txBody>
          <a:bodyPr/>
          <a:lstStyle/>
          <a:p>
            <a:r>
              <a:rPr lang="en-US" b="1" dirty="0" smtClean="0">
                <a:solidFill>
                  <a:srgbClr val="000099"/>
                </a:solidFill>
              </a:rPr>
              <a:t>IDI</a:t>
            </a:r>
            <a:endParaRPr lang="en-IN" b="1" dirty="0">
              <a:solidFill>
                <a:srgbClr val="000099"/>
              </a:solidFill>
            </a:endParaRPr>
          </a:p>
        </p:txBody>
      </p:sp>
      <p:sp>
        <p:nvSpPr>
          <p:cNvPr id="3" name="Content Placeholder 2"/>
          <p:cNvSpPr>
            <a:spLocks noGrp="1"/>
          </p:cNvSpPr>
          <p:nvPr>
            <p:ph idx="1"/>
          </p:nvPr>
        </p:nvSpPr>
        <p:spPr>
          <a:xfrm>
            <a:off x="528638" y="1492309"/>
            <a:ext cx="8229600" cy="4146491"/>
          </a:xfrm>
        </p:spPr>
        <p:txBody>
          <a:bodyPr>
            <a:noAutofit/>
          </a:bodyPr>
          <a:lstStyle/>
          <a:p>
            <a:pPr>
              <a:spcBef>
                <a:spcPts val="0"/>
              </a:spcBef>
              <a:spcAft>
                <a:spcPts val="1200"/>
              </a:spcAft>
            </a:pPr>
            <a:r>
              <a:rPr lang="en-US" sz="2800" dirty="0" smtClean="0">
                <a:latin typeface="Cambria" panose="02040503050406030204" pitchFamily="18" charset="0"/>
                <a:ea typeface="Cambria" panose="02040503050406030204" pitchFamily="18" charset="0"/>
              </a:rPr>
              <a:t>ICT </a:t>
            </a:r>
            <a:r>
              <a:rPr lang="en-US" sz="2800" dirty="0">
                <a:latin typeface="Cambria" panose="02040503050406030204" pitchFamily="18" charset="0"/>
                <a:ea typeface="Cambria" panose="02040503050406030204" pitchFamily="18" charset="0"/>
              </a:rPr>
              <a:t>Development Index (IDI) is published by International Telecommunication </a:t>
            </a:r>
            <a:r>
              <a:rPr lang="en-US" sz="2800" dirty="0" smtClean="0">
                <a:latin typeface="Cambria" panose="02040503050406030204" pitchFamily="18" charset="0"/>
                <a:ea typeface="Cambria" panose="02040503050406030204" pitchFamily="18" charset="0"/>
              </a:rPr>
              <a:t>Union </a:t>
            </a:r>
            <a:r>
              <a:rPr lang="en-US" sz="2800" dirty="0">
                <a:latin typeface="Cambria" panose="02040503050406030204" pitchFamily="18" charset="0"/>
                <a:ea typeface="Cambria" panose="02040503050406030204" pitchFamily="18" charset="0"/>
              </a:rPr>
              <a:t>(ITU) based on internationally agreed Information and </a:t>
            </a:r>
            <a:r>
              <a:rPr lang="en-US" sz="2800" dirty="0" smtClean="0">
                <a:latin typeface="Cambria" panose="02040503050406030204" pitchFamily="18" charset="0"/>
                <a:ea typeface="Cambria" panose="02040503050406030204" pitchFamily="18" charset="0"/>
              </a:rPr>
              <a:t>Communication Technology </a:t>
            </a:r>
            <a:r>
              <a:rPr lang="en-US" sz="2800" dirty="0">
                <a:latin typeface="Cambria" panose="02040503050406030204" pitchFamily="18" charset="0"/>
                <a:ea typeface="Cambria" panose="02040503050406030204" pitchFamily="18" charset="0"/>
              </a:rPr>
              <a:t>(ICT) indicators. </a:t>
            </a:r>
            <a:endParaRPr lang="en-US" sz="2800" dirty="0" smtClean="0">
              <a:latin typeface="Cambria" panose="02040503050406030204" pitchFamily="18" charset="0"/>
              <a:ea typeface="Cambria" panose="02040503050406030204" pitchFamily="18" charset="0"/>
            </a:endParaRPr>
          </a:p>
          <a:p>
            <a:pPr>
              <a:spcBef>
                <a:spcPts val="0"/>
              </a:spcBef>
              <a:spcAft>
                <a:spcPts val="1200"/>
              </a:spcAft>
            </a:pPr>
            <a:r>
              <a:rPr lang="en-US" sz="2800" dirty="0" smtClean="0">
                <a:latin typeface="Cambria" panose="02040503050406030204" pitchFamily="18" charset="0"/>
                <a:ea typeface="Cambria" panose="02040503050406030204" pitchFamily="18" charset="0"/>
              </a:rPr>
              <a:t>IDI </a:t>
            </a:r>
            <a:r>
              <a:rPr lang="en-US" sz="2800" dirty="0">
                <a:latin typeface="Cambria" panose="02040503050406030204" pitchFamily="18" charset="0"/>
                <a:ea typeface="Cambria" panose="02040503050406030204" pitchFamily="18" charset="0"/>
              </a:rPr>
              <a:t>is a standard tool that governments, operators, </a:t>
            </a:r>
            <a:r>
              <a:rPr lang="en-US" sz="2800" dirty="0" smtClean="0">
                <a:latin typeface="Cambria" panose="02040503050406030204" pitchFamily="18" charset="0"/>
                <a:ea typeface="Cambria" panose="02040503050406030204" pitchFamily="18" charset="0"/>
              </a:rPr>
              <a:t>development </a:t>
            </a:r>
            <a:r>
              <a:rPr lang="en-US" sz="2800" dirty="0">
                <a:latin typeface="Cambria" panose="02040503050406030204" pitchFamily="18" charset="0"/>
                <a:ea typeface="Cambria" panose="02040503050406030204" pitchFamily="18" charset="0"/>
              </a:rPr>
              <a:t>agencies, researchers and others can use to measure the digital divide </a:t>
            </a:r>
            <a:r>
              <a:rPr lang="en-US" sz="2800" dirty="0" smtClean="0">
                <a:latin typeface="Cambria" panose="02040503050406030204" pitchFamily="18" charset="0"/>
                <a:ea typeface="Cambria" panose="02040503050406030204" pitchFamily="18" charset="0"/>
              </a:rPr>
              <a:t>and </a:t>
            </a:r>
            <a:r>
              <a:rPr lang="en-US" sz="2800" dirty="0">
                <a:latin typeface="Cambria" panose="02040503050406030204" pitchFamily="18" charset="0"/>
                <a:ea typeface="Cambria" panose="02040503050406030204" pitchFamily="18" charset="0"/>
              </a:rPr>
              <a:t>compare ICT performance within and across countries. </a:t>
            </a:r>
            <a:r>
              <a:rPr lang="en-US" sz="2000" dirty="0">
                <a:latin typeface="Cambria" panose="02040503050406030204" pitchFamily="18" charset="0"/>
                <a:ea typeface="Cambria" panose="02040503050406030204" pitchFamily="18" charset="0"/>
              </a:rPr>
              <a:t/>
            </a:r>
            <a:br>
              <a:rPr lang="en-US" sz="2000" dirty="0">
                <a:latin typeface="Cambria" panose="02040503050406030204" pitchFamily="18" charset="0"/>
                <a:ea typeface="Cambria" panose="02040503050406030204" pitchFamily="18" charset="0"/>
              </a:rPr>
            </a:br>
            <a:endParaRPr lang="en-IN" sz="2200" dirty="0" smtClean="0">
              <a:latin typeface="Cambria" panose="02040503050406030204" pitchFamily="18" charset="0"/>
              <a:ea typeface="Cambria" panose="02040503050406030204" pitchFamily="18" charset="0"/>
            </a:endParaRPr>
          </a:p>
          <a:p>
            <a:pPr algn="just">
              <a:buNone/>
            </a:pPr>
            <a:endParaRPr lang="en-IN" sz="2200" dirty="0" smtClean="0">
              <a:latin typeface="Cambria" pitchFamily="18" charset="0"/>
            </a:endParaRPr>
          </a:p>
          <a:p>
            <a:endParaRPr lang="en-IN" sz="2000" dirty="0"/>
          </a:p>
        </p:txBody>
      </p:sp>
      <p:sp>
        <p:nvSpPr>
          <p:cNvPr id="6" name="Slide Number Placeholder 5"/>
          <p:cNvSpPr>
            <a:spLocks noGrp="1"/>
          </p:cNvSpPr>
          <p:nvPr>
            <p:ph type="sldNum" sz="quarter" idx="12"/>
          </p:nvPr>
        </p:nvSpPr>
        <p:spPr/>
        <p:txBody>
          <a:bodyPr/>
          <a:lstStyle/>
          <a:p>
            <a:fld id="{6791A4A7-6FE8-421D-8D4F-76CE7A47BE35}" type="slidenum">
              <a:rPr lang="en-IN" smtClean="0"/>
              <a:pPr/>
              <a:t>32</a:t>
            </a:fld>
            <a:endParaRPr lang="en-IN"/>
          </a:p>
        </p:txBody>
      </p:sp>
    </p:spTree>
    <p:extLst>
      <p:ext uri="{BB962C8B-B14F-4D97-AF65-F5344CB8AC3E}">
        <p14:creationId xmlns:p14="http://schemas.microsoft.com/office/powerpoint/2010/main" val="5021933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285728"/>
            <a:ext cx="8572560" cy="6072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0" y="274638"/>
            <a:ext cx="8229600" cy="778098"/>
          </a:xfrm>
        </p:spPr>
        <p:txBody>
          <a:bodyPr/>
          <a:lstStyle/>
          <a:p>
            <a:r>
              <a:rPr lang="en-US" b="1" dirty="0" smtClean="0">
                <a:solidFill>
                  <a:srgbClr val="000099"/>
                </a:solidFill>
              </a:rPr>
              <a:t>IDI Indicators</a:t>
            </a:r>
            <a:endParaRPr lang="en-IN" b="1" dirty="0">
              <a:solidFill>
                <a:srgbClr val="000099"/>
              </a:solidFill>
            </a:endParaRPr>
          </a:p>
        </p:txBody>
      </p:sp>
      <p:sp>
        <p:nvSpPr>
          <p:cNvPr id="3" name="Content Placeholder 2"/>
          <p:cNvSpPr>
            <a:spLocks noGrp="1"/>
          </p:cNvSpPr>
          <p:nvPr>
            <p:ph idx="1"/>
          </p:nvPr>
        </p:nvSpPr>
        <p:spPr>
          <a:xfrm>
            <a:off x="539552" y="1196752"/>
            <a:ext cx="8229600" cy="5040560"/>
          </a:xfrm>
        </p:spPr>
        <p:txBody>
          <a:bodyPr>
            <a:noAutofit/>
          </a:bodyPr>
          <a:lstStyle/>
          <a:p>
            <a:r>
              <a:rPr lang="en-US" dirty="0" smtClean="0">
                <a:latin typeface="Cambria" panose="02040503050406030204" pitchFamily="18" charset="0"/>
                <a:ea typeface="Cambria" panose="02040503050406030204" pitchFamily="18" charset="0"/>
              </a:rPr>
              <a:t>IDI </a:t>
            </a:r>
            <a:r>
              <a:rPr lang="en-US" dirty="0">
                <a:latin typeface="Cambria" panose="02040503050406030204" pitchFamily="18" charset="0"/>
                <a:ea typeface="Cambria" panose="02040503050406030204" pitchFamily="18" charset="0"/>
              </a:rPr>
              <a:t>is based on 11 ICT indicators, grouped in 3 clusters: ICT access, ICT use and ICT </a:t>
            </a:r>
            <a:r>
              <a:rPr lang="en-US" sz="2000" dirty="0">
                <a:latin typeface="Cambria" panose="02040503050406030204" pitchFamily="18" charset="0"/>
                <a:ea typeface="Cambria" panose="02040503050406030204" pitchFamily="18" charset="0"/>
              </a:rPr>
              <a:t/>
            </a:r>
            <a:br>
              <a:rPr lang="en-US" sz="2000"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skills sub indices. </a:t>
            </a:r>
            <a:endParaRPr lang="en-US" dirty="0" smtClean="0">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rPr>
              <a:t>For </a:t>
            </a:r>
            <a:r>
              <a:rPr lang="en-US" dirty="0">
                <a:latin typeface="Cambria" panose="02040503050406030204" pitchFamily="18" charset="0"/>
                <a:ea typeface="Cambria" panose="02040503050406030204" pitchFamily="18" charset="0"/>
              </a:rPr>
              <a:t>computation of the final Index, the ICT access and ICT usage </a:t>
            </a:r>
            <a:r>
              <a:rPr lang="en-US" dirty="0" smtClean="0">
                <a:latin typeface="Cambria" panose="02040503050406030204" pitchFamily="18" charset="0"/>
                <a:ea typeface="Cambria" panose="02040503050406030204" pitchFamily="18" charset="0"/>
              </a:rPr>
              <a:t>sub-indices </a:t>
            </a:r>
            <a:r>
              <a:rPr lang="en-US" dirty="0">
                <a:latin typeface="Cambria" panose="02040503050406030204" pitchFamily="18" charset="0"/>
                <a:ea typeface="Cambria" panose="02040503050406030204" pitchFamily="18" charset="0"/>
              </a:rPr>
              <a:t>were each given a 40 per cent weighting, and the skills sub-index 20 per </a:t>
            </a:r>
            <a:r>
              <a:rPr lang="en-US" dirty="0" smtClean="0">
                <a:latin typeface="Cambria" panose="02040503050406030204" pitchFamily="18" charset="0"/>
                <a:ea typeface="Cambria" panose="02040503050406030204" pitchFamily="18" charset="0"/>
              </a:rPr>
              <a:t>cent </a:t>
            </a:r>
            <a:r>
              <a:rPr lang="en-US" dirty="0">
                <a:latin typeface="Cambria" panose="02040503050406030204" pitchFamily="18" charset="0"/>
                <a:ea typeface="Cambria" panose="02040503050406030204" pitchFamily="18" charset="0"/>
              </a:rPr>
              <a:t>weighting. </a:t>
            </a:r>
            <a:endParaRPr lang="en-US" dirty="0" smtClean="0">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rPr>
              <a:t>The </a:t>
            </a:r>
            <a:r>
              <a:rPr lang="en-US" dirty="0">
                <a:latin typeface="Cambria" panose="02040503050406030204" pitchFamily="18" charset="0"/>
                <a:ea typeface="Cambria" panose="02040503050406030204" pitchFamily="18" charset="0"/>
              </a:rPr>
              <a:t>final Index value was then computed by summation of the </a:t>
            </a:r>
            <a:r>
              <a:rPr lang="en-US" dirty="0" smtClean="0">
                <a:latin typeface="Cambria" panose="02040503050406030204" pitchFamily="18" charset="0"/>
                <a:ea typeface="Cambria" panose="02040503050406030204" pitchFamily="18" charset="0"/>
              </a:rPr>
              <a:t>weighted </a:t>
            </a:r>
            <a:r>
              <a:rPr lang="en-US" dirty="0">
                <a:latin typeface="Cambria" panose="02040503050406030204" pitchFamily="18" charset="0"/>
                <a:ea typeface="Cambria" panose="02040503050406030204" pitchFamily="18" charset="0"/>
              </a:rPr>
              <a:t>sub-indices. </a:t>
            </a:r>
            <a:endParaRPr lang="en-IN" sz="2200" dirty="0" smtClean="0">
              <a:latin typeface="Cambria" panose="02040503050406030204" pitchFamily="18" charset="0"/>
              <a:ea typeface="Cambria" panose="02040503050406030204" pitchFamily="18" charset="0"/>
            </a:endParaRPr>
          </a:p>
          <a:p>
            <a:pPr algn="just">
              <a:buNone/>
            </a:pPr>
            <a:endParaRPr lang="en-IN" sz="2200" dirty="0" smtClean="0">
              <a:latin typeface="Cambria" pitchFamily="18" charset="0"/>
            </a:endParaRPr>
          </a:p>
          <a:p>
            <a:endParaRPr lang="en-IN" sz="2000" dirty="0"/>
          </a:p>
        </p:txBody>
      </p:sp>
      <p:sp>
        <p:nvSpPr>
          <p:cNvPr id="6" name="Slide Number Placeholder 5"/>
          <p:cNvSpPr>
            <a:spLocks noGrp="1"/>
          </p:cNvSpPr>
          <p:nvPr>
            <p:ph type="sldNum" sz="quarter" idx="12"/>
          </p:nvPr>
        </p:nvSpPr>
        <p:spPr/>
        <p:txBody>
          <a:bodyPr/>
          <a:lstStyle/>
          <a:p>
            <a:fld id="{6791A4A7-6FE8-421D-8D4F-76CE7A47BE35}" type="slidenum">
              <a:rPr lang="en-IN" smtClean="0"/>
              <a:pPr/>
              <a:t>33</a:t>
            </a:fld>
            <a:endParaRPr lang="en-IN"/>
          </a:p>
        </p:txBody>
      </p:sp>
    </p:spTree>
    <p:extLst>
      <p:ext uri="{BB962C8B-B14F-4D97-AF65-F5344CB8AC3E}">
        <p14:creationId xmlns:p14="http://schemas.microsoft.com/office/powerpoint/2010/main" val="34964159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285728"/>
            <a:ext cx="8572560" cy="6072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0" y="274638"/>
            <a:ext cx="8229600" cy="778098"/>
          </a:xfrm>
        </p:spPr>
        <p:txBody>
          <a:bodyPr/>
          <a:lstStyle/>
          <a:p>
            <a:r>
              <a:rPr lang="en-US" b="1" dirty="0" smtClean="0">
                <a:solidFill>
                  <a:srgbClr val="000099"/>
                </a:solidFill>
              </a:rPr>
              <a:t>IDI Indicators</a:t>
            </a:r>
            <a:endParaRPr lang="en-IN" b="1" dirty="0">
              <a:solidFill>
                <a:srgbClr val="000099"/>
              </a:solidFill>
            </a:endParaRPr>
          </a:p>
        </p:txBody>
      </p:sp>
      <p:sp>
        <p:nvSpPr>
          <p:cNvPr id="3" name="Content Placeholder 2"/>
          <p:cNvSpPr>
            <a:spLocks noGrp="1"/>
          </p:cNvSpPr>
          <p:nvPr>
            <p:ph idx="1"/>
          </p:nvPr>
        </p:nvSpPr>
        <p:spPr>
          <a:xfrm>
            <a:off x="539552" y="1196752"/>
            <a:ext cx="8229600" cy="5040560"/>
          </a:xfrm>
        </p:spPr>
        <p:txBody>
          <a:bodyPr>
            <a:noAutofit/>
          </a:bodyPr>
          <a:lstStyle/>
          <a:p>
            <a:r>
              <a:rPr lang="en-IN" b="1" dirty="0">
                <a:latin typeface="Cambria" panose="02040503050406030204" pitchFamily="18" charset="0"/>
                <a:ea typeface="Cambria" panose="02040503050406030204" pitchFamily="18" charset="0"/>
              </a:rPr>
              <a:t>Access sub-index: </a:t>
            </a:r>
            <a:r>
              <a:rPr lang="en-IN" dirty="0">
                <a:latin typeface="Cambria" panose="02040503050406030204" pitchFamily="18" charset="0"/>
                <a:ea typeface="Cambria" panose="02040503050406030204" pitchFamily="18" charset="0"/>
              </a:rPr>
              <a:t>This sub-index captures ICT readiness, and includes five infrastructure and access indicators </a:t>
            </a:r>
            <a:endParaRPr lang="en-IN" dirty="0" smtClean="0">
              <a:latin typeface="Cambria" panose="02040503050406030204" pitchFamily="18" charset="0"/>
              <a:ea typeface="Cambria" panose="02040503050406030204" pitchFamily="18" charset="0"/>
            </a:endParaRPr>
          </a:p>
          <a:p>
            <a:pPr lvl="1"/>
            <a:r>
              <a:rPr lang="en-IN" dirty="0" smtClean="0">
                <a:latin typeface="Cambria" panose="02040503050406030204" pitchFamily="18" charset="0"/>
                <a:ea typeface="Cambria" panose="02040503050406030204" pitchFamily="18" charset="0"/>
              </a:rPr>
              <a:t>fixed-telephone subscriptions</a:t>
            </a:r>
          </a:p>
          <a:p>
            <a:pPr lvl="1"/>
            <a:r>
              <a:rPr lang="en-IN" dirty="0" smtClean="0">
                <a:latin typeface="Cambria" panose="02040503050406030204" pitchFamily="18" charset="0"/>
                <a:ea typeface="Cambria" panose="02040503050406030204" pitchFamily="18" charset="0"/>
              </a:rPr>
              <a:t>mobile-cellular </a:t>
            </a:r>
            <a:r>
              <a:rPr lang="en-IN" dirty="0">
                <a:latin typeface="Cambria" panose="02040503050406030204" pitchFamily="18" charset="0"/>
                <a:ea typeface="Cambria" panose="02040503050406030204" pitchFamily="18" charset="0"/>
              </a:rPr>
              <a:t>telephone </a:t>
            </a:r>
            <a:r>
              <a:rPr lang="en-IN" dirty="0" smtClean="0">
                <a:latin typeface="Cambria" panose="02040503050406030204" pitchFamily="18" charset="0"/>
                <a:ea typeface="Cambria" panose="02040503050406030204" pitchFamily="18" charset="0"/>
              </a:rPr>
              <a:t>subscriptions</a:t>
            </a:r>
          </a:p>
          <a:p>
            <a:pPr lvl="1"/>
            <a:r>
              <a:rPr lang="en-IN" dirty="0" smtClean="0">
                <a:latin typeface="Cambria" panose="02040503050406030204" pitchFamily="18" charset="0"/>
                <a:ea typeface="Cambria" panose="02040503050406030204" pitchFamily="18" charset="0"/>
              </a:rPr>
              <a:t>international </a:t>
            </a:r>
            <a:r>
              <a:rPr lang="en-IN" dirty="0">
                <a:latin typeface="Cambria" panose="02040503050406030204" pitchFamily="18" charset="0"/>
                <a:ea typeface="Cambria" panose="02040503050406030204" pitchFamily="18" charset="0"/>
              </a:rPr>
              <a:t>Internet bandwidth per Internet </a:t>
            </a:r>
            <a:r>
              <a:rPr lang="en-IN" dirty="0" smtClean="0">
                <a:latin typeface="Cambria" panose="02040503050406030204" pitchFamily="18" charset="0"/>
                <a:ea typeface="Cambria" panose="02040503050406030204" pitchFamily="18" charset="0"/>
              </a:rPr>
              <a:t>user</a:t>
            </a:r>
          </a:p>
          <a:p>
            <a:pPr lvl="1"/>
            <a:r>
              <a:rPr lang="en-IN" dirty="0" smtClean="0">
                <a:latin typeface="Cambria" panose="02040503050406030204" pitchFamily="18" charset="0"/>
                <a:ea typeface="Cambria" panose="02040503050406030204" pitchFamily="18" charset="0"/>
              </a:rPr>
              <a:t>households </a:t>
            </a:r>
            <a:r>
              <a:rPr lang="en-IN" dirty="0">
                <a:latin typeface="Cambria" panose="02040503050406030204" pitchFamily="18" charset="0"/>
                <a:ea typeface="Cambria" panose="02040503050406030204" pitchFamily="18" charset="0"/>
              </a:rPr>
              <a:t>with a </a:t>
            </a:r>
            <a:r>
              <a:rPr lang="en-IN" dirty="0" smtClean="0">
                <a:latin typeface="Cambria" panose="02040503050406030204" pitchFamily="18" charset="0"/>
                <a:ea typeface="Cambria" panose="02040503050406030204" pitchFamily="18" charset="0"/>
              </a:rPr>
              <a:t>computer</a:t>
            </a:r>
            <a:endParaRPr lang="en-IN" dirty="0">
              <a:latin typeface="Cambria" panose="02040503050406030204" pitchFamily="18" charset="0"/>
              <a:ea typeface="Cambria" panose="02040503050406030204" pitchFamily="18" charset="0"/>
            </a:endParaRPr>
          </a:p>
          <a:p>
            <a:pPr lvl="1"/>
            <a:r>
              <a:rPr lang="en-IN" dirty="0" smtClean="0">
                <a:latin typeface="Cambria" panose="02040503050406030204" pitchFamily="18" charset="0"/>
                <a:ea typeface="Cambria" panose="02040503050406030204" pitchFamily="18" charset="0"/>
              </a:rPr>
              <a:t>households </a:t>
            </a:r>
            <a:r>
              <a:rPr lang="en-IN" dirty="0">
                <a:latin typeface="Cambria" panose="02040503050406030204" pitchFamily="18" charset="0"/>
                <a:ea typeface="Cambria" panose="02040503050406030204" pitchFamily="18" charset="0"/>
              </a:rPr>
              <a:t>with Internet </a:t>
            </a:r>
            <a:r>
              <a:rPr lang="en-IN" dirty="0" smtClean="0">
                <a:latin typeface="Cambria" panose="02040503050406030204" pitchFamily="18" charset="0"/>
                <a:ea typeface="Cambria" panose="02040503050406030204" pitchFamily="18" charset="0"/>
              </a:rPr>
              <a:t>access</a:t>
            </a:r>
            <a:endParaRPr lang="en-IN" sz="1800" dirty="0" smtClean="0">
              <a:latin typeface="Cambria" panose="02040503050406030204" pitchFamily="18" charset="0"/>
              <a:ea typeface="Cambria" panose="02040503050406030204" pitchFamily="18" charset="0"/>
            </a:endParaRPr>
          </a:p>
          <a:p>
            <a:endParaRPr lang="en-IN" sz="2000" dirty="0"/>
          </a:p>
        </p:txBody>
      </p:sp>
      <p:sp>
        <p:nvSpPr>
          <p:cNvPr id="6" name="Slide Number Placeholder 5"/>
          <p:cNvSpPr>
            <a:spLocks noGrp="1"/>
          </p:cNvSpPr>
          <p:nvPr>
            <p:ph type="sldNum" sz="quarter" idx="12"/>
          </p:nvPr>
        </p:nvSpPr>
        <p:spPr/>
        <p:txBody>
          <a:bodyPr/>
          <a:lstStyle/>
          <a:p>
            <a:fld id="{6791A4A7-6FE8-421D-8D4F-76CE7A47BE35}" type="slidenum">
              <a:rPr lang="en-IN" smtClean="0"/>
              <a:pPr/>
              <a:t>34</a:t>
            </a:fld>
            <a:endParaRPr lang="en-IN"/>
          </a:p>
        </p:txBody>
      </p:sp>
    </p:spTree>
    <p:extLst>
      <p:ext uri="{BB962C8B-B14F-4D97-AF65-F5344CB8AC3E}">
        <p14:creationId xmlns:p14="http://schemas.microsoft.com/office/powerpoint/2010/main" val="24689170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285728"/>
            <a:ext cx="8572560" cy="6072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0" y="274638"/>
            <a:ext cx="8229600" cy="778098"/>
          </a:xfrm>
        </p:spPr>
        <p:txBody>
          <a:bodyPr/>
          <a:lstStyle/>
          <a:p>
            <a:r>
              <a:rPr lang="en-US" b="1" dirty="0" smtClean="0">
                <a:solidFill>
                  <a:srgbClr val="000099"/>
                </a:solidFill>
              </a:rPr>
              <a:t>IDI Indicators</a:t>
            </a:r>
            <a:endParaRPr lang="en-IN" b="1" dirty="0">
              <a:solidFill>
                <a:srgbClr val="000099"/>
              </a:solidFill>
            </a:endParaRPr>
          </a:p>
        </p:txBody>
      </p:sp>
      <p:sp>
        <p:nvSpPr>
          <p:cNvPr id="3" name="Content Placeholder 2"/>
          <p:cNvSpPr>
            <a:spLocks noGrp="1"/>
          </p:cNvSpPr>
          <p:nvPr>
            <p:ph idx="1"/>
          </p:nvPr>
        </p:nvSpPr>
        <p:spPr>
          <a:xfrm>
            <a:off x="539552" y="1196752"/>
            <a:ext cx="8229600" cy="5040560"/>
          </a:xfrm>
        </p:spPr>
        <p:txBody>
          <a:bodyPr>
            <a:noAutofit/>
          </a:bodyPr>
          <a:lstStyle/>
          <a:p>
            <a:r>
              <a:rPr lang="en-US" b="1" dirty="0">
                <a:latin typeface="Cambria" panose="02040503050406030204" pitchFamily="18" charset="0"/>
                <a:ea typeface="Cambria" panose="02040503050406030204" pitchFamily="18" charset="0"/>
              </a:rPr>
              <a:t>Use sub-index: </a:t>
            </a:r>
            <a:r>
              <a:rPr lang="en-US" dirty="0">
                <a:latin typeface="Cambria" panose="02040503050406030204" pitchFamily="18" charset="0"/>
                <a:ea typeface="Cambria" panose="02040503050406030204" pitchFamily="18" charset="0"/>
              </a:rPr>
              <a:t>This sub-index captures ICT intensity, and includes three intensity and usage indicators </a:t>
            </a:r>
            <a:endParaRPr lang="en-US" dirty="0" smtClean="0">
              <a:latin typeface="Cambria" panose="02040503050406030204" pitchFamily="18" charset="0"/>
              <a:ea typeface="Cambria" panose="02040503050406030204" pitchFamily="18" charset="0"/>
            </a:endParaRPr>
          </a:p>
          <a:p>
            <a:pPr lvl="1"/>
            <a:r>
              <a:rPr lang="en-US" dirty="0" smtClean="0">
                <a:latin typeface="Cambria" panose="02040503050406030204" pitchFamily="18" charset="0"/>
                <a:ea typeface="Cambria" panose="02040503050406030204" pitchFamily="18" charset="0"/>
              </a:rPr>
              <a:t>individuals </a:t>
            </a:r>
            <a:r>
              <a:rPr lang="en-US" dirty="0">
                <a:latin typeface="Cambria" panose="02040503050406030204" pitchFamily="18" charset="0"/>
                <a:ea typeface="Cambria" panose="02040503050406030204" pitchFamily="18" charset="0"/>
              </a:rPr>
              <a:t>using the </a:t>
            </a:r>
            <a:r>
              <a:rPr lang="en-US" dirty="0" smtClean="0">
                <a:latin typeface="Cambria" panose="02040503050406030204" pitchFamily="18" charset="0"/>
                <a:ea typeface="Cambria" panose="02040503050406030204" pitchFamily="18" charset="0"/>
              </a:rPr>
              <a:t>Internet</a:t>
            </a:r>
          </a:p>
          <a:p>
            <a:pPr lvl="1"/>
            <a:r>
              <a:rPr lang="en-US" dirty="0" smtClean="0">
                <a:latin typeface="Cambria" panose="02040503050406030204" pitchFamily="18" charset="0"/>
                <a:ea typeface="Cambria" panose="02040503050406030204" pitchFamily="18" charset="0"/>
              </a:rPr>
              <a:t>fixed-broadband subscriptions</a:t>
            </a:r>
          </a:p>
          <a:p>
            <a:pPr lvl="1"/>
            <a:r>
              <a:rPr lang="en-US" dirty="0" smtClean="0">
                <a:latin typeface="Cambria" panose="02040503050406030204" pitchFamily="18" charset="0"/>
                <a:ea typeface="Cambria" panose="02040503050406030204" pitchFamily="18" charset="0"/>
              </a:rPr>
              <a:t>mobile-broadband subscriptions</a:t>
            </a:r>
            <a:endParaRPr lang="en-IN" sz="1600" dirty="0">
              <a:latin typeface="Cambria" panose="02040503050406030204" pitchFamily="18" charset="0"/>
              <a:ea typeface="Cambria" panose="02040503050406030204" pitchFamily="18" charset="0"/>
            </a:endParaRPr>
          </a:p>
        </p:txBody>
      </p:sp>
      <p:sp>
        <p:nvSpPr>
          <p:cNvPr id="6" name="Slide Number Placeholder 5"/>
          <p:cNvSpPr>
            <a:spLocks noGrp="1"/>
          </p:cNvSpPr>
          <p:nvPr>
            <p:ph type="sldNum" sz="quarter" idx="12"/>
          </p:nvPr>
        </p:nvSpPr>
        <p:spPr/>
        <p:txBody>
          <a:bodyPr/>
          <a:lstStyle/>
          <a:p>
            <a:fld id="{6791A4A7-6FE8-421D-8D4F-76CE7A47BE35}" type="slidenum">
              <a:rPr lang="en-IN" smtClean="0"/>
              <a:pPr/>
              <a:t>35</a:t>
            </a:fld>
            <a:endParaRPr lang="en-IN"/>
          </a:p>
        </p:txBody>
      </p:sp>
    </p:spTree>
    <p:extLst>
      <p:ext uri="{BB962C8B-B14F-4D97-AF65-F5344CB8AC3E}">
        <p14:creationId xmlns:p14="http://schemas.microsoft.com/office/powerpoint/2010/main" val="20148425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285728"/>
            <a:ext cx="8572560" cy="6072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0" y="274638"/>
            <a:ext cx="8229600" cy="778098"/>
          </a:xfrm>
        </p:spPr>
        <p:txBody>
          <a:bodyPr/>
          <a:lstStyle/>
          <a:p>
            <a:r>
              <a:rPr lang="en-US" b="1" dirty="0" smtClean="0">
                <a:solidFill>
                  <a:srgbClr val="000099"/>
                </a:solidFill>
              </a:rPr>
              <a:t>IDI Indicators</a:t>
            </a:r>
            <a:endParaRPr lang="en-IN" b="1" dirty="0">
              <a:solidFill>
                <a:srgbClr val="000099"/>
              </a:solidFill>
            </a:endParaRPr>
          </a:p>
        </p:txBody>
      </p:sp>
      <p:sp>
        <p:nvSpPr>
          <p:cNvPr id="3" name="Content Placeholder 2"/>
          <p:cNvSpPr>
            <a:spLocks noGrp="1"/>
          </p:cNvSpPr>
          <p:nvPr>
            <p:ph idx="1"/>
          </p:nvPr>
        </p:nvSpPr>
        <p:spPr>
          <a:xfrm>
            <a:off x="539552" y="1196752"/>
            <a:ext cx="8229600" cy="5040560"/>
          </a:xfrm>
        </p:spPr>
        <p:txBody>
          <a:bodyPr>
            <a:noAutofit/>
          </a:bodyPr>
          <a:lstStyle/>
          <a:p>
            <a:r>
              <a:rPr lang="en-US" b="1" dirty="0">
                <a:latin typeface="Cambria" panose="02040503050406030204" pitchFamily="18" charset="0"/>
                <a:ea typeface="Cambria" panose="02040503050406030204" pitchFamily="18" charset="0"/>
              </a:rPr>
              <a:t>Skills sub-index</a:t>
            </a:r>
            <a:r>
              <a:rPr lang="en-US" dirty="0">
                <a:latin typeface="Cambria" panose="02040503050406030204" pitchFamily="18" charset="0"/>
                <a:ea typeface="Cambria" panose="02040503050406030204" pitchFamily="18" charset="0"/>
              </a:rPr>
              <a:t>: This sub-index seeks to capture capabilities or skills that are important for ICTs. It includes three proxy </a:t>
            </a:r>
            <a:r>
              <a:rPr lang="en-US" dirty="0" smtClean="0">
                <a:latin typeface="Cambria" panose="02040503050406030204" pitchFamily="18" charset="0"/>
                <a:ea typeface="Cambria" panose="02040503050406030204" pitchFamily="18" charset="0"/>
              </a:rPr>
              <a:t>indicators</a:t>
            </a:r>
          </a:p>
          <a:p>
            <a:pPr lvl="1"/>
            <a:r>
              <a:rPr lang="en-US" dirty="0" smtClean="0">
                <a:latin typeface="Cambria" panose="02040503050406030204" pitchFamily="18" charset="0"/>
                <a:ea typeface="Cambria" panose="02040503050406030204" pitchFamily="18" charset="0"/>
              </a:rPr>
              <a:t>mean </a:t>
            </a:r>
            <a:r>
              <a:rPr lang="en-US" dirty="0">
                <a:latin typeface="Cambria" panose="02040503050406030204" pitchFamily="18" charset="0"/>
                <a:ea typeface="Cambria" panose="02040503050406030204" pitchFamily="18" charset="0"/>
              </a:rPr>
              <a:t>years of </a:t>
            </a:r>
            <a:r>
              <a:rPr lang="en-US" dirty="0" smtClean="0">
                <a:latin typeface="Cambria" panose="02040503050406030204" pitchFamily="18" charset="0"/>
                <a:ea typeface="Cambria" panose="02040503050406030204" pitchFamily="18" charset="0"/>
              </a:rPr>
              <a:t>schooling</a:t>
            </a:r>
          </a:p>
          <a:p>
            <a:pPr lvl="1"/>
            <a:r>
              <a:rPr lang="en-US" dirty="0" smtClean="0">
                <a:latin typeface="Cambria" panose="02040503050406030204" pitchFamily="18" charset="0"/>
                <a:ea typeface="Cambria" panose="02040503050406030204" pitchFamily="18" charset="0"/>
              </a:rPr>
              <a:t>gross </a:t>
            </a:r>
            <a:r>
              <a:rPr lang="en-US" dirty="0">
                <a:latin typeface="Cambria" panose="02040503050406030204" pitchFamily="18" charset="0"/>
                <a:ea typeface="Cambria" panose="02040503050406030204" pitchFamily="18" charset="0"/>
              </a:rPr>
              <a:t>secondary </a:t>
            </a:r>
            <a:r>
              <a:rPr lang="en-US" dirty="0" smtClean="0">
                <a:latin typeface="Cambria" panose="02040503050406030204" pitchFamily="18" charset="0"/>
                <a:ea typeface="Cambria" panose="02040503050406030204" pitchFamily="18" charset="0"/>
              </a:rPr>
              <a:t>enrolment</a:t>
            </a:r>
          </a:p>
          <a:p>
            <a:pPr lvl="1"/>
            <a:r>
              <a:rPr lang="en-US" dirty="0" smtClean="0">
                <a:latin typeface="Cambria" panose="02040503050406030204" pitchFamily="18" charset="0"/>
                <a:ea typeface="Cambria" panose="02040503050406030204" pitchFamily="18" charset="0"/>
              </a:rPr>
              <a:t>gross </a:t>
            </a:r>
            <a:r>
              <a:rPr lang="en-US" dirty="0">
                <a:latin typeface="Cambria" panose="02040503050406030204" pitchFamily="18" charset="0"/>
                <a:ea typeface="Cambria" panose="02040503050406030204" pitchFamily="18" charset="0"/>
              </a:rPr>
              <a:t>tertiary </a:t>
            </a:r>
            <a:r>
              <a:rPr lang="en-US" dirty="0" smtClean="0">
                <a:latin typeface="Cambria" panose="02040503050406030204" pitchFamily="18" charset="0"/>
                <a:ea typeface="Cambria" panose="02040503050406030204" pitchFamily="18" charset="0"/>
              </a:rPr>
              <a:t>enrolment. </a:t>
            </a:r>
          </a:p>
          <a:p>
            <a:r>
              <a:rPr lang="en-US" sz="2800" dirty="0" smtClean="0">
                <a:latin typeface="Cambria" panose="02040503050406030204" pitchFamily="18" charset="0"/>
                <a:ea typeface="Cambria" panose="02040503050406030204" pitchFamily="18" charset="0"/>
              </a:rPr>
              <a:t>As </a:t>
            </a:r>
            <a:r>
              <a:rPr lang="en-US" sz="2800" dirty="0">
                <a:latin typeface="Cambria" panose="02040503050406030204" pitchFamily="18" charset="0"/>
                <a:ea typeface="Cambria" panose="02040503050406030204" pitchFamily="18" charset="0"/>
              </a:rPr>
              <a:t>these are proxy indicators, rather than directly measuring ICT-related skills, the skills sub-index is given less weight in the computation of the IDI than the other two sub-indices </a:t>
            </a:r>
            <a:endParaRPr lang="en-IN" sz="1800" dirty="0">
              <a:latin typeface="Cambria" panose="02040503050406030204" pitchFamily="18" charset="0"/>
              <a:ea typeface="Cambria" panose="02040503050406030204" pitchFamily="18" charset="0"/>
            </a:endParaRPr>
          </a:p>
        </p:txBody>
      </p:sp>
      <p:sp>
        <p:nvSpPr>
          <p:cNvPr id="6" name="Slide Number Placeholder 5"/>
          <p:cNvSpPr>
            <a:spLocks noGrp="1"/>
          </p:cNvSpPr>
          <p:nvPr>
            <p:ph type="sldNum" sz="quarter" idx="12"/>
          </p:nvPr>
        </p:nvSpPr>
        <p:spPr/>
        <p:txBody>
          <a:bodyPr/>
          <a:lstStyle/>
          <a:p>
            <a:fld id="{6791A4A7-6FE8-421D-8D4F-76CE7A47BE35}" type="slidenum">
              <a:rPr lang="en-IN" smtClean="0"/>
              <a:pPr/>
              <a:t>36</a:t>
            </a:fld>
            <a:endParaRPr lang="en-IN"/>
          </a:p>
        </p:txBody>
      </p:sp>
    </p:spTree>
    <p:extLst>
      <p:ext uri="{BB962C8B-B14F-4D97-AF65-F5344CB8AC3E}">
        <p14:creationId xmlns:p14="http://schemas.microsoft.com/office/powerpoint/2010/main" val="28105407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285728"/>
            <a:ext cx="8572560" cy="6343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0" y="274638"/>
            <a:ext cx="8229600" cy="778098"/>
          </a:xfrm>
        </p:spPr>
        <p:txBody>
          <a:bodyPr/>
          <a:lstStyle/>
          <a:p>
            <a:r>
              <a:rPr lang="en-US" b="1" dirty="0" smtClean="0">
                <a:solidFill>
                  <a:srgbClr val="000099"/>
                </a:solidFill>
              </a:rPr>
              <a:t>IDI Rankings</a:t>
            </a:r>
            <a:endParaRPr lang="en-IN" b="1" dirty="0">
              <a:solidFill>
                <a:srgbClr val="000099"/>
              </a:solidFill>
            </a:endParaRPr>
          </a:p>
        </p:txBody>
      </p:sp>
      <p:sp>
        <p:nvSpPr>
          <p:cNvPr id="3" name="Content Placeholder 2"/>
          <p:cNvSpPr>
            <a:spLocks noGrp="1"/>
          </p:cNvSpPr>
          <p:nvPr>
            <p:ph idx="1"/>
          </p:nvPr>
        </p:nvSpPr>
        <p:spPr>
          <a:xfrm>
            <a:off x="578659" y="952273"/>
            <a:ext cx="8229600" cy="5040560"/>
          </a:xfrm>
        </p:spPr>
        <p:txBody>
          <a:bodyPr>
            <a:noAutofit/>
          </a:bodyPr>
          <a:lstStyle/>
          <a:p>
            <a:pPr>
              <a:spcBef>
                <a:spcPts val="0"/>
              </a:spcBef>
              <a:spcAft>
                <a:spcPts val="1200"/>
              </a:spcAft>
            </a:pPr>
            <a:r>
              <a:rPr lang="en-US" sz="2400" dirty="0" smtClean="0">
                <a:latin typeface="Cambria" panose="02040503050406030204" pitchFamily="18" charset="0"/>
                <a:ea typeface="Cambria" panose="02040503050406030204" pitchFamily="18" charset="0"/>
              </a:rPr>
              <a:t>As per ITU’s Measuring the Information Society Report (MISR</a:t>
            </a:r>
            <a:r>
              <a:rPr lang="en-US" sz="2400" dirty="0">
                <a:latin typeface="Cambria" panose="02040503050406030204" pitchFamily="18" charset="0"/>
                <a:ea typeface="Cambria" panose="02040503050406030204" pitchFamily="18" charset="0"/>
              </a:rPr>
              <a:t>)-2017, Iceland tops the IDI rankings with an IDI value of 8.98 followed </a:t>
            </a:r>
            <a:r>
              <a:rPr lang="en-US" sz="2400" dirty="0" smtClean="0">
                <a:latin typeface="Cambria" panose="02040503050406030204" pitchFamily="18" charset="0"/>
                <a:ea typeface="Cambria" panose="02040503050406030204" pitchFamily="18" charset="0"/>
              </a:rPr>
              <a:t>by </a:t>
            </a:r>
            <a:r>
              <a:rPr lang="en-US" sz="2400" dirty="0">
                <a:latin typeface="Cambria" panose="02040503050406030204" pitchFamily="18" charset="0"/>
                <a:ea typeface="Cambria" panose="02040503050406030204" pitchFamily="18" charset="0"/>
              </a:rPr>
              <a:t>South Korea, Switzerland and Denmark. India ranks 134 with IDI value at 3.03 </a:t>
            </a:r>
            <a:r>
              <a:rPr lang="en-US" sz="1600" dirty="0">
                <a:latin typeface="Cambria" panose="02040503050406030204" pitchFamily="18" charset="0"/>
                <a:ea typeface="Cambria" panose="02040503050406030204" pitchFamily="18" charset="0"/>
              </a:rPr>
              <a:t/>
            </a:r>
            <a:br>
              <a:rPr lang="en-US" sz="16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among 176 countries. </a:t>
            </a:r>
            <a:endParaRPr lang="en-US" sz="2400" dirty="0" smtClean="0">
              <a:latin typeface="Cambria" panose="02040503050406030204" pitchFamily="18" charset="0"/>
              <a:ea typeface="Cambria" panose="02040503050406030204" pitchFamily="18" charset="0"/>
            </a:endParaRPr>
          </a:p>
          <a:p>
            <a:pPr>
              <a:spcBef>
                <a:spcPts val="0"/>
              </a:spcBef>
              <a:spcAft>
                <a:spcPts val="1200"/>
              </a:spcAft>
            </a:pPr>
            <a:r>
              <a:rPr lang="en-US" sz="2400" dirty="0" smtClean="0">
                <a:latin typeface="Cambria" panose="02040503050406030204" pitchFamily="18" charset="0"/>
                <a:ea typeface="Cambria" panose="02040503050406030204" pitchFamily="18" charset="0"/>
              </a:rPr>
              <a:t>But </a:t>
            </a:r>
            <a:r>
              <a:rPr lang="en-US" sz="2400" dirty="0">
                <a:latin typeface="Cambria" panose="02040503050406030204" pitchFamily="18" charset="0"/>
                <a:ea typeface="Cambria" panose="02040503050406030204" pitchFamily="18" charset="0"/>
              </a:rPr>
              <a:t>seeing the rapidly growing Indian economy, more than </a:t>
            </a:r>
            <a:r>
              <a:rPr lang="en-US" sz="2400" dirty="0" smtClean="0">
                <a:latin typeface="Cambria" panose="02040503050406030204" pitchFamily="18" charset="0"/>
                <a:ea typeface="Cambria" panose="02040503050406030204" pitchFamily="18" charset="0"/>
              </a:rPr>
              <a:t>1000 </a:t>
            </a:r>
            <a:r>
              <a:rPr lang="en-US" sz="2400" dirty="0">
                <a:latin typeface="Cambria" panose="02040503050406030204" pitchFamily="18" charset="0"/>
                <a:ea typeface="Cambria" panose="02040503050406030204" pitchFamily="18" charset="0"/>
              </a:rPr>
              <a:t>million mobile users, growing size of population and global status in IT/</a:t>
            </a:r>
            <a:r>
              <a:rPr lang="en-US" sz="2400" dirty="0" err="1">
                <a:latin typeface="Cambria" panose="02040503050406030204" pitchFamily="18" charset="0"/>
                <a:ea typeface="Cambria" panose="02040503050406030204" pitchFamily="18" charset="0"/>
              </a:rPr>
              <a:t>ITes</a:t>
            </a:r>
            <a:r>
              <a:rPr lang="en-US" sz="2400" dirty="0">
                <a:latin typeface="Cambria" panose="02040503050406030204" pitchFamily="18" charset="0"/>
                <a:ea typeface="Cambria" panose="02040503050406030204" pitchFamily="18" charset="0"/>
              </a:rPr>
              <a:t>, </a:t>
            </a:r>
            <a:r>
              <a:rPr lang="en-US" sz="2400" dirty="0" smtClean="0">
                <a:latin typeface="Cambria" panose="02040503050406030204" pitchFamily="18" charset="0"/>
                <a:ea typeface="Cambria" panose="02040503050406030204" pitchFamily="18" charset="0"/>
              </a:rPr>
              <a:t>present </a:t>
            </a:r>
            <a:r>
              <a:rPr lang="en-US" sz="2400" dirty="0">
                <a:latin typeface="Cambria" panose="02040503050406030204" pitchFamily="18" charset="0"/>
                <a:ea typeface="Cambria" panose="02040503050406030204" pitchFamily="18" charset="0"/>
              </a:rPr>
              <a:t>ranking at 134 is not fair and needed huge improvement</a:t>
            </a:r>
            <a:r>
              <a:rPr lang="en-US" sz="2400" dirty="0" smtClean="0">
                <a:latin typeface="Cambria" panose="02040503050406030204" pitchFamily="18" charset="0"/>
                <a:ea typeface="Cambria" panose="02040503050406030204" pitchFamily="18" charset="0"/>
              </a:rPr>
              <a:t>.</a:t>
            </a:r>
          </a:p>
          <a:p>
            <a:pPr>
              <a:spcBef>
                <a:spcPts val="0"/>
              </a:spcBef>
              <a:spcAft>
                <a:spcPts val="1200"/>
              </a:spcAft>
            </a:pPr>
            <a:r>
              <a:rPr lang="en-US" sz="2400" dirty="0" smtClean="0">
                <a:latin typeface="Cambria" panose="02040503050406030204" pitchFamily="18" charset="0"/>
                <a:ea typeface="Cambria" panose="02040503050406030204" pitchFamily="18" charset="0"/>
              </a:rPr>
              <a:t>NDCP-2018 has the objective to improve the ranking within top 50.</a:t>
            </a:r>
            <a:endParaRPr lang="en-IN" sz="1600" dirty="0" smtClean="0">
              <a:latin typeface="Cambria" panose="02040503050406030204" pitchFamily="18" charset="0"/>
              <a:ea typeface="Cambria" panose="02040503050406030204" pitchFamily="18" charset="0"/>
            </a:endParaRPr>
          </a:p>
          <a:p>
            <a:pPr algn="just">
              <a:buNone/>
            </a:pPr>
            <a:endParaRPr lang="en-IN" sz="2400" dirty="0" smtClean="0">
              <a:solidFill>
                <a:srgbClr val="000099"/>
              </a:solidFill>
              <a:latin typeface="Cambria" pitchFamily="18" charset="0"/>
            </a:endParaRPr>
          </a:p>
          <a:p>
            <a:pPr algn="just">
              <a:buNone/>
            </a:pPr>
            <a:endParaRPr lang="en-IN" sz="2200" dirty="0" smtClean="0">
              <a:latin typeface="Cambria" pitchFamily="18" charset="0"/>
            </a:endParaRPr>
          </a:p>
          <a:p>
            <a:pPr algn="just">
              <a:buNone/>
            </a:pPr>
            <a:endParaRPr lang="en-IN" sz="2200" dirty="0" smtClean="0">
              <a:latin typeface="Cambria" pitchFamily="18" charset="0"/>
            </a:endParaRPr>
          </a:p>
          <a:p>
            <a:endParaRPr lang="en-IN" sz="2000" dirty="0"/>
          </a:p>
        </p:txBody>
      </p:sp>
      <p:sp>
        <p:nvSpPr>
          <p:cNvPr id="6" name="Slide Number Placeholder 5"/>
          <p:cNvSpPr>
            <a:spLocks noGrp="1"/>
          </p:cNvSpPr>
          <p:nvPr>
            <p:ph type="sldNum" sz="quarter" idx="12"/>
          </p:nvPr>
        </p:nvSpPr>
        <p:spPr/>
        <p:txBody>
          <a:bodyPr/>
          <a:lstStyle/>
          <a:p>
            <a:fld id="{6791A4A7-6FE8-421D-8D4F-76CE7A47BE35}" type="slidenum">
              <a:rPr lang="en-IN" smtClean="0"/>
              <a:pPr/>
              <a:t>37</a:t>
            </a:fld>
            <a:endParaRPr lang="en-IN"/>
          </a:p>
        </p:txBody>
      </p:sp>
    </p:spTree>
    <p:extLst>
      <p:ext uri="{BB962C8B-B14F-4D97-AF65-F5344CB8AC3E}">
        <p14:creationId xmlns:p14="http://schemas.microsoft.com/office/powerpoint/2010/main" val="15942986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285728"/>
            <a:ext cx="8572560" cy="6343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0" y="274638"/>
            <a:ext cx="8229600" cy="778098"/>
          </a:xfrm>
        </p:spPr>
        <p:txBody>
          <a:bodyPr/>
          <a:lstStyle/>
          <a:p>
            <a:r>
              <a:rPr lang="en-US" b="1" dirty="0" smtClean="0">
                <a:solidFill>
                  <a:srgbClr val="000099"/>
                </a:solidFill>
              </a:rPr>
              <a:t>IDI Rankings</a:t>
            </a:r>
            <a:endParaRPr lang="en-IN" b="1" dirty="0">
              <a:solidFill>
                <a:srgbClr val="000099"/>
              </a:solidFill>
            </a:endParaRPr>
          </a:p>
        </p:txBody>
      </p:sp>
      <p:sp>
        <p:nvSpPr>
          <p:cNvPr id="6" name="Slide Number Placeholder 5"/>
          <p:cNvSpPr>
            <a:spLocks noGrp="1"/>
          </p:cNvSpPr>
          <p:nvPr>
            <p:ph type="sldNum" sz="quarter" idx="12"/>
          </p:nvPr>
        </p:nvSpPr>
        <p:spPr/>
        <p:txBody>
          <a:bodyPr/>
          <a:lstStyle/>
          <a:p>
            <a:fld id="{6791A4A7-6FE8-421D-8D4F-76CE7A47BE35}" type="slidenum">
              <a:rPr lang="en-IN" smtClean="0"/>
              <a:pPr/>
              <a:t>38</a:t>
            </a:fld>
            <a:endParaRPr lang="en-IN"/>
          </a:p>
        </p:txBody>
      </p:sp>
      <p:pic>
        <p:nvPicPr>
          <p:cNvPr id="7" name="Picture 6"/>
          <p:cNvPicPr>
            <a:picLocks noChangeAspect="1"/>
          </p:cNvPicPr>
          <p:nvPr/>
        </p:nvPicPr>
        <p:blipFill>
          <a:blip r:embed="rId2"/>
          <a:stretch>
            <a:fillRect/>
          </a:stretch>
        </p:blipFill>
        <p:spPr>
          <a:xfrm>
            <a:off x="762000" y="1180064"/>
            <a:ext cx="7696200" cy="5296936"/>
          </a:xfrm>
          <a:prstGeom prst="rect">
            <a:avLst/>
          </a:prstGeom>
        </p:spPr>
      </p:pic>
    </p:spTree>
    <p:extLst>
      <p:ext uri="{BB962C8B-B14F-4D97-AF65-F5344CB8AC3E}">
        <p14:creationId xmlns:p14="http://schemas.microsoft.com/office/powerpoint/2010/main" val="33843031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285728"/>
            <a:ext cx="8572560" cy="6072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p:cNvSpPr>
            <a:spLocks noGrp="1"/>
          </p:cNvSpPr>
          <p:nvPr>
            <p:ph idx="1"/>
          </p:nvPr>
        </p:nvSpPr>
        <p:spPr>
          <a:xfrm>
            <a:off x="539552" y="1196752"/>
            <a:ext cx="8229600" cy="5040560"/>
          </a:xfrm>
        </p:spPr>
        <p:txBody>
          <a:bodyPr>
            <a:noAutofit/>
          </a:bodyPr>
          <a:lstStyle/>
          <a:p>
            <a:pPr algn="just">
              <a:spcBef>
                <a:spcPts val="0"/>
              </a:spcBef>
              <a:spcAft>
                <a:spcPts val="600"/>
              </a:spcAft>
              <a:buFont typeface="Wingdings" pitchFamily="2" charset="2"/>
              <a:buChar char="Ø"/>
            </a:pPr>
            <a:endParaRPr lang="en-IN" sz="2000" dirty="0" smtClean="0">
              <a:solidFill>
                <a:srgbClr val="000099"/>
              </a:solidFill>
              <a:latin typeface="Cambria" pitchFamily="18" charset="0"/>
            </a:endParaRPr>
          </a:p>
          <a:p>
            <a:pPr algn="just">
              <a:buNone/>
            </a:pPr>
            <a:endParaRPr lang="en-IN" sz="2400" dirty="0" smtClean="0">
              <a:solidFill>
                <a:srgbClr val="000099"/>
              </a:solidFill>
              <a:latin typeface="Cambria" pitchFamily="18" charset="0"/>
            </a:endParaRPr>
          </a:p>
          <a:p>
            <a:pPr algn="just">
              <a:buNone/>
            </a:pPr>
            <a:endParaRPr lang="en-IN" sz="2200" dirty="0" smtClean="0">
              <a:latin typeface="Cambria" pitchFamily="18" charset="0"/>
            </a:endParaRPr>
          </a:p>
          <a:p>
            <a:pPr algn="just">
              <a:buNone/>
            </a:pPr>
            <a:endParaRPr lang="en-IN" sz="2200" dirty="0" smtClean="0">
              <a:latin typeface="Cambria" pitchFamily="18" charset="0"/>
            </a:endParaRPr>
          </a:p>
          <a:p>
            <a:endParaRPr lang="en-IN" sz="2000" dirty="0"/>
          </a:p>
        </p:txBody>
      </p:sp>
      <p:sp>
        <p:nvSpPr>
          <p:cNvPr id="6" name="Slide Number Placeholder 5"/>
          <p:cNvSpPr>
            <a:spLocks noGrp="1"/>
          </p:cNvSpPr>
          <p:nvPr>
            <p:ph type="sldNum" sz="quarter" idx="12"/>
          </p:nvPr>
        </p:nvSpPr>
        <p:spPr/>
        <p:txBody>
          <a:bodyPr/>
          <a:lstStyle/>
          <a:p>
            <a:fld id="{6791A4A7-6FE8-421D-8D4F-76CE7A47BE35}" type="slidenum">
              <a:rPr lang="en-IN" smtClean="0"/>
              <a:pPr/>
              <a:t>39</a:t>
            </a:fld>
            <a:endParaRPr lang="en-IN"/>
          </a:p>
        </p:txBody>
      </p:sp>
      <p:sp>
        <p:nvSpPr>
          <p:cNvPr id="7" name="object 2"/>
          <p:cNvSpPr txBox="1">
            <a:spLocks noGrp="1"/>
          </p:cNvSpPr>
          <p:nvPr>
            <p:ph type="title"/>
          </p:nvPr>
        </p:nvSpPr>
        <p:spPr>
          <a:xfrm>
            <a:off x="1752600" y="499522"/>
            <a:ext cx="5557534" cy="697230"/>
          </a:xfrm>
          <a:prstGeom prst="rect">
            <a:avLst/>
          </a:prstGeom>
        </p:spPr>
        <p:txBody>
          <a:bodyPr vert="horz" wrap="square" lIns="0" tIns="13335" rIns="0" bIns="0" rtlCol="0">
            <a:spAutoFit/>
          </a:bodyPr>
          <a:lstStyle/>
          <a:p>
            <a:pPr marL="12700">
              <a:lnSpc>
                <a:spcPct val="100000"/>
              </a:lnSpc>
              <a:spcBef>
                <a:spcPts val="105"/>
              </a:spcBef>
            </a:pPr>
            <a:r>
              <a:rPr b="1" spc="-5" dirty="0">
                <a:solidFill>
                  <a:srgbClr val="0033CC"/>
                </a:solidFill>
                <a:latin typeface="Cambria" panose="02040503050406030204" pitchFamily="18" charset="0"/>
                <a:ea typeface="Cambria" panose="02040503050406030204" pitchFamily="18" charset="0"/>
                <a:cs typeface="Carlito"/>
              </a:rPr>
              <a:t>Objectives </a:t>
            </a:r>
            <a:r>
              <a:rPr b="1" dirty="0">
                <a:solidFill>
                  <a:srgbClr val="0033CC"/>
                </a:solidFill>
                <a:latin typeface="Cambria" panose="02040503050406030204" pitchFamily="18" charset="0"/>
                <a:ea typeface="Cambria" panose="02040503050406030204" pitchFamily="18" charset="0"/>
                <a:cs typeface="Carlito"/>
              </a:rPr>
              <a:t>of the</a:t>
            </a:r>
            <a:r>
              <a:rPr b="1" spc="-40" dirty="0">
                <a:solidFill>
                  <a:srgbClr val="0033CC"/>
                </a:solidFill>
                <a:latin typeface="Cambria" panose="02040503050406030204" pitchFamily="18" charset="0"/>
                <a:ea typeface="Cambria" panose="02040503050406030204" pitchFamily="18" charset="0"/>
                <a:cs typeface="Carlito"/>
              </a:rPr>
              <a:t> </a:t>
            </a:r>
            <a:r>
              <a:rPr b="1" spc="-10" dirty="0">
                <a:solidFill>
                  <a:srgbClr val="0033CC"/>
                </a:solidFill>
                <a:latin typeface="Cambria" panose="02040503050406030204" pitchFamily="18" charset="0"/>
                <a:ea typeface="Cambria" panose="02040503050406030204" pitchFamily="18" charset="0"/>
                <a:cs typeface="Carlito"/>
              </a:rPr>
              <a:t>IDI</a:t>
            </a:r>
          </a:p>
        </p:txBody>
      </p:sp>
      <p:sp>
        <p:nvSpPr>
          <p:cNvPr id="8" name="object 3"/>
          <p:cNvSpPr txBox="1"/>
          <p:nvPr/>
        </p:nvSpPr>
        <p:spPr>
          <a:xfrm>
            <a:off x="535940" y="1120646"/>
            <a:ext cx="8150860" cy="4950073"/>
          </a:xfrm>
          <a:prstGeom prst="rect">
            <a:avLst/>
          </a:prstGeom>
        </p:spPr>
        <p:txBody>
          <a:bodyPr vert="horz" wrap="square" lIns="0" tIns="55880" rIns="0" bIns="0" rtlCol="0">
            <a:spAutoFit/>
          </a:bodyPr>
          <a:lstStyle/>
          <a:p>
            <a:pPr marL="12700">
              <a:lnSpc>
                <a:spcPct val="100000"/>
              </a:lnSpc>
              <a:spcAft>
                <a:spcPts val="1200"/>
              </a:spcAft>
            </a:pPr>
            <a:r>
              <a:rPr sz="2800" spc="-130" dirty="0">
                <a:latin typeface="Cambria" panose="02040503050406030204" pitchFamily="18" charset="0"/>
                <a:ea typeface="Cambria" panose="02040503050406030204" pitchFamily="18" charset="0"/>
                <a:cs typeface="Carlito"/>
              </a:rPr>
              <a:t>To</a:t>
            </a:r>
            <a:r>
              <a:rPr sz="2800" spc="-10" dirty="0">
                <a:latin typeface="Cambria" panose="02040503050406030204" pitchFamily="18" charset="0"/>
                <a:ea typeface="Cambria" panose="02040503050406030204" pitchFamily="18" charset="0"/>
                <a:cs typeface="Carlito"/>
              </a:rPr>
              <a:t> measure:</a:t>
            </a:r>
            <a:endParaRPr sz="2800" dirty="0">
              <a:latin typeface="Cambria" panose="02040503050406030204" pitchFamily="18" charset="0"/>
              <a:ea typeface="Cambria" panose="02040503050406030204" pitchFamily="18" charset="0"/>
              <a:cs typeface="Carlito"/>
            </a:endParaRPr>
          </a:p>
          <a:p>
            <a:pPr marL="355600" marR="415290" indent="-343535">
              <a:lnSpc>
                <a:spcPts val="3020"/>
              </a:lnSpc>
              <a:spcAft>
                <a:spcPts val="1200"/>
              </a:spcAft>
              <a:buFont typeface="Arial"/>
              <a:buChar char="•"/>
              <a:tabLst>
                <a:tab pos="355600" algn="l"/>
                <a:tab pos="356235" algn="l"/>
              </a:tabLst>
            </a:pPr>
            <a:r>
              <a:rPr sz="2800" spc="-5" dirty="0">
                <a:latin typeface="Cambria" panose="02040503050406030204" pitchFamily="18" charset="0"/>
                <a:ea typeface="Cambria" panose="02040503050406030204" pitchFamily="18" charset="0"/>
                <a:cs typeface="Carlito"/>
              </a:rPr>
              <a:t>the </a:t>
            </a:r>
            <a:r>
              <a:rPr sz="2800" i="1" spc="-10" dirty="0">
                <a:solidFill>
                  <a:srgbClr val="FF0000"/>
                </a:solidFill>
                <a:latin typeface="Cambria" panose="02040503050406030204" pitchFamily="18" charset="0"/>
                <a:ea typeface="Cambria" panose="02040503050406030204" pitchFamily="18" charset="0"/>
                <a:cs typeface="Carlito"/>
              </a:rPr>
              <a:t>level and evolution over time </a:t>
            </a:r>
            <a:r>
              <a:rPr sz="2800" spc="-5" dirty="0">
                <a:latin typeface="Cambria" panose="02040503050406030204" pitchFamily="18" charset="0"/>
                <a:ea typeface="Cambria" panose="02040503050406030204" pitchFamily="18" charset="0"/>
                <a:cs typeface="Carlito"/>
              </a:rPr>
              <a:t>of </a:t>
            </a:r>
            <a:r>
              <a:rPr sz="2800" dirty="0">
                <a:latin typeface="Cambria" panose="02040503050406030204" pitchFamily="18" charset="0"/>
                <a:ea typeface="Cambria" panose="02040503050406030204" pitchFamily="18" charset="0"/>
                <a:cs typeface="Carlito"/>
              </a:rPr>
              <a:t>ICT  </a:t>
            </a:r>
            <a:r>
              <a:rPr sz="2800" spc="-15" dirty="0">
                <a:latin typeface="Cambria" panose="02040503050406030204" pitchFamily="18" charset="0"/>
                <a:ea typeface="Cambria" panose="02040503050406030204" pitchFamily="18" charset="0"/>
                <a:cs typeface="Carlito"/>
              </a:rPr>
              <a:t>developments </a:t>
            </a:r>
            <a:r>
              <a:rPr sz="2800" spc="-5" dirty="0">
                <a:latin typeface="Cambria" panose="02040503050406030204" pitchFamily="18" charset="0"/>
                <a:ea typeface="Cambria" panose="02040503050406030204" pitchFamily="18" charset="0"/>
                <a:cs typeface="Carlito"/>
              </a:rPr>
              <a:t>in </a:t>
            </a:r>
            <a:r>
              <a:rPr sz="2800" spc="-10" dirty="0">
                <a:latin typeface="Cambria" panose="02040503050406030204" pitchFamily="18" charset="0"/>
                <a:ea typeface="Cambria" panose="02040503050406030204" pitchFamily="18" charset="0"/>
                <a:cs typeface="Carlito"/>
              </a:rPr>
              <a:t>countries </a:t>
            </a:r>
            <a:r>
              <a:rPr sz="2800" spc="-5" dirty="0">
                <a:latin typeface="Cambria" panose="02040503050406030204" pitchFamily="18" charset="0"/>
                <a:ea typeface="Cambria" panose="02040503050406030204" pitchFamily="18" charset="0"/>
                <a:cs typeface="Carlito"/>
              </a:rPr>
              <a:t>and the </a:t>
            </a:r>
            <a:r>
              <a:rPr sz="2800" spc="-15" dirty="0">
                <a:latin typeface="Cambria" panose="02040503050406030204" pitchFamily="18" charset="0"/>
                <a:ea typeface="Cambria" panose="02040503050406030204" pitchFamily="18" charset="0"/>
                <a:cs typeface="Carlito"/>
              </a:rPr>
              <a:t>experience </a:t>
            </a:r>
            <a:r>
              <a:rPr sz="2800" spc="-10" dirty="0">
                <a:latin typeface="Cambria" panose="02040503050406030204" pitchFamily="18" charset="0"/>
                <a:ea typeface="Cambria" panose="02040503050406030204" pitchFamily="18" charset="0"/>
                <a:cs typeface="Carlito"/>
              </a:rPr>
              <a:t>of  </a:t>
            </a:r>
            <a:r>
              <a:rPr sz="2800" spc="-5" dirty="0">
                <a:latin typeface="Cambria" panose="02040503050406030204" pitchFamily="18" charset="0"/>
                <a:ea typeface="Cambria" panose="02040503050406030204" pitchFamily="18" charset="0"/>
                <a:cs typeface="Carlito"/>
              </a:rPr>
              <a:t>those </a:t>
            </a:r>
            <a:r>
              <a:rPr sz="2800" spc="-10" dirty="0">
                <a:latin typeface="Cambria" panose="02040503050406030204" pitchFamily="18" charset="0"/>
                <a:ea typeface="Cambria" panose="02040503050406030204" pitchFamily="18" charset="0"/>
                <a:cs typeface="Carlito"/>
              </a:rPr>
              <a:t>countries </a:t>
            </a:r>
            <a:r>
              <a:rPr sz="2800" spc="-20" dirty="0">
                <a:latin typeface="Cambria" panose="02040503050406030204" pitchFamily="18" charset="0"/>
                <a:ea typeface="Cambria" panose="02040503050406030204" pitchFamily="18" charset="0"/>
                <a:cs typeface="Carlito"/>
              </a:rPr>
              <a:t>relative to </a:t>
            </a:r>
            <a:r>
              <a:rPr sz="2800" spc="-5" dirty="0">
                <a:latin typeface="Cambria" panose="02040503050406030204" pitchFamily="18" charset="0"/>
                <a:ea typeface="Cambria" panose="02040503050406030204" pitchFamily="18" charset="0"/>
                <a:cs typeface="Carlito"/>
              </a:rPr>
              <a:t>other</a:t>
            </a:r>
            <a:r>
              <a:rPr sz="2800" spc="80" dirty="0">
                <a:latin typeface="Cambria" panose="02040503050406030204" pitchFamily="18" charset="0"/>
                <a:ea typeface="Cambria" panose="02040503050406030204" pitchFamily="18" charset="0"/>
                <a:cs typeface="Carlito"/>
              </a:rPr>
              <a:t> </a:t>
            </a:r>
            <a:r>
              <a:rPr sz="2800" spc="-10" dirty="0">
                <a:latin typeface="Cambria" panose="02040503050406030204" pitchFamily="18" charset="0"/>
                <a:ea typeface="Cambria" panose="02040503050406030204" pitchFamily="18" charset="0"/>
                <a:cs typeface="Carlito"/>
              </a:rPr>
              <a:t>countries;</a:t>
            </a:r>
            <a:endParaRPr sz="2800" dirty="0">
              <a:latin typeface="Cambria" panose="02040503050406030204" pitchFamily="18" charset="0"/>
              <a:ea typeface="Cambria" panose="02040503050406030204" pitchFamily="18" charset="0"/>
              <a:cs typeface="Carlito"/>
            </a:endParaRPr>
          </a:p>
          <a:p>
            <a:pPr marL="355600" marR="81280" indent="-343535">
              <a:lnSpc>
                <a:spcPts val="3020"/>
              </a:lnSpc>
              <a:spcAft>
                <a:spcPts val="1200"/>
              </a:spcAft>
              <a:buFont typeface="Arial"/>
              <a:buChar char="•"/>
              <a:tabLst>
                <a:tab pos="355600" algn="l"/>
                <a:tab pos="356235" algn="l"/>
              </a:tabLst>
            </a:pPr>
            <a:r>
              <a:rPr sz="2800" spc="-20" dirty="0">
                <a:latin typeface="Cambria" panose="02040503050406030204" pitchFamily="18" charset="0"/>
                <a:ea typeface="Cambria" panose="02040503050406030204" pitchFamily="18" charset="0"/>
                <a:cs typeface="Carlito"/>
              </a:rPr>
              <a:t>progress </a:t>
            </a:r>
            <a:r>
              <a:rPr sz="2800" spc="-5" dirty="0">
                <a:latin typeface="Cambria" panose="02040503050406030204" pitchFamily="18" charset="0"/>
                <a:ea typeface="Cambria" panose="02040503050406030204" pitchFamily="18" charset="0"/>
                <a:cs typeface="Carlito"/>
              </a:rPr>
              <a:t>in </a:t>
            </a:r>
            <a:r>
              <a:rPr sz="2800" dirty="0">
                <a:latin typeface="Cambria" panose="02040503050406030204" pitchFamily="18" charset="0"/>
                <a:ea typeface="Cambria" panose="02040503050406030204" pitchFamily="18" charset="0"/>
                <a:cs typeface="Carlito"/>
              </a:rPr>
              <a:t>ICT </a:t>
            </a:r>
            <a:r>
              <a:rPr sz="2800" spc="-15" dirty="0">
                <a:latin typeface="Cambria" panose="02040503050406030204" pitchFamily="18" charset="0"/>
                <a:ea typeface="Cambria" panose="02040503050406030204" pitchFamily="18" charset="0"/>
                <a:cs typeface="Carlito"/>
              </a:rPr>
              <a:t>development </a:t>
            </a:r>
            <a:r>
              <a:rPr sz="2800" spc="-5" dirty="0">
                <a:latin typeface="Cambria" panose="02040503050406030204" pitchFamily="18" charset="0"/>
                <a:ea typeface="Cambria" panose="02040503050406030204" pitchFamily="18" charset="0"/>
                <a:cs typeface="Carlito"/>
              </a:rPr>
              <a:t>in </a:t>
            </a:r>
            <a:r>
              <a:rPr sz="2800" i="1" spc="-5" dirty="0">
                <a:solidFill>
                  <a:srgbClr val="FF0000"/>
                </a:solidFill>
                <a:latin typeface="Cambria" panose="02040503050406030204" pitchFamily="18" charset="0"/>
                <a:ea typeface="Cambria" panose="02040503050406030204" pitchFamily="18" charset="0"/>
                <a:cs typeface="Carlito"/>
              </a:rPr>
              <a:t>both </a:t>
            </a:r>
            <a:r>
              <a:rPr sz="2800" i="1" spc="-10" dirty="0">
                <a:solidFill>
                  <a:srgbClr val="FF0000"/>
                </a:solidFill>
                <a:latin typeface="Cambria" panose="02040503050406030204" pitchFamily="18" charset="0"/>
                <a:ea typeface="Cambria" panose="02040503050406030204" pitchFamily="18" charset="0"/>
                <a:cs typeface="Carlito"/>
              </a:rPr>
              <a:t>developed and  developing</a:t>
            </a:r>
            <a:r>
              <a:rPr sz="2800" i="1" spc="-5" dirty="0">
                <a:solidFill>
                  <a:srgbClr val="FF0000"/>
                </a:solidFill>
                <a:latin typeface="Cambria" panose="02040503050406030204" pitchFamily="18" charset="0"/>
                <a:ea typeface="Cambria" panose="02040503050406030204" pitchFamily="18" charset="0"/>
                <a:cs typeface="Carlito"/>
              </a:rPr>
              <a:t> </a:t>
            </a:r>
            <a:r>
              <a:rPr sz="2800" i="1" spc="-10" dirty="0">
                <a:solidFill>
                  <a:srgbClr val="FF0000"/>
                </a:solidFill>
                <a:latin typeface="Cambria" panose="02040503050406030204" pitchFamily="18" charset="0"/>
                <a:ea typeface="Cambria" panose="02040503050406030204" pitchFamily="18" charset="0"/>
                <a:cs typeface="Carlito"/>
              </a:rPr>
              <a:t>countries</a:t>
            </a:r>
            <a:r>
              <a:rPr sz="2800" spc="-10" dirty="0">
                <a:latin typeface="Cambria" panose="02040503050406030204" pitchFamily="18" charset="0"/>
                <a:ea typeface="Cambria" panose="02040503050406030204" pitchFamily="18" charset="0"/>
                <a:cs typeface="Carlito"/>
              </a:rPr>
              <a:t>;</a:t>
            </a:r>
            <a:endParaRPr sz="2800" dirty="0">
              <a:latin typeface="Cambria" panose="02040503050406030204" pitchFamily="18" charset="0"/>
              <a:ea typeface="Cambria" panose="02040503050406030204" pitchFamily="18" charset="0"/>
              <a:cs typeface="Carlito"/>
            </a:endParaRPr>
          </a:p>
          <a:p>
            <a:pPr marL="355600" marR="5080" indent="-343535">
              <a:lnSpc>
                <a:spcPts val="3020"/>
              </a:lnSpc>
              <a:spcAft>
                <a:spcPts val="1200"/>
              </a:spcAft>
              <a:buFont typeface="Arial"/>
              <a:buChar char="•"/>
              <a:tabLst>
                <a:tab pos="355600" algn="l"/>
                <a:tab pos="356235" algn="l"/>
              </a:tabLst>
            </a:pPr>
            <a:r>
              <a:rPr sz="2800" spc="-5" dirty="0">
                <a:latin typeface="Cambria" panose="02040503050406030204" pitchFamily="18" charset="0"/>
                <a:ea typeface="Cambria" panose="02040503050406030204" pitchFamily="18" charset="0"/>
                <a:cs typeface="Carlito"/>
              </a:rPr>
              <a:t>the </a:t>
            </a:r>
            <a:r>
              <a:rPr sz="2800" i="1" spc="-15" dirty="0">
                <a:solidFill>
                  <a:srgbClr val="FF0000"/>
                </a:solidFill>
                <a:latin typeface="Cambria" panose="02040503050406030204" pitchFamily="18" charset="0"/>
                <a:ea typeface="Cambria" panose="02040503050406030204" pitchFamily="18" charset="0"/>
                <a:cs typeface="Carlito"/>
              </a:rPr>
              <a:t>digital </a:t>
            </a:r>
            <a:r>
              <a:rPr sz="2800" i="1" spc="-10" dirty="0">
                <a:solidFill>
                  <a:srgbClr val="FF0000"/>
                </a:solidFill>
                <a:latin typeface="Cambria" panose="02040503050406030204" pitchFamily="18" charset="0"/>
                <a:ea typeface="Cambria" panose="02040503050406030204" pitchFamily="18" charset="0"/>
                <a:cs typeface="Carlito"/>
              </a:rPr>
              <a:t>divide</a:t>
            </a:r>
            <a:r>
              <a:rPr sz="2800" spc="-10" dirty="0">
                <a:latin typeface="Cambria" panose="02040503050406030204" pitchFamily="18" charset="0"/>
                <a:ea typeface="Cambria" panose="02040503050406030204" pitchFamily="18" charset="0"/>
                <a:cs typeface="Carlito"/>
              </a:rPr>
              <a:t>, </a:t>
            </a:r>
            <a:r>
              <a:rPr sz="2800" spc="-5" dirty="0">
                <a:latin typeface="Cambria" panose="02040503050406030204" pitchFamily="18" charset="0"/>
                <a:ea typeface="Cambria" panose="02040503050406030204" pitchFamily="18" charset="0"/>
                <a:cs typeface="Carlito"/>
              </a:rPr>
              <a:t>i.e. </a:t>
            </a:r>
            <a:r>
              <a:rPr sz="2800" spc="-20" dirty="0">
                <a:latin typeface="Cambria" panose="02040503050406030204" pitchFamily="18" charset="0"/>
                <a:ea typeface="Cambria" panose="02040503050406030204" pitchFamily="18" charset="0"/>
                <a:cs typeface="Carlito"/>
              </a:rPr>
              <a:t>differences </a:t>
            </a:r>
            <a:r>
              <a:rPr sz="2800" spc="-10" dirty="0">
                <a:latin typeface="Cambria" panose="02040503050406030204" pitchFamily="18" charset="0"/>
                <a:ea typeface="Cambria" panose="02040503050406030204" pitchFamily="18" charset="0"/>
                <a:cs typeface="Carlito"/>
              </a:rPr>
              <a:t>between countries  </a:t>
            </a:r>
            <a:r>
              <a:rPr sz="2800" spc="-5" dirty="0">
                <a:latin typeface="Cambria" panose="02040503050406030204" pitchFamily="18" charset="0"/>
                <a:ea typeface="Cambria" panose="02040503050406030204" pitchFamily="18" charset="0"/>
                <a:cs typeface="Carlito"/>
              </a:rPr>
              <a:t>in </a:t>
            </a:r>
            <a:r>
              <a:rPr sz="2800" spc="-10" dirty="0">
                <a:latin typeface="Cambria" panose="02040503050406030204" pitchFamily="18" charset="0"/>
                <a:ea typeface="Cambria" panose="02040503050406030204" pitchFamily="18" charset="0"/>
                <a:cs typeface="Carlito"/>
              </a:rPr>
              <a:t>terms </a:t>
            </a:r>
            <a:r>
              <a:rPr sz="2800" spc="-5" dirty="0">
                <a:latin typeface="Cambria" panose="02040503050406030204" pitchFamily="18" charset="0"/>
                <a:ea typeface="Cambria" panose="02040503050406030204" pitchFamily="18" charset="0"/>
                <a:cs typeface="Carlito"/>
              </a:rPr>
              <a:t>of their </a:t>
            </a:r>
            <a:r>
              <a:rPr sz="2800" spc="-15" dirty="0">
                <a:latin typeface="Cambria" panose="02040503050406030204" pitchFamily="18" charset="0"/>
                <a:ea typeface="Cambria" panose="02040503050406030204" pitchFamily="18" charset="0"/>
                <a:cs typeface="Carlito"/>
              </a:rPr>
              <a:t>levels </a:t>
            </a:r>
            <a:r>
              <a:rPr sz="2800" spc="-5" dirty="0">
                <a:latin typeface="Cambria" panose="02040503050406030204" pitchFamily="18" charset="0"/>
                <a:ea typeface="Cambria" panose="02040503050406030204" pitchFamily="18" charset="0"/>
                <a:cs typeface="Carlito"/>
              </a:rPr>
              <a:t>of </a:t>
            </a:r>
            <a:r>
              <a:rPr sz="2800" dirty="0">
                <a:latin typeface="Cambria" panose="02040503050406030204" pitchFamily="18" charset="0"/>
                <a:ea typeface="Cambria" panose="02040503050406030204" pitchFamily="18" charset="0"/>
                <a:cs typeface="Carlito"/>
              </a:rPr>
              <a:t>ICT </a:t>
            </a:r>
            <a:r>
              <a:rPr sz="2800" spc="-15" dirty="0">
                <a:latin typeface="Cambria" panose="02040503050406030204" pitchFamily="18" charset="0"/>
                <a:ea typeface="Cambria" panose="02040503050406030204" pitchFamily="18" charset="0"/>
                <a:cs typeface="Carlito"/>
              </a:rPr>
              <a:t>development;</a:t>
            </a:r>
            <a:r>
              <a:rPr sz="2800" spc="75" dirty="0">
                <a:latin typeface="Cambria" panose="02040503050406030204" pitchFamily="18" charset="0"/>
                <a:ea typeface="Cambria" panose="02040503050406030204" pitchFamily="18" charset="0"/>
                <a:cs typeface="Carlito"/>
              </a:rPr>
              <a:t> </a:t>
            </a:r>
            <a:r>
              <a:rPr sz="2800" spc="-5" dirty="0">
                <a:latin typeface="Cambria" panose="02040503050406030204" pitchFamily="18" charset="0"/>
                <a:ea typeface="Cambria" panose="02040503050406030204" pitchFamily="18" charset="0"/>
                <a:cs typeface="Carlito"/>
              </a:rPr>
              <a:t>and</a:t>
            </a:r>
            <a:endParaRPr sz="2800" dirty="0">
              <a:latin typeface="Cambria" panose="02040503050406030204" pitchFamily="18" charset="0"/>
              <a:ea typeface="Cambria" panose="02040503050406030204" pitchFamily="18" charset="0"/>
              <a:cs typeface="Carlito"/>
            </a:endParaRPr>
          </a:p>
          <a:p>
            <a:pPr marL="355600" marR="68580" indent="-343535">
              <a:lnSpc>
                <a:spcPts val="3020"/>
              </a:lnSpc>
              <a:spcAft>
                <a:spcPts val="1200"/>
              </a:spcAft>
              <a:buFont typeface="Arial"/>
              <a:buChar char="•"/>
              <a:tabLst>
                <a:tab pos="355600" algn="l"/>
                <a:tab pos="356235" algn="l"/>
              </a:tabLst>
            </a:pPr>
            <a:r>
              <a:rPr sz="2800" spc="-5" dirty="0">
                <a:latin typeface="Cambria" panose="02040503050406030204" pitchFamily="18" charset="0"/>
                <a:ea typeface="Cambria" panose="02040503050406030204" pitchFamily="18" charset="0"/>
                <a:cs typeface="Carlito"/>
              </a:rPr>
              <a:t>the </a:t>
            </a:r>
            <a:r>
              <a:rPr sz="2800" i="1" spc="-10" dirty="0">
                <a:solidFill>
                  <a:srgbClr val="FF0000"/>
                </a:solidFill>
                <a:latin typeface="Cambria" panose="02040503050406030204" pitchFamily="18" charset="0"/>
                <a:ea typeface="Cambria" panose="02040503050406030204" pitchFamily="18" charset="0"/>
                <a:cs typeface="Carlito"/>
              </a:rPr>
              <a:t>development potential </a:t>
            </a:r>
            <a:r>
              <a:rPr sz="2800" spc="-5" dirty="0">
                <a:latin typeface="Cambria" panose="02040503050406030204" pitchFamily="18" charset="0"/>
                <a:ea typeface="Cambria" panose="02040503050406030204" pitchFamily="18" charset="0"/>
                <a:cs typeface="Carlito"/>
              </a:rPr>
              <a:t>of </a:t>
            </a:r>
            <a:r>
              <a:rPr sz="2800" spc="-50" dirty="0">
                <a:latin typeface="Cambria" panose="02040503050406030204" pitchFamily="18" charset="0"/>
                <a:ea typeface="Cambria" panose="02040503050406030204" pitchFamily="18" charset="0"/>
                <a:cs typeface="Carlito"/>
              </a:rPr>
              <a:t>ICTs </a:t>
            </a:r>
            <a:r>
              <a:rPr sz="2800" spc="-5" dirty="0">
                <a:latin typeface="Cambria" panose="02040503050406030204" pitchFamily="18" charset="0"/>
                <a:ea typeface="Cambria" panose="02040503050406030204" pitchFamily="18" charset="0"/>
                <a:cs typeface="Carlito"/>
              </a:rPr>
              <a:t>and the </a:t>
            </a:r>
            <a:r>
              <a:rPr sz="2800" spc="-20" dirty="0">
                <a:latin typeface="Cambria" panose="02040503050406030204" pitchFamily="18" charset="0"/>
                <a:ea typeface="Cambria" panose="02040503050406030204" pitchFamily="18" charset="0"/>
                <a:cs typeface="Carlito"/>
              </a:rPr>
              <a:t>extent </a:t>
            </a:r>
            <a:r>
              <a:rPr sz="2800" spc="-15" dirty="0">
                <a:latin typeface="Cambria" panose="02040503050406030204" pitchFamily="18" charset="0"/>
                <a:ea typeface="Cambria" panose="02040503050406030204" pitchFamily="18" charset="0"/>
                <a:cs typeface="Carlito"/>
              </a:rPr>
              <a:t>to  </a:t>
            </a:r>
            <a:r>
              <a:rPr sz="2800" spc="-5" dirty="0">
                <a:latin typeface="Cambria" panose="02040503050406030204" pitchFamily="18" charset="0"/>
                <a:ea typeface="Cambria" panose="02040503050406030204" pitchFamily="18" charset="0"/>
                <a:cs typeface="Carlito"/>
              </a:rPr>
              <a:t>which </a:t>
            </a:r>
            <a:r>
              <a:rPr sz="2800" spc="-10" dirty="0">
                <a:latin typeface="Cambria" panose="02040503050406030204" pitchFamily="18" charset="0"/>
                <a:ea typeface="Cambria" panose="02040503050406030204" pitchFamily="18" charset="0"/>
                <a:cs typeface="Carlito"/>
              </a:rPr>
              <a:t>countries can </a:t>
            </a:r>
            <a:r>
              <a:rPr sz="2800" spc="-25" dirty="0">
                <a:latin typeface="Cambria" panose="02040503050406030204" pitchFamily="18" charset="0"/>
                <a:ea typeface="Cambria" panose="02040503050406030204" pitchFamily="18" charset="0"/>
                <a:cs typeface="Carlito"/>
              </a:rPr>
              <a:t>make </a:t>
            </a:r>
            <a:r>
              <a:rPr sz="2800" spc="-10" dirty="0">
                <a:latin typeface="Cambria" panose="02040503050406030204" pitchFamily="18" charset="0"/>
                <a:ea typeface="Cambria" panose="02040503050406030204" pitchFamily="18" charset="0"/>
                <a:cs typeface="Carlito"/>
              </a:rPr>
              <a:t>use </a:t>
            </a:r>
            <a:r>
              <a:rPr sz="2800" spc="-5" dirty="0">
                <a:latin typeface="Cambria" panose="02040503050406030204" pitchFamily="18" charset="0"/>
                <a:ea typeface="Cambria" panose="02040503050406030204" pitchFamily="18" charset="0"/>
                <a:cs typeface="Carlito"/>
              </a:rPr>
              <a:t>of </a:t>
            </a:r>
            <a:r>
              <a:rPr sz="2800" spc="-10" dirty="0">
                <a:latin typeface="Cambria" panose="02040503050406030204" pitchFamily="18" charset="0"/>
                <a:ea typeface="Cambria" panose="02040503050406030204" pitchFamily="18" charset="0"/>
                <a:cs typeface="Carlito"/>
              </a:rPr>
              <a:t>them </a:t>
            </a:r>
            <a:r>
              <a:rPr sz="2800" spc="-20" dirty="0">
                <a:latin typeface="Cambria" panose="02040503050406030204" pitchFamily="18" charset="0"/>
                <a:ea typeface="Cambria" panose="02040503050406030204" pitchFamily="18" charset="0"/>
                <a:cs typeface="Carlito"/>
              </a:rPr>
              <a:t>to </a:t>
            </a:r>
            <a:r>
              <a:rPr sz="2800" spc="-5" dirty="0">
                <a:latin typeface="Cambria" panose="02040503050406030204" pitchFamily="18" charset="0"/>
                <a:ea typeface="Cambria" panose="02040503050406030204" pitchFamily="18" charset="0"/>
                <a:cs typeface="Carlito"/>
              </a:rPr>
              <a:t>enhance  </a:t>
            </a:r>
            <a:r>
              <a:rPr sz="2800" spc="-15" dirty="0">
                <a:latin typeface="Cambria" panose="02040503050406030204" pitchFamily="18" charset="0"/>
                <a:ea typeface="Cambria" panose="02040503050406030204" pitchFamily="18" charset="0"/>
                <a:cs typeface="Carlito"/>
              </a:rPr>
              <a:t>growth </a:t>
            </a:r>
            <a:r>
              <a:rPr sz="2800" spc="-5" dirty="0">
                <a:latin typeface="Cambria" panose="02040503050406030204" pitchFamily="18" charset="0"/>
                <a:ea typeface="Cambria" panose="02040503050406030204" pitchFamily="18" charset="0"/>
                <a:cs typeface="Carlito"/>
              </a:rPr>
              <a:t>and</a:t>
            </a:r>
            <a:r>
              <a:rPr sz="2800" spc="40" dirty="0">
                <a:latin typeface="Cambria" panose="02040503050406030204" pitchFamily="18" charset="0"/>
                <a:ea typeface="Cambria" panose="02040503050406030204" pitchFamily="18" charset="0"/>
                <a:cs typeface="Carlito"/>
              </a:rPr>
              <a:t> </a:t>
            </a:r>
            <a:r>
              <a:rPr sz="2800" spc="-15" dirty="0">
                <a:latin typeface="Cambria" panose="02040503050406030204" pitchFamily="18" charset="0"/>
                <a:ea typeface="Cambria" panose="02040503050406030204" pitchFamily="18" charset="0"/>
                <a:cs typeface="Carlito"/>
              </a:rPr>
              <a:t>development.</a:t>
            </a:r>
            <a:endParaRPr sz="2800" dirty="0">
              <a:latin typeface="Cambria" panose="02040503050406030204" pitchFamily="18" charset="0"/>
              <a:ea typeface="Cambria" panose="02040503050406030204" pitchFamily="18" charset="0"/>
              <a:cs typeface="Carlito"/>
            </a:endParaRPr>
          </a:p>
        </p:txBody>
      </p:sp>
    </p:spTree>
    <p:extLst>
      <p:ext uri="{BB962C8B-B14F-4D97-AF65-F5344CB8AC3E}">
        <p14:creationId xmlns:p14="http://schemas.microsoft.com/office/powerpoint/2010/main" val="2887976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285728"/>
            <a:ext cx="8572560" cy="61912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457200" y="274638"/>
            <a:ext cx="8229600" cy="411162"/>
          </a:xfrm>
        </p:spPr>
        <p:txBody>
          <a:bodyPr>
            <a:noAutofit/>
          </a:bodyPr>
          <a:lstStyle/>
          <a:p>
            <a:r>
              <a:rPr lang="en-US" sz="3200" b="1" dirty="0" smtClean="0">
                <a:solidFill>
                  <a:srgbClr val="0033CC"/>
                </a:solidFill>
              </a:rPr>
              <a:t>What is Development?</a:t>
            </a:r>
            <a:endParaRPr lang="en-IN" sz="4800" b="1" dirty="0">
              <a:solidFill>
                <a:srgbClr val="0033CC"/>
              </a:solidFill>
            </a:endParaRPr>
          </a:p>
        </p:txBody>
      </p:sp>
      <p:sp>
        <p:nvSpPr>
          <p:cNvPr id="3" name="Content Placeholder 2"/>
          <p:cNvSpPr>
            <a:spLocks noGrp="1"/>
          </p:cNvSpPr>
          <p:nvPr>
            <p:ph idx="1"/>
          </p:nvPr>
        </p:nvSpPr>
        <p:spPr>
          <a:xfrm>
            <a:off x="684352" y="738352"/>
            <a:ext cx="8229600" cy="5617998"/>
          </a:xfrm>
        </p:spPr>
        <p:txBody>
          <a:bodyPr>
            <a:noAutofit/>
          </a:bodyPr>
          <a:lstStyle/>
          <a:p>
            <a:r>
              <a:rPr lang="en-US" sz="2000" dirty="0">
                <a:latin typeface="Cambria" panose="02040503050406030204" pitchFamily="18" charset="0"/>
                <a:ea typeface="Cambria" panose="02040503050406030204" pitchFamily="18" charset="0"/>
              </a:rPr>
              <a:t>The term means different things to different people, </a:t>
            </a:r>
            <a:r>
              <a:rPr lang="en-US" sz="2000" dirty="0" smtClean="0">
                <a:latin typeface="Cambria" panose="02040503050406030204" pitchFamily="18" charset="0"/>
                <a:ea typeface="Cambria" panose="02040503050406030204" pitchFamily="18" charset="0"/>
              </a:rPr>
              <a:t>based on </a:t>
            </a:r>
            <a:r>
              <a:rPr lang="en-US" sz="2000" dirty="0">
                <a:latin typeface="Cambria" panose="02040503050406030204" pitchFamily="18" charset="0"/>
                <a:ea typeface="Cambria" panose="02040503050406030204" pitchFamily="18" charset="0"/>
              </a:rPr>
              <a:t>economic, geographic, political, social, cultural, religious and ethnic contexts</a:t>
            </a:r>
            <a:r>
              <a:rPr lang="en-US" sz="2000" dirty="0" smtClean="0">
                <a:latin typeface="Cambria" panose="02040503050406030204" pitchFamily="18" charset="0"/>
                <a:ea typeface="Cambria" panose="02040503050406030204" pitchFamily="18" charset="0"/>
              </a:rPr>
              <a:t>.</a:t>
            </a:r>
          </a:p>
          <a:p>
            <a:r>
              <a:rPr lang="en-US" sz="2000" dirty="0">
                <a:latin typeface="Cambria" panose="02040503050406030204" pitchFamily="18" charset="0"/>
                <a:ea typeface="Cambria" panose="02040503050406030204" pitchFamily="18" charset="0"/>
              </a:rPr>
              <a:t>Current development perspectives originated </a:t>
            </a:r>
            <a:r>
              <a:rPr lang="en-US" sz="2000" dirty="0" smtClean="0">
                <a:latin typeface="Cambria" panose="02040503050406030204" pitchFamily="18" charset="0"/>
                <a:ea typeface="Cambria" panose="02040503050406030204" pitchFamily="18" charset="0"/>
              </a:rPr>
              <a:t>from</a:t>
            </a:r>
          </a:p>
          <a:p>
            <a:pPr lvl="1"/>
            <a:r>
              <a:rPr lang="en-US" sz="1600" dirty="0" smtClean="0">
                <a:latin typeface="Cambria" panose="02040503050406030204" pitchFamily="18" charset="0"/>
                <a:ea typeface="Cambria" panose="02040503050406030204" pitchFamily="18" charset="0"/>
              </a:rPr>
              <a:t>post </a:t>
            </a:r>
            <a:r>
              <a:rPr lang="en-US" sz="1600" dirty="0">
                <a:latin typeface="Cambria" panose="02040503050406030204" pitchFamily="18" charset="0"/>
                <a:ea typeface="Cambria" panose="02040503050406030204" pitchFamily="18" charset="0"/>
              </a:rPr>
              <a:t>World War II era when the </a:t>
            </a:r>
            <a:r>
              <a:rPr lang="en-US" sz="1600" dirty="0" smtClean="0">
                <a:latin typeface="Cambria" panose="02040503050406030204" pitchFamily="18" charset="0"/>
                <a:ea typeface="Cambria" panose="02040503050406030204" pitchFamily="18" charset="0"/>
              </a:rPr>
              <a:t>term “development</a:t>
            </a:r>
            <a:r>
              <a:rPr lang="en-US" sz="1600" dirty="0">
                <a:latin typeface="Cambria" panose="02040503050406030204" pitchFamily="18" charset="0"/>
                <a:ea typeface="Cambria" panose="02040503050406030204" pitchFamily="18" charset="0"/>
              </a:rPr>
              <a:t>” was used as part of a rationale for post-war reconstruction in Europe and </a:t>
            </a:r>
            <a:r>
              <a:rPr lang="en-US" sz="1600" dirty="0" smtClean="0">
                <a:latin typeface="Cambria" panose="02040503050406030204" pitchFamily="18" charset="0"/>
                <a:ea typeface="Cambria" panose="02040503050406030204" pitchFamily="18" charset="0"/>
              </a:rPr>
              <a:t>the “underdeveloped </a:t>
            </a:r>
            <a:r>
              <a:rPr lang="en-US" sz="1600" dirty="0">
                <a:latin typeface="Cambria" panose="02040503050406030204" pitchFamily="18" charset="0"/>
                <a:ea typeface="Cambria" panose="02040503050406030204" pitchFamily="18" charset="0"/>
              </a:rPr>
              <a:t>parts” of the </a:t>
            </a:r>
            <a:r>
              <a:rPr lang="en-US" sz="1600" dirty="0" smtClean="0">
                <a:latin typeface="Cambria" panose="02040503050406030204" pitchFamily="18" charset="0"/>
                <a:ea typeface="Cambria" panose="02040503050406030204" pitchFamily="18" charset="0"/>
              </a:rPr>
              <a:t>world.</a:t>
            </a:r>
          </a:p>
          <a:p>
            <a:pPr lvl="1"/>
            <a:r>
              <a:rPr lang="en-US" sz="1600" dirty="0">
                <a:latin typeface="Cambria" panose="02040503050406030204" pitchFamily="18" charset="0"/>
                <a:ea typeface="Cambria" panose="02040503050406030204" pitchFamily="18" charset="0"/>
              </a:rPr>
              <a:t>i</a:t>
            </a:r>
            <a:r>
              <a:rPr lang="en-US" sz="1600" dirty="0" smtClean="0">
                <a:latin typeface="Cambria" panose="02040503050406030204" pitchFamily="18" charset="0"/>
                <a:ea typeface="Cambria" panose="02040503050406030204" pitchFamily="18" charset="0"/>
              </a:rPr>
              <a:t>mmediate </a:t>
            </a:r>
            <a:r>
              <a:rPr lang="en-US" sz="1600" dirty="0" smtClean="0">
                <a:latin typeface="Cambria" pitchFamily="18" charset="0"/>
              </a:rPr>
              <a:t>post-colonial </a:t>
            </a:r>
            <a:r>
              <a:rPr lang="en-US" sz="1600" dirty="0">
                <a:latin typeface="Cambria" pitchFamily="18" charset="0"/>
              </a:rPr>
              <a:t>experience where most of the newly independent countries of Asia and </a:t>
            </a:r>
            <a:r>
              <a:rPr lang="en-US" sz="1600" dirty="0" smtClean="0">
                <a:latin typeface="Cambria" pitchFamily="18" charset="0"/>
              </a:rPr>
              <a:t>Africa were</a:t>
            </a:r>
            <a:r>
              <a:rPr lang="en-US" sz="1600" dirty="0">
                <a:latin typeface="Cambria" pitchFamily="18" charset="0"/>
              </a:rPr>
              <a:t>, according to Western values, left far behind in terms of progress.</a:t>
            </a:r>
          </a:p>
          <a:p>
            <a:r>
              <a:rPr lang="en-US" sz="2000" dirty="0" smtClean="0">
                <a:latin typeface="Cambria" pitchFamily="18" charset="0"/>
              </a:rPr>
              <a:t>“Development</a:t>
            </a:r>
            <a:r>
              <a:rPr lang="en-US" sz="2000" dirty="0">
                <a:latin typeface="Cambria" pitchFamily="18" charset="0"/>
              </a:rPr>
              <a:t>” as a conceptual framework for a number </a:t>
            </a:r>
            <a:r>
              <a:rPr lang="en-US" sz="2000" dirty="0" smtClean="0">
                <a:latin typeface="Cambria" pitchFamily="18" charset="0"/>
              </a:rPr>
              <a:t>of individual</a:t>
            </a:r>
            <a:r>
              <a:rPr lang="en-US" sz="2000" dirty="0">
                <a:latin typeface="Cambria" pitchFamily="18" charset="0"/>
              </a:rPr>
              <a:t>, institutional, national and international changes is essentially a post World War </a:t>
            </a:r>
            <a:r>
              <a:rPr lang="en-US" sz="2000" dirty="0" smtClean="0">
                <a:latin typeface="Cambria" pitchFamily="18" charset="0"/>
              </a:rPr>
              <a:t>II phenomenon</a:t>
            </a:r>
            <a:r>
              <a:rPr lang="en-US" sz="2000" dirty="0">
                <a:latin typeface="Cambria" pitchFamily="18" charset="0"/>
              </a:rPr>
              <a:t>. </a:t>
            </a:r>
            <a:endParaRPr lang="en-US" sz="2000" dirty="0" smtClean="0">
              <a:latin typeface="Cambria" pitchFamily="18" charset="0"/>
            </a:endParaRPr>
          </a:p>
          <a:p>
            <a:r>
              <a:rPr lang="en-US" sz="2000" dirty="0">
                <a:latin typeface="Cambria" pitchFamily="18" charset="0"/>
              </a:rPr>
              <a:t>B</a:t>
            </a:r>
            <a:r>
              <a:rPr lang="en-US" sz="2000" dirty="0" smtClean="0">
                <a:latin typeface="Cambria" pitchFamily="18" charset="0"/>
              </a:rPr>
              <a:t>ecame </a:t>
            </a:r>
            <a:r>
              <a:rPr lang="en-US" sz="2000" dirty="0">
                <a:latin typeface="Cambria" pitchFamily="18" charset="0"/>
              </a:rPr>
              <a:t>synonymous with growth, modernization, change, democracy, </a:t>
            </a:r>
            <a:r>
              <a:rPr lang="en-US" sz="2000" dirty="0" smtClean="0">
                <a:latin typeface="Cambria" pitchFamily="18" charset="0"/>
              </a:rPr>
              <a:t>and many </a:t>
            </a:r>
            <a:r>
              <a:rPr lang="en-US" sz="2000" dirty="0">
                <a:latin typeface="Cambria" pitchFamily="18" charset="0"/>
              </a:rPr>
              <a:t>similar Western values, and in the beginning was </a:t>
            </a:r>
            <a:r>
              <a:rPr lang="en-US" sz="2000" b="1" dirty="0">
                <a:latin typeface="Cambria" pitchFamily="18" charset="0"/>
              </a:rPr>
              <a:t>focused largely on economic </a:t>
            </a:r>
            <a:r>
              <a:rPr lang="en-US" sz="2000" b="1" dirty="0" smtClean="0">
                <a:latin typeface="Cambria" pitchFamily="18" charset="0"/>
              </a:rPr>
              <a:t>development.</a:t>
            </a:r>
          </a:p>
          <a:p>
            <a:r>
              <a:rPr lang="en-US" sz="2000" dirty="0" smtClean="0">
                <a:latin typeface="Cambria" pitchFamily="18" charset="0"/>
              </a:rPr>
              <a:t>Measured by economic indicators e.g. </a:t>
            </a:r>
            <a:r>
              <a:rPr lang="en-US" sz="2000" dirty="0">
                <a:latin typeface="Cambria" pitchFamily="18" charset="0"/>
              </a:rPr>
              <a:t>Gross National Product (</a:t>
            </a:r>
            <a:r>
              <a:rPr lang="en-US" sz="2000" dirty="0" smtClean="0">
                <a:latin typeface="Cambria" pitchFamily="18" charset="0"/>
              </a:rPr>
              <a:t>GNP), GNP </a:t>
            </a:r>
            <a:r>
              <a:rPr lang="en-US" sz="2000" dirty="0">
                <a:latin typeface="Cambria" pitchFamily="18" charset="0"/>
              </a:rPr>
              <a:t>per </a:t>
            </a:r>
            <a:r>
              <a:rPr lang="en-US" sz="2000" dirty="0" smtClean="0">
                <a:latin typeface="Cambria" pitchFamily="18" charset="0"/>
              </a:rPr>
              <a:t>capita, Gross </a:t>
            </a:r>
            <a:r>
              <a:rPr lang="en-US" sz="2000" dirty="0">
                <a:latin typeface="Cambria" pitchFamily="18" charset="0"/>
              </a:rPr>
              <a:t>Domestic Product (GDP</a:t>
            </a:r>
            <a:r>
              <a:rPr lang="en-US" sz="2000" dirty="0" smtClean="0">
                <a:latin typeface="Cambria" pitchFamily="18" charset="0"/>
              </a:rPr>
              <a:t>) and GDP </a:t>
            </a:r>
            <a:r>
              <a:rPr lang="en-US" sz="2000" dirty="0">
                <a:latin typeface="Cambria" pitchFamily="18" charset="0"/>
              </a:rPr>
              <a:t>per </a:t>
            </a:r>
            <a:r>
              <a:rPr lang="en-US" sz="2000" dirty="0" smtClean="0">
                <a:latin typeface="Cambria" pitchFamily="18" charset="0"/>
              </a:rPr>
              <a:t>capita </a:t>
            </a:r>
            <a:r>
              <a:rPr lang="en-US" sz="2000" dirty="0">
                <a:latin typeface="Cambria" pitchFamily="18" charset="0"/>
              </a:rPr>
              <a:t>and per capita income</a:t>
            </a:r>
            <a:endParaRPr lang="en-IN" sz="2000" dirty="0">
              <a:latin typeface="Cambria" pitchFamily="18" charset="0"/>
            </a:endParaRPr>
          </a:p>
          <a:p>
            <a:endParaRPr lang="en-IN" sz="2000"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927062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285728"/>
            <a:ext cx="8572560" cy="6072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0" y="274638"/>
            <a:ext cx="8229600" cy="778098"/>
          </a:xfrm>
        </p:spPr>
        <p:txBody>
          <a:bodyPr/>
          <a:lstStyle/>
          <a:p>
            <a:r>
              <a:rPr lang="en-US" b="1" dirty="0" smtClean="0">
                <a:solidFill>
                  <a:srgbClr val="000099"/>
                </a:solidFill>
              </a:rPr>
              <a:t>What is e-Government?</a:t>
            </a:r>
            <a:endParaRPr lang="en-IN" b="1" dirty="0">
              <a:solidFill>
                <a:srgbClr val="000099"/>
              </a:solidFill>
            </a:endParaRPr>
          </a:p>
        </p:txBody>
      </p:sp>
      <p:sp>
        <p:nvSpPr>
          <p:cNvPr id="3" name="Content Placeholder 2"/>
          <p:cNvSpPr>
            <a:spLocks noGrp="1"/>
          </p:cNvSpPr>
          <p:nvPr>
            <p:ph idx="1"/>
          </p:nvPr>
        </p:nvSpPr>
        <p:spPr>
          <a:xfrm>
            <a:off x="539552" y="1196752"/>
            <a:ext cx="8229600" cy="5040560"/>
          </a:xfrm>
        </p:spPr>
        <p:txBody>
          <a:bodyPr>
            <a:noAutofit/>
          </a:bodyPr>
          <a:lstStyle/>
          <a:p>
            <a:pPr algn="just">
              <a:spcBef>
                <a:spcPts val="0"/>
              </a:spcBef>
              <a:spcAft>
                <a:spcPts val="600"/>
              </a:spcAft>
              <a:buFont typeface="Wingdings" pitchFamily="2" charset="2"/>
              <a:buChar char="Ø"/>
            </a:pPr>
            <a:r>
              <a:rPr lang="en-IN" sz="2200" dirty="0" smtClean="0">
                <a:solidFill>
                  <a:srgbClr val="0000FF"/>
                </a:solidFill>
                <a:latin typeface="Cambria" pitchFamily="18" charset="0"/>
              </a:rPr>
              <a:t> </a:t>
            </a:r>
            <a:r>
              <a:rPr lang="en-IN" sz="2000" dirty="0" smtClean="0">
                <a:solidFill>
                  <a:srgbClr val="0000FF"/>
                </a:solidFill>
                <a:latin typeface="Cambria" pitchFamily="18" charset="0"/>
              </a:rPr>
              <a:t>OECD (2003): </a:t>
            </a:r>
            <a:r>
              <a:rPr lang="en-IN" sz="2000" i="1" dirty="0" smtClean="0">
                <a:latin typeface="Cambria" pitchFamily="18" charset="0"/>
              </a:rPr>
              <a:t>“Use of information and communication technologies, and particularly the Internet, as a tool to achieve </a:t>
            </a:r>
            <a:r>
              <a:rPr lang="en-IN" sz="2000" i="1" dirty="0" smtClean="0">
                <a:solidFill>
                  <a:srgbClr val="00B050"/>
                </a:solidFill>
                <a:latin typeface="Cambria" pitchFamily="18" charset="0"/>
              </a:rPr>
              <a:t>better government </a:t>
            </a:r>
            <a:r>
              <a:rPr lang="en-IN" sz="2000" i="1" dirty="0" smtClean="0">
                <a:latin typeface="Cambria" pitchFamily="18" charset="0"/>
              </a:rPr>
              <a:t>.”</a:t>
            </a:r>
          </a:p>
          <a:p>
            <a:pPr algn="just">
              <a:spcBef>
                <a:spcPts val="0"/>
              </a:spcBef>
              <a:spcAft>
                <a:spcPts val="600"/>
              </a:spcAft>
              <a:buNone/>
            </a:pPr>
            <a:endParaRPr lang="en-IN" sz="2000" i="1" dirty="0" smtClean="0">
              <a:latin typeface="Cambria" pitchFamily="18" charset="0"/>
            </a:endParaRPr>
          </a:p>
          <a:p>
            <a:pPr algn="just">
              <a:spcAft>
                <a:spcPts val="1800"/>
              </a:spcAft>
              <a:buFont typeface="Wingdings" pitchFamily="2" charset="2"/>
              <a:buChar char="Ø"/>
            </a:pPr>
            <a:r>
              <a:rPr lang="en-IN" sz="2000" dirty="0" smtClean="0">
                <a:solidFill>
                  <a:srgbClr val="0000FF"/>
                </a:solidFill>
                <a:latin typeface="Cambria" pitchFamily="18" charset="0"/>
              </a:rPr>
              <a:t>World Bank: </a:t>
            </a:r>
            <a:r>
              <a:rPr lang="en-IN" sz="2000" i="1" dirty="0" smtClean="0">
                <a:latin typeface="Cambria" pitchFamily="18" charset="0"/>
              </a:rPr>
              <a:t>“Use of information technologies (such as Wide Area Networks, the Internet, and mobile computing) by government agencies that have the ability to </a:t>
            </a:r>
            <a:r>
              <a:rPr lang="en-IN" sz="2000" i="1" dirty="0" smtClean="0">
                <a:solidFill>
                  <a:srgbClr val="00B050"/>
                </a:solidFill>
                <a:latin typeface="Cambria" pitchFamily="18" charset="0"/>
              </a:rPr>
              <a:t>transform relations with citizens, businesses</a:t>
            </a:r>
            <a:r>
              <a:rPr lang="en-IN" sz="2000" i="1" dirty="0" smtClean="0">
                <a:latin typeface="Cambria" pitchFamily="18" charset="0"/>
              </a:rPr>
              <a:t>, and other arms of government”.</a:t>
            </a:r>
            <a:endParaRPr lang="en-IN" sz="2000" dirty="0" smtClean="0">
              <a:solidFill>
                <a:srgbClr val="000099"/>
              </a:solidFill>
              <a:latin typeface="Cambria" pitchFamily="18" charset="0"/>
            </a:endParaRPr>
          </a:p>
          <a:p>
            <a:pPr algn="just">
              <a:spcAft>
                <a:spcPts val="1800"/>
              </a:spcAft>
              <a:buFont typeface="Wingdings" pitchFamily="2" charset="2"/>
              <a:buChar char="Ø"/>
            </a:pPr>
            <a:r>
              <a:rPr lang="en-IN" sz="2000" dirty="0" smtClean="0">
                <a:solidFill>
                  <a:srgbClr val="0000FF"/>
                </a:solidFill>
                <a:latin typeface="Cambria" pitchFamily="18" charset="0"/>
              </a:rPr>
              <a:t>United Nations (2014): </a:t>
            </a:r>
            <a:r>
              <a:rPr lang="en-IN" sz="2000" dirty="0" smtClean="0">
                <a:latin typeface="Cambria" pitchFamily="18" charset="0"/>
              </a:rPr>
              <a:t>"</a:t>
            </a:r>
            <a:r>
              <a:rPr lang="en-IN" sz="2000" i="1" dirty="0" smtClean="0">
                <a:latin typeface="Cambria" pitchFamily="18" charset="0"/>
              </a:rPr>
              <a:t>The use and application of information technologies in public administration to streamline and integrate </a:t>
            </a:r>
            <a:r>
              <a:rPr lang="en-IN" sz="2000" i="1" dirty="0" smtClean="0">
                <a:solidFill>
                  <a:srgbClr val="00B050"/>
                </a:solidFill>
                <a:latin typeface="Cambria" pitchFamily="18" charset="0"/>
              </a:rPr>
              <a:t>workflows and processes</a:t>
            </a:r>
            <a:r>
              <a:rPr lang="en-IN" sz="2000" i="1" dirty="0" smtClean="0">
                <a:latin typeface="Cambria" pitchFamily="18" charset="0"/>
              </a:rPr>
              <a:t>, to effectively </a:t>
            </a:r>
            <a:r>
              <a:rPr lang="en-IN" sz="2000" i="1" dirty="0" smtClean="0">
                <a:solidFill>
                  <a:srgbClr val="00B050"/>
                </a:solidFill>
                <a:latin typeface="Cambria" pitchFamily="18" charset="0"/>
              </a:rPr>
              <a:t>manage data and information</a:t>
            </a:r>
            <a:r>
              <a:rPr lang="en-IN" sz="2000" i="1" dirty="0" smtClean="0">
                <a:latin typeface="Cambria" pitchFamily="18" charset="0"/>
              </a:rPr>
              <a:t>, enhance public </a:t>
            </a:r>
            <a:r>
              <a:rPr lang="en-IN" sz="2000" i="1" dirty="0" smtClean="0">
                <a:solidFill>
                  <a:srgbClr val="00B050"/>
                </a:solidFill>
                <a:latin typeface="Cambria" pitchFamily="18" charset="0"/>
              </a:rPr>
              <a:t>service delivery</a:t>
            </a:r>
            <a:r>
              <a:rPr lang="en-IN" sz="2000" i="1" dirty="0" smtClean="0">
                <a:latin typeface="Cambria" pitchFamily="18" charset="0"/>
              </a:rPr>
              <a:t>, as well as expand communication channels for </a:t>
            </a:r>
            <a:r>
              <a:rPr lang="en-IN" sz="2000" i="1" dirty="0" smtClean="0">
                <a:solidFill>
                  <a:srgbClr val="00B050"/>
                </a:solidFill>
                <a:latin typeface="Cambria" pitchFamily="18" charset="0"/>
              </a:rPr>
              <a:t>engagement and empowerment of people.”</a:t>
            </a:r>
          </a:p>
          <a:p>
            <a:pPr algn="ctr">
              <a:spcAft>
                <a:spcPts val="1800"/>
              </a:spcAft>
              <a:buNone/>
            </a:pPr>
            <a:r>
              <a:rPr lang="en-IN" sz="2000" b="1" dirty="0" smtClean="0">
                <a:solidFill>
                  <a:srgbClr val="009900"/>
                </a:solidFill>
                <a:latin typeface="Cambria" pitchFamily="18" charset="0"/>
              </a:rPr>
              <a:t>SCOPE OF ACTIVITIES IN e-GOVERNMENT EXPANDING WITH TIME</a:t>
            </a:r>
          </a:p>
          <a:p>
            <a:pPr algn="just">
              <a:spcAft>
                <a:spcPts val="1800"/>
              </a:spcAft>
              <a:buNone/>
            </a:pPr>
            <a:endParaRPr lang="en-IN" sz="2000" dirty="0" smtClean="0">
              <a:solidFill>
                <a:srgbClr val="000099"/>
              </a:solidFill>
              <a:latin typeface="Cambria" pitchFamily="18" charset="0"/>
            </a:endParaRPr>
          </a:p>
          <a:p>
            <a:pPr algn="just">
              <a:buNone/>
            </a:pPr>
            <a:endParaRPr lang="en-IN" sz="2400" dirty="0" smtClean="0">
              <a:solidFill>
                <a:srgbClr val="000099"/>
              </a:solidFill>
              <a:latin typeface="Cambria" pitchFamily="18" charset="0"/>
            </a:endParaRPr>
          </a:p>
          <a:p>
            <a:pPr algn="just">
              <a:buNone/>
            </a:pPr>
            <a:endParaRPr lang="en-IN" sz="2200" dirty="0" smtClean="0">
              <a:latin typeface="Cambria" pitchFamily="18" charset="0"/>
            </a:endParaRPr>
          </a:p>
          <a:p>
            <a:pPr algn="just">
              <a:buNone/>
            </a:pPr>
            <a:endParaRPr lang="en-IN" sz="2200" dirty="0" smtClean="0">
              <a:latin typeface="Cambria" pitchFamily="18" charset="0"/>
            </a:endParaRPr>
          </a:p>
          <a:p>
            <a:endParaRPr lang="en-IN" sz="2000" dirty="0"/>
          </a:p>
        </p:txBody>
      </p:sp>
      <p:sp>
        <p:nvSpPr>
          <p:cNvPr id="6" name="Slide Number Placeholder 5"/>
          <p:cNvSpPr>
            <a:spLocks noGrp="1"/>
          </p:cNvSpPr>
          <p:nvPr>
            <p:ph type="sldNum" sz="quarter" idx="12"/>
          </p:nvPr>
        </p:nvSpPr>
        <p:spPr/>
        <p:txBody>
          <a:bodyPr/>
          <a:lstStyle/>
          <a:p>
            <a:fld id="{6791A4A7-6FE8-421D-8D4F-76CE7A47BE35}" type="slidenum">
              <a:rPr lang="en-IN" smtClean="0"/>
              <a:pPr/>
              <a:t>40</a:t>
            </a:fld>
            <a:endParaRPr lang="en-IN"/>
          </a:p>
        </p:txBody>
      </p:sp>
    </p:spTree>
    <p:extLst>
      <p:ext uri="{BB962C8B-B14F-4D97-AF65-F5344CB8AC3E}">
        <p14:creationId xmlns:p14="http://schemas.microsoft.com/office/powerpoint/2010/main" val="24623712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285728"/>
            <a:ext cx="8572560" cy="6072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0" y="274638"/>
            <a:ext cx="8229600" cy="778098"/>
          </a:xfrm>
        </p:spPr>
        <p:txBody>
          <a:bodyPr/>
          <a:lstStyle/>
          <a:p>
            <a:r>
              <a:rPr lang="en-US" b="1" dirty="0" smtClean="0">
                <a:solidFill>
                  <a:srgbClr val="000099"/>
                </a:solidFill>
              </a:rPr>
              <a:t>Why e-Government?</a:t>
            </a:r>
            <a:endParaRPr lang="en-IN" b="1" dirty="0">
              <a:solidFill>
                <a:srgbClr val="000099"/>
              </a:solidFill>
            </a:endParaRPr>
          </a:p>
        </p:txBody>
      </p:sp>
      <p:sp>
        <p:nvSpPr>
          <p:cNvPr id="3" name="Content Placeholder 2"/>
          <p:cNvSpPr>
            <a:spLocks noGrp="1"/>
          </p:cNvSpPr>
          <p:nvPr>
            <p:ph idx="1"/>
          </p:nvPr>
        </p:nvSpPr>
        <p:spPr>
          <a:xfrm>
            <a:off x="539552" y="1196752"/>
            <a:ext cx="8229600" cy="5040560"/>
          </a:xfrm>
        </p:spPr>
        <p:txBody>
          <a:bodyPr>
            <a:noAutofit/>
          </a:bodyPr>
          <a:lstStyle/>
          <a:p>
            <a:pPr algn="just">
              <a:spcBef>
                <a:spcPts val="0"/>
              </a:spcBef>
              <a:spcAft>
                <a:spcPts val="1800"/>
              </a:spcAft>
              <a:buFont typeface="Wingdings" pitchFamily="2" charset="2"/>
              <a:buChar char="Ø"/>
            </a:pPr>
            <a:r>
              <a:rPr lang="en-IN" sz="2000" dirty="0" smtClean="0">
                <a:latin typeface="Cambria" pitchFamily="18" charset="0"/>
              </a:rPr>
              <a:t>Governments all over the world are adopting Information and Communication Technology (ICT) for transforming government administration </a:t>
            </a:r>
            <a:r>
              <a:rPr lang="en-IN" sz="1600" dirty="0" smtClean="0">
                <a:solidFill>
                  <a:srgbClr val="0000FF"/>
                </a:solidFill>
                <a:latin typeface="Cambria" pitchFamily="18" charset="0"/>
              </a:rPr>
              <a:t>(</a:t>
            </a:r>
            <a:r>
              <a:rPr lang="en-IN" sz="1600" dirty="0" err="1" smtClean="0">
                <a:solidFill>
                  <a:srgbClr val="0000FF"/>
                </a:solidFill>
                <a:latin typeface="Cambria" pitchFamily="18" charset="0"/>
              </a:rPr>
              <a:t>Dwivedi</a:t>
            </a:r>
            <a:r>
              <a:rPr lang="en-IN" sz="1600" dirty="0" smtClean="0">
                <a:solidFill>
                  <a:srgbClr val="0000FF"/>
                </a:solidFill>
                <a:latin typeface="Cambria" pitchFamily="18" charset="0"/>
              </a:rPr>
              <a:t> et al. 2012; </a:t>
            </a:r>
            <a:r>
              <a:rPr lang="en-IN" sz="1600" dirty="0" err="1" smtClean="0">
                <a:solidFill>
                  <a:srgbClr val="0000FF"/>
                </a:solidFill>
                <a:latin typeface="Cambria" pitchFamily="18" charset="0"/>
              </a:rPr>
              <a:t>Ebrahim</a:t>
            </a:r>
            <a:r>
              <a:rPr lang="en-IN" sz="1600" dirty="0" smtClean="0">
                <a:solidFill>
                  <a:srgbClr val="0000FF"/>
                </a:solidFill>
                <a:latin typeface="Cambria" pitchFamily="18" charset="0"/>
              </a:rPr>
              <a:t> &amp; </a:t>
            </a:r>
            <a:r>
              <a:rPr lang="en-IN" sz="1600" dirty="0" err="1" smtClean="0">
                <a:solidFill>
                  <a:srgbClr val="0000FF"/>
                </a:solidFill>
                <a:latin typeface="Cambria" pitchFamily="18" charset="0"/>
              </a:rPr>
              <a:t>Irani</a:t>
            </a:r>
            <a:r>
              <a:rPr lang="en-IN" sz="1600" dirty="0" smtClean="0">
                <a:solidFill>
                  <a:srgbClr val="0000FF"/>
                </a:solidFill>
                <a:latin typeface="Cambria" pitchFamily="18" charset="0"/>
              </a:rPr>
              <a:t> 2005) </a:t>
            </a:r>
          </a:p>
          <a:p>
            <a:pPr algn="just">
              <a:spcBef>
                <a:spcPts val="0"/>
              </a:spcBef>
              <a:spcAft>
                <a:spcPts val="1800"/>
              </a:spcAft>
              <a:buFont typeface="Wingdings" pitchFamily="2" charset="2"/>
              <a:buChar char="Ø"/>
            </a:pPr>
            <a:r>
              <a:rPr lang="en-IN" sz="2000" dirty="0" smtClean="0">
                <a:latin typeface="Cambria" pitchFamily="18" charset="0"/>
              </a:rPr>
              <a:t>Mode of delivery that has the potential for </a:t>
            </a:r>
          </a:p>
          <a:p>
            <a:pPr lvl="1" algn="just">
              <a:spcBef>
                <a:spcPts val="0"/>
              </a:spcBef>
              <a:spcAft>
                <a:spcPts val="1200"/>
              </a:spcAft>
              <a:buFont typeface="Wingdings" pitchFamily="2" charset="2"/>
              <a:buChar char="Ø"/>
            </a:pPr>
            <a:r>
              <a:rPr lang="en-IN" sz="1800" b="1" dirty="0" smtClean="0">
                <a:solidFill>
                  <a:srgbClr val="009900"/>
                </a:solidFill>
                <a:latin typeface="Cambria" pitchFamily="18" charset="0"/>
              </a:rPr>
              <a:t>reducing the governance costs </a:t>
            </a:r>
            <a:r>
              <a:rPr lang="en-IN" sz="1800" dirty="0" smtClean="0">
                <a:latin typeface="Cambria" pitchFamily="18" charset="0"/>
              </a:rPr>
              <a:t>by minimizing the wastage </a:t>
            </a:r>
            <a:r>
              <a:rPr lang="en-IN" sz="1600" dirty="0" smtClean="0">
                <a:solidFill>
                  <a:srgbClr val="0000FF"/>
                </a:solidFill>
                <a:latin typeface="Cambria" pitchFamily="18" charset="0"/>
              </a:rPr>
              <a:t>(Janssen et al. 2008).</a:t>
            </a:r>
          </a:p>
          <a:p>
            <a:pPr lvl="1" algn="just">
              <a:spcBef>
                <a:spcPts val="0"/>
              </a:spcBef>
              <a:spcAft>
                <a:spcPts val="1200"/>
              </a:spcAft>
              <a:buFont typeface="Wingdings" pitchFamily="2" charset="2"/>
              <a:buChar char="Ø"/>
            </a:pPr>
            <a:r>
              <a:rPr lang="en-IN" sz="1800" dirty="0" smtClean="0">
                <a:latin typeface="Cambria" pitchFamily="18" charset="0"/>
              </a:rPr>
              <a:t>eliminating corruption by </a:t>
            </a:r>
            <a:r>
              <a:rPr lang="en-IN" sz="1800" b="1" dirty="0" smtClean="0">
                <a:solidFill>
                  <a:srgbClr val="009900"/>
                </a:solidFill>
                <a:latin typeface="Cambria" pitchFamily="18" charset="0"/>
              </a:rPr>
              <a:t>improving transparency </a:t>
            </a:r>
            <a:r>
              <a:rPr lang="en-IN" sz="1600" dirty="0" smtClean="0">
                <a:solidFill>
                  <a:srgbClr val="0000FF"/>
                </a:solidFill>
                <a:latin typeface="Cambria" pitchFamily="18" charset="0"/>
              </a:rPr>
              <a:t>(Krishnan et al. 2013).</a:t>
            </a:r>
          </a:p>
          <a:p>
            <a:pPr lvl="1" algn="just">
              <a:spcBef>
                <a:spcPts val="0"/>
              </a:spcBef>
              <a:spcAft>
                <a:spcPts val="1200"/>
              </a:spcAft>
              <a:buFont typeface="Wingdings" pitchFamily="2" charset="2"/>
              <a:buChar char="Ø"/>
            </a:pPr>
            <a:r>
              <a:rPr lang="en-IN" sz="1800" dirty="0" smtClean="0">
                <a:latin typeface="Cambria" pitchFamily="18" charset="0"/>
              </a:rPr>
              <a:t>promising a better future to the citizens by opening up opportunities for </a:t>
            </a:r>
            <a:r>
              <a:rPr lang="en-IN" sz="1800" b="1" dirty="0" smtClean="0">
                <a:solidFill>
                  <a:srgbClr val="009900"/>
                </a:solidFill>
                <a:latin typeface="Cambria" pitchFamily="18" charset="0"/>
              </a:rPr>
              <a:t>reduction in  rural poverty and inequality </a:t>
            </a:r>
            <a:r>
              <a:rPr lang="en-IN" sz="1600" dirty="0" smtClean="0">
                <a:solidFill>
                  <a:srgbClr val="0000FF"/>
                </a:solidFill>
                <a:latin typeface="Cambria" pitchFamily="18" charset="0"/>
              </a:rPr>
              <a:t>(Soriano 2007). </a:t>
            </a:r>
          </a:p>
          <a:p>
            <a:pPr algn="just">
              <a:spcBef>
                <a:spcPts val="0"/>
              </a:spcBef>
              <a:spcAft>
                <a:spcPts val="1800"/>
              </a:spcAft>
              <a:buFont typeface="Wingdings" pitchFamily="2" charset="2"/>
              <a:buChar char="Ø"/>
            </a:pPr>
            <a:r>
              <a:rPr lang="en-IN" sz="2000" dirty="0" smtClean="0">
                <a:latin typeface="Cambria" pitchFamily="18" charset="0"/>
              </a:rPr>
              <a:t>Accordingly, </a:t>
            </a:r>
            <a:r>
              <a:rPr lang="en-IN" sz="2000" b="1" dirty="0" smtClean="0">
                <a:solidFill>
                  <a:srgbClr val="009900"/>
                </a:solidFill>
                <a:latin typeface="Cambria" pitchFamily="18" charset="0"/>
              </a:rPr>
              <a:t>huge investments</a:t>
            </a:r>
            <a:r>
              <a:rPr lang="en-IN" sz="2000" b="1" dirty="0" smtClean="0">
                <a:solidFill>
                  <a:srgbClr val="0000FF"/>
                </a:solidFill>
                <a:latin typeface="Cambria" pitchFamily="18" charset="0"/>
              </a:rPr>
              <a:t> </a:t>
            </a:r>
            <a:r>
              <a:rPr lang="en-IN" sz="2000" dirty="0" smtClean="0">
                <a:latin typeface="Cambria" pitchFamily="18" charset="0"/>
              </a:rPr>
              <a:t>are being made in promoting e-Government with the objective of achieving effective delivery of government services.</a:t>
            </a:r>
            <a:endParaRPr lang="en-US" sz="2000" dirty="0" smtClean="0">
              <a:latin typeface="Cambria" pitchFamily="18" charset="0"/>
            </a:endParaRPr>
          </a:p>
          <a:p>
            <a:pPr algn="just">
              <a:spcBef>
                <a:spcPts val="0"/>
              </a:spcBef>
              <a:spcAft>
                <a:spcPts val="600"/>
              </a:spcAft>
              <a:buFont typeface="Wingdings" pitchFamily="2" charset="2"/>
              <a:buChar char="Ø"/>
            </a:pPr>
            <a:endParaRPr lang="en-IN" sz="2000" b="1" dirty="0" smtClean="0">
              <a:solidFill>
                <a:srgbClr val="009900"/>
              </a:solidFill>
              <a:latin typeface="Cambria" pitchFamily="18" charset="0"/>
            </a:endParaRPr>
          </a:p>
          <a:p>
            <a:pPr algn="just">
              <a:spcAft>
                <a:spcPts val="1800"/>
              </a:spcAft>
              <a:buNone/>
            </a:pPr>
            <a:endParaRPr lang="en-IN" sz="2000" dirty="0" smtClean="0">
              <a:solidFill>
                <a:srgbClr val="000099"/>
              </a:solidFill>
              <a:latin typeface="Cambria" pitchFamily="18" charset="0"/>
            </a:endParaRPr>
          </a:p>
          <a:p>
            <a:pPr algn="just">
              <a:buNone/>
            </a:pPr>
            <a:endParaRPr lang="en-IN" sz="2400" dirty="0" smtClean="0">
              <a:solidFill>
                <a:srgbClr val="000099"/>
              </a:solidFill>
              <a:latin typeface="Cambria" pitchFamily="18" charset="0"/>
            </a:endParaRPr>
          </a:p>
          <a:p>
            <a:pPr algn="just">
              <a:buNone/>
            </a:pPr>
            <a:endParaRPr lang="en-IN" sz="2200" dirty="0" smtClean="0">
              <a:latin typeface="Cambria" pitchFamily="18" charset="0"/>
            </a:endParaRPr>
          </a:p>
          <a:p>
            <a:pPr algn="just">
              <a:buNone/>
            </a:pPr>
            <a:endParaRPr lang="en-IN" sz="2200" dirty="0" smtClean="0">
              <a:latin typeface="Cambria" pitchFamily="18" charset="0"/>
            </a:endParaRPr>
          </a:p>
          <a:p>
            <a:endParaRPr lang="en-IN" sz="2000" dirty="0"/>
          </a:p>
        </p:txBody>
      </p:sp>
      <p:sp>
        <p:nvSpPr>
          <p:cNvPr id="6" name="Slide Number Placeholder 5"/>
          <p:cNvSpPr>
            <a:spLocks noGrp="1"/>
          </p:cNvSpPr>
          <p:nvPr>
            <p:ph type="sldNum" sz="quarter" idx="12"/>
          </p:nvPr>
        </p:nvSpPr>
        <p:spPr/>
        <p:txBody>
          <a:bodyPr/>
          <a:lstStyle/>
          <a:p>
            <a:fld id="{6791A4A7-6FE8-421D-8D4F-76CE7A47BE35}" type="slidenum">
              <a:rPr lang="en-IN" smtClean="0"/>
              <a:pPr/>
              <a:t>41</a:t>
            </a:fld>
            <a:endParaRPr lang="en-IN"/>
          </a:p>
        </p:txBody>
      </p:sp>
    </p:spTree>
    <p:extLst>
      <p:ext uri="{BB962C8B-B14F-4D97-AF65-F5344CB8AC3E}">
        <p14:creationId xmlns:p14="http://schemas.microsoft.com/office/powerpoint/2010/main" val="23288776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solidFill>
                  <a:srgbClr val="0000FF"/>
                </a:solidFill>
              </a:rPr>
              <a:t>Four Stage Maturity Model of e-Government</a:t>
            </a:r>
            <a:endParaRPr lang="en-US" sz="3200" b="1" dirty="0">
              <a:solidFill>
                <a:srgbClr val="0000FF"/>
              </a:solidFill>
            </a:endParaRPr>
          </a:p>
        </p:txBody>
      </p:sp>
      <p:pic>
        <p:nvPicPr>
          <p:cNvPr id="1026" name="Picture 2" descr="C:\Users\gem\Desktop\Taj Mansingh\Layne Lee model.PNG"/>
          <p:cNvPicPr>
            <a:picLocks noChangeAspect="1" noChangeArrowheads="1"/>
          </p:cNvPicPr>
          <p:nvPr/>
        </p:nvPicPr>
        <p:blipFill>
          <a:blip r:embed="rId2" cstate="print"/>
          <a:srcRect/>
          <a:stretch>
            <a:fillRect/>
          </a:stretch>
        </p:blipFill>
        <p:spPr bwMode="auto">
          <a:xfrm>
            <a:off x="0" y="990600"/>
            <a:ext cx="8915400" cy="5257800"/>
          </a:xfrm>
          <a:prstGeom prst="rect">
            <a:avLst/>
          </a:prstGeom>
          <a:noFill/>
        </p:spPr>
      </p:pic>
      <p:sp>
        <p:nvSpPr>
          <p:cNvPr id="4" name="Rectangle 3"/>
          <p:cNvSpPr/>
          <p:nvPr/>
        </p:nvSpPr>
        <p:spPr>
          <a:xfrm>
            <a:off x="6096000" y="6172200"/>
            <a:ext cx="2229072" cy="307777"/>
          </a:xfrm>
          <a:prstGeom prst="rect">
            <a:avLst/>
          </a:prstGeom>
        </p:spPr>
        <p:txBody>
          <a:bodyPr wrap="none">
            <a:spAutoFit/>
          </a:bodyPr>
          <a:lstStyle/>
          <a:p>
            <a:r>
              <a:rPr lang="en-US" sz="1400" b="1" dirty="0" smtClean="0">
                <a:solidFill>
                  <a:srgbClr val="0000FF"/>
                </a:solidFill>
              </a:rPr>
              <a:t>Source: Layne &amp; Lee (2001) </a:t>
            </a:r>
            <a:endParaRPr lang="en-US" sz="1400" dirty="0"/>
          </a:p>
        </p:txBody>
      </p:sp>
    </p:spTree>
    <p:extLst>
      <p:ext uri="{BB962C8B-B14F-4D97-AF65-F5344CB8AC3E}">
        <p14:creationId xmlns:p14="http://schemas.microsoft.com/office/powerpoint/2010/main" val="28094136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34" y="357166"/>
            <a:ext cx="8286808" cy="62401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0" y="274638"/>
            <a:ext cx="8229600" cy="706090"/>
          </a:xfrm>
        </p:spPr>
        <p:txBody>
          <a:bodyPr>
            <a:normAutofit/>
          </a:bodyPr>
          <a:lstStyle/>
          <a:p>
            <a:r>
              <a:rPr lang="en-US" sz="3600" b="1" dirty="0" smtClean="0">
                <a:solidFill>
                  <a:srgbClr val="000099"/>
                </a:solidFill>
              </a:rPr>
              <a:t>Challenges </a:t>
            </a:r>
            <a:endParaRPr lang="en-IN" sz="3600" b="1" dirty="0">
              <a:solidFill>
                <a:srgbClr val="000099"/>
              </a:solidFill>
            </a:endParaRPr>
          </a:p>
        </p:txBody>
      </p:sp>
      <p:sp>
        <p:nvSpPr>
          <p:cNvPr id="3" name="Content Placeholder 2"/>
          <p:cNvSpPr>
            <a:spLocks noGrp="1"/>
          </p:cNvSpPr>
          <p:nvPr>
            <p:ph idx="1"/>
          </p:nvPr>
        </p:nvSpPr>
        <p:spPr>
          <a:xfrm>
            <a:off x="539552" y="1313384"/>
            <a:ext cx="8229600" cy="4995936"/>
          </a:xfrm>
        </p:spPr>
        <p:txBody>
          <a:bodyPr>
            <a:noAutofit/>
          </a:bodyPr>
          <a:lstStyle/>
          <a:p>
            <a:pPr algn="just">
              <a:lnSpc>
                <a:spcPct val="110000"/>
              </a:lnSpc>
              <a:spcAft>
                <a:spcPts val="600"/>
              </a:spcAft>
            </a:pPr>
            <a:r>
              <a:rPr lang="en-IN" sz="2400" dirty="0" smtClean="0">
                <a:latin typeface="Cambria" pitchFamily="18" charset="0"/>
              </a:rPr>
              <a:t>Digital infrastructure.</a:t>
            </a:r>
          </a:p>
          <a:p>
            <a:pPr algn="just">
              <a:lnSpc>
                <a:spcPct val="110000"/>
              </a:lnSpc>
              <a:spcAft>
                <a:spcPts val="600"/>
              </a:spcAft>
            </a:pPr>
            <a:r>
              <a:rPr lang="en-IN" sz="2400" dirty="0" smtClean="0">
                <a:latin typeface="Cambria" pitchFamily="18" charset="0"/>
              </a:rPr>
              <a:t>Building IT applications.</a:t>
            </a:r>
          </a:p>
          <a:p>
            <a:pPr algn="just">
              <a:lnSpc>
                <a:spcPct val="110000"/>
              </a:lnSpc>
              <a:spcAft>
                <a:spcPts val="600"/>
              </a:spcAft>
            </a:pPr>
            <a:r>
              <a:rPr lang="en-IN" sz="2400" dirty="0" smtClean="0">
                <a:latin typeface="Cambria" pitchFamily="18" charset="0"/>
              </a:rPr>
              <a:t>Digital literacy.</a:t>
            </a:r>
          </a:p>
          <a:p>
            <a:pPr algn="just">
              <a:lnSpc>
                <a:spcPct val="110000"/>
              </a:lnSpc>
              <a:spcAft>
                <a:spcPts val="600"/>
              </a:spcAft>
            </a:pPr>
            <a:r>
              <a:rPr lang="en-IN" sz="2400" dirty="0" smtClean="0">
                <a:latin typeface="Cambria" pitchFamily="18" charset="0"/>
              </a:rPr>
              <a:t>Government Process Re-engineering.</a:t>
            </a:r>
          </a:p>
          <a:p>
            <a:pPr algn="just">
              <a:lnSpc>
                <a:spcPct val="110000"/>
              </a:lnSpc>
              <a:spcAft>
                <a:spcPts val="600"/>
              </a:spcAft>
            </a:pPr>
            <a:r>
              <a:rPr lang="en-IN" sz="2400" dirty="0" smtClean="0">
                <a:latin typeface="Cambria" pitchFamily="18" charset="0"/>
              </a:rPr>
              <a:t>Interoperability of diverse IT systems.</a:t>
            </a:r>
          </a:p>
          <a:p>
            <a:pPr algn="just">
              <a:lnSpc>
                <a:spcPct val="110000"/>
              </a:lnSpc>
              <a:spcAft>
                <a:spcPts val="600"/>
              </a:spcAft>
            </a:pPr>
            <a:r>
              <a:rPr lang="en-IN" sz="2400" dirty="0" smtClean="0">
                <a:latin typeface="Cambria" pitchFamily="18" charset="0"/>
              </a:rPr>
              <a:t>Change management at user &amp; organizational levels.</a:t>
            </a:r>
          </a:p>
          <a:p>
            <a:pPr algn="just">
              <a:lnSpc>
                <a:spcPct val="110000"/>
              </a:lnSpc>
              <a:spcAft>
                <a:spcPts val="600"/>
              </a:spcAft>
            </a:pPr>
            <a:r>
              <a:rPr lang="en-IN" sz="2400" dirty="0" smtClean="0">
                <a:latin typeface="Cambria" pitchFamily="18" charset="0"/>
              </a:rPr>
              <a:t>Information security.</a:t>
            </a:r>
          </a:p>
          <a:p>
            <a:pPr algn="just">
              <a:lnSpc>
                <a:spcPct val="110000"/>
              </a:lnSpc>
              <a:spcAft>
                <a:spcPts val="600"/>
              </a:spcAft>
            </a:pPr>
            <a:endParaRPr lang="en-IN" sz="2400" dirty="0" smtClean="0"/>
          </a:p>
          <a:p>
            <a:pPr algn="just">
              <a:lnSpc>
                <a:spcPct val="110000"/>
              </a:lnSpc>
              <a:spcAft>
                <a:spcPts val="600"/>
              </a:spcAft>
            </a:pPr>
            <a:endParaRPr lang="en-IN" sz="2400" dirty="0" smtClean="0"/>
          </a:p>
          <a:p>
            <a:pPr algn="just">
              <a:lnSpc>
                <a:spcPct val="110000"/>
              </a:lnSpc>
              <a:spcAft>
                <a:spcPts val="600"/>
              </a:spcAft>
            </a:pPr>
            <a:endParaRPr lang="en-US" sz="2400" i="1" dirty="0" smtClean="0"/>
          </a:p>
          <a:p>
            <a:pPr algn="just">
              <a:lnSpc>
                <a:spcPct val="110000"/>
              </a:lnSpc>
              <a:spcAft>
                <a:spcPts val="600"/>
              </a:spcAft>
            </a:pPr>
            <a:endParaRPr lang="en-IN" sz="2400" dirty="0" smtClean="0">
              <a:latin typeface="Cambria" pitchFamily="18" charset="0"/>
            </a:endParaRPr>
          </a:p>
        </p:txBody>
      </p:sp>
    </p:spTree>
    <p:extLst>
      <p:ext uri="{BB962C8B-B14F-4D97-AF65-F5344CB8AC3E}">
        <p14:creationId xmlns:p14="http://schemas.microsoft.com/office/powerpoint/2010/main" val="42210519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34" y="357166"/>
            <a:ext cx="8286808" cy="62401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5"/>
          <p:cNvSpPr>
            <a:spLocks noGrp="1"/>
          </p:cNvSpPr>
          <p:nvPr>
            <p:ph idx="1"/>
          </p:nvPr>
        </p:nvSpPr>
        <p:spPr/>
        <p:txBody>
          <a:bodyPr>
            <a:normAutofit/>
          </a:bodyPr>
          <a:lstStyle/>
          <a:p>
            <a:pPr algn="ctr">
              <a:buNone/>
            </a:pPr>
            <a:r>
              <a:rPr lang="en-US" sz="8000" dirty="0">
                <a:solidFill>
                  <a:srgbClr val="000099"/>
                </a:solidFill>
                <a:latin typeface="Cambria" pitchFamily="18" charset="0"/>
              </a:rPr>
              <a:t>Thank you!</a:t>
            </a:r>
          </a:p>
          <a:p>
            <a:pPr algn="ctr">
              <a:buNone/>
            </a:pPr>
            <a:endParaRPr lang="en-US" dirty="0">
              <a:latin typeface="Cambria" pitchFamily="18" charset="0"/>
            </a:endParaRPr>
          </a:p>
          <a:p>
            <a:pPr algn="ctr">
              <a:buNone/>
            </a:pPr>
            <a:endParaRPr lang="en-US" dirty="0">
              <a:latin typeface="Cambria" pitchFamily="18" charset="0"/>
            </a:endParaRPr>
          </a:p>
          <a:p>
            <a:pPr algn="ctr">
              <a:buNone/>
            </a:pPr>
            <a:endParaRPr lang="en-US" dirty="0">
              <a:latin typeface="Cambria" pitchFamily="18" charset="0"/>
            </a:endParaRPr>
          </a:p>
          <a:p>
            <a:pPr algn="ctr">
              <a:buNone/>
            </a:pPr>
            <a:r>
              <a:rPr lang="en-US" sz="2800" dirty="0">
                <a:latin typeface="Cambria" pitchFamily="18" charset="0"/>
              </a:rPr>
              <a:t>Email: </a:t>
            </a:r>
            <a:r>
              <a:rPr lang="en-US" sz="2800" dirty="0">
                <a:latin typeface="Cambria" pitchFamily="18" charset="0"/>
                <a:hlinkClick r:id="rId2"/>
              </a:rPr>
              <a:t>rajesh.sharma25@gov.in</a:t>
            </a:r>
            <a:endParaRPr lang="en-US" sz="2800" dirty="0">
              <a:latin typeface="Cambria" pitchFamily="18" charset="0"/>
            </a:endParaRPr>
          </a:p>
          <a:p>
            <a:pPr algn="ctr">
              <a:buNone/>
            </a:pPr>
            <a:r>
              <a:rPr lang="en-US" sz="2800" dirty="0">
                <a:latin typeface="Cambria" pitchFamily="18" charset="0"/>
              </a:rPr>
              <a:t>Cell: 9868131220 </a:t>
            </a:r>
            <a:endParaRPr lang="en-US" sz="2400" dirty="0">
              <a:latin typeface="Cambria" pitchFamily="18" charset="0"/>
            </a:endParaRPr>
          </a:p>
        </p:txBody>
      </p:sp>
    </p:spTree>
    <p:extLst>
      <p:ext uri="{BB962C8B-B14F-4D97-AF65-F5344CB8AC3E}">
        <p14:creationId xmlns:p14="http://schemas.microsoft.com/office/powerpoint/2010/main" val="704336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285728"/>
            <a:ext cx="8572560" cy="6343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457200" y="274638"/>
            <a:ext cx="8229600" cy="411162"/>
          </a:xfrm>
        </p:spPr>
        <p:txBody>
          <a:bodyPr>
            <a:noAutofit/>
          </a:bodyPr>
          <a:lstStyle/>
          <a:p>
            <a:r>
              <a:rPr lang="en-US" sz="3200" b="1" dirty="0" smtClean="0">
                <a:solidFill>
                  <a:srgbClr val="0033CC"/>
                </a:solidFill>
              </a:rPr>
              <a:t>Human Development Index</a:t>
            </a:r>
            <a:endParaRPr lang="en-IN" sz="4800" b="1" dirty="0">
              <a:solidFill>
                <a:srgbClr val="0033CC"/>
              </a:solidFill>
            </a:endParaRPr>
          </a:p>
        </p:txBody>
      </p:sp>
      <p:sp>
        <p:nvSpPr>
          <p:cNvPr id="3" name="Content Placeholder 2"/>
          <p:cNvSpPr>
            <a:spLocks noGrp="1"/>
          </p:cNvSpPr>
          <p:nvPr>
            <p:ph idx="1"/>
          </p:nvPr>
        </p:nvSpPr>
        <p:spPr>
          <a:xfrm>
            <a:off x="457200" y="738352"/>
            <a:ext cx="8456752" cy="5617998"/>
          </a:xfrm>
        </p:spPr>
        <p:txBody>
          <a:bodyPr>
            <a:noAutofit/>
          </a:bodyPr>
          <a:lstStyle/>
          <a:p>
            <a:r>
              <a:rPr lang="en-US" sz="2000" dirty="0" smtClean="0">
                <a:latin typeface="Cambria" panose="02040503050406030204" pitchFamily="18" charset="0"/>
                <a:ea typeface="Cambria" panose="02040503050406030204" pitchFamily="18" charset="0"/>
              </a:rPr>
              <a:t>The </a:t>
            </a:r>
            <a:r>
              <a:rPr lang="en-US" sz="2000" dirty="0">
                <a:latin typeface="Cambria" panose="02040503050406030204" pitchFamily="18" charset="0"/>
                <a:ea typeface="Cambria" panose="02040503050406030204" pitchFamily="18" charset="0"/>
              </a:rPr>
              <a:t>HDI consists of three indices: life expectancy, education/literacy and standard of living to compare the level of development of a particular group of people (as in, developed, developing, underdeveloped) based on the availability </a:t>
            </a:r>
            <a:r>
              <a:rPr lang="en-US" sz="2000" dirty="0" smtClean="0">
                <a:latin typeface="Cambria" panose="02040503050406030204" pitchFamily="18" charset="0"/>
                <a:ea typeface="Cambria" panose="02040503050406030204" pitchFamily="18" charset="0"/>
              </a:rPr>
              <a:t>of options</a:t>
            </a:r>
            <a:r>
              <a:rPr lang="en-US" sz="2000" dirty="0">
                <a:latin typeface="Cambria" panose="02040503050406030204" pitchFamily="18" charset="0"/>
                <a:ea typeface="Cambria" panose="02040503050406030204" pitchFamily="18" charset="0"/>
              </a:rPr>
              <a:t>. </a:t>
            </a:r>
            <a:endParaRPr lang="en-US" sz="2000" dirty="0" smtClean="0">
              <a:latin typeface="Cambria" panose="02040503050406030204" pitchFamily="18" charset="0"/>
              <a:ea typeface="Cambria" panose="02040503050406030204" pitchFamily="18" charset="0"/>
            </a:endParaRPr>
          </a:p>
          <a:p>
            <a:r>
              <a:rPr lang="en-US" sz="2000" dirty="0" smtClean="0">
                <a:latin typeface="Cambria" panose="02040503050406030204" pitchFamily="18" charset="0"/>
                <a:ea typeface="Cambria" panose="02040503050406030204" pitchFamily="18" charset="0"/>
              </a:rPr>
              <a:t>The </a:t>
            </a:r>
            <a:r>
              <a:rPr lang="en-US" sz="2000" dirty="0">
                <a:latin typeface="Cambria" panose="02040503050406030204" pitchFamily="18" charset="0"/>
                <a:ea typeface="Cambria" panose="02040503050406030204" pitchFamily="18" charset="0"/>
              </a:rPr>
              <a:t>logic is that the more developed a group of people are, the more options </a:t>
            </a:r>
            <a:r>
              <a:rPr lang="en-US" sz="2000" dirty="0" smtClean="0">
                <a:latin typeface="Cambria" panose="02040503050406030204" pitchFamily="18" charset="0"/>
                <a:ea typeface="Cambria" panose="02040503050406030204" pitchFamily="18" charset="0"/>
              </a:rPr>
              <a:t>are </a:t>
            </a:r>
            <a:r>
              <a:rPr lang="en-IN" sz="2000" dirty="0" smtClean="0">
                <a:latin typeface="Cambria" panose="02040503050406030204" pitchFamily="18" charset="0"/>
                <a:ea typeface="Cambria" panose="02040503050406030204" pitchFamily="18" charset="0"/>
              </a:rPr>
              <a:t>available </a:t>
            </a:r>
            <a:r>
              <a:rPr lang="en-IN" sz="2000" dirty="0">
                <a:latin typeface="Cambria" panose="02040503050406030204" pitchFamily="18" charset="0"/>
                <a:ea typeface="Cambria" panose="02040503050406030204" pitchFamily="18" charset="0"/>
              </a:rPr>
              <a:t>to them</a:t>
            </a:r>
            <a:r>
              <a:rPr lang="en-IN" sz="2000" dirty="0" smtClean="0">
                <a:latin typeface="Cambria" panose="02040503050406030204" pitchFamily="18" charset="0"/>
                <a:ea typeface="Cambria" panose="02040503050406030204" pitchFamily="18" charset="0"/>
              </a:rPr>
              <a:t>.</a:t>
            </a:r>
          </a:p>
          <a:p>
            <a:r>
              <a:rPr lang="en-US" sz="2000" dirty="0" smtClean="0">
                <a:latin typeface="Cambria" panose="02040503050406030204" pitchFamily="18" charset="0"/>
                <a:ea typeface="Cambria" panose="02040503050406030204" pitchFamily="18" charset="0"/>
              </a:rPr>
              <a:t>Comparing HDI over a period of 20-30 years show that there </a:t>
            </a:r>
            <a:r>
              <a:rPr lang="en-US" sz="2000" dirty="0">
                <a:latin typeface="Cambria" panose="02040503050406030204" pitchFamily="18" charset="0"/>
                <a:ea typeface="Cambria" panose="02040503050406030204" pitchFamily="18" charset="0"/>
              </a:rPr>
              <a:t>have been improvements in all </a:t>
            </a:r>
            <a:r>
              <a:rPr lang="en-US" sz="2000" dirty="0" smtClean="0">
                <a:latin typeface="Cambria" panose="02040503050406030204" pitchFamily="18" charset="0"/>
                <a:ea typeface="Cambria" panose="02040503050406030204" pitchFamily="18" charset="0"/>
              </a:rPr>
              <a:t>dimensions of </a:t>
            </a:r>
            <a:r>
              <a:rPr lang="en-US" sz="2000" dirty="0">
                <a:latin typeface="Cambria" panose="02040503050406030204" pitchFamily="18" charset="0"/>
                <a:ea typeface="Cambria" panose="02040503050406030204" pitchFamily="18" charset="0"/>
              </a:rPr>
              <a:t>human development in life expectancy, literacy and income levels. </a:t>
            </a:r>
            <a:endParaRPr lang="en-US" sz="2000" dirty="0" smtClean="0">
              <a:latin typeface="Cambria" panose="02040503050406030204" pitchFamily="18" charset="0"/>
              <a:ea typeface="Cambria" panose="02040503050406030204" pitchFamily="18" charset="0"/>
            </a:endParaRPr>
          </a:p>
          <a:p>
            <a:r>
              <a:rPr lang="en-US" sz="2000" dirty="0" smtClean="0">
                <a:latin typeface="Cambria" panose="02040503050406030204" pitchFamily="18" charset="0"/>
                <a:ea typeface="Cambria" panose="02040503050406030204" pitchFamily="18" charset="0"/>
              </a:rPr>
              <a:t>However</a:t>
            </a:r>
            <a:r>
              <a:rPr lang="en-US" sz="2000" dirty="0">
                <a:latin typeface="Cambria" panose="02040503050406030204" pitchFamily="18" charset="0"/>
                <a:ea typeface="Cambria" panose="02040503050406030204" pitchFamily="18" charset="0"/>
              </a:rPr>
              <a:t>, the gap </a:t>
            </a:r>
            <a:r>
              <a:rPr lang="en-US" sz="2000" dirty="0" smtClean="0">
                <a:latin typeface="Cambria" panose="02040503050406030204" pitchFamily="18" charset="0"/>
                <a:ea typeface="Cambria" panose="02040503050406030204" pitchFamily="18" charset="0"/>
              </a:rPr>
              <a:t>between developed </a:t>
            </a:r>
            <a:r>
              <a:rPr lang="en-US" sz="2000" dirty="0">
                <a:latin typeface="Cambria" panose="02040503050406030204" pitchFamily="18" charset="0"/>
                <a:ea typeface="Cambria" panose="02040503050406030204" pitchFamily="18" charset="0"/>
              </a:rPr>
              <a:t>countries and developing countries remains high</a:t>
            </a:r>
            <a:r>
              <a:rPr lang="en-US" sz="2000" dirty="0" smtClean="0">
                <a:latin typeface="Cambria" panose="02040503050406030204" pitchFamily="18" charset="0"/>
                <a:ea typeface="Cambria" panose="02040503050406030204" pitchFamily="18" charset="0"/>
              </a:rPr>
              <a:t>.</a:t>
            </a:r>
          </a:p>
          <a:p>
            <a:r>
              <a:rPr lang="en-US" sz="2000" dirty="0" smtClean="0">
                <a:latin typeface="Cambria" panose="02040503050406030204" pitchFamily="18" charset="0"/>
                <a:ea typeface="Cambria" panose="02040503050406030204" pitchFamily="18" charset="0"/>
              </a:rPr>
              <a:t>Most </a:t>
            </a:r>
            <a:r>
              <a:rPr lang="en-US" sz="2000" dirty="0">
                <a:latin typeface="Cambria" panose="02040503050406030204" pitchFamily="18" charset="0"/>
                <a:ea typeface="Cambria" panose="02040503050406030204" pitchFamily="18" charset="0"/>
              </a:rPr>
              <a:t>developed countries have HDIs of 0.8 or </a:t>
            </a:r>
            <a:r>
              <a:rPr lang="en-US" sz="2000" dirty="0" smtClean="0">
                <a:latin typeface="Cambria" panose="02040503050406030204" pitchFamily="18" charset="0"/>
                <a:ea typeface="Cambria" panose="02040503050406030204" pitchFamily="18" charset="0"/>
              </a:rPr>
              <a:t>higher</a:t>
            </a:r>
          </a:p>
          <a:p>
            <a:r>
              <a:rPr lang="en-US" sz="2000" dirty="0">
                <a:latin typeface="Cambria" panose="02040503050406030204" pitchFamily="18" charset="0"/>
                <a:ea typeface="Cambria" panose="02040503050406030204" pitchFamily="18" charset="0"/>
              </a:rPr>
              <a:t>Despite having the world's second-largest </a:t>
            </a:r>
            <a:r>
              <a:rPr lang="en-US" sz="2000" dirty="0" smtClean="0">
                <a:latin typeface="Cambria" panose="02040503050406030204" pitchFamily="18" charset="0"/>
                <a:ea typeface="Cambria" panose="02040503050406030204" pitchFamily="18" charset="0"/>
              </a:rPr>
              <a:t>economy, </a:t>
            </a:r>
            <a:r>
              <a:rPr lang="en-US" sz="2000" dirty="0">
                <a:latin typeface="Cambria" panose="02040503050406030204" pitchFamily="18" charset="0"/>
                <a:ea typeface="Cambria" panose="02040503050406030204" pitchFamily="18" charset="0"/>
              </a:rPr>
              <a:t>China is still not classified as a developed country </a:t>
            </a:r>
            <a:endParaRPr lang="en-US" sz="2000" dirty="0" smtClean="0">
              <a:latin typeface="Cambria" panose="02040503050406030204" pitchFamily="18" charset="0"/>
              <a:ea typeface="Cambria" panose="02040503050406030204" pitchFamily="18" charset="0"/>
            </a:endParaRPr>
          </a:p>
          <a:p>
            <a:pPr lvl="1"/>
            <a:r>
              <a:rPr lang="en-US" sz="1600" dirty="0" smtClean="0">
                <a:latin typeface="Cambria" panose="02040503050406030204" pitchFamily="18" charset="0"/>
                <a:ea typeface="Cambria" panose="02040503050406030204" pitchFamily="18" charset="0"/>
              </a:rPr>
              <a:t>lowest </a:t>
            </a:r>
            <a:r>
              <a:rPr lang="en-US" sz="1600" dirty="0">
                <a:latin typeface="Cambria" panose="02040503050406030204" pitchFamily="18" charset="0"/>
                <a:ea typeface="Cambria" panose="02040503050406030204" pitchFamily="18" charset="0"/>
              </a:rPr>
              <a:t>GDPs per </a:t>
            </a:r>
            <a:r>
              <a:rPr lang="en-US" sz="1600" dirty="0" smtClean="0">
                <a:latin typeface="Cambria" panose="02040503050406030204" pitchFamily="18" charset="0"/>
                <a:ea typeface="Cambria" panose="02040503050406030204" pitchFamily="18" charset="0"/>
              </a:rPr>
              <a:t>capita</a:t>
            </a:r>
          </a:p>
          <a:p>
            <a:pPr lvl="1"/>
            <a:r>
              <a:rPr lang="en-US" sz="1600" dirty="0" smtClean="0">
                <a:latin typeface="Cambria" panose="02040503050406030204" pitchFamily="18" charset="0"/>
                <a:ea typeface="Cambria" panose="02040503050406030204" pitchFamily="18" charset="0"/>
              </a:rPr>
              <a:t>dependence </a:t>
            </a:r>
            <a:r>
              <a:rPr lang="en-US" sz="1600" dirty="0">
                <a:latin typeface="Cambria" panose="02040503050406030204" pitchFamily="18" charset="0"/>
                <a:ea typeface="Cambria" panose="02040503050406030204" pitchFamily="18" charset="0"/>
              </a:rPr>
              <a:t>on agriculture, </a:t>
            </a:r>
            <a:r>
              <a:rPr lang="en-US" sz="1600" dirty="0" smtClean="0">
                <a:latin typeface="Cambria" panose="02040503050406030204" pitchFamily="18" charset="0"/>
                <a:ea typeface="Cambria" panose="02040503050406030204" pitchFamily="18" charset="0"/>
              </a:rPr>
              <a:t>(7.7</a:t>
            </a:r>
            <a:r>
              <a:rPr lang="en-US" sz="1600" dirty="0">
                <a:latin typeface="Cambria" panose="02040503050406030204" pitchFamily="18" charset="0"/>
                <a:ea typeface="Cambria" panose="02040503050406030204" pitchFamily="18" charset="0"/>
              </a:rPr>
              <a:t>% of China's overall </a:t>
            </a:r>
            <a:r>
              <a:rPr lang="en-US" sz="1600" dirty="0" smtClean="0">
                <a:latin typeface="Cambria" panose="02040503050406030204" pitchFamily="18" charset="0"/>
                <a:ea typeface="Cambria" panose="02040503050406030204" pitchFamily="18" charset="0"/>
              </a:rPr>
              <a:t>GDP) </a:t>
            </a:r>
          </a:p>
          <a:p>
            <a:pPr lvl="1"/>
            <a:r>
              <a:rPr lang="en-US" sz="1600" dirty="0" smtClean="0">
                <a:latin typeface="Cambria" panose="02040503050406030204" pitchFamily="18" charset="0"/>
                <a:ea typeface="Cambria" panose="02040503050406030204" pitchFamily="18" charset="0"/>
              </a:rPr>
              <a:t>average </a:t>
            </a:r>
            <a:r>
              <a:rPr lang="en-US" sz="1600" dirty="0">
                <a:latin typeface="Cambria" panose="02040503050406030204" pitchFamily="18" charset="0"/>
                <a:ea typeface="Cambria" panose="02040503050406030204" pitchFamily="18" charset="0"/>
              </a:rPr>
              <a:t>life expectancy was 77 years, and its infant mortality rate was 11 per 1,000 live births</a:t>
            </a:r>
            <a:r>
              <a:rPr lang="en-US" sz="1600" dirty="0" smtClean="0">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 </a:t>
            </a:r>
            <a:endParaRPr lang="en-US" sz="1600" dirty="0" smtClean="0">
              <a:latin typeface="Cambria" panose="02040503050406030204" pitchFamily="18" charset="0"/>
              <a:ea typeface="Cambria" panose="02040503050406030204" pitchFamily="18"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31976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285728"/>
            <a:ext cx="8572560" cy="61912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457200" y="274638"/>
            <a:ext cx="8229600" cy="411162"/>
          </a:xfrm>
        </p:spPr>
        <p:txBody>
          <a:bodyPr>
            <a:noAutofit/>
          </a:bodyPr>
          <a:lstStyle/>
          <a:p>
            <a:r>
              <a:rPr lang="en-US" sz="3200" b="1" dirty="0" smtClean="0">
                <a:solidFill>
                  <a:srgbClr val="0033CC"/>
                </a:solidFill>
              </a:rPr>
              <a:t>Role of ICT in Development</a:t>
            </a:r>
            <a:endParaRPr lang="en-IN" sz="4800" b="1" dirty="0">
              <a:solidFill>
                <a:srgbClr val="0033CC"/>
              </a:solidFill>
            </a:endParaRPr>
          </a:p>
        </p:txBody>
      </p:sp>
      <p:sp>
        <p:nvSpPr>
          <p:cNvPr id="3" name="Content Placeholder 2"/>
          <p:cNvSpPr>
            <a:spLocks noGrp="1"/>
          </p:cNvSpPr>
          <p:nvPr>
            <p:ph idx="1"/>
          </p:nvPr>
        </p:nvSpPr>
        <p:spPr>
          <a:xfrm>
            <a:off x="684352" y="738352"/>
            <a:ext cx="8229600" cy="5617998"/>
          </a:xfrm>
        </p:spPr>
        <p:txBody>
          <a:bodyPr>
            <a:noAutofit/>
          </a:bodyPr>
          <a:lstStyle/>
          <a:p>
            <a:r>
              <a:rPr lang="en-US" sz="2000" dirty="0" smtClean="0">
                <a:latin typeface="Cambria" panose="02040503050406030204" pitchFamily="18" charset="0"/>
                <a:ea typeface="Cambria" panose="02040503050406030204" pitchFamily="18" charset="0"/>
              </a:rPr>
              <a:t>ICTs </a:t>
            </a:r>
            <a:r>
              <a:rPr lang="en-US" sz="2000" dirty="0">
                <a:latin typeface="Cambria" panose="02040503050406030204" pitchFamily="18" charset="0"/>
                <a:ea typeface="Cambria" panose="02040503050406030204" pitchFamily="18" charset="0"/>
              </a:rPr>
              <a:t>have provided </a:t>
            </a:r>
            <a:r>
              <a:rPr lang="en-US" sz="2000" dirty="0" smtClean="0">
                <a:latin typeface="Cambria" panose="02040503050406030204" pitchFamily="18" charset="0"/>
                <a:ea typeface="Cambria" panose="02040503050406030204" pitchFamily="18" charset="0"/>
              </a:rPr>
              <a:t>citizens </a:t>
            </a:r>
            <a:r>
              <a:rPr lang="en-US" sz="2000" dirty="0">
                <a:latin typeface="Cambria" panose="02040503050406030204" pitchFamily="18" charset="0"/>
                <a:ea typeface="Cambria" panose="02040503050406030204" pitchFamily="18" charset="0"/>
              </a:rPr>
              <a:t>with </a:t>
            </a:r>
            <a:r>
              <a:rPr lang="en-US" sz="2000" b="1" dirty="0">
                <a:latin typeface="Cambria" panose="02040503050406030204" pitchFamily="18" charset="0"/>
                <a:ea typeface="Cambria" panose="02040503050406030204" pitchFamily="18" charset="0"/>
              </a:rPr>
              <a:t>new opportunities and </a:t>
            </a:r>
            <a:r>
              <a:rPr lang="en-US" sz="2000" b="1" dirty="0" smtClean="0">
                <a:latin typeface="Cambria" panose="02040503050406030204" pitchFamily="18" charset="0"/>
                <a:ea typeface="Cambria" panose="02040503050406030204" pitchFamily="18" charset="0"/>
              </a:rPr>
              <a:t>resources</a:t>
            </a:r>
          </a:p>
          <a:p>
            <a:pPr lvl="1"/>
            <a:r>
              <a:rPr lang="en-US" sz="2000" dirty="0" smtClean="0">
                <a:latin typeface="Cambria" panose="02040503050406030204" pitchFamily="18" charset="0"/>
                <a:ea typeface="Cambria" panose="02040503050406030204" pitchFamily="18" charset="0"/>
              </a:rPr>
              <a:t>e-Government </a:t>
            </a:r>
            <a:r>
              <a:rPr lang="en-US" sz="2000" dirty="0">
                <a:latin typeface="Cambria" panose="02040503050406030204" pitchFamily="18" charset="0"/>
                <a:ea typeface="Cambria" panose="02040503050406030204" pitchFamily="18" charset="0"/>
              </a:rPr>
              <a:t>extends the reach of </a:t>
            </a:r>
            <a:r>
              <a:rPr lang="en-US" sz="2000" dirty="0" smtClean="0">
                <a:latin typeface="Cambria" panose="02040503050406030204" pitchFamily="18" charset="0"/>
                <a:ea typeface="Cambria" panose="02040503050406030204" pitchFamily="18" charset="0"/>
              </a:rPr>
              <a:t>public services</a:t>
            </a:r>
          </a:p>
          <a:p>
            <a:pPr lvl="1"/>
            <a:r>
              <a:rPr lang="en-US" sz="2000" dirty="0" smtClean="0">
                <a:latin typeface="Cambria" panose="02040503050406030204" pitchFamily="18" charset="0"/>
                <a:ea typeface="Cambria" panose="02040503050406030204" pitchFamily="18" charset="0"/>
              </a:rPr>
              <a:t>social </a:t>
            </a:r>
            <a:r>
              <a:rPr lang="en-US" sz="2000" dirty="0">
                <a:latin typeface="Cambria" panose="02040503050406030204" pitchFamily="18" charset="0"/>
                <a:ea typeface="Cambria" panose="02040503050406030204" pitchFamily="18" charset="0"/>
              </a:rPr>
              <a:t>media provides voices to those social groups most often </a:t>
            </a:r>
            <a:r>
              <a:rPr lang="en-US" sz="2000" dirty="0" smtClean="0">
                <a:latin typeface="Cambria" panose="02040503050406030204" pitchFamily="18" charset="0"/>
                <a:ea typeface="Cambria" panose="02040503050406030204" pitchFamily="18" charset="0"/>
              </a:rPr>
              <a:t>marginalized</a:t>
            </a:r>
          </a:p>
          <a:p>
            <a:pPr lvl="1"/>
            <a:r>
              <a:rPr lang="en-US" sz="2000" dirty="0" smtClean="0">
                <a:latin typeface="Cambria" panose="02040503050406030204" pitchFamily="18" charset="0"/>
                <a:ea typeface="Cambria" panose="02040503050406030204" pitchFamily="18" charset="0"/>
              </a:rPr>
              <a:t>e-Health </a:t>
            </a:r>
            <a:r>
              <a:rPr lang="en-US" sz="2000" dirty="0">
                <a:latin typeface="Cambria" panose="02040503050406030204" pitchFamily="18" charset="0"/>
                <a:ea typeface="Cambria" panose="02040503050406030204" pitchFamily="18" charset="0"/>
              </a:rPr>
              <a:t>brings medical practitioners to rural </a:t>
            </a:r>
            <a:r>
              <a:rPr lang="en-US" sz="2000" dirty="0" smtClean="0">
                <a:latin typeface="Cambria" panose="02040503050406030204" pitchFamily="18" charset="0"/>
                <a:ea typeface="Cambria" panose="02040503050406030204" pitchFamily="18" charset="0"/>
              </a:rPr>
              <a:t>communities</a:t>
            </a:r>
          </a:p>
          <a:p>
            <a:pPr lvl="1"/>
            <a:r>
              <a:rPr lang="en-US" sz="2000" dirty="0" smtClean="0">
                <a:latin typeface="Cambria" panose="02040503050406030204" pitchFamily="18" charset="0"/>
                <a:ea typeface="Cambria" panose="02040503050406030204" pitchFamily="18" charset="0"/>
              </a:rPr>
              <a:t>online </a:t>
            </a:r>
            <a:r>
              <a:rPr lang="en-US" sz="2000" dirty="0">
                <a:latin typeface="Cambria" panose="02040503050406030204" pitchFamily="18" charset="0"/>
                <a:ea typeface="Cambria" panose="02040503050406030204" pitchFamily="18" charset="0"/>
              </a:rPr>
              <a:t>learning provides access </a:t>
            </a:r>
            <a:r>
              <a:rPr lang="en-US" sz="2000" dirty="0" smtClean="0">
                <a:latin typeface="Cambria" panose="02040503050406030204" pitchFamily="18" charset="0"/>
                <a:ea typeface="Cambria" panose="02040503050406030204" pitchFamily="18" charset="0"/>
              </a:rPr>
              <a:t>to </a:t>
            </a:r>
            <a:r>
              <a:rPr lang="en-US" sz="2000" dirty="0">
                <a:latin typeface="Cambria" panose="02040503050406030204" pitchFamily="18" charset="0"/>
                <a:ea typeface="Cambria" panose="02040503050406030204" pitchFamily="18" charset="0"/>
              </a:rPr>
              <a:t>education for those outside traditional hubs of </a:t>
            </a:r>
            <a:r>
              <a:rPr lang="en-US" sz="2000" dirty="0" smtClean="0">
                <a:latin typeface="Cambria" panose="02040503050406030204" pitchFamily="18" charset="0"/>
                <a:ea typeface="Cambria" panose="02040503050406030204" pitchFamily="18" charset="0"/>
              </a:rPr>
              <a:t>learning</a:t>
            </a:r>
          </a:p>
          <a:p>
            <a:r>
              <a:rPr lang="en-US" sz="2000" dirty="0" smtClean="0">
                <a:latin typeface="Cambria" panose="02040503050406030204" pitchFamily="18" charset="0"/>
                <a:ea typeface="Cambria" panose="02040503050406030204" pitchFamily="18" charset="0"/>
              </a:rPr>
              <a:t>Play an important </a:t>
            </a:r>
            <a:r>
              <a:rPr lang="en-US" sz="2000" dirty="0">
                <a:latin typeface="Cambria" panose="02040503050406030204" pitchFamily="18" charset="0"/>
                <a:ea typeface="Cambria" panose="02040503050406030204" pitchFamily="18" charset="0"/>
              </a:rPr>
              <a:t>role in fostering improved connectivity as well as socio-economic development throughout the world. </a:t>
            </a:r>
          </a:p>
          <a:p>
            <a:r>
              <a:rPr lang="en-US" sz="2000" b="1" dirty="0" smtClean="0">
                <a:latin typeface="Cambria" panose="02040503050406030204" pitchFamily="18" charset="0"/>
                <a:ea typeface="Cambria" panose="02040503050406030204" pitchFamily="18" charset="0"/>
              </a:rPr>
              <a:t>Challenges: Digital Divide</a:t>
            </a:r>
          </a:p>
          <a:p>
            <a:pPr lvl="1"/>
            <a:r>
              <a:rPr lang="en-US" sz="2000" dirty="0" smtClean="0">
                <a:latin typeface="Cambria" panose="02040503050406030204" pitchFamily="18" charset="0"/>
                <a:ea typeface="Cambria" panose="02040503050406030204" pitchFamily="18" charset="0"/>
              </a:rPr>
              <a:t>Considerable </a:t>
            </a:r>
            <a:r>
              <a:rPr lang="en-US" sz="2000" dirty="0">
                <a:latin typeface="Cambria" panose="02040503050406030204" pitchFamily="18" charset="0"/>
                <a:ea typeface="Cambria" panose="02040503050406030204" pitchFamily="18" charset="0"/>
              </a:rPr>
              <a:t>inequalities in terms of ICT infrastructure, connectivity and know-how still </a:t>
            </a:r>
            <a:r>
              <a:rPr lang="en-US" sz="2000" dirty="0" smtClean="0">
                <a:latin typeface="Cambria" panose="02040503050406030204" pitchFamily="18" charset="0"/>
                <a:ea typeface="Cambria" panose="02040503050406030204" pitchFamily="18" charset="0"/>
              </a:rPr>
              <a:t>exist &amp; inhibit </a:t>
            </a:r>
            <a:r>
              <a:rPr lang="en-US" sz="2000" dirty="0">
                <a:latin typeface="Cambria" panose="02040503050406030204" pitchFamily="18" charset="0"/>
                <a:ea typeface="Cambria" panose="02040503050406030204" pitchFamily="18" charset="0"/>
              </a:rPr>
              <a:t>the potential benefits of ICTs from being adequately leveraged. </a:t>
            </a:r>
          </a:p>
          <a:p>
            <a:pPr lvl="1"/>
            <a:r>
              <a:rPr lang="en-US" sz="2000" dirty="0" smtClean="0">
                <a:latin typeface="Cambria" panose="02040503050406030204" pitchFamily="18" charset="0"/>
                <a:ea typeface="Cambria" panose="02040503050406030204" pitchFamily="18" charset="0"/>
              </a:rPr>
              <a:t>Access </a:t>
            </a:r>
            <a:r>
              <a:rPr lang="en-US" sz="2000" dirty="0">
                <a:latin typeface="Cambria" panose="02040503050406030204" pitchFamily="18" charset="0"/>
                <a:ea typeface="Cambria" panose="02040503050406030204" pitchFamily="18" charset="0"/>
              </a:rPr>
              <a:t>to ICTs </a:t>
            </a:r>
            <a:r>
              <a:rPr lang="en-US" sz="2000" dirty="0" smtClean="0">
                <a:latin typeface="Cambria" panose="02040503050406030204" pitchFamily="18" charset="0"/>
                <a:ea typeface="Cambria" panose="02040503050406030204" pitchFamily="18" charset="0"/>
              </a:rPr>
              <a:t>is </a:t>
            </a:r>
            <a:r>
              <a:rPr lang="en-US" sz="2000" dirty="0">
                <a:latin typeface="Cambria" panose="02040503050406030204" pitchFamily="18" charset="0"/>
                <a:ea typeface="Cambria" panose="02040503050406030204" pitchFamily="18" charset="0"/>
              </a:rPr>
              <a:t>not uniform across regions, countries and communities, with many significant discrepancies </a:t>
            </a: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rPr>
              <a:t>existing between neighboring regions and the social groups within them.</a:t>
            </a:r>
            <a:endParaRPr lang="en-IN" sz="2000" dirty="0">
              <a:solidFill>
                <a:srgbClr val="000099"/>
              </a:solidFill>
              <a:latin typeface="Cambria" panose="02040503050406030204" pitchFamily="18" charset="0"/>
              <a:ea typeface="Cambria" panose="02040503050406030204" pitchFamily="18" charset="0"/>
            </a:endParaRPr>
          </a:p>
          <a:p>
            <a:pPr algn="just">
              <a:buNone/>
            </a:pPr>
            <a:endParaRPr lang="en-IN" sz="2400" dirty="0">
              <a:solidFill>
                <a:srgbClr val="000099"/>
              </a:solidFill>
              <a:latin typeface="Cambria" pitchFamily="18" charset="0"/>
            </a:endParaRPr>
          </a:p>
          <a:p>
            <a:pPr algn="just">
              <a:buNone/>
            </a:pPr>
            <a:endParaRPr lang="en-IN" sz="2200" dirty="0">
              <a:latin typeface="Cambria" pitchFamily="18" charset="0"/>
            </a:endParaRPr>
          </a:p>
          <a:p>
            <a:pPr algn="just">
              <a:buNone/>
            </a:pPr>
            <a:endParaRPr lang="en-IN" sz="2200" dirty="0">
              <a:latin typeface="Cambria" pitchFamily="18" charset="0"/>
            </a:endParaRPr>
          </a:p>
          <a:p>
            <a:endParaRPr lang="en-IN" sz="2000"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503988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274638"/>
            <a:ext cx="8572560" cy="62023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457200" y="437254"/>
            <a:ext cx="8229600" cy="411162"/>
          </a:xfrm>
        </p:spPr>
        <p:txBody>
          <a:bodyPr>
            <a:noAutofit/>
          </a:bodyPr>
          <a:lstStyle/>
          <a:p>
            <a:r>
              <a:rPr lang="en-US" sz="3200" b="1" spc="25" dirty="0" smtClean="0">
                <a:solidFill>
                  <a:srgbClr val="000099"/>
                </a:solidFill>
                <a:latin typeface="Cambria" panose="02040503050406030204" pitchFamily="18" charset="0"/>
                <a:ea typeface="Cambria" panose="02040503050406030204" pitchFamily="18" charset="0"/>
              </a:rPr>
              <a:t>Stakeholders in ICT for Development</a:t>
            </a:r>
            <a:endParaRPr lang="en-IN" sz="4800" b="1" dirty="0">
              <a:solidFill>
                <a:srgbClr val="000099"/>
              </a:solidFill>
              <a:latin typeface="Cambria" panose="02040503050406030204" pitchFamily="18" charset="0"/>
              <a:ea typeface="Cambria" panose="02040503050406030204" pitchFamily="18"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Picture 2"/>
          <p:cNvPicPr>
            <a:picLocks noChangeAspect="1"/>
          </p:cNvPicPr>
          <p:nvPr/>
        </p:nvPicPr>
        <p:blipFill>
          <a:blip r:embed="rId2"/>
          <a:stretch>
            <a:fillRect/>
          </a:stretch>
        </p:blipFill>
        <p:spPr>
          <a:xfrm>
            <a:off x="881062" y="1133475"/>
            <a:ext cx="7381875" cy="4591050"/>
          </a:xfrm>
          <a:prstGeom prst="rect">
            <a:avLst/>
          </a:prstGeom>
        </p:spPr>
      </p:pic>
    </p:spTree>
    <p:extLst>
      <p:ext uri="{BB962C8B-B14F-4D97-AF65-F5344CB8AC3E}">
        <p14:creationId xmlns:p14="http://schemas.microsoft.com/office/powerpoint/2010/main" val="2336802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274638"/>
            <a:ext cx="8572560" cy="62023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457200" y="437254"/>
            <a:ext cx="8229600" cy="411162"/>
          </a:xfrm>
        </p:spPr>
        <p:txBody>
          <a:bodyPr>
            <a:noAutofit/>
          </a:bodyPr>
          <a:lstStyle/>
          <a:p>
            <a:r>
              <a:rPr lang="en-US" sz="3200" b="1" spc="25" dirty="0" smtClean="0">
                <a:solidFill>
                  <a:srgbClr val="000099"/>
                </a:solidFill>
                <a:latin typeface="Cambria" panose="02040503050406030204" pitchFamily="18" charset="0"/>
                <a:ea typeface="Cambria" panose="02040503050406030204" pitchFamily="18" charset="0"/>
              </a:rPr>
              <a:t>Role of ICT in </a:t>
            </a:r>
            <a:r>
              <a:rPr lang="en-US" sz="3200" b="1" spc="-85" dirty="0" smtClean="0">
                <a:solidFill>
                  <a:srgbClr val="000099"/>
                </a:solidFill>
                <a:latin typeface="Cambria" panose="02040503050406030204" pitchFamily="18" charset="0"/>
                <a:ea typeface="Cambria" panose="02040503050406030204" pitchFamily="18" charset="0"/>
              </a:rPr>
              <a:t>Development</a:t>
            </a:r>
            <a:endParaRPr lang="en-IN" sz="4800" b="1" dirty="0">
              <a:solidFill>
                <a:srgbClr val="000099"/>
              </a:solidFill>
              <a:latin typeface="Cambria" panose="02040503050406030204" pitchFamily="18" charset="0"/>
              <a:ea typeface="Cambria" panose="02040503050406030204" pitchFamily="18"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Picture 2"/>
          <p:cNvPicPr>
            <a:picLocks noChangeAspect="1"/>
          </p:cNvPicPr>
          <p:nvPr/>
        </p:nvPicPr>
        <p:blipFill>
          <a:blip r:embed="rId2"/>
          <a:stretch>
            <a:fillRect/>
          </a:stretch>
        </p:blipFill>
        <p:spPr>
          <a:xfrm>
            <a:off x="642938" y="897040"/>
            <a:ext cx="8001000" cy="5214835"/>
          </a:xfrm>
          <a:prstGeom prst="rect">
            <a:avLst/>
          </a:prstGeom>
        </p:spPr>
      </p:pic>
    </p:spTree>
    <p:extLst>
      <p:ext uri="{BB962C8B-B14F-4D97-AF65-F5344CB8AC3E}">
        <p14:creationId xmlns:p14="http://schemas.microsoft.com/office/powerpoint/2010/main" val="3932761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274638"/>
            <a:ext cx="8572560" cy="62023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457200" y="437254"/>
            <a:ext cx="8229600" cy="411162"/>
          </a:xfrm>
        </p:spPr>
        <p:txBody>
          <a:bodyPr>
            <a:noAutofit/>
          </a:bodyPr>
          <a:lstStyle/>
          <a:p>
            <a:r>
              <a:rPr lang="en-US" sz="3200" b="1" spc="25" dirty="0" smtClean="0">
                <a:solidFill>
                  <a:srgbClr val="000099"/>
                </a:solidFill>
                <a:latin typeface="Cambria" panose="02040503050406030204" pitchFamily="18" charset="0"/>
                <a:ea typeface="Cambria" panose="02040503050406030204" pitchFamily="18" charset="0"/>
              </a:rPr>
              <a:t>Role of ICT in </a:t>
            </a:r>
            <a:r>
              <a:rPr lang="en-US" sz="3200" b="1" spc="-85" dirty="0" smtClean="0">
                <a:solidFill>
                  <a:srgbClr val="000099"/>
                </a:solidFill>
                <a:latin typeface="Cambria" panose="02040503050406030204" pitchFamily="18" charset="0"/>
                <a:ea typeface="Cambria" panose="02040503050406030204" pitchFamily="18" charset="0"/>
              </a:rPr>
              <a:t>Development</a:t>
            </a:r>
            <a:endParaRPr lang="en-IN" sz="4800" b="1" dirty="0">
              <a:solidFill>
                <a:srgbClr val="000099"/>
              </a:solidFill>
              <a:latin typeface="Cambria" panose="02040503050406030204" pitchFamily="18" charset="0"/>
              <a:ea typeface="Cambria" panose="02040503050406030204" pitchFamily="18"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91A4A7-6FE8-421D-8D4F-76CE7A47BE35}"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Picture 3"/>
          <p:cNvPicPr>
            <a:picLocks noChangeAspect="1"/>
          </p:cNvPicPr>
          <p:nvPr/>
        </p:nvPicPr>
        <p:blipFill>
          <a:blip r:embed="rId2"/>
          <a:stretch>
            <a:fillRect/>
          </a:stretch>
        </p:blipFill>
        <p:spPr>
          <a:xfrm>
            <a:off x="838200" y="1128712"/>
            <a:ext cx="7543800" cy="5119688"/>
          </a:xfrm>
          <a:prstGeom prst="rect">
            <a:avLst/>
          </a:prstGeom>
        </p:spPr>
      </p:pic>
    </p:spTree>
    <p:extLst>
      <p:ext uri="{BB962C8B-B14F-4D97-AF65-F5344CB8AC3E}">
        <p14:creationId xmlns:p14="http://schemas.microsoft.com/office/powerpoint/2010/main" val="2737932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3510</TotalTime>
  <Words>2646</Words>
  <Application>Microsoft Office PowerPoint</Application>
  <PresentationFormat>On-screen Show (4:3)</PresentationFormat>
  <Paragraphs>361</Paragraphs>
  <Slides>44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맑은 고딕</vt:lpstr>
      <vt:lpstr>Arial</vt:lpstr>
      <vt:lpstr>Calibri</vt:lpstr>
      <vt:lpstr>Cambria</vt:lpstr>
      <vt:lpstr>Carlito</vt:lpstr>
      <vt:lpstr>Times New Roman</vt:lpstr>
      <vt:lpstr>Trebuchet MS</vt:lpstr>
      <vt:lpstr>Verdana</vt:lpstr>
      <vt:lpstr>Wingdings</vt:lpstr>
      <vt:lpstr>Office Theme</vt:lpstr>
      <vt:lpstr>ICT for Development</vt:lpstr>
      <vt:lpstr>Recap of Session 1,2</vt:lpstr>
      <vt:lpstr>Group Project Outline</vt:lpstr>
      <vt:lpstr>What is Development?</vt:lpstr>
      <vt:lpstr>Human Development Index</vt:lpstr>
      <vt:lpstr>Role of ICT in Development</vt:lpstr>
      <vt:lpstr>Stakeholders in ICT for Development</vt:lpstr>
      <vt:lpstr>Role of ICT in Development</vt:lpstr>
      <vt:lpstr>Role of ICT in Development</vt:lpstr>
      <vt:lpstr>Millennium Development Goals</vt:lpstr>
      <vt:lpstr>Sustainable Development Goals</vt:lpstr>
      <vt:lpstr>PowerPoint Presentation</vt:lpstr>
      <vt:lpstr>SDG Categorization</vt:lpstr>
      <vt:lpstr>Sustainable Development Goals</vt:lpstr>
      <vt:lpstr>MDG &amp; SDG Comparison</vt:lpstr>
      <vt:lpstr>MDGs to SDGs: Strategic  Shifts</vt:lpstr>
      <vt:lpstr>MDGs to SDGs: Strategic  Shifts</vt:lpstr>
      <vt:lpstr>Indicators of SDGs </vt:lpstr>
      <vt:lpstr>Indicators of SDGs </vt:lpstr>
      <vt:lpstr>Indicators of SDGs </vt:lpstr>
      <vt:lpstr>Indicators of SDGs </vt:lpstr>
      <vt:lpstr>Role of ICT in SDGs</vt:lpstr>
      <vt:lpstr>PowerPoint Presentation</vt:lpstr>
      <vt:lpstr>Role of ICT in SDGs</vt:lpstr>
      <vt:lpstr>NITI Aayog’s Strategy for SDGs in India</vt:lpstr>
      <vt:lpstr>Mapping of National Programs with SDGs </vt:lpstr>
      <vt:lpstr>Integration of Programs with SDGs </vt:lpstr>
      <vt:lpstr>PowerPoint Presentation</vt:lpstr>
      <vt:lpstr>The ICT Development Index (IDI)</vt:lpstr>
      <vt:lpstr>The ICT Development Index (IDI)</vt:lpstr>
      <vt:lpstr>Three stages in the evolution of IDI</vt:lpstr>
      <vt:lpstr>IDI</vt:lpstr>
      <vt:lpstr>IDI Indicators</vt:lpstr>
      <vt:lpstr>IDI Indicators</vt:lpstr>
      <vt:lpstr>IDI Indicators</vt:lpstr>
      <vt:lpstr>IDI Indicators</vt:lpstr>
      <vt:lpstr>IDI Rankings</vt:lpstr>
      <vt:lpstr>IDI Rankings</vt:lpstr>
      <vt:lpstr>Objectives of the IDI</vt:lpstr>
      <vt:lpstr>What is e-Government?</vt:lpstr>
      <vt:lpstr>Why e-Government?</vt:lpstr>
      <vt:lpstr>Four Stage Maturity Model of e-Government</vt:lpstr>
      <vt:lpstr>Challenges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 for the study</dc:title>
  <dc:creator>Rajesh</dc:creator>
  <cp:lastModifiedBy>TCL</cp:lastModifiedBy>
  <cp:revision>398</cp:revision>
  <dcterms:created xsi:type="dcterms:W3CDTF">2006-08-16T00:00:00Z</dcterms:created>
  <dcterms:modified xsi:type="dcterms:W3CDTF">2022-03-11T17:47:50Z</dcterms:modified>
</cp:coreProperties>
</file>