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39"/>
  </p:notesMasterIdLst>
  <p:sldIdLst>
    <p:sldId id="303" r:id="rId4"/>
    <p:sldId id="609" r:id="rId5"/>
    <p:sldId id="612" r:id="rId6"/>
    <p:sldId id="593" r:id="rId7"/>
    <p:sldId id="264" r:id="rId8"/>
    <p:sldId id="327" r:id="rId9"/>
    <p:sldId id="614" r:id="rId10"/>
    <p:sldId id="597" r:id="rId11"/>
    <p:sldId id="599" r:id="rId12"/>
    <p:sldId id="604" r:id="rId13"/>
    <p:sldId id="605" r:id="rId14"/>
    <p:sldId id="611" r:id="rId15"/>
    <p:sldId id="606" r:id="rId16"/>
    <p:sldId id="610" r:id="rId17"/>
    <p:sldId id="607" r:id="rId18"/>
    <p:sldId id="595" r:id="rId19"/>
    <p:sldId id="265" r:id="rId20"/>
    <p:sldId id="261" r:id="rId21"/>
    <p:sldId id="596" r:id="rId22"/>
    <p:sldId id="262" r:id="rId23"/>
    <p:sldId id="263" r:id="rId24"/>
    <p:sldId id="615" r:id="rId25"/>
    <p:sldId id="598" r:id="rId26"/>
    <p:sldId id="608" r:id="rId27"/>
    <p:sldId id="616" r:id="rId28"/>
    <p:sldId id="601" r:id="rId29"/>
    <p:sldId id="602" r:id="rId30"/>
    <p:sldId id="603" r:id="rId31"/>
    <p:sldId id="613" r:id="rId32"/>
    <p:sldId id="266" r:id="rId33"/>
    <p:sldId id="591" r:id="rId34"/>
    <p:sldId id="617" r:id="rId35"/>
    <p:sldId id="618" r:id="rId36"/>
    <p:sldId id="592" r:id="rId37"/>
    <p:sldId id="33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840" y="44"/>
      </p:cViewPr>
      <p:guideLst/>
    </p:cSldViewPr>
  </p:slideViewPr>
  <p:notesTextViewPr>
    <p:cViewPr>
      <p:scale>
        <a:sx n="1" d="1"/>
        <a:sy n="1" d="1"/>
      </p:scale>
      <p:origin x="0" y="0"/>
    </p:cViewPr>
  </p:notesTextViewPr>
  <p:sorterViewPr>
    <p:cViewPr>
      <p:scale>
        <a:sx n="100" d="100"/>
        <a:sy n="100" d="100"/>
      </p:scale>
      <p:origin x="0" y="-4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7CC33-6272-4F70-93BF-168E4BA0B8CF}" type="datetimeFigureOut">
              <a:rPr lang="en-IN" smtClean="0"/>
              <a:t>29-01-2022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A5CAB-A035-47AE-A911-F21C03B00670}" type="slidenum">
              <a:rPr lang="en-IN" smtClean="0"/>
              <a:t>‹#›</a:t>
            </a:fld>
            <a:endParaRPr lang="en-IN"/>
          </a:p>
        </p:txBody>
      </p:sp>
    </p:spTree>
    <p:extLst>
      <p:ext uri="{BB962C8B-B14F-4D97-AF65-F5344CB8AC3E}">
        <p14:creationId xmlns:p14="http://schemas.microsoft.com/office/powerpoint/2010/main" val="1622040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p>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E137D5-5896-4C5A-AC75-A90082D284E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3508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development of the West had come on the shoulders and at the cost of the non- West.</a:t>
            </a:r>
          </a:p>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E137D5-5896-4C5A-AC75-A90082D284E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7200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Social Equity is the </a:t>
            </a:r>
            <a:r>
              <a:rPr lang="en-US" b="1" i="0" dirty="0">
                <a:solidFill>
                  <a:srgbClr val="202124"/>
                </a:solidFill>
                <a:effectLst/>
                <a:latin typeface="arial" panose="020B0604020202020204" pitchFamily="34" charset="0"/>
              </a:rPr>
              <a:t>active commitment to fairness, justice, and equality</a:t>
            </a:r>
            <a:r>
              <a:rPr lang="en-US" b="0" i="0" dirty="0">
                <a:solidFill>
                  <a:srgbClr val="202124"/>
                </a:solidFill>
                <a:effectLst/>
                <a:latin typeface="arial" panose="020B0604020202020204" pitchFamily="34" charset="0"/>
              </a:rPr>
              <a:t> in the formulation of public policy, distribution of public services, implementation of public policy</a:t>
            </a:r>
            <a:endParaRPr lang="en-IN" dirty="0"/>
          </a:p>
        </p:txBody>
      </p:sp>
      <p:sp>
        <p:nvSpPr>
          <p:cNvPr id="4" name="Slide Number Placeholder 3"/>
          <p:cNvSpPr>
            <a:spLocks noGrp="1"/>
          </p:cNvSpPr>
          <p:nvPr>
            <p:ph type="sldNum" sz="quarter" idx="5"/>
          </p:nvPr>
        </p:nvSpPr>
        <p:spPr/>
        <p:txBody>
          <a:bodyPr/>
          <a:lstStyle/>
          <a:p>
            <a:fld id="{5E6A5CAB-A035-47AE-A911-F21C03B00670}" type="slidenum">
              <a:rPr lang="en-IN" smtClean="0"/>
              <a:t>11</a:t>
            </a:fld>
            <a:endParaRPr lang="en-IN"/>
          </a:p>
        </p:txBody>
      </p:sp>
    </p:spTree>
    <p:extLst>
      <p:ext uri="{BB962C8B-B14F-4D97-AF65-F5344CB8AC3E}">
        <p14:creationId xmlns:p14="http://schemas.microsoft.com/office/powerpoint/2010/main" val="1216386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does not reflect on inequalities, poverty, human security, empowerment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E137D5-5896-4C5A-AC75-A90082D284E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2531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A5A5A"/>
                </a:solidFill>
                <a:effectLst/>
                <a:latin typeface="Roboto" panose="02000000000000000000" pitchFamily="2" charset="0"/>
              </a:rPr>
              <a:t>freedom to achieve well-being is a matter of what people can do and be</a:t>
            </a:r>
            <a:endParaRPr lang="en-IN" dirty="0"/>
          </a:p>
        </p:txBody>
      </p:sp>
      <p:sp>
        <p:nvSpPr>
          <p:cNvPr id="4" name="Slide Number Placeholder 3"/>
          <p:cNvSpPr>
            <a:spLocks noGrp="1"/>
          </p:cNvSpPr>
          <p:nvPr>
            <p:ph type="sldNum" sz="quarter" idx="5"/>
          </p:nvPr>
        </p:nvSpPr>
        <p:spPr/>
        <p:txBody>
          <a:bodyPr/>
          <a:lstStyle/>
          <a:p>
            <a:fld id="{5E6A5CAB-A035-47AE-A911-F21C03B00670}" type="slidenum">
              <a:rPr lang="en-IN" smtClean="0"/>
              <a:t>28</a:t>
            </a:fld>
            <a:endParaRPr lang="en-IN"/>
          </a:p>
        </p:txBody>
      </p:sp>
    </p:spTree>
    <p:extLst>
      <p:ext uri="{BB962C8B-B14F-4D97-AF65-F5344CB8AC3E}">
        <p14:creationId xmlns:p14="http://schemas.microsoft.com/office/powerpoint/2010/main" val="1203270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D5D4-0205-4EC2-A03D-F8CF18E32F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7819A0-2AA4-4D0E-8A8E-5AA19B2D0A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47A7F70-0DE8-4819-8A20-57424D323016}"/>
              </a:ext>
            </a:extLst>
          </p:cNvPr>
          <p:cNvSpPr>
            <a:spLocks noGrp="1"/>
          </p:cNvSpPr>
          <p:nvPr>
            <p:ph type="dt" sz="half" idx="10"/>
          </p:nvPr>
        </p:nvSpPr>
        <p:spPr/>
        <p:txBody>
          <a:bodyPr/>
          <a:lstStyle/>
          <a:p>
            <a:fld id="{4FEC02D0-D7DB-41FA-9E25-DBE2284322CB}" type="datetimeFigureOut">
              <a:rPr lang="en-IN" smtClean="0"/>
              <a:t>29-01-2022</a:t>
            </a:fld>
            <a:endParaRPr lang="en-IN"/>
          </a:p>
        </p:txBody>
      </p:sp>
      <p:sp>
        <p:nvSpPr>
          <p:cNvPr id="5" name="Footer Placeholder 4">
            <a:extLst>
              <a:ext uri="{FF2B5EF4-FFF2-40B4-BE49-F238E27FC236}">
                <a16:creationId xmlns:a16="http://schemas.microsoft.com/office/drawing/2014/main" id="{702EDEF5-D374-4A9A-8203-6870EA836F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E25B35-B29D-4EBC-85D7-AF18F129F455}"/>
              </a:ext>
            </a:extLst>
          </p:cNvPr>
          <p:cNvSpPr>
            <a:spLocks noGrp="1"/>
          </p:cNvSpPr>
          <p:nvPr>
            <p:ph type="sldNum" sz="quarter" idx="12"/>
          </p:nvPr>
        </p:nvSpPr>
        <p:spPr/>
        <p:txBody>
          <a:bodyPr/>
          <a:lstStyle/>
          <a:p>
            <a:fld id="{EB9AC5A3-21CF-443A-9B85-42087BC7F586}" type="slidenum">
              <a:rPr lang="en-IN" smtClean="0"/>
              <a:t>‹#›</a:t>
            </a:fld>
            <a:endParaRPr lang="en-IN"/>
          </a:p>
        </p:txBody>
      </p:sp>
    </p:spTree>
    <p:extLst>
      <p:ext uri="{BB962C8B-B14F-4D97-AF65-F5344CB8AC3E}">
        <p14:creationId xmlns:p14="http://schemas.microsoft.com/office/powerpoint/2010/main" val="765542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749C2-5EDF-4296-BCC6-E528A110DF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67B622-D36F-4494-84F0-0F3D4C25A7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3ACF43-5134-4BB8-9AAC-766AC9894D41}"/>
              </a:ext>
            </a:extLst>
          </p:cNvPr>
          <p:cNvSpPr>
            <a:spLocks noGrp="1"/>
          </p:cNvSpPr>
          <p:nvPr>
            <p:ph type="dt" sz="half" idx="10"/>
          </p:nvPr>
        </p:nvSpPr>
        <p:spPr/>
        <p:txBody>
          <a:bodyPr/>
          <a:lstStyle/>
          <a:p>
            <a:fld id="{4FEC02D0-D7DB-41FA-9E25-DBE2284322CB}" type="datetimeFigureOut">
              <a:rPr lang="en-IN" smtClean="0"/>
              <a:t>29-01-2022</a:t>
            </a:fld>
            <a:endParaRPr lang="en-IN"/>
          </a:p>
        </p:txBody>
      </p:sp>
      <p:sp>
        <p:nvSpPr>
          <p:cNvPr id="5" name="Footer Placeholder 4">
            <a:extLst>
              <a:ext uri="{FF2B5EF4-FFF2-40B4-BE49-F238E27FC236}">
                <a16:creationId xmlns:a16="http://schemas.microsoft.com/office/drawing/2014/main" id="{E1DAD2B8-623E-4AC1-A2D0-3DC71CAC02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3266DB-BF45-4041-975D-0FFE51DEAB29}"/>
              </a:ext>
            </a:extLst>
          </p:cNvPr>
          <p:cNvSpPr>
            <a:spLocks noGrp="1"/>
          </p:cNvSpPr>
          <p:nvPr>
            <p:ph type="sldNum" sz="quarter" idx="12"/>
          </p:nvPr>
        </p:nvSpPr>
        <p:spPr/>
        <p:txBody>
          <a:bodyPr/>
          <a:lstStyle/>
          <a:p>
            <a:fld id="{EB9AC5A3-21CF-443A-9B85-42087BC7F586}" type="slidenum">
              <a:rPr lang="en-IN" smtClean="0"/>
              <a:t>‹#›</a:t>
            </a:fld>
            <a:endParaRPr lang="en-IN"/>
          </a:p>
        </p:txBody>
      </p:sp>
    </p:spTree>
    <p:extLst>
      <p:ext uri="{BB962C8B-B14F-4D97-AF65-F5344CB8AC3E}">
        <p14:creationId xmlns:p14="http://schemas.microsoft.com/office/powerpoint/2010/main" val="361807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26B8C9-BB87-4517-BA0A-EB65175068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914C1E-5DE4-4AAF-BA87-D2A0EA4F0F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9D933D-B379-4721-AC29-EF576D113F80}"/>
              </a:ext>
            </a:extLst>
          </p:cNvPr>
          <p:cNvSpPr>
            <a:spLocks noGrp="1"/>
          </p:cNvSpPr>
          <p:nvPr>
            <p:ph type="dt" sz="half" idx="10"/>
          </p:nvPr>
        </p:nvSpPr>
        <p:spPr/>
        <p:txBody>
          <a:bodyPr/>
          <a:lstStyle/>
          <a:p>
            <a:fld id="{4FEC02D0-D7DB-41FA-9E25-DBE2284322CB}" type="datetimeFigureOut">
              <a:rPr lang="en-IN" smtClean="0"/>
              <a:t>29-01-2022</a:t>
            </a:fld>
            <a:endParaRPr lang="en-IN"/>
          </a:p>
        </p:txBody>
      </p:sp>
      <p:sp>
        <p:nvSpPr>
          <p:cNvPr id="5" name="Footer Placeholder 4">
            <a:extLst>
              <a:ext uri="{FF2B5EF4-FFF2-40B4-BE49-F238E27FC236}">
                <a16:creationId xmlns:a16="http://schemas.microsoft.com/office/drawing/2014/main" id="{6E0A5463-ED68-419E-894A-E58CE3D932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8EDAA4-A491-4DD5-803F-11203B505588}"/>
              </a:ext>
            </a:extLst>
          </p:cNvPr>
          <p:cNvSpPr>
            <a:spLocks noGrp="1"/>
          </p:cNvSpPr>
          <p:nvPr>
            <p:ph type="sldNum" sz="quarter" idx="12"/>
          </p:nvPr>
        </p:nvSpPr>
        <p:spPr/>
        <p:txBody>
          <a:bodyPr/>
          <a:lstStyle/>
          <a:p>
            <a:fld id="{EB9AC5A3-21CF-443A-9B85-42087BC7F586}" type="slidenum">
              <a:rPr lang="en-IN" smtClean="0"/>
              <a:t>‹#›</a:t>
            </a:fld>
            <a:endParaRPr lang="en-IN"/>
          </a:p>
        </p:txBody>
      </p:sp>
    </p:spTree>
    <p:extLst>
      <p:ext uri="{BB962C8B-B14F-4D97-AF65-F5344CB8AC3E}">
        <p14:creationId xmlns:p14="http://schemas.microsoft.com/office/powerpoint/2010/main" val="2989627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3F5BFEA-A266-4470-A4D5-A9819BE105FE}" type="datetimeFigureOut">
              <a:rPr lang="en-IN" smtClean="0"/>
              <a:t>29-01-2022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245DB3-CC70-46CB-B59F-9468BE4504A9}" type="slidenum">
              <a:rPr lang="en-IN" smtClean="0"/>
              <a:t>‹#›</a:t>
            </a:fld>
            <a:endParaRPr lang="en-IN"/>
          </a:p>
        </p:txBody>
      </p:sp>
    </p:spTree>
    <p:extLst>
      <p:ext uri="{BB962C8B-B14F-4D97-AF65-F5344CB8AC3E}">
        <p14:creationId xmlns:p14="http://schemas.microsoft.com/office/powerpoint/2010/main" val="2514795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3F5BFEA-A266-4470-A4D5-A9819BE105FE}" type="datetimeFigureOut">
              <a:rPr lang="en-IN" smtClean="0"/>
              <a:t>29-01-2022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245DB3-CC70-46CB-B59F-9468BE4504A9}" type="slidenum">
              <a:rPr lang="en-IN" smtClean="0"/>
              <a:t>‹#›</a:t>
            </a:fld>
            <a:endParaRPr lang="en-IN"/>
          </a:p>
        </p:txBody>
      </p:sp>
    </p:spTree>
    <p:extLst>
      <p:ext uri="{BB962C8B-B14F-4D97-AF65-F5344CB8AC3E}">
        <p14:creationId xmlns:p14="http://schemas.microsoft.com/office/powerpoint/2010/main" val="8739260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F5BFEA-A266-4470-A4D5-A9819BE105FE}" type="datetimeFigureOut">
              <a:rPr lang="en-IN" smtClean="0"/>
              <a:t>29-01-2022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245DB3-CC70-46CB-B59F-9468BE4504A9}" type="slidenum">
              <a:rPr lang="en-IN" smtClean="0"/>
              <a:t>‹#›</a:t>
            </a:fld>
            <a:endParaRPr lang="en-IN"/>
          </a:p>
        </p:txBody>
      </p:sp>
    </p:spTree>
    <p:extLst>
      <p:ext uri="{BB962C8B-B14F-4D97-AF65-F5344CB8AC3E}">
        <p14:creationId xmlns:p14="http://schemas.microsoft.com/office/powerpoint/2010/main" val="2068970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3F5BFEA-A266-4470-A4D5-A9819BE105FE}" type="datetimeFigureOut">
              <a:rPr lang="en-IN" smtClean="0"/>
              <a:t>29-01-2022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245DB3-CC70-46CB-B59F-9468BE4504A9}" type="slidenum">
              <a:rPr lang="en-IN" smtClean="0"/>
              <a:t>‹#›</a:t>
            </a:fld>
            <a:endParaRPr lang="en-IN"/>
          </a:p>
        </p:txBody>
      </p:sp>
    </p:spTree>
    <p:extLst>
      <p:ext uri="{BB962C8B-B14F-4D97-AF65-F5344CB8AC3E}">
        <p14:creationId xmlns:p14="http://schemas.microsoft.com/office/powerpoint/2010/main" val="3865987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3F5BFEA-A266-4470-A4D5-A9819BE105FE}" type="datetimeFigureOut">
              <a:rPr lang="en-IN" smtClean="0"/>
              <a:t>29-01-2022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245DB3-CC70-46CB-B59F-9468BE4504A9}" type="slidenum">
              <a:rPr lang="en-IN" smtClean="0"/>
              <a:t>‹#›</a:t>
            </a:fld>
            <a:endParaRPr lang="en-IN"/>
          </a:p>
        </p:txBody>
      </p:sp>
    </p:spTree>
    <p:extLst>
      <p:ext uri="{BB962C8B-B14F-4D97-AF65-F5344CB8AC3E}">
        <p14:creationId xmlns:p14="http://schemas.microsoft.com/office/powerpoint/2010/main" val="2532598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3F5BFEA-A266-4470-A4D5-A9819BE105FE}" type="datetimeFigureOut">
              <a:rPr lang="en-IN" smtClean="0"/>
              <a:t>29-01-2022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245DB3-CC70-46CB-B59F-9468BE4504A9}" type="slidenum">
              <a:rPr lang="en-IN" smtClean="0"/>
              <a:t>‹#›</a:t>
            </a:fld>
            <a:endParaRPr lang="en-IN"/>
          </a:p>
        </p:txBody>
      </p:sp>
    </p:spTree>
    <p:extLst>
      <p:ext uri="{BB962C8B-B14F-4D97-AF65-F5344CB8AC3E}">
        <p14:creationId xmlns:p14="http://schemas.microsoft.com/office/powerpoint/2010/main" val="31095663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F5BFEA-A266-4470-A4D5-A9819BE105FE}" type="datetimeFigureOut">
              <a:rPr lang="en-IN" smtClean="0"/>
              <a:t>29-01-2022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245DB3-CC70-46CB-B59F-9468BE4504A9}" type="slidenum">
              <a:rPr lang="en-IN" smtClean="0"/>
              <a:t>‹#›</a:t>
            </a:fld>
            <a:endParaRPr lang="en-IN"/>
          </a:p>
        </p:txBody>
      </p:sp>
    </p:spTree>
    <p:extLst>
      <p:ext uri="{BB962C8B-B14F-4D97-AF65-F5344CB8AC3E}">
        <p14:creationId xmlns:p14="http://schemas.microsoft.com/office/powerpoint/2010/main" val="7725685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3F5BFEA-A266-4470-A4D5-A9819BE105FE}" type="datetimeFigureOut">
              <a:rPr lang="en-IN" smtClean="0"/>
              <a:t>29-01-2022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245DB3-CC70-46CB-B59F-9468BE4504A9}" type="slidenum">
              <a:rPr lang="en-IN" smtClean="0"/>
              <a:t>‹#›</a:t>
            </a:fld>
            <a:endParaRPr lang="en-IN"/>
          </a:p>
        </p:txBody>
      </p:sp>
    </p:spTree>
    <p:extLst>
      <p:ext uri="{BB962C8B-B14F-4D97-AF65-F5344CB8AC3E}">
        <p14:creationId xmlns:p14="http://schemas.microsoft.com/office/powerpoint/2010/main" val="624252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46321-8A88-42B9-AFEE-245EE398E2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AD21F2-14E0-42BC-B948-114C62858F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B3320C-628F-4C24-8754-812B2A84CD51}"/>
              </a:ext>
            </a:extLst>
          </p:cNvPr>
          <p:cNvSpPr>
            <a:spLocks noGrp="1"/>
          </p:cNvSpPr>
          <p:nvPr>
            <p:ph type="dt" sz="half" idx="10"/>
          </p:nvPr>
        </p:nvSpPr>
        <p:spPr/>
        <p:txBody>
          <a:bodyPr/>
          <a:lstStyle/>
          <a:p>
            <a:fld id="{4FEC02D0-D7DB-41FA-9E25-DBE2284322CB}" type="datetimeFigureOut">
              <a:rPr lang="en-IN" smtClean="0"/>
              <a:t>29-01-2022</a:t>
            </a:fld>
            <a:endParaRPr lang="en-IN"/>
          </a:p>
        </p:txBody>
      </p:sp>
      <p:sp>
        <p:nvSpPr>
          <p:cNvPr id="5" name="Footer Placeholder 4">
            <a:extLst>
              <a:ext uri="{FF2B5EF4-FFF2-40B4-BE49-F238E27FC236}">
                <a16:creationId xmlns:a16="http://schemas.microsoft.com/office/drawing/2014/main" id="{9C8DA0C6-A3A4-48FF-AACB-69FF252648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037AC3-7A82-416B-ABAE-85600642D3B0}"/>
              </a:ext>
            </a:extLst>
          </p:cNvPr>
          <p:cNvSpPr>
            <a:spLocks noGrp="1"/>
          </p:cNvSpPr>
          <p:nvPr>
            <p:ph type="sldNum" sz="quarter" idx="12"/>
          </p:nvPr>
        </p:nvSpPr>
        <p:spPr/>
        <p:txBody>
          <a:bodyPr/>
          <a:lstStyle/>
          <a:p>
            <a:fld id="{EB9AC5A3-21CF-443A-9B85-42087BC7F586}" type="slidenum">
              <a:rPr lang="en-IN" smtClean="0"/>
              <a:t>‹#›</a:t>
            </a:fld>
            <a:endParaRPr lang="en-IN"/>
          </a:p>
        </p:txBody>
      </p:sp>
    </p:spTree>
    <p:extLst>
      <p:ext uri="{BB962C8B-B14F-4D97-AF65-F5344CB8AC3E}">
        <p14:creationId xmlns:p14="http://schemas.microsoft.com/office/powerpoint/2010/main" val="29778354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3F5BFEA-A266-4470-A4D5-A9819BE105FE}" type="datetimeFigureOut">
              <a:rPr lang="en-IN" smtClean="0"/>
              <a:t>29-01-2022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245DB3-CC70-46CB-B59F-9468BE4504A9}" type="slidenum">
              <a:rPr lang="en-IN" smtClean="0"/>
              <a:t>‹#›</a:t>
            </a:fld>
            <a:endParaRPr lang="en-IN"/>
          </a:p>
        </p:txBody>
      </p:sp>
    </p:spTree>
    <p:extLst>
      <p:ext uri="{BB962C8B-B14F-4D97-AF65-F5344CB8AC3E}">
        <p14:creationId xmlns:p14="http://schemas.microsoft.com/office/powerpoint/2010/main" val="24140568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3F5BFEA-A266-4470-A4D5-A9819BE105FE}" type="datetimeFigureOut">
              <a:rPr lang="en-IN" smtClean="0"/>
              <a:t>29-01-2022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245DB3-CC70-46CB-B59F-9468BE4504A9}" type="slidenum">
              <a:rPr lang="en-IN" smtClean="0"/>
              <a:t>‹#›</a:t>
            </a:fld>
            <a:endParaRPr lang="en-IN"/>
          </a:p>
        </p:txBody>
      </p:sp>
    </p:spTree>
    <p:extLst>
      <p:ext uri="{BB962C8B-B14F-4D97-AF65-F5344CB8AC3E}">
        <p14:creationId xmlns:p14="http://schemas.microsoft.com/office/powerpoint/2010/main" val="37218796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3F5BFEA-A266-4470-A4D5-A9819BE105FE}" type="datetimeFigureOut">
              <a:rPr lang="en-IN" smtClean="0"/>
              <a:t>29-01-2022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245DB3-CC70-46CB-B59F-9468BE4504A9}" type="slidenum">
              <a:rPr lang="en-IN" smtClean="0"/>
              <a:t>‹#›</a:t>
            </a:fld>
            <a:endParaRPr lang="en-IN"/>
          </a:p>
        </p:txBody>
      </p:sp>
    </p:spTree>
    <p:extLst>
      <p:ext uri="{BB962C8B-B14F-4D97-AF65-F5344CB8AC3E}">
        <p14:creationId xmlns:p14="http://schemas.microsoft.com/office/powerpoint/2010/main" val="10702828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84720-40F5-48C7-BFC4-91C871BBF1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8A5409-A0A8-4543-B31D-962D1E1D31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AC69BB-3559-4BFF-9321-A4CE8F3B60CF}"/>
              </a:ext>
            </a:extLst>
          </p:cNvPr>
          <p:cNvSpPr>
            <a:spLocks noGrp="1"/>
          </p:cNvSpPr>
          <p:nvPr>
            <p:ph type="dt" sz="half" idx="10"/>
          </p:nvPr>
        </p:nvSpPr>
        <p:spPr/>
        <p:txBody>
          <a:bodyPr/>
          <a:lstStyle/>
          <a:p>
            <a:fld id="{5ED48D92-B1AD-4C9B-827F-5266C1990F9F}" type="datetimeFigureOut">
              <a:rPr lang="en-IN" smtClean="0"/>
              <a:t>29-01-2022</a:t>
            </a:fld>
            <a:endParaRPr lang="en-IN"/>
          </a:p>
        </p:txBody>
      </p:sp>
      <p:sp>
        <p:nvSpPr>
          <p:cNvPr id="5" name="Footer Placeholder 4">
            <a:extLst>
              <a:ext uri="{FF2B5EF4-FFF2-40B4-BE49-F238E27FC236}">
                <a16:creationId xmlns:a16="http://schemas.microsoft.com/office/drawing/2014/main" id="{27DECADF-0679-4FA2-9037-63A3216209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DA43BD-47C5-4ED1-B8E3-7DEA2AFF500F}"/>
              </a:ext>
            </a:extLst>
          </p:cNvPr>
          <p:cNvSpPr>
            <a:spLocks noGrp="1"/>
          </p:cNvSpPr>
          <p:nvPr>
            <p:ph type="sldNum" sz="quarter" idx="12"/>
          </p:nvPr>
        </p:nvSpPr>
        <p:spPr/>
        <p:txBody>
          <a:bodyPr/>
          <a:lstStyle/>
          <a:p>
            <a:fld id="{82F1A773-7745-4B64-901D-B8DEDDB37237}" type="slidenum">
              <a:rPr lang="en-IN" smtClean="0"/>
              <a:t>‹#›</a:t>
            </a:fld>
            <a:endParaRPr lang="en-IN"/>
          </a:p>
        </p:txBody>
      </p:sp>
    </p:spTree>
    <p:extLst>
      <p:ext uri="{BB962C8B-B14F-4D97-AF65-F5344CB8AC3E}">
        <p14:creationId xmlns:p14="http://schemas.microsoft.com/office/powerpoint/2010/main" val="9325222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9825-3234-4A25-B9C6-C32557FA5A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A87D83-9B1B-4E1A-A433-41ED2F69269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835A5C-7CCF-422A-AFAC-5D86FFB90FA4}"/>
              </a:ext>
            </a:extLst>
          </p:cNvPr>
          <p:cNvSpPr>
            <a:spLocks noGrp="1"/>
          </p:cNvSpPr>
          <p:nvPr>
            <p:ph type="dt" sz="half" idx="10"/>
          </p:nvPr>
        </p:nvSpPr>
        <p:spPr/>
        <p:txBody>
          <a:bodyPr/>
          <a:lstStyle/>
          <a:p>
            <a:fld id="{5ED48D92-B1AD-4C9B-827F-5266C1990F9F}" type="datetimeFigureOut">
              <a:rPr lang="en-IN" smtClean="0"/>
              <a:t>29-01-2022</a:t>
            </a:fld>
            <a:endParaRPr lang="en-IN"/>
          </a:p>
        </p:txBody>
      </p:sp>
      <p:sp>
        <p:nvSpPr>
          <p:cNvPr id="5" name="Footer Placeholder 4">
            <a:extLst>
              <a:ext uri="{FF2B5EF4-FFF2-40B4-BE49-F238E27FC236}">
                <a16:creationId xmlns:a16="http://schemas.microsoft.com/office/drawing/2014/main" id="{7A1C2477-E85B-45A9-80BA-4ABA22EB48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7DFC46-6688-433C-A228-A826221E5CA9}"/>
              </a:ext>
            </a:extLst>
          </p:cNvPr>
          <p:cNvSpPr>
            <a:spLocks noGrp="1"/>
          </p:cNvSpPr>
          <p:nvPr>
            <p:ph type="sldNum" sz="quarter" idx="12"/>
          </p:nvPr>
        </p:nvSpPr>
        <p:spPr/>
        <p:txBody>
          <a:bodyPr/>
          <a:lstStyle/>
          <a:p>
            <a:fld id="{82F1A773-7745-4B64-901D-B8DEDDB37237}" type="slidenum">
              <a:rPr lang="en-IN" smtClean="0"/>
              <a:t>‹#›</a:t>
            </a:fld>
            <a:endParaRPr lang="en-IN"/>
          </a:p>
        </p:txBody>
      </p:sp>
    </p:spTree>
    <p:extLst>
      <p:ext uri="{BB962C8B-B14F-4D97-AF65-F5344CB8AC3E}">
        <p14:creationId xmlns:p14="http://schemas.microsoft.com/office/powerpoint/2010/main" val="3635068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28AB8-0A49-4DCE-BC0C-CEE4538ECC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5BCAED-E1CF-4077-971B-496D0E47F1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2C27096-4691-4192-B16B-0AC741A78A32}"/>
              </a:ext>
            </a:extLst>
          </p:cNvPr>
          <p:cNvSpPr>
            <a:spLocks noGrp="1"/>
          </p:cNvSpPr>
          <p:nvPr>
            <p:ph type="dt" sz="half" idx="10"/>
          </p:nvPr>
        </p:nvSpPr>
        <p:spPr/>
        <p:txBody>
          <a:bodyPr/>
          <a:lstStyle/>
          <a:p>
            <a:fld id="{5ED48D92-B1AD-4C9B-827F-5266C1990F9F}" type="datetimeFigureOut">
              <a:rPr lang="en-IN" smtClean="0"/>
              <a:t>29-01-2022</a:t>
            </a:fld>
            <a:endParaRPr lang="en-IN"/>
          </a:p>
        </p:txBody>
      </p:sp>
      <p:sp>
        <p:nvSpPr>
          <p:cNvPr id="5" name="Footer Placeholder 4">
            <a:extLst>
              <a:ext uri="{FF2B5EF4-FFF2-40B4-BE49-F238E27FC236}">
                <a16:creationId xmlns:a16="http://schemas.microsoft.com/office/drawing/2014/main" id="{870203CC-C3F6-4836-9190-A19D66BD80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FEBB93-7D4C-43DA-A371-775A4CD852E2}"/>
              </a:ext>
            </a:extLst>
          </p:cNvPr>
          <p:cNvSpPr>
            <a:spLocks noGrp="1"/>
          </p:cNvSpPr>
          <p:nvPr>
            <p:ph type="sldNum" sz="quarter" idx="12"/>
          </p:nvPr>
        </p:nvSpPr>
        <p:spPr/>
        <p:txBody>
          <a:bodyPr/>
          <a:lstStyle/>
          <a:p>
            <a:fld id="{82F1A773-7745-4B64-901D-B8DEDDB37237}" type="slidenum">
              <a:rPr lang="en-IN" smtClean="0"/>
              <a:t>‹#›</a:t>
            </a:fld>
            <a:endParaRPr lang="en-IN"/>
          </a:p>
        </p:txBody>
      </p:sp>
    </p:spTree>
    <p:extLst>
      <p:ext uri="{BB962C8B-B14F-4D97-AF65-F5344CB8AC3E}">
        <p14:creationId xmlns:p14="http://schemas.microsoft.com/office/powerpoint/2010/main" val="20082307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0ECAA-A4E6-4AE7-981F-22AC7C1CCC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281969-A25B-4A2E-9C8E-E18EF7F168F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24F66F-2C13-4D91-8C63-17D27867D88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A30E49-FE66-4FF6-903E-2DFA411C808B}"/>
              </a:ext>
            </a:extLst>
          </p:cNvPr>
          <p:cNvSpPr>
            <a:spLocks noGrp="1"/>
          </p:cNvSpPr>
          <p:nvPr>
            <p:ph type="dt" sz="half" idx="10"/>
          </p:nvPr>
        </p:nvSpPr>
        <p:spPr/>
        <p:txBody>
          <a:bodyPr/>
          <a:lstStyle/>
          <a:p>
            <a:fld id="{5ED48D92-B1AD-4C9B-827F-5266C1990F9F}" type="datetimeFigureOut">
              <a:rPr lang="en-IN" smtClean="0"/>
              <a:t>29-01-2022</a:t>
            </a:fld>
            <a:endParaRPr lang="en-IN"/>
          </a:p>
        </p:txBody>
      </p:sp>
      <p:sp>
        <p:nvSpPr>
          <p:cNvPr id="6" name="Footer Placeholder 5">
            <a:extLst>
              <a:ext uri="{FF2B5EF4-FFF2-40B4-BE49-F238E27FC236}">
                <a16:creationId xmlns:a16="http://schemas.microsoft.com/office/drawing/2014/main" id="{25195E4A-99BC-4A35-9CB5-6E8CA0DCB3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FC25FF-C51F-46DD-B906-287B48C56898}"/>
              </a:ext>
            </a:extLst>
          </p:cNvPr>
          <p:cNvSpPr>
            <a:spLocks noGrp="1"/>
          </p:cNvSpPr>
          <p:nvPr>
            <p:ph type="sldNum" sz="quarter" idx="12"/>
          </p:nvPr>
        </p:nvSpPr>
        <p:spPr/>
        <p:txBody>
          <a:bodyPr/>
          <a:lstStyle/>
          <a:p>
            <a:fld id="{82F1A773-7745-4B64-901D-B8DEDDB37237}" type="slidenum">
              <a:rPr lang="en-IN" smtClean="0"/>
              <a:t>‹#›</a:t>
            </a:fld>
            <a:endParaRPr lang="en-IN"/>
          </a:p>
        </p:txBody>
      </p:sp>
    </p:spTree>
    <p:extLst>
      <p:ext uri="{BB962C8B-B14F-4D97-AF65-F5344CB8AC3E}">
        <p14:creationId xmlns:p14="http://schemas.microsoft.com/office/powerpoint/2010/main" val="41068959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60839-934B-4814-A404-EF2AA31980F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9A527C-6A4A-4F2F-8242-D640E5EF85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3B0C925-EBFD-4EBB-B0C8-5FA372FF7A1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AC3B51B-3278-4A05-BF59-C9B24631E1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F5E04C4-432C-4F6B-91D3-E0A555B3FBD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2744C9-E825-4F6F-B6AF-EE13DFE68032}"/>
              </a:ext>
            </a:extLst>
          </p:cNvPr>
          <p:cNvSpPr>
            <a:spLocks noGrp="1"/>
          </p:cNvSpPr>
          <p:nvPr>
            <p:ph type="dt" sz="half" idx="10"/>
          </p:nvPr>
        </p:nvSpPr>
        <p:spPr/>
        <p:txBody>
          <a:bodyPr/>
          <a:lstStyle/>
          <a:p>
            <a:fld id="{5ED48D92-B1AD-4C9B-827F-5266C1990F9F}" type="datetimeFigureOut">
              <a:rPr lang="en-IN" smtClean="0"/>
              <a:t>29-01-2022</a:t>
            </a:fld>
            <a:endParaRPr lang="en-IN"/>
          </a:p>
        </p:txBody>
      </p:sp>
      <p:sp>
        <p:nvSpPr>
          <p:cNvPr id="8" name="Footer Placeholder 7">
            <a:extLst>
              <a:ext uri="{FF2B5EF4-FFF2-40B4-BE49-F238E27FC236}">
                <a16:creationId xmlns:a16="http://schemas.microsoft.com/office/drawing/2014/main" id="{E1678189-1251-4BBB-B84E-5AB9DD57AFE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436686E-31F4-462C-A7AF-EE1CFA96D301}"/>
              </a:ext>
            </a:extLst>
          </p:cNvPr>
          <p:cNvSpPr>
            <a:spLocks noGrp="1"/>
          </p:cNvSpPr>
          <p:nvPr>
            <p:ph type="sldNum" sz="quarter" idx="12"/>
          </p:nvPr>
        </p:nvSpPr>
        <p:spPr/>
        <p:txBody>
          <a:bodyPr/>
          <a:lstStyle/>
          <a:p>
            <a:fld id="{82F1A773-7745-4B64-901D-B8DEDDB37237}" type="slidenum">
              <a:rPr lang="en-IN" smtClean="0"/>
              <a:t>‹#›</a:t>
            </a:fld>
            <a:endParaRPr lang="en-IN"/>
          </a:p>
        </p:txBody>
      </p:sp>
    </p:spTree>
    <p:extLst>
      <p:ext uri="{BB962C8B-B14F-4D97-AF65-F5344CB8AC3E}">
        <p14:creationId xmlns:p14="http://schemas.microsoft.com/office/powerpoint/2010/main" val="37051106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7E6FB-3107-4455-96D7-90DCB775C5F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572DEC-38C5-4174-9252-23FD55BFFD8A}"/>
              </a:ext>
            </a:extLst>
          </p:cNvPr>
          <p:cNvSpPr>
            <a:spLocks noGrp="1"/>
          </p:cNvSpPr>
          <p:nvPr>
            <p:ph type="dt" sz="half" idx="10"/>
          </p:nvPr>
        </p:nvSpPr>
        <p:spPr/>
        <p:txBody>
          <a:bodyPr/>
          <a:lstStyle/>
          <a:p>
            <a:fld id="{5ED48D92-B1AD-4C9B-827F-5266C1990F9F}" type="datetimeFigureOut">
              <a:rPr lang="en-IN" smtClean="0"/>
              <a:t>29-01-2022</a:t>
            </a:fld>
            <a:endParaRPr lang="en-IN"/>
          </a:p>
        </p:txBody>
      </p:sp>
      <p:sp>
        <p:nvSpPr>
          <p:cNvPr id="4" name="Footer Placeholder 3">
            <a:extLst>
              <a:ext uri="{FF2B5EF4-FFF2-40B4-BE49-F238E27FC236}">
                <a16:creationId xmlns:a16="http://schemas.microsoft.com/office/drawing/2014/main" id="{1D0D4177-7C7A-4F35-91A1-BC1526B9FCC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4D4F854-B607-4695-9EE3-DE088D2B39EA}"/>
              </a:ext>
            </a:extLst>
          </p:cNvPr>
          <p:cNvSpPr>
            <a:spLocks noGrp="1"/>
          </p:cNvSpPr>
          <p:nvPr>
            <p:ph type="sldNum" sz="quarter" idx="12"/>
          </p:nvPr>
        </p:nvSpPr>
        <p:spPr/>
        <p:txBody>
          <a:bodyPr/>
          <a:lstStyle/>
          <a:p>
            <a:fld id="{82F1A773-7745-4B64-901D-B8DEDDB37237}" type="slidenum">
              <a:rPr lang="en-IN" smtClean="0"/>
              <a:t>‹#›</a:t>
            </a:fld>
            <a:endParaRPr lang="en-IN"/>
          </a:p>
        </p:txBody>
      </p:sp>
    </p:spTree>
    <p:extLst>
      <p:ext uri="{BB962C8B-B14F-4D97-AF65-F5344CB8AC3E}">
        <p14:creationId xmlns:p14="http://schemas.microsoft.com/office/powerpoint/2010/main" val="21279406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4851D6-DA8E-4612-8B94-A779C2D0EE19}"/>
              </a:ext>
            </a:extLst>
          </p:cNvPr>
          <p:cNvSpPr>
            <a:spLocks noGrp="1"/>
          </p:cNvSpPr>
          <p:nvPr>
            <p:ph type="dt" sz="half" idx="10"/>
          </p:nvPr>
        </p:nvSpPr>
        <p:spPr/>
        <p:txBody>
          <a:bodyPr/>
          <a:lstStyle/>
          <a:p>
            <a:fld id="{5ED48D92-B1AD-4C9B-827F-5266C1990F9F}" type="datetimeFigureOut">
              <a:rPr lang="en-IN" smtClean="0"/>
              <a:t>29-01-2022</a:t>
            </a:fld>
            <a:endParaRPr lang="en-IN"/>
          </a:p>
        </p:txBody>
      </p:sp>
      <p:sp>
        <p:nvSpPr>
          <p:cNvPr id="3" name="Footer Placeholder 2">
            <a:extLst>
              <a:ext uri="{FF2B5EF4-FFF2-40B4-BE49-F238E27FC236}">
                <a16:creationId xmlns:a16="http://schemas.microsoft.com/office/drawing/2014/main" id="{1C413445-FAAF-4AD9-B4EB-5827D5F720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AB0543-55AB-4FF7-9D31-834BEDC1C8BC}"/>
              </a:ext>
            </a:extLst>
          </p:cNvPr>
          <p:cNvSpPr>
            <a:spLocks noGrp="1"/>
          </p:cNvSpPr>
          <p:nvPr>
            <p:ph type="sldNum" sz="quarter" idx="12"/>
          </p:nvPr>
        </p:nvSpPr>
        <p:spPr/>
        <p:txBody>
          <a:bodyPr/>
          <a:lstStyle/>
          <a:p>
            <a:fld id="{82F1A773-7745-4B64-901D-B8DEDDB37237}" type="slidenum">
              <a:rPr lang="en-IN" smtClean="0"/>
              <a:t>‹#›</a:t>
            </a:fld>
            <a:endParaRPr lang="en-IN"/>
          </a:p>
        </p:txBody>
      </p:sp>
    </p:spTree>
    <p:extLst>
      <p:ext uri="{BB962C8B-B14F-4D97-AF65-F5344CB8AC3E}">
        <p14:creationId xmlns:p14="http://schemas.microsoft.com/office/powerpoint/2010/main" val="1671383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526D7-8A4A-4A26-A9D2-84A7ED2187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D53375-F433-45CA-AEAC-BAEDFE2338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702716-00DC-40A6-94E9-AA0D9967BB4E}"/>
              </a:ext>
            </a:extLst>
          </p:cNvPr>
          <p:cNvSpPr>
            <a:spLocks noGrp="1"/>
          </p:cNvSpPr>
          <p:nvPr>
            <p:ph type="dt" sz="half" idx="10"/>
          </p:nvPr>
        </p:nvSpPr>
        <p:spPr/>
        <p:txBody>
          <a:bodyPr/>
          <a:lstStyle/>
          <a:p>
            <a:fld id="{4FEC02D0-D7DB-41FA-9E25-DBE2284322CB}" type="datetimeFigureOut">
              <a:rPr lang="en-IN" smtClean="0"/>
              <a:t>29-01-2022</a:t>
            </a:fld>
            <a:endParaRPr lang="en-IN"/>
          </a:p>
        </p:txBody>
      </p:sp>
      <p:sp>
        <p:nvSpPr>
          <p:cNvPr id="5" name="Footer Placeholder 4">
            <a:extLst>
              <a:ext uri="{FF2B5EF4-FFF2-40B4-BE49-F238E27FC236}">
                <a16:creationId xmlns:a16="http://schemas.microsoft.com/office/drawing/2014/main" id="{600B3C58-854D-4523-A1B3-1A32B26EEE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FCF35A-7D22-49FB-9631-BE851DCE40C2}"/>
              </a:ext>
            </a:extLst>
          </p:cNvPr>
          <p:cNvSpPr>
            <a:spLocks noGrp="1"/>
          </p:cNvSpPr>
          <p:nvPr>
            <p:ph type="sldNum" sz="quarter" idx="12"/>
          </p:nvPr>
        </p:nvSpPr>
        <p:spPr/>
        <p:txBody>
          <a:bodyPr/>
          <a:lstStyle/>
          <a:p>
            <a:fld id="{EB9AC5A3-21CF-443A-9B85-42087BC7F586}" type="slidenum">
              <a:rPr lang="en-IN" smtClean="0"/>
              <a:t>‹#›</a:t>
            </a:fld>
            <a:endParaRPr lang="en-IN"/>
          </a:p>
        </p:txBody>
      </p:sp>
    </p:spTree>
    <p:extLst>
      <p:ext uri="{BB962C8B-B14F-4D97-AF65-F5344CB8AC3E}">
        <p14:creationId xmlns:p14="http://schemas.microsoft.com/office/powerpoint/2010/main" val="17486491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6B9F7-5F0A-45DD-A940-EC197270E8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E23C76-1A62-4002-8D74-1BCB50AE41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609556-E35C-49C4-9E7F-423BD23728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987173-EA4D-4F2F-83A1-9D2945466692}"/>
              </a:ext>
            </a:extLst>
          </p:cNvPr>
          <p:cNvSpPr>
            <a:spLocks noGrp="1"/>
          </p:cNvSpPr>
          <p:nvPr>
            <p:ph type="dt" sz="half" idx="10"/>
          </p:nvPr>
        </p:nvSpPr>
        <p:spPr/>
        <p:txBody>
          <a:bodyPr/>
          <a:lstStyle/>
          <a:p>
            <a:fld id="{5ED48D92-B1AD-4C9B-827F-5266C1990F9F}" type="datetimeFigureOut">
              <a:rPr lang="en-IN" smtClean="0"/>
              <a:t>29-01-2022</a:t>
            </a:fld>
            <a:endParaRPr lang="en-IN"/>
          </a:p>
        </p:txBody>
      </p:sp>
      <p:sp>
        <p:nvSpPr>
          <p:cNvPr id="6" name="Footer Placeholder 5">
            <a:extLst>
              <a:ext uri="{FF2B5EF4-FFF2-40B4-BE49-F238E27FC236}">
                <a16:creationId xmlns:a16="http://schemas.microsoft.com/office/drawing/2014/main" id="{E9E8966C-B821-4DA4-8859-726695A6A6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E5EAB6-71F7-4396-9332-447474503265}"/>
              </a:ext>
            </a:extLst>
          </p:cNvPr>
          <p:cNvSpPr>
            <a:spLocks noGrp="1"/>
          </p:cNvSpPr>
          <p:nvPr>
            <p:ph type="sldNum" sz="quarter" idx="12"/>
          </p:nvPr>
        </p:nvSpPr>
        <p:spPr/>
        <p:txBody>
          <a:bodyPr/>
          <a:lstStyle/>
          <a:p>
            <a:fld id="{82F1A773-7745-4B64-901D-B8DEDDB37237}" type="slidenum">
              <a:rPr lang="en-IN" smtClean="0"/>
              <a:t>‹#›</a:t>
            </a:fld>
            <a:endParaRPr lang="en-IN"/>
          </a:p>
        </p:txBody>
      </p:sp>
    </p:spTree>
    <p:extLst>
      <p:ext uri="{BB962C8B-B14F-4D97-AF65-F5344CB8AC3E}">
        <p14:creationId xmlns:p14="http://schemas.microsoft.com/office/powerpoint/2010/main" val="34934528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D7A8E-115E-499B-AD43-F3400348AB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E99842-1A32-436E-A5B3-48CB1A24F6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47A81D5-460C-48F0-B0B1-7270750B33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B4253DC-EDA7-4219-8B15-13B9FCAB2F24}"/>
              </a:ext>
            </a:extLst>
          </p:cNvPr>
          <p:cNvSpPr>
            <a:spLocks noGrp="1"/>
          </p:cNvSpPr>
          <p:nvPr>
            <p:ph type="dt" sz="half" idx="10"/>
          </p:nvPr>
        </p:nvSpPr>
        <p:spPr/>
        <p:txBody>
          <a:bodyPr/>
          <a:lstStyle/>
          <a:p>
            <a:fld id="{5ED48D92-B1AD-4C9B-827F-5266C1990F9F}" type="datetimeFigureOut">
              <a:rPr lang="en-IN" smtClean="0"/>
              <a:t>29-01-2022</a:t>
            </a:fld>
            <a:endParaRPr lang="en-IN"/>
          </a:p>
        </p:txBody>
      </p:sp>
      <p:sp>
        <p:nvSpPr>
          <p:cNvPr id="6" name="Footer Placeholder 5">
            <a:extLst>
              <a:ext uri="{FF2B5EF4-FFF2-40B4-BE49-F238E27FC236}">
                <a16:creationId xmlns:a16="http://schemas.microsoft.com/office/drawing/2014/main" id="{B065BF3A-A1A4-4827-AB23-84A19305C4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D90C36-84BA-49BF-B3CF-5894380726C0}"/>
              </a:ext>
            </a:extLst>
          </p:cNvPr>
          <p:cNvSpPr>
            <a:spLocks noGrp="1"/>
          </p:cNvSpPr>
          <p:nvPr>
            <p:ph type="sldNum" sz="quarter" idx="12"/>
          </p:nvPr>
        </p:nvSpPr>
        <p:spPr/>
        <p:txBody>
          <a:bodyPr/>
          <a:lstStyle/>
          <a:p>
            <a:fld id="{82F1A773-7745-4B64-901D-B8DEDDB37237}" type="slidenum">
              <a:rPr lang="en-IN" smtClean="0"/>
              <a:t>‹#›</a:t>
            </a:fld>
            <a:endParaRPr lang="en-IN"/>
          </a:p>
        </p:txBody>
      </p:sp>
    </p:spTree>
    <p:extLst>
      <p:ext uri="{BB962C8B-B14F-4D97-AF65-F5344CB8AC3E}">
        <p14:creationId xmlns:p14="http://schemas.microsoft.com/office/powerpoint/2010/main" val="31168898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A57-78C6-4083-9AAA-FB732B643E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223C19-3B35-4A7B-ACDB-A846B111F49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BF318A-9A7D-4A45-A132-B45404B5EA09}"/>
              </a:ext>
            </a:extLst>
          </p:cNvPr>
          <p:cNvSpPr>
            <a:spLocks noGrp="1"/>
          </p:cNvSpPr>
          <p:nvPr>
            <p:ph type="dt" sz="half" idx="10"/>
          </p:nvPr>
        </p:nvSpPr>
        <p:spPr/>
        <p:txBody>
          <a:bodyPr/>
          <a:lstStyle/>
          <a:p>
            <a:fld id="{5ED48D92-B1AD-4C9B-827F-5266C1990F9F}" type="datetimeFigureOut">
              <a:rPr lang="en-IN" smtClean="0"/>
              <a:t>29-01-2022</a:t>
            </a:fld>
            <a:endParaRPr lang="en-IN"/>
          </a:p>
        </p:txBody>
      </p:sp>
      <p:sp>
        <p:nvSpPr>
          <p:cNvPr id="5" name="Footer Placeholder 4">
            <a:extLst>
              <a:ext uri="{FF2B5EF4-FFF2-40B4-BE49-F238E27FC236}">
                <a16:creationId xmlns:a16="http://schemas.microsoft.com/office/drawing/2014/main" id="{9810FE28-F3FE-4DB8-8647-6F70F0978E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3A5E48-2CE7-47AF-AA09-28CF895EFB21}"/>
              </a:ext>
            </a:extLst>
          </p:cNvPr>
          <p:cNvSpPr>
            <a:spLocks noGrp="1"/>
          </p:cNvSpPr>
          <p:nvPr>
            <p:ph type="sldNum" sz="quarter" idx="12"/>
          </p:nvPr>
        </p:nvSpPr>
        <p:spPr/>
        <p:txBody>
          <a:bodyPr/>
          <a:lstStyle/>
          <a:p>
            <a:fld id="{82F1A773-7745-4B64-901D-B8DEDDB37237}" type="slidenum">
              <a:rPr lang="en-IN" smtClean="0"/>
              <a:t>‹#›</a:t>
            </a:fld>
            <a:endParaRPr lang="en-IN"/>
          </a:p>
        </p:txBody>
      </p:sp>
    </p:spTree>
    <p:extLst>
      <p:ext uri="{BB962C8B-B14F-4D97-AF65-F5344CB8AC3E}">
        <p14:creationId xmlns:p14="http://schemas.microsoft.com/office/powerpoint/2010/main" val="19260259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BA842E-B4E4-4D70-91FF-7B3C6201FC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59F06E-767D-4001-9752-00D1E0AF0B1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BE88D2-D0D1-4D02-8557-AE3C197CA6B8}"/>
              </a:ext>
            </a:extLst>
          </p:cNvPr>
          <p:cNvSpPr>
            <a:spLocks noGrp="1"/>
          </p:cNvSpPr>
          <p:nvPr>
            <p:ph type="dt" sz="half" idx="10"/>
          </p:nvPr>
        </p:nvSpPr>
        <p:spPr/>
        <p:txBody>
          <a:bodyPr/>
          <a:lstStyle/>
          <a:p>
            <a:fld id="{5ED48D92-B1AD-4C9B-827F-5266C1990F9F}" type="datetimeFigureOut">
              <a:rPr lang="en-IN" smtClean="0"/>
              <a:t>29-01-2022</a:t>
            </a:fld>
            <a:endParaRPr lang="en-IN"/>
          </a:p>
        </p:txBody>
      </p:sp>
      <p:sp>
        <p:nvSpPr>
          <p:cNvPr id="5" name="Footer Placeholder 4">
            <a:extLst>
              <a:ext uri="{FF2B5EF4-FFF2-40B4-BE49-F238E27FC236}">
                <a16:creationId xmlns:a16="http://schemas.microsoft.com/office/drawing/2014/main" id="{13796E04-E8D2-443F-982D-FF19AB9031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7DF2A4-21F4-498C-9301-AA58F252C04E}"/>
              </a:ext>
            </a:extLst>
          </p:cNvPr>
          <p:cNvSpPr>
            <a:spLocks noGrp="1"/>
          </p:cNvSpPr>
          <p:nvPr>
            <p:ph type="sldNum" sz="quarter" idx="12"/>
          </p:nvPr>
        </p:nvSpPr>
        <p:spPr/>
        <p:txBody>
          <a:bodyPr/>
          <a:lstStyle/>
          <a:p>
            <a:fld id="{82F1A773-7745-4B64-901D-B8DEDDB37237}" type="slidenum">
              <a:rPr lang="en-IN" smtClean="0"/>
              <a:t>‹#›</a:t>
            </a:fld>
            <a:endParaRPr lang="en-IN"/>
          </a:p>
        </p:txBody>
      </p:sp>
    </p:spTree>
    <p:extLst>
      <p:ext uri="{BB962C8B-B14F-4D97-AF65-F5344CB8AC3E}">
        <p14:creationId xmlns:p14="http://schemas.microsoft.com/office/powerpoint/2010/main" val="4264861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E70F8-6DE2-47FD-A289-3A81213C85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5E2D25-5E52-4AF3-B53E-F74DEA89FD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E2AC664-8BF5-49F1-8B97-E9B4309A4F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D6791-D1AE-4648-A249-D1BD7139AE93}"/>
              </a:ext>
            </a:extLst>
          </p:cNvPr>
          <p:cNvSpPr>
            <a:spLocks noGrp="1"/>
          </p:cNvSpPr>
          <p:nvPr>
            <p:ph type="dt" sz="half" idx="10"/>
          </p:nvPr>
        </p:nvSpPr>
        <p:spPr/>
        <p:txBody>
          <a:bodyPr/>
          <a:lstStyle/>
          <a:p>
            <a:fld id="{4FEC02D0-D7DB-41FA-9E25-DBE2284322CB}" type="datetimeFigureOut">
              <a:rPr lang="en-IN" smtClean="0"/>
              <a:t>29-01-2022</a:t>
            </a:fld>
            <a:endParaRPr lang="en-IN"/>
          </a:p>
        </p:txBody>
      </p:sp>
      <p:sp>
        <p:nvSpPr>
          <p:cNvPr id="6" name="Footer Placeholder 5">
            <a:extLst>
              <a:ext uri="{FF2B5EF4-FFF2-40B4-BE49-F238E27FC236}">
                <a16:creationId xmlns:a16="http://schemas.microsoft.com/office/drawing/2014/main" id="{845B4793-D397-45A5-8E69-9E0E34EE74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A2C19D-2C46-44C6-B998-B3C754AD2FDE}"/>
              </a:ext>
            </a:extLst>
          </p:cNvPr>
          <p:cNvSpPr>
            <a:spLocks noGrp="1"/>
          </p:cNvSpPr>
          <p:nvPr>
            <p:ph type="sldNum" sz="quarter" idx="12"/>
          </p:nvPr>
        </p:nvSpPr>
        <p:spPr/>
        <p:txBody>
          <a:bodyPr/>
          <a:lstStyle/>
          <a:p>
            <a:fld id="{EB9AC5A3-21CF-443A-9B85-42087BC7F586}" type="slidenum">
              <a:rPr lang="en-IN" smtClean="0"/>
              <a:t>‹#›</a:t>
            </a:fld>
            <a:endParaRPr lang="en-IN"/>
          </a:p>
        </p:txBody>
      </p:sp>
    </p:spTree>
    <p:extLst>
      <p:ext uri="{BB962C8B-B14F-4D97-AF65-F5344CB8AC3E}">
        <p14:creationId xmlns:p14="http://schemas.microsoft.com/office/powerpoint/2010/main" val="3618152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6B78E-5138-47E7-B2F7-1459DDCF7E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11C6CF-17BC-41AA-B792-1A2C021746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5DB9D1-EC19-49D8-B87F-EBF5B9B82F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C2D482-BB10-4CBE-8243-156AFBF2E3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155F5C-020E-49FD-98D1-B712791357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BF9874-0850-4A8F-87AC-5C90DE6C7D6C}"/>
              </a:ext>
            </a:extLst>
          </p:cNvPr>
          <p:cNvSpPr>
            <a:spLocks noGrp="1"/>
          </p:cNvSpPr>
          <p:nvPr>
            <p:ph type="dt" sz="half" idx="10"/>
          </p:nvPr>
        </p:nvSpPr>
        <p:spPr/>
        <p:txBody>
          <a:bodyPr/>
          <a:lstStyle/>
          <a:p>
            <a:fld id="{4FEC02D0-D7DB-41FA-9E25-DBE2284322CB}" type="datetimeFigureOut">
              <a:rPr lang="en-IN" smtClean="0"/>
              <a:t>29-01-2022</a:t>
            </a:fld>
            <a:endParaRPr lang="en-IN"/>
          </a:p>
        </p:txBody>
      </p:sp>
      <p:sp>
        <p:nvSpPr>
          <p:cNvPr id="8" name="Footer Placeholder 7">
            <a:extLst>
              <a:ext uri="{FF2B5EF4-FFF2-40B4-BE49-F238E27FC236}">
                <a16:creationId xmlns:a16="http://schemas.microsoft.com/office/drawing/2014/main" id="{5226DE98-630F-470F-A7A8-B3AA973D17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7D6C0B9-CC90-4647-B405-7B0E8AF7D1F8}"/>
              </a:ext>
            </a:extLst>
          </p:cNvPr>
          <p:cNvSpPr>
            <a:spLocks noGrp="1"/>
          </p:cNvSpPr>
          <p:nvPr>
            <p:ph type="sldNum" sz="quarter" idx="12"/>
          </p:nvPr>
        </p:nvSpPr>
        <p:spPr/>
        <p:txBody>
          <a:bodyPr/>
          <a:lstStyle/>
          <a:p>
            <a:fld id="{EB9AC5A3-21CF-443A-9B85-42087BC7F586}" type="slidenum">
              <a:rPr lang="en-IN" smtClean="0"/>
              <a:t>‹#›</a:t>
            </a:fld>
            <a:endParaRPr lang="en-IN"/>
          </a:p>
        </p:txBody>
      </p:sp>
    </p:spTree>
    <p:extLst>
      <p:ext uri="{BB962C8B-B14F-4D97-AF65-F5344CB8AC3E}">
        <p14:creationId xmlns:p14="http://schemas.microsoft.com/office/powerpoint/2010/main" val="3634813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29DE-2BD0-45D3-A2BF-1AD3BC921DA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F48E7F-FF63-42D5-8C8F-2B6399D29431}"/>
              </a:ext>
            </a:extLst>
          </p:cNvPr>
          <p:cNvSpPr>
            <a:spLocks noGrp="1"/>
          </p:cNvSpPr>
          <p:nvPr>
            <p:ph type="dt" sz="half" idx="10"/>
          </p:nvPr>
        </p:nvSpPr>
        <p:spPr/>
        <p:txBody>
          <a:bodyPr/>
          <a:lstStyle/>
          <a:p>
            <a:fld id="{4FEC02D0-D7DB-41FA-9E25-DBE2284322CB}" type="datetimeFigureOut">
              <a:rPr lang="en-IN" smtClean="0"/>
              <a:t>29-01-2022</a:t>
            </a:fld>
            <a:endParaRPr lang="en-IN"/>
          </a:p>
        </p:txBody>
      </p:sp>
      <p:sp>
        <p:nvSpPr>
          <p:cNvPr id="4" name="Footer Placeholder 3">
            <a:extLst>
              <a:ext uri="{FF2B5EF4-FFF2-40B4-BE49-F238E27FC236}">
                <a16:creationId xmlns:a16="http://schemas.microsoft.com/office/drawing/2014/main" id="{58A72A59-04F1-48FB-B211-9F65AD559CF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BB11830-FCFF-4690-994B-EF2E6D69CA3C}"/>
              </a:ext>
            </a:extLst>
          </p:cNvPr>
          <p:cNvSpPr>
            <a:spLocks noGrp="1"/>
          </p:cNvSpPr>
          <p:nvPr>
            <p:ph type="sldNum" sz="quarter" idx="12"/>
          </p:nvPr>
        </p:nvSpPr>
        <p:spPr/>
        <p:txBody>
          <a:bodyPr/>
          <a:lstStyle/>
          <a:p>
            <a:fld id="{EB9AC5A3-21CF-443A-9B85-42087BC7F586}" type="slidenum">
              <a:rPr lang="en-IN" smtClean="0"/>
              <a:t>‹#›</a:t>
            </a:fld>
            <a:endParaRPr lang="en-IN"/>
          </a:p>
        </p:txBody>
      </p:sp>
    </p:spTree>
    <p:extLst>
      <p:ext uri="{BB962C8B-B14F-4D97-AF65-F5344CB8AC3E}">
        <p14:creationId xmlns:p14="http://schemas.microsoft.com/office/powerpoint/2010/main" val="1505967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DAED5-09DA-4AF9-B252-43DEA7329124}"/>
              </a:ext>
            </a:extLst>
          </p:cNvPr>
          <p:cNvSpPr>
            <a:spLocks noGrp="1"/>
          </p:cNvSpPr>
          <p:nvPr>
            <p:ph type="dt" sz="half" idx="10"/>
          </p:nvPr>
        </p:nvSpPr>
        <p:spPr/>
        <p:txBody>
          <a:bodyPr/>
          <a:lstStyle/>
          <a:p>
            <a:fld id="{4FEC02D0-D7DB-41FA-9E25-DBE2284322CB}" type="datetimeFigureOut">
              <a:rPr lang="en-IN" smtClean="0"/>
              <a:t>29-01-2022</a:t>
            </a:fld>
            <a:endParaRPr lang="en-IN"/>
          </a:p>
        </p:txBody>
      </p:sp>
      <p:sp>
        <p:nvSpPr>
          <p:cNvPr id="3" name="Footer Placeholder 2">
            <a:extLst>
              <a:ext uri="{FF2B5EF4-FFF2-40B4-BE49-F238E27FC236}">
                <a16:creationId xmlns:a16="http://schemas.microsoft.com/office/drawing/2014/main" id="{F3A2C415-D4FD-446A-8812-81843029EC6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CDEA7F-C4AC-4373-8C22-777203A43936}"/>
              </a:ext>
            </a:extLst>
          </p:cNvPr>
          <p:cNvSpPr>
            <a:spLocks noGrp="1"/>
          </p:cNvSpPr>
          <p:nvPr>
            <p:ph type="sldNum" sz="quarter" idx="12"/>
          </p:nvPr>
        </p:nvSpPr>
        <p:spPr/>
        <p:txBody>
          <a:bodyPr/>
          <a:lstStyle/>
          <a:p>
            <a:fld id="{EB9AC5A3-21CF-443A-9B85-42087BC7F586}" type="slidenum">
              <a:rPr lang="en-IN" smtClean="0"/>
              <a:t>‹#›</a:t>
            </a:fld>
            <a:endParaRPr lang="en-IN"/>
          </a:p>
        </p:txBody>
      </p:sp>
    </p:spTree>
    <p:extLst>
      <p:ext uri="{BB962C8B-B14F-4D97-AF65-F5344CB8AC3E}">
        <p14:creationId xmlns:p14="http://schemas.microsoft.com/office/powerpoint/2010/main" val="2319125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F4EFA-2770-4E3F-A599-A94D9FB720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2518A70-E0A6-4F91-B6E3-FA94A8E69A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F8A5087-7EF5-42CB-8C91-0A6668C422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B90FDA-4240-4CC0-A3F2-82C0AF07517A}"/>
              </a:ext>
            </a:extLst>
          </p:cNvPr>
          <p:cNvSpPr>
            <a:spLocks noGrp="1"/>
          </p:cNvSpPr>
          <p:nvPr>
            <p:ph type="dt" sz="half" idx="10"/>
          </p:nvPr>
        </p:nvSpPr>
        <p:spPr/>
        <p:txBody>
          <a:bodyPr/>
          <a:lstStyle/>
          <a:p>
            <a:fld id="{4FEC02D0-D7DB-41FA-9E25-DBE2284322CB}" type="datetimeFigureOut">
              <a:rPr lang="en-IN" smtClean="0"/>
              <a:t>29-01-2022</a:t>
            </a:fld>
            <a:endParaRPr lang="en-IN"/>
          </a:p>
        </p:txBody>
      </p:sp>
      <p:sp>
        <p:nvSpPr>
          <p:cNvPr id="6" name="Footer Placeholder 5">
            <a:extLst>
              <a:ext uri="{FF2B5EF4-FFF2-40B4-BE49-F238E27FC236}">
                <a16:creationId xmlns:a16="http://schemas.microsoft.com/office/drawing/2014/main" id="{651F2AF8-CBB9-4DE4-BF4C-4F517690FC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97E369-CA1E-4BDC-873B-1A92687F1081}"/>
              </a:ext>
            </a:extLst>
          </p:cNvPr>
          <p:cNvSpPr>
            <a:spLocks noGrp="1"/>
          </p:cNvSpPr>
          <p:nvPr>
            <p:ph type="sldNum" sz="quarter" idx="12"/>
          </p:nvPr>
        </p:nvSpPr>
        <p:spPr/>
        <p:txBody>
          <a:bodyPr/>
          <a:lstStyle/>
          <a:p>
            <a:fld id="{EB9AC5A3-21CF-443A-9B85-42087BC7F586}" type="slidenum">
              <a:rPr lang="en-IN" smtClean="0"/>
              <a:t>‹#›</a:t>
            </a:fld>
            <a:endParaRPr lang="en-IN"/>
          </a:p>
        </p:txBody>
      </p:sp>
    </p:spTree>
    <p:extLst>
      <p:ext uri="{BB962C8B-B14F-4D97-AF65-F5344CB8AC3E}">
        <p14:creationId xmlns:p14="http://schemas.microsoft.com/office/powerpoint/2010/main" val="3044716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5226A-01F6-49F0-989D-2E97191527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40F74D-78C1-4D99-A50D-6EDA071739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2E2F181-500D-4313-A36F-BAE06D5883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689101-0646-4C03-B64F-C449FFD12BC4}"/>
              </a:ext>
            </a:extLst>
          </p:cNvPr>
          <p:cNvSpPr>
            <a:spLocks noGrp="1"/>
          </p:cNvSpPr>
          <p:nvPr>
            <p:ph type="dt" sz="half" idx="10"/>
          </p:nvPr>
        </p:nvSpPr>
        <p:spPr/>
        <p:txBody>
          <a:bodyPr/>
          <a:lstStyle/>
          <a:p>
            <a:fld id="{4FEC02D0-D7DB-41FA-9E25-DBE2284322CB}" type="datetimeFigureOut">
              <a:rPr lang="en-IN" smtClean="0"/>
              <a:t>29-01-2022</a:t>
            </a:fld>
            <a:endParaRPr lang="en-IN"/>
          </a:p>
        </p:txBody>
      </p:sp>
      <p:sp>
        <p:nvSpPr>
          <p:cNvPr id="6" name="Footer Placeholder 5">
            <a:extLst>
              <a:ext uri="{FF2B5EF4-FFF2-40B4-BE49-F238E27FC236}">
                <a16:creationId xmlns:a16="http://schemas.microsoft.com/office/drawing/2014/main" id="{644FD844-EA0E-41FD-951D-891DC4E942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8A6AFB-4544-4236-8604-0B9027564059}"/>
              </a:ext>
            </a:extLst>
          </p:cNvPr>
          <p:cNvSpPr>
            <a:spLocks noGrp="1"/>
          </p:cNvSpPr>
          <p:nvPr>
            <p:ph type="sldNum" sz="quarter" idx="12"/>
          </p:nvPr>
        </p:nvSpPr>
        <p:spPr/>
        <p:txBody>
          <a:bodyPr/>
          <a:lstStyle/>
          <a:p>
            <a:fld id="{EB9AC5A3-21CF-443A-9B85-42087BC7F586}" type="slidenum">
              <a:rPr lang="en-IN" smtClean="0"/>
              <a:t>‹#›</a:t>
            </a:fld>
            <a:endParaRPr lang="en-IN"/>
          </a:p>
        </p:txBody>
      </p:sp>
    </p:spTree>
    <p:extLst>
      <p:ext uri="{BB962C8B-B14F-4D97-AF65-F5344CB8AC3E}">
        <p14:creationId xmlns:p14="http://schemas.microsoft.com/office/powerpoint/2010/main" val="2231273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4C7C95-9B6A-44FA-9875-C6400F6F22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38A2EC-77AE-4672-95CA-56603FB2E0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99CFD3-3093-421A-B720-59A5A1ACFD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EC02D0-D7DB-41FA-9E25-DBE2284322CB}" type="datetimeFigureOut">
              <a:rPr lang="en-IN" smtClean="0"/>
              <a:t>29-01-2022</a:t>
            </a:fld>
            <a:endParaRPr lang="en-IN"/>
          </a:p>
        </p:txBody>
      </p:sp>
      <p:sp>
        <p:nvSpPr>
          <p:cNvPr id="5" name="Footer Placeholder 4">
            <a:extLst>
              <a:ext uri="{FF2B5EF4-FFF2-40B4-BE49-F238E27FC236}">
                <a16:creationId xmlns:a16="http://schemas.microsoft.com/office/drawing/2014/main" id="{7B5377D6-A346-41C1-9D7E-A92F912660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C9A482C-262C-4178-94AD-94CD8E11A3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9AC5A3-21CF-443A-9B85-42087BC7F586}" type="slidenum">
              <a:rPr lang="en-IN" smtClean="0"/>
              <a:t>‹#›</a:t>
            </a:fld>
            <a:endParaRPr lang="en-IN"/>
          </a:p>
        </p:txBody>
      </p:sp>
    </p:spTree>
    <p:extLst>
      <p:ext uri="{BB962C8B-B14F-4D97-AF65-F5344CB8AC3E}">
        <p14:creationId xmlns:p14="http://schemas.microsoft.com/office/powerpoint/2010/main" val="2523463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F5BFEA-A266-4470-A4D5-A9819BE105FE}" type="datetimeFigureOut">
              <a:rPr lang="en-IN" smtClean="0"/>
              <a:t>29-01-2022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45DB3-CC70-46CB-B59F-9468BE4504A9}" type="slidenum">
              <a:rPr lang="en-IN" smtClean="0"/>
              <a:t>‹#›</a:t>
            </a:fld>
            <a:endParaRPr lang="en-IN"/>
          </a:p>
        </p:txBody>
      </p:sp>
    </p:spTree>
    <p:extLst>
      <p:ext uri="{BB962C8B-B14F-4D97-AF65-F5344CB8AC3E}">
        <p14:creationId xmlns:p14="http://schemas.microsoft.com/office/powerpoint/2010/main" val="17750867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760813-5FA0-47CD-A819-39AACF6A67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E29EB3-19C9-4BCB-8786-3A98EBAAE3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CA1E20-6E4D-41DF-9A18-0053E5F580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D48D92-B1AD-4C9B-827F-5266C1990F9F}" type="datetimeFigureOut">
              <a:rPr lang="en-IN" smtClean="0"/>
              <a:t>29-01-2022</a:t>
            </a:fld>
            <a:endParaRPr lang="en-IN"/>
          </a:p>
        </p:txBody>
      </p:sp>
      <p:sp>
        <p:nvSpPr>
          <p:cNvPr id="5" name="Footer Placeholder 4">
            <a:extLst>
              <a:ext uri="{FF2B5EF4-FFF2-40B4-BE49-F238E27FC236}">
                <a16:creationId xmlns:a16="http://schemas.microsoft.com/office/drawing/2014/main" id="{30998E2D-4376-443D-B935-A9857771BD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2E7367-265D-4192-92E2-968419AA4A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F1A773-7745-4B64-901D-B8DEDDB37237}" type="slidenum">
              <a:rPr lang="en-IN" smtClean="0"/>
              <a:t>‹#›</a:t>
            </a:fld>
            <a:endParaRPr lang="en-IN"/>
          </a:p>
        </p:txBody>
      </p:sp>
    </p:spTree>
    <p:extLst>
      <p:ext uri="{BB962C8B-B14F-4D97-AF65-F5344CB8AC3E}">
        <p14:creationId xmlns:p14="http://schemas.microsoft.com/office/powerpoint/2010/main" val="29398969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6748" y="2316536"/>
            <a:ext cx="10104286" cy="2166730"/>
          </a:xfrm>
        </p:spPr>
        <p:txBody>
          <a:bodyPr>
            <a:normAutofit fontScale="90000"/>
          </a:bodyPr>
          <a:lstStyle/>
          <a:p>
            <a:pPr>
              <a:tabLst>
                <a:tab pos="8577263" algn="l"/>
              </a:tabLst>
            </a:pPr>
            <a:br>
              <a:rPr lang="en-IN" sz="5300" b="1" dirty="0">
                <a:solidFill>
                  <a:srgbClr val="C00000"/>
                </a:solidFill>
                <a:latin typeface="Bookman Old Style" panose="02050604050505020204" pitchFamily="18" charset="0"/>
              </a:rPr>
            </a:br>
            <a:br>
              <a:rPr lang="en-IN" sz="5300" b="1" dirty="0">
                <a:solidFill>
                  <a:srgbClr val="C00000"/>
                </a:solidFill>
                <a:latin typeface="Bookman Old Style" panose="02050604050505020204" pitchFamily="18" charset="0"/>
              </a:rPr>
            </a:br>
            <a:br>
              <a:rPr lang="en-IN" sz="5300" b="1" dirty="0">
                <a:solidFill>
                  <a:srgbClr val="C00000"/>
                </a:solidFill>
                <a:latin typeface="Bookman Old Style" panose="02050604050505020204" pitchFamily="18" charset="0"/>
              </a:rPr>
            </a:br>
            <a:br>
              <a:rPr lang="en-IN" sz="5300" b="1" dirty="0">
                <a:solidFill>
                  <a:srgbClr val="C00000"/>
                </a:solidFill>
                <a:latin typeface="Bookman Old Style" panose="02050604050505020204" pitchFamily="18" charset="0"/>
              </a:rPr>
            </a:br>
            <a:br>
              <a:rPr lang="en-IN" sz="5300" b="1" dirty="0">
                <a:solidFill>
                  <a:srgbClr val="C00000"/>
                </a:solidFill>
                <a:latin typeface="Bookman Old Style" panose="02050604050505020204" pitchFamily="18" charset="0"/>
              </a:rPr>
            </a:br>
            <a:br>
              <a:rPr lang="en-IN" sz="5300" b="1" dirty="0">
                <a:solidFill>
                  <a:srgbClr val="C00000"/>
                </a:solidFill>
                <a:latin typeface="Bookman Old Style" panose="02050604050505020204" pitchFamily="18" charset="0"/>
              </a:rPr>
            </a:br>
            <a:br>
              <a:rPr lang="en-IN" sz="5300" b="1" dirty="0">
                <a:solidFill>
                  <a:srgbClr val="C00000"/>
                </a:solidFill>
                <a:latin typeface="Bookman Old Style" panose="02050604050505020204" pitchFamily="18" charset="0"/>
              </a:rPr>
            </a:br>
            <a:r>
              <a:rPr lang="en-IN" sz="9800" b="1" dirty="0">
                <a:solidFill>
                  <a:srgbClr val="C00000"/>
                </a:solidFill>
                <a:latin typeface="Bookman Old Style" panose="02050604050505020204" pitchFamily="18" charset="0"/>
              </a:rPr>
              <a:t>DEVELOPMENT</a:t>
            </a:r>
            <a:br>
              <a:rPr lang="en-IN" sz="6600" b="1" dirty="0">
                <a:solidFill>
                  <a:srgbClr val="C00000"/>
                </a:solidFill>
                <a:latin typeface="Bookman Old Style" panose="02050604050505020204" pitchFamily="18" charset="0"/>
              </a:rPr>
            </a:br>
            <a:endParaRPr lang="en-IN" sz="4000" b="1" dirty="0">
              <a:solidFill>
                <a:srgbClr val="00206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81194" y="4483266"/>
            <a:ext cx="9055395" cy="946890"/>
          </a:xfrm>
        </p:spPr>
        <p:txBody>
          <a:bodyPr>
            <a:noAutofit/>
          </a:bodyPr>
          <a:lstStyle/>
          <a:p>
            <a:r>
              <a:rPr lang="en-IN" sz="4800" b="1" dirty="0">
                <a:solidFill>
                  <a:srgbClr val="002060"/>
                </a:solidFill>
                <a:latin typeface="Bookman Old Style" panose="02050604050505020204" pitchFamily="18" charset="0"/>
              </a:rPr>
              <a:t>Dimensions, Approaches, Alternative Perspectives</a:t>
            </a:r>
            <a:endParaRPr lang="hi-IN" sz="4800" b="1" dirty="0">
              <a:solidFill>
                <a:srgbClr val="7030A0"/>
              </a:solidFill>
            </a:endParaRPr>
          </a:p>
        </p:txBody>
      </p:sp>
      <p:sp>
        <p:nvSpPr>
          <p:cNvPr id="5" name="TextBox 4">
            <a:extLst>
              <a:ext uri="{FF2B5EF4-FFF2-40B4-BE49-F238E27FC236}">
                <a16:creationId xmlns:a16="http://schemas.microsoft.com/office/drawing/2014/main" id="{EFE731F9-0331-462E-B984-A6AE6882367B}"/>
              </a:ext>
            </a:extLst>
          </p:cNvPr>
          <p:cNvSpPr txBox="1"/>
          <p:nvPr/>
        </p:nvSpPr>
        <p:spPr>
          <a:xfrm>
            <a:off x="4661451" y="1051295"/>
            <a:ext cx="2164375" cy="132343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ICT4D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WEEK 2</a:t>
            </a:r>
            <a:endParaRPr kumimoji="0" lang="en-IN" sz="40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53296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416D-50BC-44E8-A19D-C1708DF96859}"/>
              </a:ext>
            </a:extLst>
          </p:cNvPr>
          <p:cNvSpPr>
            <a:spLocks noGrp="1"/>
          </p:cNvSpPr>
          <p:nvPr>
            <p:ph type="title"/>
          </p:nvPr>
        </p:nvSpPr>
        <p:spPr/>
        <p:txBody>
          <a:bodyPr vert="horz" lIns="91440" tIns="45720" rIns="91440" bIns="45720" rtlCol="0" anchor="ctr">
            <a:normAutofit/>
          </a:bodyPr>
          <a:lstStyle/>
          <a:p>
            <a:r>
              <a:rPr lang="en-US" sz="4000" b="1" dirty="0">
                <a:solidFill>
                  <a:srgbClr val="C00000"/>
                </a:solidFill>
                <a:latin typeface="Times New Roman" panose="02020603050405020304" pitchFamily="18" charset="0"/>
                <a:cs typeface="Times New Roman" panose="02020603050405020304" pitchFamily="18" charset="0"/>
              </a:rPr>
              <a:t>Economic Dimension of development </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29CB5B-3412-437E-BB80-2B71BFBB18E6}"/>
              </a:ext>
            </a:extLst>
          </p:cNvPr>
          <p:cNvSpPr>
            <a:spLocks noGrp="1"/>
          </p:cNvSpPr>
          <p:nvPr>
            <p:ph idx="1"/>
          </p:nvPr>
        </p:nvSpPr>
        <p:spPr/>
        <p:txBody>
          <a:bodyPr/>
          <a:lstStyle/>
          <a:p>
            <a:r>
              <a:rPr lang="en-US" dirty="0"/>
              <a:t>Mainstream discourse on development</a:t>
            </a:r>
          </a:p>
          <a:p>
            <a:r>
              <a:rPr lang="en-US" dirty="0"/>
              <a:t>Faster growth of GDP, robust infrastructure, industrialization, technological innovations, material comforts, modern life style</a:t>
            </a:r>
          </a:p>
          <a:p>
            <a:r>
              <a:rPr lang="en-US" dirty="0"/>
              <a:t>Main aim of the development and modernization theories</a:t>
            </a:r>
          </a:p>
          <a:p>
            <a:r>
              <a:rPr lang="en-IN" dirty="0"/>
              <a:t>Development as apolitical, technocratic, and scientific concept</a:t>
            </a:r>
          </a:p>
          <a:p>
            <a:r>
              <a:rPr lang="en-IN" dirty="0"/>
              <a:t>Universal aim, methods/mechanisms, processes, stages.</a:t>
            </a:r>
          </a:p>
          <a:p>
            <a:r>
              <a:rPr lang="en-IN" dirty="0"/>
              <a:t>Linked to Liberal free market economic ideology and the Income approach to development </a:t>
            </a:r>
          </a:p>
        </p:txBody>
      </p:sp>
    </p:spTree>
    <p:extLst>
      <p:ext uri="{BB962C8B-B14F-4D97-AF65-F5344CB8AC3E}">
        <p14:creationId xmlns:p14="http://schemas.microsoft.com/office/powerpoint/2010/main" val="613339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416D-50BC-44E8-A19D-C1708DF96859}"/>
              </a:ext>
            </a:extLst>
          </p:cNvPr>
          <p:cNvSpPr>
            <a:spLocks noGrp="1"/>
          </p:cNvSpPr>
          <p:nvPr>
            <p:ph type="title"/>
          </p:nvPr>
        </p:nvSpPr>
        <p:spPr/>
        <p:txBody>
          <a:bodyPr vert="horz" lIns="91440" tIns="45720" rIns="91440" bIns="45720" rtlCol="0" anchor="ctr">
            <a:normAutofit/>
          </a:bodyPr>
          <a:lstStyle/>
          <a:p>
            <a:r>
              <a:rPr lang="en-US" sz="4000" b="1" dirty="0">
                <a:solidFill>
                  <a:srgbClr val="C00000"/>
                </a:solidFill>
                <a:latin typeface="Times New Roman" panose="02020603050405020304" pitchFamily="18" charset="0"/>
                <a:cs typeface="Times New Roman" panose="02020603050405020304" pitchFamily="18" charset="0"/>
              </a:rPr>
              <a:t>Social Dimension of </a:t>
            </a:r>
            <a:r>
              <a:rPr lang="en-US" sz="4000" b="1">
                <a:solidFill>
                  <a:srgbClr val="C00000"/>
                </a:solidFill>
                <a:latin typeface="Times New Roman" panose="02020603050405020304" pitchFamily="18" charset="0"/>
                <a:cs typeface="Times New Roman" panose="02020603050405020304" pitchFamily="18" charset="0"/>
              </a:rPr>
              <a:t>development </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29CB5B-3412-437E-BB80-2B71BFBB18E6}"/>
              </a:ext>
            </a:extLst>
          </p:cNvPr>
          <p:cNvSpPr>
            <a:spLocks noGrp="1"/>
          </p:cNvSpPr>
          <p:nvPr>
            <p:ph idx="1"/>
          </p:nvPr>
        </p:nvSpPr>
        <p:spPr/>
        <p:txBody>
          <a:bodyPr/>
          <a:lstStyle/>
          <a:p>
            <a:pPr>
              <a:spcBef>
                <a:spcPts val="800"/>
              </a:spcBef>
              <a:spcAft>
                <a:spcPts val="800"/>
              </a:spcAft>
            </a:pPr>
            <a:r>
              <a:rPr lang="en-US" dirty="0"/>
              <a:t>Socio-political arrangements to facilitate fulfilled and flourished life of the individual</a:t>
            </a:r>
          </a:p>
          <a:p>
            <a:pPr>
              <a:spcBef>
                <a:spcPts val="800"/>
              </a:spcBef>
              <a:spcAft>
                <a:spcPts val="800"/>
              </a:spcAft>
            </a:pPr>
            <a:r>
              <a:rPr lang="en-IN" dirty="0"/>
              <a:t>Nurturing communities</a:t>
            </a:r>
          </a:p>
          <a:p>
            <a:pPr>
              <a:spcBef>
                <a:spcPts val="800"/>
              </a:spcBef>
              <a:spcAft>
                <a:spcPts val="800"/>
              </a:spcAft>
            </a:pPr>
            <a:r>
              <a:rPr lang="en-US" dirty="0"/>
              <a:t>Social harmony, Social solidarity- we or community feeling</a:t>
            </a:r>
          </a:p>
          <a:p>
            <a:pPr>
              <a:spcBef>
                <a:spcPts val="800"/>
              </a:spcBef>
              <a:spcAft>
                <a:spcPts val="800"/>
              </a:spcAft>
            </a:pPr>
            <a:r>
              <a:rPr lang="en-IN" u="sng" dirty="0">
                <a:solidFill>
                  <a:srgbClr val="C00000"/>
                </a:solidFill>
              </a:rPr>
              <a:t>Social equity</a:t>
            </a:r>
            <a:r>
              <a:rPr lang="en-IN" dirty="0"/>
              <a:t>, social justice, socio-political freedom and rights</a:t>
            </a:r>
          </a:p>
          <a:p>
            <a:pPr>
              <a:spcBef>
                <a:spcPts val="800"/>
              </a:spcBef>
              <a:spcAft>
                <a:spcPts val="800"/>
              </a:spcAft>
            </a:pPr>
            <a:r>
              <a:rPr lang="en-US" dirty="0"/>
              <a:t>Less inequal, hierarchical, and oppressive social structures</a:t>
            </a:r>
          </a:p>
          <a:p>
            <a:pPr>
              <a:spcBef>
                <a:spcPts val="800"/>
              </a:spcBef>
              <a:spcAft>
                <a:spcPts val="800"/>
              </a:spcAft>
            </a:pPr>
            <a:r>
              <a:rPr lang="en-US" dirty="0"/>
              <a:t>Balance between individual rights and societal common Good</a:t>
            </a:r>
          </a:p>
        </p:txBody>
      </p:sp>
    </p:spTree>
    <p:extLst>
      <p:ext uri="{BB962C8B-B14F-4D97-AF65-F5344CB8AC3E}">
        <p14:creationId xmlns:p14="http://schemas.microsoft.com/office/powerpoint/2010/main" val="2425501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F38B43-F924-4A5F-80AF-4F90034224FE}"/>
              </a:ext>
            </a:extLst>
          </p:cNvPr>
          <p:cNvPicPr>
            <a:picLocks noChangeAspect="1"/>
          </p:cNvPicPr>
          <p:nvPr/>
        </p:nvPicPr>
        <p:blipFill>
          <a:blip r:embed="rId2"/>
          <a:stretch>
            <a:fillRect/>
          </a:stretch>
        </p:blipFill>
        <p:spPr>
          <a:xfrm>
            <a:off x="1003425" y="0"/>
            <a:ext cx="10185149" cy="6858000"/>
          </a:xfrm>
          <a:prstGeom prst="rect">
            <a:avLst/>
          </a:prstGeom>
        </p:spPr>
      </p:pic>
    </p:spTree>
    <p:extLst>
      <p:ext uri="{BB962C8B-B14F-4D97-AF65-F5344CB8AC3E}">
        <p14:creationId xmlns:p14="http://schemas.microsoft.com/office/powerpoint/2010/main" val="496146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416D-50BC-44E8-A19D-C1708DF96859}"/>
              </a:ext>
            </a:extLst>
          </p:cNvPr>
          <p:cNvSpPr>
            <a:spLocks noGrp="1"/>
          </p:cNvSpPr>
          <p:nvPr>
            <p:ph type="title"/>
          </p:nvPr>
        </p:nvSpPr>
        <p:spPr/>
        <p:txBody>
          <a:bodyPr vert="horz" lIns="91440" tIns="45720" rIns="91440" bIns="45720" rtlCol="0" anchor="ctr">
            <a:normAutofit/>
          </a:bodyPr>
          <a:lstStyle/>
          <a:p>
            <a:r>
              <a:rPr lang="en-US" sz="4000" b="1" dirty="0">
                <a:solidFill>
                  <a:srgbClr val="C00000"/>
                </a:solidFill>
                <a:latin typeface="Times New Roman" panose="02020603050405020304" pitchFamily="18" charset="0"/>
                <a:cs typeface="Times New Roman" panose="02020603050405020304" pitchFamily="18" charset="0"/>
              </a:rPr>
              <a:t>Cultural Dimension of development </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29CB5B-3412-437E-BB80-2B71BFBB18E6}"/>
              </a:ext>
            </a:extLst>
          </p:cNvPr>
          <p:cNvSpPr>
            <a:spLocks noGrp="1"/>
          </p:cNvSpPr>
          <p:nvPr>
            <p:ph idx="1"/>
          </p:nvPr>
        </p:nvSpPr>
        <p:spPr/>
        <p:txBody>
          <a:bodyPr/>
          <a:lstStyle/>
          <a:p>
            <a:pPr>
              <a:spcBef>
                <a:spcPts val="800"/>
              </a:spcBef>
              <a:spcAft>
                <a:spcPts val="800"/>
              </a:spcAft>
            </a:pPr>
            <a:r>
              <a:rPr lang="en-US" dirty="0"/>
              <a:t>Stable cultural structure providing meaningful choices to its members</a:t>
            </a:r>
          </a:p>
          <a:p>
            <a:pPr>
              <a:spcBef>
                <a:spcPts val="800"/>
              </a:spcBef>
              <a:spcAft>
                <a:spcPts val="800"/>
              </a:spcAft>
            </a:pPr>
            <a:r>
              <a:rPr lang="en-IN" dirty="0"/>
              <a:t>Multiculturalism- unity in diversity</a:t>
            </a:r>
          </a:p>
          <a:p>
            <a:pPr>
              <a:spcBef>
                <a:spcPts val="800"/>
              </a:spcBef>
              <a:spcAft>
                <a:spcPts val="800"/>
              </a:spcAft>
            </a:pPr>
            <a:r>
              <a:rPr lang="en-US" dirty="0"/>
              <a:t>Toleration, pluralism, and recognition to minority cultures</a:t>
            </a:r>
          </a:p>
          <a:p>
            <a:pPr>
              <a:spcBef>
                <a:spcPts val="800"/>
              </a:spcBef>
              <a:spcAft>
                <a:spcPts val="800"/>
              </a:spcAft>
            </a:pPr>
            <a:r>
              <a:rPr lang="en-US" dirty="0"/>
              <a:t>Protecting Minority Rights, Rights of indigenous people</a:t>
            </a:r>
          </a:p>
          <a:p>
            <a:pPr>
              <a:spcBef>
                <a:spcPts val="800"/>
              </a:spcBef>
              <a:spcAft>
                <a:spcPts val="800"/>
              </a:spcAft>
            </a:pPr>
            <a:r>
              <a:rPr lang="en-IN" dirty="0"/>
              <a:t>Providing group &amp; cultural rights</a:t>
            </a:r>
          </a:p>
          <a:p>
            <a:pPr>
              <a:spcBef>
                <a:spcPts val="800"/>
              </a:spcBef>
              <a:spcAft>
                <a:spcPts val="800"/>
              </a:spcAft>
            </a:pPr>
            <a:r>
              <a:rPr lang="en-IN" dirty="0"/>
              <a:t>Equality among cultures- both within a nation and at global level</a:t>
            </a:r>
          </a:p>
          <a:p>
            <a:pPr>
              <a:spcBef>
                <a:spcPts val="800"/>
              </a:spcBef>
              <a:spcAft>
                <a:spcPts val="800"/>
              </a:spcAft>
            </a:pPr>
            <a:r>
              <a:rPr lang="en-IN" dirty="0"/>
              <a:t>Absence of cultural hegemony</a:t>
            </a:r>
          </a:p>
        </p:txBody>
      </p:sp>
    </p:spTree>
    <p:extLst>
      <p:ext uri="{BB962C8B-B14F-4D97-AF65-F5344CB8AC3E}">
        <p14:creationId xmlns:p14="http://schemas.microsoft.com/office/powerpoint/2010/main" val="4000974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F4197-BDFA-46AF-B59E-4967ACDD4FD5}"/>
              </a:ext>
            </a:extLst>
          </p:cNvPr>
          <p:cNvSpPr>
            <a:spLocks noGrp="1"/>
          </p:cNvSpPr>
          <p:nvPr>
            <p:ph type="title"/>
          </p:nvPr>
        </p:nvSpPr>
        <p:spPr/>
        <p:txBody>
          <a:bodyPr vert="horz" lIns="91440" tIns="45720" rIns="91440" bIns="45720" rtlCol="0" anchor="ctr">
            <a:normAutofit/>
          </a:bodyPr>
          <a:lstStyle/>
          <a:p>
            <a:r>
              <a:rPr lang="en-US" sz="4000" b="1" dirty="0">
                <a:solidFill>
                  <a:srgbClr val="C00000"/>
                </a:solidFill>
                <a:latin typeface="Times New Roman" panose="02020603050405020304" pitchFamily="18" charset="0"/>
                <a:cs typeface="Times New Roman" panose="02020603050405020304" pitchFamily="18" charset="0"/>
              </a:rPr>
              <a:t>Political Dimension of </a:t>
            </a:r>
            <a:r>
              <a:rPr lang="en-US" sz="4000" b="1">
                <a:solidFill>
                  <a:srgbClr val="C00000"/>
                </a:solidFill>
                <a:latin typeface="Times New Roman" panose="02020603050405020304" pitchFamily="18" charset="0"/>
                <a:cs typeface="Times New Roman" panose="02020603050405020304" pitchFamily="18" charset="0"/>
              </a:rPr>
              <a:t>Development </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D3906B-5478-4628-BB57-6B15D8CAB377}"/>
              </a:ext>
            </a:extLst>
          </p:cNvPr>
          <p:cNvSpPr>
            <a:spLocks noGrp="1"/>
          </p:cNvSpPr>
          <p:nvPr>
            <p:ph idx="1"/>
          </p:nvPr>
        </p:nvSpPr>
        <p:spPr/>
        <p:txBody>
          <a:bodyPr vert="horz" lIns="91440" tIns="45720" rIns="91440" bIns="45720" rtlCol="0">
            <a:normAutofit fontScale="92500" lnSpcReduction="10000"/>
          </a:bodyPr>
          <a:lstStyle/>
          <a:p>
            <a:pPr>
              <a:spcAft>
                <a:spcPts val="1000"/>
              </a:spcAft>
            </a:pPr>
            <a:endParaRPr lang="en-US" dirty="0"/>
          </a:p>
          <a:p>
            <a:pPr>
              <a:spcAft>
                <a:spcPts val="1000"/>
              </a:spcAft>
            </a:pPr>
            <a:r>
              <a:rPr lang="en-US" dirty="0"/>
              <a:t>Capacity of the political system to provide stable, efficient, and effective government to facilitate well being of the citizen</a:t>
            </a:r>
          </a:p>
          <a:p>
            <a:pPr>
              <a:spcAft>
                <a:spcPts val="1000"/>
              </a:spcAft>
            </a:pPr>
            <a:r>
              <a:rPr lang="en-US" dirty="0"/>
              <a:t>Efficient political institutions</a:t>
            </a:r>
          </a:p>
          <a:p>
            <a:pPr>
              <a:spcAft>
                <a:spcPts val="1000"/>
              </a:spcAft>
            </a:pPr>
            <a:r>
              <a:rPr lang="en-US" dirty="0"/>
              <a:t>Participative political culture, civic culture</a:t>
            </a:r>
          </a:p>
          <a:p>
            <a:pPr>
              <a:spcAft>
                <a:spcPts val="1000"/>
              </a:spcAft>
            </a:pPr>
            <a:r>
              <a:rPr lang="en-US" dirty="0"/>
              <a:t>Adopting Good Governance model</a:t>
            </a:r>
          </a:p>
          <a:p>
            <a:pPr>
              <a:spcAft>
                <a:spcPts val="1000"/>
              </a:spcAft>
            </a:pPr>
            <a:r>
              <a:rPr lang="en-US" dirty="0"/>
              <a:t>Political equality, freedom, and rights</a:t>
            </a:r>
          </a:p>
          <a:p>
            <a:pPr>
              <a:spcAft>
                <a:spcPts val="1000"/>
              </a:spcAft>
            </a:pPr>
            <a:r>
              <a:rPr lang="en-US" dirty="0"/>
              <a:t>Less divisive and more constructive political system</a:t>
            </a:r>
            <a:endParaRPr lang="en-IN" dirty="0"/>
          </a:p>
        </p:txBody>
      </p:sp>
    </p:spTree>
    <p:extLst>
      <p:ext uri="{BB962C8B-B14F-4D97-AF65-F5344CB8AC3E}">
        <p14:creationId xmlns:p14="http://schemas.microsoft.com/office/powerpoint/2010/main" val="163173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416D-50BC-44E8-A19D-C1708DF96859}"/>
              </a:ext>
            </a:extLst>
          </p:cNvPr>
          <p:cNvSpPr>
            <a:spLocks noGrp="1"/>
          </p:cNvSpPr>
          <p:nvPr>
            <p:ph type="title"/>
          </p:nvPr>
        </p:nvSpPr>
        <p:spPr/>
        <p:txBody>
          <a:bodyPr vert="horz" lIns="91440" tIns="45720" rIns="91440" bIns="45720" rtlCol="0" anchor="ctr">
            <a:normAutofit/>
          </a:bodyPr>
          <a:lstStyle/>
          <a:p>
            <a:r>
              <a:rPr lang="en-US" sz="4000" b="1" dirty="0">
                <a:solidFill>
                  <a:srgbClr val="C00000"/>
                </a:solidFill>
                <a:latin typeface="Times New Roman" panose="02020603050405020304" pitchFamily="18" charset="0"/>
                <a:cs typeface="Times New Roman" panose="02020603050405020304" pitchFamily="18" charset="0"/>
              </a:rPr>
              <a:t>Environmental Dimension of development </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29CB5B-3412-437E-BB80-2B71BFBB18E6}"/>
              </a:ext>
            </a:extLst>
          </p:cNvPr>
          <p:cNvSpPr>
            <a:spLocks noGrp="1"/>
          </p:cNvSpPr>
          <p:nvPr>
            <p:ph idx="1"/>
          </p:nvPr>
        </p:nvSpPr>
        <p:spPr/>
        <p:txBody>
          <a:bodyPr/>
          <a:lstStyle/>
          <a:p>
            <a:r>
              <a:rPr lang="en-US" dirty="0"/>
              <a:t>Nurturing natural environment</a:t>
            </a:r>
          </a:p>
          <a:p>
            <a:r>
              <a:rPr lang="en-IN" dirty="0"/>
              <a:t>Maintaining ecological balance, bio-diversity</a:t>
            </a:r>
          </a:p>
          <a:p>
            <a:r>
              <a:rPr lang="en-US" u="sng" dirty="0">
                <a:solidFill>
                  <a:srgbClr val="C00000"/>
                </a:solidFill>
              </a:rPr>
              <a:t>Circular</a:t>
            </a:r>
            <a:r>
              <a:rPr lang="en-US" dirty="0"/>
              <a:t> economic model</a:t>
            </a:r>
          </a:p>
          <a:p>
            <a:r>
              <a:rPr lang="en-US" dirty="0"/>
              <a:t>Using natural resources wisely</a:t>
            </a:r>
          </a:p>
          <a:p>
            <a:r>
              <a:rPr lang="en-IN" dirty="0"/>
              <a:t>Inter-generational equity</a:t>
            </a:r>
          </a:p>
          <a:p>
            <a:r>
              <a:rPr lang="en-IN" dirty="0"/>
              <a:t>Fulfilled &amp; flourished human life in harmony with nature</a:t>
            </a:r>
          </a:p>
          <a:p>
            <a:pPr lvl="1"/>
            <a:r>
              <a:rPr lang="en-IN" dirty="0"/>
              <a:t>Obeying natural laws, natural justice</a:t>
            </a:r>
          </a:p>
          <a:p>
            <a:r>
              <a:rPr lang="en-IN" dirty="0"/>
              <a:t>Sustainable development </a:t>
            </a:r>
          </a:p>
        </p:txBody>
      </p:sp>
    </p:spTree>
    <p:extLst>
      <p:ext uri="{BB962C8B-B14F-4D97-AF65-F5344CB8AC3E}">
        <p14:creationId xmlns:p14="http://schemas.microsoft.com/office/powerpoint/2010/main" val="1943496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1591" y="2089925"/>
            <a:ext cx="9144000" cy="2387600"/>
          </a:xfrm>
        </p:spPr>
        <p:txBody>
          <a:bodyPr>
            <a:normAutofit/>
          </a:bodyPr>
          <a:lstStyle/>
          <a:p>
            <a:r>
              <a:rPr lang="en-IN" sz="8000" dirty="0">
                <a:solidFill>
                  <a:srgbClr val="00B050"/>
                </a:solidFill>
                <a:latin typeface="Bookman Old Style" panose="02050604050505020204" pitchFamily="18" charset="0"/>
              </a:rPr>
              <a:t>Human Development</a:t>
            </a:r>
          </a:p>
        </p:txBody>
      </p:sp>
    </p:spTree>
    <p:extLst>
      <p:ext uri="{BB962C8B-B14F-4D97-AF65-F5344CB8AC3E}">
        <p14:creationId xmlns:p14="http://schemas.microsoft.com/office/powerpoint/2010/main" val="282122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4000" b="1" dirty="0">
                <a:solidFill>
                  <a:srgbClr val="C00000"/>
                </a:solidFill>
                <a:latin typeface="Times New Roman" panose="02020603050405020304" pitchFamily="18" charset="0"/>
                <a:cs typeface="Times New Roman" panose="02020603050405020304" pitchFamily="18" charset="0"/>
              </a:rPr>
              <a:t>Psychological dimension : Maslow's hierarchy of needs</a:t>
            </a:r>
          </a:p>
        </p:txBody>
      </p:sp>
      <p:pic>
        <p:nvPicPr>
          <p:cNvPr id="6" name="Content Placeholder 5">
            <a:extLst>
              <a:ext uri="{FF2B5EF4-FFF2-40B4-BE49-F238E27FC236}">
                <a16:creationId xmlns:a16="http://schemas.microsoft.com/office/drawing/2014/main" id="{CB33CCB1-1BAF-43E2-A07D-AEBC6185EE6C}"/>
              </a:ext>
            </a:extLst>
          </p:cNvPr>
          <p:cNvPicPr>
            <a:picLocks noGrp="1" noChangeAspect="1"/>
          </p:cNvPicPr>
          <p:nvPr>
            <p:ph idx="1"/>
          </p:nvPr>
        </p:nvPicPr>
        <p:blipFill>
          <a:blip r:embed="rId2"/>
          <a:stretch>
            <a:fillRect/>
          </a:stretch>
        </p:blipFill>
        <p:spPr>
          <a:xfrm>
            <a:off x="664175" y="1775638"/>
            <a:ext cx="6121309" cy="4890976"/>
          </a:xfrm>
          <a:prstGeom prst="rect">
            <a:avLst/>
          </a:prstGeom>
        </p:spPr>
      </p:pic>
      <p:sp>
        <p:nvSpPr>
          <p:cNvPr id="8" name="TextBox 7">
            <a:extLst>
              <a:ext uri="{FF2B5EF4-FFF2-40B4-BE49-F238E27FC236}">
                <a16:creationId xmlns:a16="http://schemas.microsoft.com/office/drawing/2014/main" id="{3F5DAC73-4295-4062-BAC5-5DE421C8DB23}"/>
              </a:ext>
            </a:extLst>
          </p:cNvPr>
          <p:cNvSpPr txBox="1"/>
          <p:nvPr/>
        </p:nvSpPr>
        <p:spPr>
          <a:xfrm>
            <a:off x="6951034" y="1993348"/>
            <a:ext cx="4734147"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Theory of human developmental psychology</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2C275D95-EB45-45D9-A753-D11CBB423831}"/>
              </a:ext>
            </a:extLst>
          </p:cNvPr>
          <p:cNvSpPr txBox="1"/>
          <p:nvPr/>
        </p:nvSpPr>
        <p:spPr>
          <a:xfrm>
            <a:off x="6951034" y="2921925"/>
            <a:ext cx="4734147"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Once a lower level need is met, more or less, one start to feel higher level need</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D29AE575-1FB5-42BA-94EF-76A0FF43F69C}"/>
              </a:ext>
            </a:extLst>
          </p:cNvPr>
          <p:cNvSpPr txBox="1"/>
          <p:nvPr/>
        </p:nvSpPr>
        <p:spPr>
          <a:xfrm>
            <a:off x="6951033" y="4101364"/>
            <a:ext cx="4734147"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Human develops by rising on the need hierarchy</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CFF4023E-CE1F-4FA8-8B88-272FAAE1F0C2}"/>
              </a:ext>
            </a:extLst>
          </p:cNvPr>
          <p:cNvSpPr txBox="1"/>
          <p:nvPr/>
        </p:nvSpPr>
        <p:spPr>
          <a:xfrm>
            <a:off x="6951033" y="5122274"/>
            <a:ext cx="4734147"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Flourished, fulfilled life is one which could meet the Self-actualization need</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2501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345" y="290698"/>
            <a:ext cx="9645502" cy="1017108"/>
          </a:xfrm>
        </p:spPr>
        <p:txBody>
          <a:bodyPr vert="horz" lIns="91440" tIns="45720" rIns="91440" bIns="45720" rtlCol="0" anchor="ctr">
            <a:normAutofit/>
          </a:bodyPr>
          <a:lstStyle/>
          <a:p>
            <a:r>
              <a:rPr lang="en-IN" sz="4000" b="1" dirty="0">
                <a:solidFill>
                  <a:srgbClr val="00B050"/>
                </a:solidFill>
                <a:latin typeface="Times New Roman" panose="02020603050405020304" pitchFamily="18" charset="0"/>
                <a:cs typeface="Times New Roman" panose="02020603050405020304" pitchFamily="18" charset="0"/>
              </a:rPr>
              <a:t>Human Development-1/3 </a:t>
            </a:r>
          </a:p>
        </p:txBody>
      </p:sp>
      <p:sp>
        <p:nvSpPr>
          <p:cNvPr id="3" name="Content Placeholder 2"/>
          <p:cNvSpPr>
            <a:spLocks noGrp="1"/>
          </p:cNvSpPr>
          <p:nvPr>
            <p:ph idx="1"/>
          </p:nvPr>
        </p:nvSpPr>
        <p:spPr>
          <a:xfrm>
            <a:off x="838200" y="1382234"/>
            <a:ext cx="10485474" cy="4869710"/>
          </a:xfrm>
        </p:spPr>
        <p:txBody>
          <a:bodyPr>
            <a:normAutofit fontScale="92500"/>
          </a:bodyPr>
          <a:lstStyle/>
          <a:p>
            <a:pPr>
              <a:spcBef>
                <a:spcPts val="600"/>
              </a:spcBef>
              <a:spcAft>
                <a:spcPts val="600"/>
              </a:spcAft>
            </a:pPr>
            <a:r>
              <a:rPr lang="en-IN" dirty="0"/>
              <a:t>Development is all about </a:t>
            </a:r>
            <a:r>
              <a:rPr lang="en-IN" u="sng" dirty="0"/>
              <a:t>enlarging people’s choices </a:t>
            </a:r>
            <a:r>
              <a:rPr lang="en-IN" dirty="0"/>
              <a:t>in order to lead long, healthy lives with dignity (</a:t>
            </a:r>
            <a:r>
              <a:rPr lang="en-IN" b="1" dirty="0"/>
              <a:t>Dr Mahbub-ul-</a:t>
            </a:r>
            <a:r>
              <a:rPr lang="en-IN" b="1" dirty="0" err="1"/>
              <a:t>Haq</a:t>
            </a:r>
            <a:r>
              <a:rPr lang="en-IN" dirty="0"/>
              <a:t>)</a:t>
            </a:r>
          </a:p>
          <a:p>
            <a:pPr>
              <a:spcBef>
                <a:spcPts val="600"/>
              </a:spcBef>
              <a:spcAft>
                <a:spcPts val="600"/>
              </a:spcAft>
            </a:pPr>
            <a:r>
              <a:rPr lang="en-IN" dirty="0"/>
              <a:t>Development is increasing </a:t>
            </a:r>
            <a:r>
              <a:rPr lang="en-IN" u="sng" dirty="0"/>
              <a:t>freedom</a:t>
            </a:r>
            <a:r>
              <a:rPr lang="en-IN" dirty="0"/>
              <a:t> through social and political institutions and processes (</a:t>
            </a:r>
            <a:r>
              <a:rPr lang="en-IN" b="1" dirty="0"/>
              <a:t>Prof Amartya Sen</a:t>
            </a:r>
            <a:r>
              <a:rPr lang="en-IN" dirty="0"/>
              <a:t>)</a:t>
            </a:r>
          </a:p>
          <a:p>
            <a:pPr>
              <a:spcBef>
                <a:spcPts val="600"/>
              </a:spcBef>
              <a:spcAft>
                <a:spcPts val="600"/>
              </a:spcAft>
            </a:pPr>
            <a:r>
              <a:rPr lang="en-IN" dirty="0"/>
              <a:t>Freedom is capabilities to do desired things and achieve well-being</a:t>
            </a:r>
          </a:p>
          <a:p>
            <a:pPr>
              <a:spcBef>
                <a:spcPts val="600"/>
              </a:spcBef>
              <a:spcAft>
                <a:spcPts val="600"/>
              </a:spcAft>
            </a:pPr>
            <a:r>
              <a:rPr lang="en-IN" dirty="0"/>
              <a:t>Human Development: </a:t>
            </a:r>
          </a:p>
          <a:p>
            <a:pPr lvl="1"/>
            <a:r>
              <a:rPr lang="en-IN" dirty="0"/>
              <a:t>Resources &amp; capabilities to make choices to have meaningful life</a:t>
            </a:r>
          </a:p>
          <a:p>
            <a:pPr lvl="1"/>
            <a:r>
              <a:rPr lang="en-US" dirty="0"/>
              <a:t>Process of improving human life, making it more meaningful- </a:t>
            </a:r>
            <a:r>
              <a:rPr lang="en-US" u="sng" dirty="0">
                <a:solidFill>
                  <a:srgbClr val="C00000"/>
                </a:solidFill>
              </a:rPr>
              <a:t>human flourishment</a:t>
            </a:r>
          </a:p>
          <a:p>
            <a:pPr lvl="1"/>
            <a:r>
              <a:rPr lang="en-US" b="1" dirty="0"/>
              <a:t>By</a:t>
            </a:r>
            <a:r>
              <a:rPr lang="en-US" dirty="0"/>
              <a:t> (as given by Economist </a:t>
            </a:r>
            <a:r>
              <a:rPr lang="en-US" b="1" dirty="0"/>
              <a:t>Michael Todaro</a:t>
            </a:r>
            <a:r>
              <a:rPr lang="en-US" dirty="0"/>
              <a:t>)</a:t>
            </a:r>
          </a:p>
          <a:p>
            <a:pPr lvl="2"/>
            <a:r>
              <a:rPr lang="en-US" dirty="0"/>
              <a:t>1. increase standard of living ; </a:t>
            </a:r>
          </a:p>
          <a:p>
            <a:pPr lvl="2"/>
            <a:r>
              <a:rPr lang="en-US" dirty="0"/>
              <a:t>2. Increasing range of choices- increase freedom; </a:t>
            </a:r>
          </a:p>
          <a:p>
            <a:pPr lvl="2"/>
            <a:r>
              <a:rPr lang="en-US" dirty="0"/>
              <a:t>3. Create conditions conducive to ensure self-esteem and dignity of individuals</a:t>
            </a:r>
            <a:endParaRPr lang="en-IN" dirty="0"/>
          </a:p>
          <a:p>
            <a:pPr lvl="1"/>
            <a:endParaRPr lang="en-US" dirty="0"/>
          </a:p>
          <a:p>
            <a:pPr lvl="1"/>
            <a:endParaRPr lang="en-IN" dirty="0"/>
          </a:p>
          <a:p>
            <a:endParaRPr lang="en-IN" dirty="0"/>
          </a:p>
        </p:txBody>
      </p:sp>
    </p:spTree>
    <p:extLst>
      <p:ext uri="{BB962C8B-B14F-4D97-AF65-F5344CB8AC3E}">
        <p14:creationId xmlns:p14="http://schemas.microsoft.com/office/powerpoint/2010/main" val="2747364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FF9D-D986-42E2-9960-AEA09FA8AF9D}"/>
              </a:ext>
            </a:extLst>
          </p:cNvPr>
          <p:cNvSpPr>
            <a:spLocks noGrp="1"/>
          </p:cNvSpPr>
          <p:nvPr>
            <p:ph type="title"/>
          </p:nvPr>
        </p:nvSpPr>
        <p:spPr/>
        <p:txBody>
          <a:bodyPr vert="horz" lIns="91440" tIns="45720" rIns="91440" bIns="45720" rtlCol="0" anchor="ctr">
            <a:normAutofit/>
          </a:bodyPr>
          <a:lstStyle/>
          <a:p>
            <a:r>
              <a:rPr lang="en-IN" sz="4000" b="1" dirty="0">
                <a:solidFill>
                  <a:srgbClr val="00B050"/>
                </a:solidFill>
                <a:latin typeface="Times New Roman" panose="02020603050405020304" pitchFamily="18" charset="0"/>
                <a:cs typeface="Times New Roman" panose="02020603050405020304" pitchFamily="18" charset="0"/>
              </a:rPr>
              <a:t>Human </a:t>
            </a:r>
            <a:r>
              <a:rPr lang="en-IN" sz="4000" b="1">
                <a:solidFill>
                  <a:srgbClr val="00B050"/>
                </a:solidFill>
                <a:latin typeface="Times New Roman" panose="02020603050405020304" pitchFamily="18" charset="0"/>
                <a:cs typeface="Times New Roman" panose="02020603050405020304" pitchFamily="18" charset="0"/>
              </a:rPr>
              <a:t>Development-2/3 </a:t>
            </a:r>
            <a:endParaRPr lang="en-IN" sz="40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9A14335-4F7D-4BEA-A115-434F46A1A3A6}"/>
              </a:ext>
            </a:extLst>
          </p:cNvPr>
          <p:cNvSpPr>
            <a:spLocks noGrp="1"/>
          </p:cNvSpPr>
          <p:nvPr>
            <p:ph idx="1"/>
          </p:nvPr>
        </p:nvSpPr>
        <p:spPr/>
        <p:txBody>
          <a:bodyPr/>
          <a:lstStyle/>
          <a:p>
            <a:pPr marL="287338" lvl="1" indent="-287338"/>
            <a:r>
              <a:rPr lang="en-IN" b="1" dirty="0"/>
              <a:t>3 dimensions</a:t>
            </a:r>
            <a:r>
              <a:rPr lang="en-IN" dirty="0"/>
              <a:t>: access to resources, health, and education </a:t>
            </a:r>
          </a:p>
          <a:p>
            <a:pPr marL="287338" lvl="1" indent="-287338"/>
            <a:endParaRPr lang="en-IN" b="1" dirty="0"/>
          </a:p>
          <a:p>
            <a:pPr marL="287338" lvl="1" indent="-287338"/>
            <a:r>
              <a:rPr lang="en-IN" b="1" dirty="0"/>
              <a:t>4 Pillars</a:t>
            </a:r>
            <a:r>
              <a:rPr lang="en-IN" dirty="0"/>
              <a:t>: equity, sustainability, productivity and empowerment</a:t>
            </a:r>
          </a:p>
          <a:p>
            <a:pPr marL="287338" lvl="1" indent="-287338"/>
            <a:endParaRPr lang="en-IN" b="1" dirty="0"/>
          </a:p>
          <a:p>
            <a:pPr marL="287338" lvl="1" indent="-287338"/>
            <a:r>
              <a:rPr lang="en-IN" b="1" dirty="0"/>
              <a:t>4 Approach</a:t>
            </a:r>
            <a:r>
              <a:rPr lang="en-IN" dirty="0"/>
              <a:t>: Income approach; Minimum needs approach; Welfare approach; Capabilities approach</a:t>
            </a:r>
          </a:p>
          <a:p>
            <a:pPr marL="0" indent="0">
              <a:buNone/>
            </a:pPr>
            <a:endParaRPr lang="en-IN" dirty="0"/>
          </a:p>
        </p:txBody>
      </p:sp>
    </p:spTree>
    <p:extLst>
      <p:ext uri="{BB962C8B-B14F-4D97-AF65-F5344CB8AC3E}">
        <p14:creationId xmlns:p14="http://schemas.microsoft.com/office/powerpoint/2010/main" val="327303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C1568-F409-40EB-8ADC-44DC88035AE5}"/>
              </a:ext>
            </a:extLst>
          </p:cNvPr>
          <p:cNvSpPr>
            <a:spLocks noGrp="1"/>
          </p:cNvSpPr>
          <p:nvPr>
            <p:ph type="title"/>
          </p:nvPr>
        </p:nvSpPr>
        <p:spPr/>
        <p:txBody>
          <a:bodyPr vert="horz" lIns="91440" tIns="45720" rIns="91440" bIns="45720" rtlCol="0" anchor="ctr">
            <a:normAutofit/>
          </a:bodyPr>
          <a:lstStyle/>
          <a:p>
            <a:r>
              <a:rPr lang="en-US" sz="4000" b="1" dirty="0">
                <a:solidFill>
                  <a:srgbClr val="C00000"/>
                </a:solidFill>
                <a:latin typeface="Times New Roman" panose="02020603050405020304" pitchFamily="18" charset="0"/>
                <a:cs typeface="Times New Roman" panose="02020603050405020304" pitchFamily="18" charset="0"/>
              </a:rPr>
              <a:t>Let us pick up the thread</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2DF5BD-BEFA-4018-B63E-7903CC7049CD}"/>
              </a:ext>
            </a:extLst>
          </p:cNvPr>
          <p:cNvSpPr>
            <a:spLocks noGrp="1"/>
          </p:cNvSpPr>
          <p:nvPr>
            <p:ph idx="1"/>
          </p:nvPr>
        </p:nvSpPr>
        <p:spPr/>
        <p:txBody>
          <a:bodyPr>
            <a:normAutofit fontScale="85000" lnSpcReduction="20000"/>
          </a:bodyPr>
          <a:lstStyle/>
          <a:p>
            <a:pPr>
              <a:spcBef>
                <a:spcPts val="600"/>
              </a:spcBef>
              <a:spcAft>
                <a:spcPts val="600"/>
              </a:spcAft>
            </a:pPr>
            <a:r>
              <a:rPr lang="en-US" dirty="0"/>
              <a:t>Development is highly contested concept having wide ranges of meanings and connotations</a:t>
            </a:r>
          </a:p>
          <a:p>
            <a:pPr>
              <a:spcBef>
                <a:spcPts val="600"/>
              </a:spcBef>
              <a:spcAft>
                <a:spcPts val="600"/>
              </a:spcAft>
            </a:pPr>
            <a:r>
              <a:rPr lang="en-US" dirty="0"/>
              <a:t>In common parlance, it denotes a process of growth and progression towards </a:t>
            </a:r>
            <a:r>
              <a:rPr lang="en-US" u="sng" dirty="0"/>
              <a:t>betterment; </a:t>
            </a:r>
            <a:r>
              <a:rPr lang="en-IN" dirty="0"/>
              <a:t>a positive growth which is </a:t>
            </a:r>
            <a:r>
              <a:rPr lang="en-IN" u="sng" dirty="0"/>
              <a:t>considered</a:t>
            </a:r>
            <a:r>
              <a:rPr lang="en-IN" dirty="0"/>
              <a:t> qualitatively </a:t>
            </a:r>
            <a:r>
              <a:rPr lang="en-IN" u="sng" dirty="0"/>
              <a:t>good</a:t>
            </a:r>
          </a:p>
          <a:p>
            <a:pPr>
              <a:spcBef>
                <a:spcPts val="600"/>
              </a:spcBef>
              <a:spcAft>
                <a:spcPts val="600"/>
              </a:spcAft>
            </a:pPr>
            <a:r>
              <a:rPr lang="en-US" dirty="0"/>
              <a:t>It is a </a:t>
            </a:r>
            <a:r>
              <a:rPr lang="en-IN" u="sng" dirty="0"/>
              <a:t>value judgemental </a:t>
            </a:r>
            <a:r>
              <a:rPr lang="en-US" dirty="0"/>
              <a:t>concept, highly political and linked to power structure in society</a:t>
            </a:r>
          </a:p>
          <a:p>
            <a:pPr>
              <a:spcBef>
                <a:spcPts val="600"/>
              </a:spcBef>
              <a:spcAft>
                <a:spcPts val="600"/>
              </a:spcAft>
            </a:pPr>
            <a:r>
              <a:rPr lang="en-US" dirty="0"/>
              <a:t>Development as a discourse denotes various meanings getting assigned to the word development through narratives, speech, communication, language.</a:t>
            </a:r>
          </a:p>
          <a:p>
            <a:pPr>
              <a:spcBef>
                <a:spcPts val="600"/>
              </a:spcBef>
              <a:spcAft>
                <a:spcPts val="600"/>
              </a:spcAft>
            </a:pPr>
            <a:r>
              <a:rPr lang="en-IN" dirty="0"/>
              <a:t>Development: </a:t>
            </a:r>
            <a:r>
              <a:rPr lang="en-IN" b="1" dirty="0"/>
              <a:t>what</a:t>
            </a:r>
            <a:r>
              <a:rPr lang="en-IN" dirty="0"/>
              <a:t>, for </a:t>
            </a:r>
            <a:r>
              <a:rPr lang="en-IN" b="1" dirty="0"/>
              <a:t>whom</a:t>
            </a:r>
            <a:r>
              <a:rPr lang="en-IN" dirty="0"/>
              <a:t>, and </a:t>
            </a:r>
            <a:r>
              <a:rPr lang="en-IN" b="1" dirty="0"/>
              <a:t>how</a:t>
            </a:r>
            <a:r>
              <a:rPr lang="en-IN" dirty="0"/>
              <a:t>? Changing the referent point changes the meaning of development. </a:t>
            </a:r>
            <a:endParaRPr lang="en-US" dirty="0"/>
          </a:p>
          <a:p>
            <a:pPr>
              <a:spcBef>
                <a:spcPts val="600"/>
              </a:spcBef>
              <a:spcAft>
                <a:spcPts val="600"/>
              </a:spcAft>
            </a:pPr>
            <a:r>
              <a:rPr lang="en-US" dirty="0"/>
              <a:t>The contemporary development discourse has its origin in post world war II foreign policies of USA/’West’ aimed towards development and modernization of the 3</a:t>
            </a:r>
            <a:r>
              <a:rPr lang="en-US" baseline="30000" dirty="0"/>
              <a:t>rd</a:t>
            </a:r>
            <a:r>
              <a:rPr lang="en-US" dirty="0"/>
              <a:t> world countries.</a:t>
            </a:r>
            <a:endParaRPr lang="en-IN" dirty="0"/>
          </a:p>
        </p:txBody>
      </p:sp>
    </p:spTree>
    <p:extLst>
      <p:ext uri="{BB962C8B-B14F-4D97-AF65-F5344CB8AC3E}">
        <p14:creationId xmlns:p14="http://schemas.microsoft.com/office/powerpoint/2010/main" val="3698326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773093" cy="730028"/>
          </a:xfrm>
        </p:spPr>
        <p:txBody>
          <a:bodyPr vert="horz" lIns="91440" tIns="45720" rIns="91440" bIns="45720" rtlCol="0" anchor="ctr">
            <a:normAutofit/>
          </a:bodyPr>
          <a:lstStyle/>
          <a:p>
            <a:r>
              <a:rPr lang="en-IN" sz="4000" b="1" dirty="0">
                <a:solidFill>
                  <a:srgbClr val="00B050"/>
                </a:solidFill>
                <a:latin typeface="Times New Roman" panose="02020603050405020304" pitchFamily="18" charset="0"/>
                <a:cs typeface="Times New Roman" panose="02020603050405020304" pitchFamily="18" charset="0"/>
              </a:rPr>
              <a:t>Human Development-3/3 </a:t>
            </a:r>
          </a:p>
        </p:txBody>
      </p:sp>
      <p:sp>
        <p:nvSpPr>
          <p:cNvPr id="3" name="Content Placeholder 2"/>
          <p:cNvSpPr>
            <a:spLocks noGrp="1"/>
          </p:cNvSpPr>
          <p:nvPr>
            <p:ph idx="1"/>
          </p:nvPr>
        </p:nvSpPr>
        <p:spPr>
          <a:xfrm>
            <a:off x="838200" y="1180214"/>
            <a:ext cx="10708758" cy="5146157"/>
          </a:xfrm>
        </p:spPr>
        <p:txBody>
          <a:bodyPr>
            <a:normAutofit fontScale="92500" lnSpcReduction="20000"/>
          </a:bodyPr>
          <a:lstStyle/>
          <a:p>
            <a:r>
              <a:rPr lang="en-IN" b="1" dirty="0"/>
              <a:t>Negative and Positive conceptions of human Development </a:t>
            </a:r>
          </a:p>
          <a:p>
            <a:pPr lvl="1"/>
            <a:r>
              <a:rPr lang="en-IN" b="1" dirty="0"/>
              <a:t>Negative</a:t>
            </a:r>
            <a:r>
              <a:rPr lang="en-IN" dirty="0"/>
              <a:t>: modern, western, liberal conception</a:t>
            </a:r>
          </a:p>
          <a:p>
            <a:pPr lvl="2"/>
            <a:r>
              <a:rPr lang="en-IN" dirty="0"/>
              <a:t>Equality of opportunity, Rights, Liberty, material resources, physical comforts/pleasure</a:t>
            </a:r>
          </a:p>
          <a:p>
            <a:pPr lvl="2"/>
            <a:r>
              <a:rPr lang="en-IN" dirty="0"/>
              <a:t>Negative freedom, Negative Rights</a:t>
            </a:r>
          </a:p>
          <a:p>
            <a:pPr lvl="1"/>
            <a:r>
              <a:rPr lang="en-IN" b="1" dirty="0"/>
              <a:t>Positive</a:t>
            </a:r>
            <a:r>
              <a:rPr lang="en-IN" dirty="0"/>
              <a:t>: ancient, normative, philosophical</a:t>
            </a:r>
          </a:p>
          <a:p>
            <a:pPr lvl="2"/>
            <a:r>
              <a:rPr lang="en-IN" dirty="0"/>
              <a:t>Flourishment of human life, happiness, self-autonomy, self-realization, moral perfection</a:t>
            </a:r>
          </a:p>
          <a:p>
            <a:pPr lvl="2"/>
            <a:r>
              <a:rPr lang="en-IN" dirty="0"/>
              <a:t>Positive freedom, positive rights</a:t>
            </a:r>
          </a:p>
          <a:p>
            <a:endParaRPr lang="en-IN" dirty="0"/>
          </a:p>
          <a:p>
            <a:r>
              <a:rPr lang="en-IN" b="1" dirty="0"/>
              <a:t>Human Development Index(HDI): </a:t>
            </a:r>
          </a:p>
          <a:p>
            <a:pPr lvl="1"/>
            <a:r>
              <a:rPr lang="en-IN" dirty="0"/>
              <a:t>By UNDP, composite index between 0-1 to denote human Development in a country</a:t>
            </a:r>
          </a:p>
          <a:p>
            <a:pPr lvl="1"/>
            <a:r>
              <a:rPr lang="en-IN" dirty="0"/>
              <a:t>Proxy indicators</a:t>
            </a:r>
          </a:p>
          <a:p>
            <a:pPr lvl="2"/>
            <a:r>
              <a:rPr lang="en-IN" dirty="0"/>
              <a:t>Access to resources( </a:t>
            </a:r>
            <a:r>
              <a:rPr lang="en-IN" u="sng" dirty="0"/>
              <a:t>living standard</a:t>
            </a:r>
            <a:r>
              <a:rPr lang="en-IN" dirty="0"/>
              <a:t>)- per capita GNP </a:t>
            </a:r>
          </a:p>
          <a:p>
            <a:pPr lvl="2"/>
            <a:r>
              <a:rPr lang="en-IN" dirty="0"/>
              <a:t>Long and </a:t>
            </a:r>
            <a:r>
              <a:rPr lang="en-IN" u="sng" dirty="0"/>
              <a:t>healthy</a:t>
            </a:r>
            <a:r>
              <a:rPr lang="en-IN" dirty="0"/>
              <a:t> life-  life expectancy at birth</a:t>
            </a:r>
          </a:p>
          <a:p>
            <a:pPr lvl="2"/>
            <a:r>
              <a:rPr lang="en-IN" dirty="0"/>
              <a:t>being </a:t>
            </a:r>
            <a:r>
              <a:rPr lang="en-IN" u="sng" dirty="0"/>
              <a:t>knowledgeable-</a:t>
            </a:r>
            <a:r>
              <a:rPr lang="en-IN" dirty="0"/>
              <a:t> mean of years of schooling for adults aged 25 years and expected years of schooling for children of school entering age</a:t>
            </a:r>
          </a:p>
          <a:p>
            <a:r>
              <a:rPr lang="en-IN" dirty="0"/>
              <a:t>India’s HDI is </a:t>
            </a:r>
            <a:r>
              <a:rPr lang="en-IN" b="1" i="0" dirty="0">
                <a:solidFill>
                  <a:srgbClr val="202124"/>
                </a:solidFill>
                <a:effectLst/>
                <a:latin typeface="arial" panose="020B0604020202020204" pitchFamily="34" charset="0"/>
              </a:rPr>
              <a:t>0.645</a:t>
            </a:r>
            <a:r>
              <a:rPr lang="en-IN" dirty="0">
                <a:solidFill>
                  <a:srgbClr val="202124"/>
                </a:solidFill>
                <a:latin typeface="arial" panose="020B0604020202020204" pitchFamily="34" charset="0"/>
              </a:rPr>
              <a:t>; 131 out of 189 countries</a:t>
            </a:r>
            <a:endParaRPr lang="en-IN" dirty="0"/>
          </a:p>
          <a:p>
            <a:endParaRPr lang="en-IN" dirty="0"/>
          </a:p>
        </p:txBody>
      </p:sp>
    </p:spTree>
    <p:extLst>
      <p:ext uri="{BB962C8B-B14F-4D97-AF65-F5344CB8AC3E}">
        <p14:creationId xmlns:p14="http://schemas.microsoft.com/office/powerpoint/2010/main" val="3500989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7144"/>
            <a:ext cx="9730563" cy="1165963"/>
          </a:xfrm>
        </p:spPr>
        <p:txBody>
          <a:bodyPr vert="horz" lIns="91440" tIns="45720" rIns="91440" bIns="45720" rtlCol="0" anchor="ctr">
            <a:normAutofit fontScale="90000"/>
          </a:bodyPr>
          <a:lstStyle/>
          <a:p>
            <a:r>
              <a:rPr lang="en-IN" sz="4000" b="1" dirty="0">
                <a:solidFill>
                  <a:srgbClr val="00B050"/>
                </a:solidFill>
                <a:latin typeface="Times New Roman" panose="02020603050405020304" pitchFamily="18" charset="0"/>
                <a:cs typeface="Times New Roman" panose="02020603050405020304" pitchFamily="18" charset="0"/>
              </a:rPr>
              <a:t>Limitations of HDI:</a:t>
            </a:r>
            <a:br>
              <a:rPr lang="en-IN" sz="4000" b="1" dirty="0">
                <a:solidFill>
                  <a:srgbClr val="00B050"/>
                </a:solidFill>
                <a:latin typeface="Times New Roman" panose="02020603050405020304" pitchFamily="18" charset="0"/>
                <a:cs typeface="Times New Roman" panose="02020603050405020304" pitchFamily="18" charset="0"/>
              </a:rPr>
            </a:br>
            <a:endParaRPr lang="en-IN" sz="40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IN" dirty="0"/>
              <a:t>Measures attainments </a:t>
            </a:r>
            <a:r>
              <a:rPr lang="en-IN" u="sng" dirty="0"/>
              <a:t>Not</a:t>
            </a:r>
            <a:r>
              <a:rPr lang="en-IN" dirty="0"/>
              <a:t> shortfall in human development</a:t>
            </a:r>
          </a:p>
          <a:p>
            <a:pPr lvl="1"/>
            <a:r>
              <a:rPr lang="en-IN" b="1" dirty="0"/>
              <a:t>Human poverty index</a:t>
            </a:r>
            <a:r>
              <a:rPr lang="en-IN" dirty="0"/>
              <a:t>: The probability of not surviving till the age of 40, the adult illiteracy rate, the number of people who do not have access to clean water, the number of small children who are underweight, etc.</a:t>
            </a:r>
          </a:p>
          <a:p>
            <a:pPr marL="261938" lvl="1" indent="-261938"/>
            <a:endParaRPr lang="en-IN" sz="2800" dirty="0"/>
          </a:p>
          <a:p>
            <a:pPr marL="261938" lvl="1" indent="-261938"/>
            <a:r>
              <a:rPr lang="en-IN" sz="2800" dirty="0"/>
              <a:t>Does not say anything about the </a:t>
            </a:r>
            <a:r>
              <a:rPr lang="en-IN" sz="2800" b="1" u="sng" dirty="0"/>
              <a:t>distribution</a:t>
            </a:r>
          </a:p>
          <a:p>
            <a:pPr marL="719138" lvl="2" indent="-261938"/>
            <a:r>
              <a:rPr lang="en-IN" sz="2400" dirty="0"/>
              <a:t>Ex: per capita GNP grew by 10 % but median per capita income reduced by 10%, persons below poverty line increased by 10 %, how?</a:t>
            </a:r>
          </a:p>
          <a:p>
            <a:pPr marL="261938" lvl="1" indent="-261938"/>
            <a:endParaRPr lang="en-IN" sz="2800" dirty="0"/>
          </a:p>
          <a:p>
            <a:pPr marL="261938" lvl="1" indent="-261938"/>
            <a:r>
              <a:rPr lang="en-IN" sz="2800" dirty="0"/>
              <a:t>Does </a:t>
            </a:r>
            <a:r>
              <a:rPr lang="en-IN" dirty="0"/>
              <a:t>not reflect on </a:t>
            </a:r>
            <a:r>
              <a:rPr lang="en-IN" u="sng" dirty="0"/>
              <a:t>inequalities</a:t>
            </a:r>
            <a:r>
              <a:rPr lang="en-IN" dirty="0"/>
              <a:t>, poverty, </a:t>
            </a:r>
            <a:r>
              <a:rPr lang="en-IN" u="sng" dirty="0"/>
              <a:t>human securi</a:t>
            </a:r>
            <a:r>
              <a:rPr lang="en-IN" dirty="0"/>
              <a:t>ty, </a:t>
            </a:r>
            <a:r>
              <a:rPr lang="en-IN" u="sng" dirty="0"/>
              <a:t>empowerment</a:t>
            </a:r>
            <a:r>
              <a:rPr lang="en-IN" dirty="0"/>
              <a:t>, and </a:t>
            </a:r>
            <a:r>
              <a:rPr lang="en-IN" u="sng" dirty="0"/>
              <a:t>positive</a:t>
            </a:r>
            <a:r>
              <a:rPr lang="en-IN" dirty="0"/>
              <a:t> development</a:t>
            </a:r>
          </a:p>
          <a:p>
            <a:endParaRPr lang="en-IN" dirty="0"/>
          </a:p>
        </p:txBody>
      </p:sp>
    </p:spTree>
    <p:extLst>
      <p:ext uri="{BB962C8B-B14F-4D97-AF65-F5344CB8AC3E}">
        <p14:creationId xmlns:p14="http://schemas.microsoft.com/office/powerpoint/2010/main" val="1326547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1591" y="2089925"/>
            <a:ext cx="9144000" cy="2387600"/>
          </a:xfrm>
        </p:spPr>
        <p:txBody>
          <a:bodyPr>
            <a:normAutofit/>
          </a:bodyPr>
          <a:lstStyle/>
          <a:p>
            <a:r>
              <a:rPr lang="en-IN" sz="8000" dirty="0">
                <a:solidFill>
                  <a:srgbClr val="C00000"/>
                </a:solidFill>
                <a:latin typeface="Bookman Old Style" panose="02050604050505020204" pitchFamily="18" charset="0"/>
              </a:rPr>
              <a:t>Approaches to Development</a:t>
            </a:r>
          </a:p>
        </p:txBody>
      </p:sp>
    </p:spTree>
    <p:extLst>
      <p:ext uri="{BB962C8B-B14F-4D97-AF65-F5344CB8AC3E}">
        <p14:creationId xmlns:p14="http://schemas.microsoft.com/office/powerpoint/2010/main" val="599347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1B85-4D43-42B3-B2B4-89C8CF6B9AFA}"/>
              </a:ext>
            </a:extLst>
          </p:cNvPr>
          <p:cNvSpPr>
            <a:spLocks noGrp="1"/>
          </p:cNvSpPr>
          <p:nvPr>
            <p:ph type="title"/>
          </p:nvPr>
        </p:nvSpPr>
        <p:spPr/>
        <p:txBody>
          <a:bodyPr vert="horz" lIns="91440" tIns="45720" rIns="91440" bIns="45720" rtlCol="0" anchor="ctr">
            <a:normAutofit/>
          </a:bodyPr>
          <a:lstStyle/>
          <a:p>
            <a:r>
              <a:rPr lang="en-US" sz="4000" b="1" dirty="0">
                <a:solidFill>
                  <a:srgbClr val="C00000"/>
                </a:solidFill>
                <a:latin typeface="Times New Roman" panose="02020603050405020304" pitchFamily="18" charset="0"/>
                <a:cs typeface="Times New Roman" panose="02020603050405020304" pitchFamily="18" charset="0"/>
              </a:rPr>
              <a:t>Approaches to Development </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94AC7D0-BF26-40C8-AAF6-B1ED24553D8C}"/>
              </a:ext>
            </a:extLst>
          </p:cNvPr>
          <p:cNvSpPr>
            <a:spLocks noGrp="1"/>
          </p:cNvSpPr>
          <p:nvPr>
            <p:ph idx="1"/>
          </p:nvPr>
        </p:nvSpPr>
        <p:spPr/>
        <p:txBody>
          <a:bodyPr>
            <a:normAutofit/>
          </a:bodyPr>
          <a:lstStyle/>
          <a:p>
            <a:pPr>
              <a:spcAft>
                <a:spcPts val="1000"/>
              </a:spcAft>
            </a:pPr>
            <a:endParaRPr lang="en-US" dirty="0"/>
          </a:p>
          <a:p>
            <a:pPr>
              <a:spcAft>
                <a:spcPts val="1000"/>
              </a:spcAft>
            </a:pPr>
            <a:r>
              <a:rPr lang="en-US" dirty="0"/>
              <a:t>Income Approach</a:t>
            </a:r>
          </a:p>
          <a:p>
            <a:pPr>
              <a:spcAft>
                <a:spcPts val="1000"/>
              </a:spcAft>
            </a:pPr>
            <a:r>
              <a:rPr lang="en-US" dirty="0"/>
              <a:t>Welfare Approach</a:t>
            </a:r>
          </a:p>
          <a:p>
            <a:pPr>
              <a:spcAft>
                <a:spcPts val="1000"/>
              </a:spcAft>
            </a:pPr>
            <a:r>
              <a:rPr lang="en-US" dirty="0"/>
              <a:t>Rights Based Approach</a:t>
            </a:r>
          </a:p>
          <a:p>
            <a:pPr>
              <a:spcAft>
                <a:spcPts val="1000"/>
              </a:spcAft>
            </a:pPr>
            <a:r>
              <a:rPr lang="en-US" dirty="0"/>
              <a:t>Capability Approach</a:t>
            </a:r>
          </a:p>
          <a:p>
            <a:pPr>
              <a:spcAft>
                <a:spcPts val="1000"/>
              </a:spcAft>
            </a:pPr>
            <a:r>
              <a:rPr lang="en-US" dirty="0"/>
              <a:t>Sustainability Approach</a:t>
            </a:r>
          </a:p>
          <a:p>
            <a:endParaRPr lang="en-IN" dirty="0"/>
          </a:p>
        </p:txBody>
      </p:sp>
    </p:spTree>
    <p:extLst>
      <p:ext uri="{BB962C8B-B14F-4D97-AF65-F5344CB8AC3E}">
        <p14:creationId xmlns:p14="http://schemas.microsoft.com/office/powerpoint/2010/main" val="780957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46C69-6E49-4D3E-BC04-8E8D4E87525A}"/>
              </a:ext>
            </a:extLst>
          </p:cNvPr>
          <p:cNvSpPr>
            <a:spLocks noGrp="1"/>
          </p:cNvSpPr>
          <p:nvPr>
            <p:ph type="title"/>
          </p:nvPr>
        </p:nvSpPr>
        <p:spPr/>
        <p:txBody>
          <a:bodyPr vert="horz" lIns="91440" tIns="45720" rIns="91440" bIns="45720" rtlCol="0" anchor="ctr">
            <a:normAutofit/>
          </a:bodyPr>
          <a:lstStyle/>
          <a:p>
            <a:r>
              <a:rPr lang="en-US" sz="4000" b="1" dirty="0">
                <a:solidFill>
                  <a:srgbClr val="C00000"/>
                </a:solidFill>
                <a:latin typeface="Times New Roman" panose="02020603050405020304" pitchFamily="18" charset="0"/>
                <a:cs typeface="Times New Roman" panose="02020603050405020304" pitchFamily="18" charset="0"/>
              </a:rPr>
              <a:t>Income Approach</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216A24-F78A-42C8-ADE6-199AC0F7751C}"/>
              </a:ext>
            </a:extLst>
          </p:cNvPr>
          <p:cNvSpPr>
            <a:spLocks noGrp="1"/>
          </p:cNvSpPr>
          <p:nvPr>
            <p:ph idx="1"/>
          </p:nvPr>
        </p:nvSpPr>
        <p:spPr/>
        <p:txBody>
          <a:bodyPr>
            <a:normAutofit lnSpcReduction="10000"/>
          </a:bodyPr>
          <a:lstStyle/>
          <a:p>
            <a:pPr marL="233363" lvl="1" indent="-233363"/>
            <a:r>
              <a:rPr lang="en-US" dirty="0"/>
              <a:t>Traditional Approach during 1950s and 60s</a:t>
            </a:r>
          </a:p>
          <a:p>
            <a:pPr marL="233363" lvl="1" indent="-233363"/>
            <a:r>
              <a:rPr lang="en-US" dirty="0"/>
              <a:t>Based on the </a:t>
            </a:r>
            <a:r>
              <a:rPr lang="en-IN" dirty="0"/>
              <a:t>concept of the </a:t>
            </a:r>
            <a:r>
              <a:rPr lang="en-IN" u="sng" dirty="0"/>
              <a:t>stages of economic growth- </a:t>
            </a:r>
            <a:r>
              <a:rPr lang="en-IN" dirty="0"/>
              <a:t>development was viewed as a series of successive stages through which all countries had to pass</a:t>
            </a:r>
          </a:p>
          <a:p>
            <a:pPr marL="233363" lvl="1" indent="-233363"/>
            <a:r>
              <a:rPr lang="en-IN" dirty="0"/>
              <a:t>A sustained </a:t>
            </a:r>
            <a:r>
              <a:rPr lang="en-IN" u="sng" dirty="0"/>
              <a:t>increase in the GD</a:t>
            </a:r>
            <a:r>
              <a:rPr lang="en-IN" dirty="0"/>
              <a:t>P at rates more than 5 to 7 % per annum through saving, investment and foreign aid;</a:t>
            </a:r>
          </a:p>
          <a:p>
            <a:pPr marL="233363" lvl="1" indent="-233363"/>
            <a:r>
              <a:rPr lang="en-IN" u="sng" dirty="0"/>
              <a:t>Structural changes </a:t>
            </a:r>
            <a:r>
              <a:rPr lang="en-IN" dirty="0"/>
              <a:t>in economy- share of agriculture(primary) declines, while the share of manufacturing( secondary) and the service (tertiary) sectors increases.</a:t>
            </a:r>
          </a:p>
          <a:p>
            <a:pPr marL="233363" lvl="1" indent="-233363"/>
            <a:r>
              <a:rPr lang="en-IN" dirty="0"/>
              <a:t>The objectives of poverty elimination, economic inequalities reduction and employment generation were mentioned but only as a passing reference.</a:t>
            </a:r>
          </a:p>
          <a:p>
            <a:pPr marL="233363" lvl="1" indent="-233363"/>
            <a:r>
              <a:rPr lang="en-US" b="1" u="sng" dirty="0">
                <a:solidFill>
                  <a:srgbClr val="C00000"/>
                </a:solidFill>
              </a:rPr>
              <a:t>trickle-down effect</a:t>
            </a:r>
          </a:p>
          <a:p>
            <a:pPr marL="233363" lvl="1" indent="-233363"/>
            <a:r>
              <a:rPr lang="en-IN" b="1" dirty="0"/>
              <a:t>Criticism</a:t>
            </a:r>
            <a:r>
              <a:rPr lang="en-IN" dirty="0"/>
              <a:t>: Neglecting the distributive justice</a:t>
            </a:r>
          </a:p>
          <a:p>
            <a:pPr marL="233363" lvl="1" indent="-233363"/>
            <a:r>
              <a:rPr lang="en-IN" dirty="0"/>
              <a:t>Supporting </a:t>
            </a:r>
            <a:r>
              <a:rPr lang="en-IN" u="sng" dirty="0"/>
              <a:t>political ideology</a:t>
            </a:r>
            <a:r>
              <a:rPr lang="en-IN" dirty="0"/>
              <a:t>: Liberalism, Neo-liberalism</a:t>
            </a:r>
          </a:p>
          <a:p>
            <a:pPr lvl="1"/>
            <a:endParaRPr lang="en-US" dirty="0"/>
          </a:p>
          <a:p>
            <a:endParaRPr lang="en-IN" dirty="0"/>
          </a:p>
        </p:txBody>
      </p:sp>
    </p:spTree>
    <p:extLst>
      <p:ext uri="{BB962C8B-B14F-4D97-AF65-F5344CB8AC3E}">
        <p14:creationId xmlns:p14="http://schemas.microsoft.com/office/powerpoint/2010/main" val="2251572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B5DF91-2D62-4A69-9446-031ED6AD0D82}"/>
              </a:ext>
            </a:extLst>
          </p:cNvPr>
          <p:cNvPicPr>
            <a:picLocks noChangeAspect="1"/>
          </p:cNvPicPr>
          <p:nvPr/>
        </p:nvPicPr>
        <p:blipFill>
          <a:blip r:embed="rId2"/>
          <a:stretch>
            <a:fillRect/>
          </a:stretch>
        </p:blipFill>
        <p:spPr>
          <a:xfrm>
            <a:off x="723016" y="232990"/>
            <a:ext cx="5699050" cy="6221899"/>
          </a:xfrm>
          <a:prstGeom prst="rect">
            <a:avLst/>
          </a:prstGeom>
        </p:spPr>
      </p:pic>
      <p:pic>
        <p:nvPicPr>
          <p:cNvPr id="6" name="Picture 5">
            <a:extLst>
              <a:ext uri="{FF2B5EF4-FFF2-40B4-BE49-F238E27FC236}">
                <a16:creationId xmlns:a16="http://schemas.microsoft.com/office/drawing/2014/main" id="{E59F96BF-0CCE-4BB4-BF83-5099CC78348D}"/>
              </a:ext>
            </a:extLst>
          </p:cNvPr>
          <p:cNvPicPr>
            <a:picLocks noChangeAspect="1"/>
          </p:cNvPicPr>
          <p:nvPr/>
        </p:nvPicPr>
        <p:blipFill>
          <a:blip r:embed="rId3"/>
          <a:stretch>
            <a:fillRect/>
          </a:stretch>
        </p:blipFill>
        <p:spPr>
          <a:xfrm>
            <a:off x="7774282" y="409796"/>
            <a:ext cx="2257425" cy="2019300"/>
          </a:xfrm>
          <a:prstGeom prst="rect">
            <a:avLst/>
          </a:prstGeom>
        </p:spPr>
      </p:pic>
      <p:pic>
        <p:nvPicPr>
          <p:cNvPr id="7" name="Picture 6">
            <a:extLst>
              <a:ext uri="{FF2B5EF4-FFF2-40B4-BE49-F238E27FC236}">
                <a16:creationId xmlns:a16="http://schemas.microsoft.com/office/drawing/2014/main" id="{2F6D3D58-AD08-48A5-B43D-597A78A785C1}"/>
              </a:ext>
            </a:extLst>
          </p:cNvPr>
          <p:cNvPicPr>
            <a:picLocks noChangeAspect="1"/>
          </p:cNvPicPr>
          <p:nvPr/>
        </p:nvPicPr>
        <p:blipFill>
          <a:blip r:embed="rId3"/>
          <a:stretch>
            <a:fillRect/>
          </a:stretch>
        </p:blipFill>
        <p:spPr>
          <a:xfrm>
            <a:off x="7410894" y="2578854"/>
            <a:ext cx="3540642" cy="3167157"/>
          </a:xfrm>
          <a:prstGeom prst="rect">
            <a:avLst/>
          </a:prstGeom>
        </p:spPr>
      </p:pic>
      <p:sp>
        <p:nvSpPr>
          <p:cNvPr id="8" name="TextBox 7">
            <a:extLst>
              <a:ext uri="{FF2B5EF4-FFF2-40B4-BE49-F238E27FC236}">
                <a16:creationId xmlns:a16="http://schemas.microsoft.com/office/drawing/2014/main" id="{64B71F1B-3653-4F35-A996-24C85EE9881A}"/>
              </a:ext>
            </a:extLst>
          </p:cNvPr>
          <p:cNvSpPr txBox="1"/>
          <p:nvPr/>
        </p:nvSpPr>
        <p:spPr>
          <a:xfrm>
            <a:off x="8177414" y="5895769"/>
            <a:ext cx="2007601" cy="369332"/>
          </a:xfrm>
          <a:prstGeom prst="rect">
            <a:avLst/>
          </a:prstGeom>
          <a:solidFill>
            <a:srgbClr val="FFFF00"/>
          </a:solidFill>
        </p:spPr>
        <p:txBody>
          <a:bodyPr wrap="none" rtlCol="0">
            <a:spAutoFit/>
          </a:bodyPr>
          <a:lstStyle/>
          <a:p>
            <a:r>
              <a:rPr lang="en-US" dirty="0"/>
              <a:t>Make the Pie larger</a:t>
            </a:r>
            <a:endParaRPr lang="en-IN" dirty="0"/>
          </a:p>
        </p:txBody>
      </p:sp>
    </p:spTree>
    <p:extLst>
      <p:ext uri="{BB962C8B-B14F-4D97-AF65-F5344CB8AC3E}">
        <p14:creationId xmlns:p14="http://schemas.microsoft.com/office/powerpoint/2010/main" val="326056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4000" b="1" dirty="0">
                <a:solidFill>
                  <a:srgbClr val="C00000"/>
                </a:solidFill>
                <a:latin typeface="Times New Roman" panose="02020603050405020304" pitchFamily="18" charset="0"/>
                <a:cs typeface="Times New Roman" panose="02020603050405020304" pitchFamily="18" charset="0"/>
              </a:rPr>
              <a:t>Welfare Approach</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IN" b="1" dirty="0"/>
              <a:t>Welfare</a:t>
            </a:r>
            <a:r>
              <a:rPr lang="en-IN" dirty="0"/>
              <a:t>: the health, happiness, and well-being of a person or group</a:t>
            </a:r>
          </a:p>
          <a:p>
            <a:r>
              <a:rPr lang="en-IN" dirty="0"/>
              <a:t>By early 1970’s realization that Income approach had failed to improve the poverty and quality of life of masses</a:t>
            </a:r>
          </a:p>
          <a:p>
            <a:r>
              <a:rPr lang="en-IN" dirty="0"/>
              <a:t>Direct policy measures towards eradication of poverty, providing more diversified employment opportunities, and reducing income inequalities</a:t>
            </a:r>
          </a:p>
          <a:p>
            <a:r>
              <a:rPr lang="en-IN" dirty="0"/>
              <a:t>Notion of the Welfare State- provider of welfare products/services</a:t>
            </a:r>
          </a:p>
          <a:p>
            <a:r>
              <a:rPr lang="en-IN" b="1" dirty="0"/>
              <a:t>Principles</a:t>
            </a:r>
            <a:r>
              <a:rPr lang="en-IN" dirty="0"/>
              <a:t>: Utilitarianism- </a:t>
            </a:r>
            <a:r>
              <a:rPr lang="en-IN" u="sng" dirty="0"/>
              <a:t>greatest happiness of greatest number </a:t>
            </a:r>
            <a:r>
              <a:rPr lang="en-IN" dirty="0"/>
              <a:t>; Social choice theory; </a:t>
            </a:r>
            <a:r>
              <a:rPr lang="en-IN" dirty="0" err="1"/>
              <a:t>Rawl’s</a:t>
            </a:r>
            <a:r>
              <a:rPr lang="en-IN" dirty="0"/>
              <a:t> theory of distributive Justice</a:t>
            </a:r>
          </a:p>
          <a:p>
            <a:r>
              <a:rPr lang="en-IN" b="1" dirty="0"/>
              <a:t>Criticism</a:t>
            </a:r>
            <a:r>
              <a:rPr lang="en-IN" dirty="0"/>
              <a:t>: poor as objects of charity, passive recipient of welfare; populism</a:t>
            </a:r>
          </a:p>
          <a:p>
            <a:r>
              <a:rPr lang="en-IN" dirty="0"/>
              <a:t>Supporting </a:t>
            </a:r>
            <a:r>
              <a:rPr lang="en-IN" u="sng" dirty="0"/>
              <a:t>political ideology</a:t>
            </a:r>
            <a:r>
              <a:rPr lang="en-IN" dirty="0"/>
              <a:t>: Social Democracy, and socialism</a:t>
            </a:r>
          </a:p>
        </p:txBody>
      </p:sp>
    </p:spTree>
    <p:extLst>
      <p:ext uri="{BB962C8B-B14F-4D97-AF65-F5344CB8AC3E}">
        <p14:creationId xmlns:p14="http://schemas.microsoft.com/office/powerpoint/2010/main" val="4093692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4000" b="1" dirty="0">
                <a:solidFill>
                  <a:srgbClr val="C00000"/>
                </a:solidFill>
                <a:latin typeface="Times New Roman" panose="02020603050405020304" pitchFamily="18" charset="0"/>
                <a:cs typeface="Times New Roman" panose="02020603050405020304" pitchFamily="18" charset="0"/>
              </a:rPr>
              <a:t>Right based approach</a:t>
            </a:r>
          </a:p>
        </p:txBody>
      </p:sp>
      <p:sp>
        <p:nvSpPr>
          <p:cNvPr id="3" name="Content Placeholder 2"/>
          <p:cNvSpPr>
            <a:spLocks noGrp="1"/>
          </p:cNvSpPr>
          <p:nvPr>
            <p:ph idx="1"/>
          </p:nvPr>
        </p:nvSpPr>
        <p:spPr>
          <a:xfrm>
            <a:off x="838200" y="1414130"/>
            <a:ext cx="10515600" cy="4762833"/>
          </a:xfrm>
        </p:spPr>
        <p:txBody>
          <a:bodyPr>
            <a:normAutofit fontScale="85000" lnSpcReduction="20000"/>
          </a:bodyPr>
          <a:lstStyle/>
          <a:p>
            <a:r>
              <a:rPr lang="en-IN" dirty="0"/>
              <a:t>Based on the concept of Human Rights</a:t>
            </a:r>
          </a:p>
          <a:p>
            <a:r>
              <a:rPr lang="en-IN" b="1" dirty="0"/>
              <a:t>Human Rights</a:t>
            </a:r>
            <a:r>
              <a:rPr lang="en-IN" dirty="0"/>
              <a:t>: Basic rights(dignity, fairness, equality, respect and autonomy) available to each one as equal member to humanity</a:t>
            </a:r>
          </a:p>
          <a:p>
            <a:r>
              <a:rPr lang="en-IN" dirty="0"/>
              <a:t>Development is protecting, ensuring, and expanding human Rights</a:t>
            </a:r>
          </a:p>
          <a:p>
            <a:r>
              <a:rPr lang="en-IN" dirty="0"/>
              <a:t>Human Rights into development discourse</a:t>
            </a:r>
          </a:p>
          <a:p>
            <a:pPr lvl="1"/>
            <a:r>
              <a:rPr lang="en-IN" dirty="0"/>
              <a:t>Universal Declaration of Human Rights (UDHR)- 1948; </a:t>
            </a:r>
          </a:p>
          <a:p>
            <a:pPr lvl="1"/>
            <a:r>
              <a:rPr lang="en-IN" dirty="0"/>
              <a:t>World Conference on Human Rights in Vienna-1993</a:t>
            </a:r>
          </a:p>
          <a:p>
            <a:pPr lvl="1"/>
            <a:r>
              <a:rPr lang="en-IN" dirty="0"/>
              <a:t>linking democracy, human rights, sustainability and development</a:t>
            </a:r>
          </a:p>
          <a:p>
            <a:r>
              <a:rPr lang="en-IN" b="1" dirty="0"/>
              <a:t>Development</a:t>
            </a:r>
            <a:r>
              <a:rPr lang="en-IN" dirty="0"/>
              <a:t>: enabling people to demand their rights, and states to be able to fulfil their obligation to provide those rights.</a:t>
            </a:r>
          </a:p>
          <a:p>
            <a:r>
              <a:rPr lang="en-IN" b="1" dirty="0"/>
              <a:t>Core themes</a:t>
            </a:r>
            <a:r>
              <a:rPr lang="en-IN" dirty="0"/>
              <a:t>: Universality and Inalienability, Equality and Non-Discrimination, Participation and Inclusion, Accountability and Rule of Law</a:t>
            </a:r>
          </a:p>
          <a:p>
            <a:r>
              <a:rPr lang="en-IN" u="sng" dirty="0"/>
              <a:t>Criticism</a:t>
            </a:r>
            <a:r>
              <a:rPr lang="en-IN" dirty="0"/>
              <a:t>: Undermine cultural relativism, driven by western values and agenda</a:t>
            </a:r>
          </a:p>
          <a:p>
            <a:r>
              <a:rPr lang="en-IN" b="1" dirty="0"/>
              <a:t>Political ideology</a:t>
            </a:r>
            <a:r>
              <a:rPr lang="en-IN" dirty="0"/>
              <a:t>: Positive Liberalism</a:t>
            </a:r>
          </a:p>
          <a:p>
            <a:endParaRPr lang="en-IN" dirty="0"/>
          </a:p>
        </p:txBody>
      </p:sp>
    </p:spTree>
    <p:extLst>
      <p:ext uri="{BB962C8B-B14F-4D97-AF65-F5344CB8AC3E}">
        <p14:creationId xmlns:p14="http://schemas.microsoft.com/office/powerpoint/2010/main" val="2110329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4000" b="1" dirty="0">
                <a:solidFill>
                  <a:srgbClr val="C00000"/>
                </a:solidFill>
                <a:latin typeface="Times New Roman" panose="02020603050405020304" pitchFamily="18" charset="0"/>
                <a:cs typeface="Times New Roman" panose="02020603050405020304" pitchFamily="18" charset="0"/>
              </a:rPr>
              <a:t>Capability Approach</a:t>
            </a:r>
          </a:p>
        </p:txBody>
      </p:sp>
      <p:sp>
        <p:nvSpPr>
          <p:cNvPr id="3" name="Content Placeholder 2"/>
          <p:cNvSpPr>
            <a:spLocks noGrp="1"/>
          </p:cNvSpPr>
          <p:nvPr>
            <p:ph idx="1"/>
          </p:nvPr>
        </p:nvSpPr>
        <p:spPr/>
        <p:txBody>
          <a:bodyPr>
            <a:normAutofit lnSpcReduction="10000"/>
          </a:bodyPr>
          <a:lstStyle/>
          <a:p>
            <a:r>
              <a:rPr lang="en-IN" dirty="0"/>
              <a:t>Developed by </a:t>
            </a:r>
            <a:r>
              <a:rPr lang="en-IN" dirty="0" err="1"/>
              <a:t>Prof.</a:t>
            </a:r>
            <a:r>
              <a:rPr lang="en-IN" dirty="0"/>
              <a:t> Amartya Sen and  Martha Nussbaum </a:t>
            </a:r>
          </a:p>
          <a:p>
            <a:r>
              <a:rPr lang="en-IN" dirty="0"/>
              <a:t>Development is increasing functional capabilities (long life, education, engage in gainful economic transactions, participate in political activities); </a:t>
            </a:r>
          </a:p>
          <a:p>
            <a:pPr lvl="1"/>
            <a:r>
              <a:rPr lang="en-US" dirty="0"/>
              <a:t>assessing how well people are doing is their ability to live a life that we have reason to value, not their wealth of resources or subjective well-being</a:t>
            </a:r>
            <a:endParaRPr lang="en-IN" dirty="0"/>
          </a:p>
          <a:p>
            <a:r>
              <a:rPr lang="en-IN" u="sng" dirty="0">
                <a:solidFill>
                  <a:srgbClr val="C00000"/>
                </a:solidFill>
              </a:rPr>
              <a:t>Development as freedoms</a:t>
            </a:r>
            <a:r>
              <a:rPr lang="en-IN" dirty="0"/>
              <a:t>; </a:t>
            </a:r>
            <a:r>
              <a:rPr lang="en-IN" b="1" dirty="0"/>
              <a:t>freedom-</a:t>
            </a:r>
            <a:r>
              <a:rPr lang="en-IN" dirty="0"/>
              <a:t> capabilities to engage in desired activities to achieve outcomes that are valuable</a:t>
            </a:r>
          </a:p>
          <a:p>
            <a:r>
              <a:rPr lang="en-IN" dirty="0"/>
              <a:t>Poverty is understood as un-freedom or capability-deprivation</a:t>
            </a:r>
          </a:p>
          <a:p>
            <a:r>
              <a:rPr lang="en-IN" dirty="0"/>
              <a:t> Core themes: Freedom of choices(to achieve well-being), </a:t>
            </a:r>
            <a:r>
              <a:rPr lang="en-US" dirty="0"/>
              <a:t>well-being in terms of people’s capabilities and functioning</a:t>
            </a:r>
            <a:endParaRPr lang="en-IN" dirty="0"/>
          </a:p>
        </p:txBody>
      </p:sp>
    </p:spTree>
    <p:extLst>
      <p:ext uri="{BB962C8B-B14F-4D97-AF65-F5344CB8AC3E}">
        <p14:creationId xmlns:p14="http://schemas.microsoft.com/office/powerpoint/2010/main" val="3289591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7990F-3B9E-4CD6-9A65-5E2D951A1C4F}"/>
              </a:ext>
            </a:extLst>
          </p:cNvPr>
          <p:cNvSpPr>
            <a:spLocks noGrp="1"/>
          </p:cNvSpPr>
          <p:nvPr>
            <p:ph type="title"/>
          </p:nvPr>
        </p:nvSpPr>
        <p:spPr/>
        <p:txBody>
          <a:bodyPr vert="horz" lIns="91440" tIns="45720" rIns="91440" bIns="45720" rtlCol="0" anchor="ctr">
            <a:normAutofit/>
          </a:bodyPr>
          <a:lstStyle/>
          <a:p>
            <a:r>
              <a:rPr lang="en-US" sz="4000" b="1" dirty="0">
                <a:solidFill>
                  <a:srgbClr val="C00000"/>
                </a:solidFill>
                <a:latin typeface="Times New Roman" panose="02020603050405020304" pitchFamily="18" charset="0"/>
                <a:cs typeface="Times New Roman" panose="02020603050405020304" pitchFamily="18" charset="0"/>
              </a:rPr>
              <a:t>Sustainability Approach</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75D91A-8740-463E-A86E-C80428BB0482}"/>
              </a:ext>
            </a:extLst>
          </p:cNvPr>
          <p:cNvSpPr>
            <a:spLocks noGrp="1"/>
          </p:cNvSpPr>
          <p:nvPr>
            <p:ph idx="1"/>
          </p:nvPr>
        </p:nvSpPr>
        <p:spPr/>
        <p:txBody>
          <a:bodyPr>
            <a:normAutofit fontScale="85000" lnSpcReduction="20000"/>
          </a:bodyPr>
          <a:lstStyle/>
          <a:p>
            <a:r>
              <a:rPr lang="en-US" dirty="0"/>
              <a:t>Based on the concept of sustainable development</a:t>
            </a:r>
          </a:p>
          <a:p>
            <a:r>
              <a:rPr lang="en-US" dirty="0"/>
              <a:t>Development which protect environment/ecology, uses natural resources judiciously, and does not jeopardize development for future generations</a:t>
            </a:r>
          </a:p>
          <a:p>
            <a:r>
              <a:rPr lang="en-US" dirty="0"/>
              <a:t>Mainstreaming the discourse of </a:t>
            </a:r>
            <a:r>
              <a:rPr lang="en-US" u="sng" dirty="0"/>
              <a:t>sustainable development</a:t>
            </a:r>
          </a:p>
          <a:p>
            <a:r>
              <a:rPr lang="en-US" dirty="0"/>
              <a:t>1970s: ‘Limits to Growth’, ‘Silent Spring’, Brundtland Commission Report- ‘Our Common Future’ ; ‘Tragedy of the Commons’; Rio Earth Summit-1992</a:t>
            </a:r>
          </a:p>
          <a:p>
            <a:r>
              <a:rPr lang="en-US" b="1" dirty="0"/>
              <a:t>UN SDGs-17 goals( 2015-30)- </a:t>
            </a:r>
            <a:r>
              <a:rPr lang="en-US" dirty="0"/>
              <a:t>No Poverty, Zero Hunger, Good Health and Well-being, Quality Education, Gender Equality, Sanitation, Clean Energy, Decent Work and Economic Growth, etc.</a:t>
            </a:r>
          </a:p>
          <a:p>
            <a:r>
              <a:rPr lang="en-US" dirty="0"/>
              <a:t>Political Ideology: Green politics, Eco-feminism</a:t>
            </a:r>
          </a:p>
          <a:p>
            <a:r>
              <a:rPr lang="en-US" b="1" dirty="0"/>
              <a:t>Issues</a:t>
            </a:r>
            <a:r>
              <a:rPr lang="en-US" dirty="0"/>
              <a:t>: Different perspectives of Developed and Developing Countries; Right to pollute; development vs ecology; common but differentiated responsibility</a:t>
            </a:r>
            <a:endParaRPr lang="en-IN" dirty="0"/>
          </a:p>
        </p:txBody>
      </p:sp>
    </p:spTree>
    <p:extLst>
      <p:ext uri="{BB962C8B-B14F-4D97-AF65-F5344CB8AC3E}">
        <p14:creationId xmlns:p14="http://schemas.microsoft.com/office/powerpoint/2010/main" val="2382769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8106-D234-41A2-8F1A-6753F277CF72}"/>
              </a:ext>
            </a:extLst>
          </p:cNvPr>
          <p:cNvSpPr>
            <a:spLocks noGrp="1"/>
          </p:cNvSpPr>
          <p:nvPr>
            <p:ph type="title"/>
          </p:nvPr>
        </p:nvSpPr>
        <p:spPr/>
        <p:txBody>
          <a:bodyPr/>
          <a:lstStyle/>
          <a:p>
            <a:r>
              <a:rPr lang="en-US" sz="4000" b="1" dirty="0">
                <a:solidFill>
                  <a:srgbClr val="C00000"/>
                </a:solidFill>
                <a:latin typeface="Times New Roman" panose="02020603050405020304" pitchFamily="18" charset="0"/>
                <a:cs typeface="Times New Roman" panose="02020603050405020304" pitchFamily="18" charset="0"/>
              </a:rPr>
              <a:t>What are intended to be covered?</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0C3082B-7231-4F90-9380-3EBD65CA5ED6}"/>
              </a:ext>
            </a:extLst>
          </p:cNvPr>
          <p:cNvSpPr>
            <a:spLocks noGrp="1"/>
          </p:cNvSpPr>
          <p:nvPr>
            <p:ph idx="1"/>
          </p:nvPr>
        </p:nvSpPr>
        <p:spPr/>
        <p:txBody>
          <a:bodyPr>
            <a:normAutofit/>
          </a:bodyPr>
          <a:lstStyle/>
          <a:p>
            <a:r>
              <a:rPr lang="en-US" dirty="0"/>
              <a:t>Dimensions of development  </a:t>
            </a:r>
          </a:p>
          <a:p>
            <a:endParaRPr lang="en-IN" dirty="0"/>
          </a:p>
          <a:p>
            <a:r>
              <a:rPr lang="en-IN" dirty="0"/>
              <a:t>Approaches to development </a:t>
            </a:r>
          </a:p>
          <a:p>
            <a:endParaRPr lang="en-IN" dirty="0"/>
          </a:p>
          <a:p>
            <a:r>
              <a:rPr lang="en-IN" dirty="0"/>
              <a:t>Alternative meanings and models of development </a:t>
            </a:r>
          </a:p>
        </p:txBody>
      </p:sp>
    </p:spTree>
    <p:extLst>
      <p:ext uri="{BB962C8B-B14F-4D97-AF65-F5344CB8AC3E}">
        <p14:creationId xmlns:p14="http://schemas.microsoft.com/office/powerpoint/2010/main" val="31968745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solidFill>
                  <a:srgbClr val="C00000"/>
                </a:solidFill>
                <a:latin typeface="Bookman Old Style" panose="02050604050505020204" pitchFamily="18" charset="0"/>
              </a:rPr>
              <a:t>Alternate Conceptions of Development </a:t>
            </a:r>
          </a:p>
        </p:txBody>
      </p:sp>
      <p:sp>
        <p:nvSpPr>
          <p:cNvPr id="3" name="Content Placeholder 2"/>
          <p:cNvSpPr>
            <a:spLocks noGrp="1"/>
          </p:cNvSpPr>
          <p:nvPr>
            <p:ph type="subTitle" idx="1"/>
          </p:nvPr>
        </p:nvSpPr>
        <p:spPr>
          <a:xfrm>
            <a:off x="1268819" y="4079875"/>
            <a:ext cx="9144000" cy="1655762"/>
          </a:xfrm>
        </p:spPr>
        <p:txBody>
          <a:bodyPr>
            <a:normAutofit/>
          </a:bodyPr>
          <a:lstStyle/>
          <a:p>
            <a:r>
              <a:rPr lang="en-IN" sz="4400" dirty="0">
                <a:solidFill>
                  <a:srgbClr val="7030A0"/>
                </a:solidFill>
                <a:latin typeface="Book Antiqua" panose="02040602050305030304" pitchFamily="18" charset="0"/>
              </a:rPr>
              <a:t>Gandhian model</a:t>
            </a:r>
          </a:p>
          <a:p>
            <a:r>
              <a:rPr lang="en-IN" sz="4400" dirty="0">
                <a:solidFill>
                  <a:srgbClr val="7030A0"/>
                </a:solidFill>
                <a:latin typeface="Book Antiqua" panose="02040602050305030304" pitchFamily="18" charset="0"/>
              </a:rPr>
              <a:t>Marx’s model</a:t>
            </a:r>
          </a:p>
          <a:p>
            <a:endParaRPr lang="en-IN" sz="4400" dirty="0">
              <a:solidFill>
                <a:srgbClr val="7030A0"/>
              </a:solidFill>
              <a:latin typeface="Book Antiqua" panose="02040602050305030304" pitchFamily="18" charset="0"/>
            </a:endParaRPr>
          </a:p>
          <a:p>
            <a:endParaRPr lang="en-IN" sz="4400" dirty="0">
              <a:solidFill>
                <a:srgbClr val="7030A0"/>
              </a:solidFill>
              <a:latin typeface="Book Antiqua" panose="02040602050305030304" pitchFamily="18" charset="0"/>
            </a:endParaRPr>
          </a:p>
        </p:txBody>
      </p:sp>
    </p:spTree>
    <p:extLst>
      <p:ext uri="{BB962C8B-B14F-4D97-AF65-F5344CB8AC3E}">
        <p14:creationId xmlns:p14="http://schemas.microsoft.com/office/powerpoint/2010/main" val="92131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1430E-8678-4526-8701-42D9774939F0}"/>
              </a:ext>
            </a:extLst>
          </p:cNvPr>
          <p:cNvSpPr>
            <a:spLocks noGrp="1"/>
          </p:cNvSpPr>
          <p:nvPr>
            <p:ph type="title"/>
          </p:nvPr>
        </p:nvSpPr>
        <p:spPr/>
        <p:txBody>
          <a:bodyPr vert="horz" lIns="91440" tIns="45720" rIns="91440" bIns="45720" rtlCol="0" anchor="ctr">
            <a:normAutofit/>
          </a:bodyPr>
          <a:lstStyle/>
          <a:p>
            <a:r>
              <a:rPr lang="en-US" sz="4000" b="1" dirty="0">
                <a:solidFill>
                  <a:srgbClr val="C00000"/>
                </a:solidFill>
                <a:latin typeface="Times New Roman" panose="02020603050405020304" pitchFamily="18" charset="0"/>
                <a:cs typeface="Times New Roman" panose="02020603050405020304" pitchFamily="18" charset="0"/>
              </a:rPr>
              <a:t>Gandhian Notion of Development </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228201-FDAA-4F98-AE98-0DF328EBFC05}"/>
              </a:ext>
            </a:extLst>
          </p:cNvPr>
          <p:cNvSpPr>
            <a:spLocks noGrp="1"/>
          </p:cNvSpPr>
          <p:nvPr>
            <p:ph idx="1"/>
          </p:nvPr>
        </p:nvSpPr>
        <p:spPr/>
        <p:txBody>
          <a:bodyPr>
            <a:normAutofit fontScale="85000" lnSpcReduction="20000"/>
          </a:bodyPr>
          <a:lstStyle/>
          <a:p>
            <a:pPr marL="228600" lvl="1">
              <a:spcBef>
                <a:spcPts val="600"/>
              </a:spcBef>
              <a:spcAft>
                <a:spcPts val="600"/>
              </a:spcAft>
            </a:pPr>
            <a:r>
              <a:rPr lang="en-IN" b="1" dirty="0"/>
              <a:t>Development is Freedom- Swaraj</a:t>
            </a:r>
          </a:p>
          <a:p>
            <a:pPr marL="228600" lvl="1">
              <a:spcBef>
                <a:spcPts val="600"/>
              </a:spcBef>
              <a:spcAft>
                <a:spcPts val="600"/>
              </a:spcAft>
            </a:pPr>
            <a:r>
              <a:rPr lang="en-IN" b="1" dirty="0"/>
              <a:t>For individual </a:t>
            </a:r>
            <a:r>
              <a:rPr lang="en-IN" dirty="0"/>
              <a:t>it denoted self-mastery, self-control, self-restrain, self-realization, moral goodness &amp; perfectibility</a:t>
            </a:r>
          </a:p>
          <a:p>
            <a:pPr marL="228600" lvl="1">
              <a:spcBef>
                <a:spcPts val="600"/>
              </a:spcBef>
              <a:spcAft>
                <a:spcPts val="600"/>
              </a:spcAft>
            </a:pPr>
            <a:r>
              <a:rPr lang="en-IN" b="1" dirty="0"/>
              <a:t>For Community </a:t>
            </a:r>
            <a:r>
              <a:rPr lang="en-IN" dirty="0"/>
              <a:t>it meant self-governing autonomous community life without any formal coercive authority; full rights of civil liberties, and civil disobedience against any unjust actions/law of the state/govt</a:t>
            </a:r>
          </a:p>
          <a:p>
            <a:pPr marL="228600" lvl="1">
              <a:spcBef>
                <a:spcPts val="600"/>
              </a:spcBef>
              <a:spcAft>
                <a:spcPts val="600"/>
              </a:spcAft>
            </a:pPr>
            <a:r>
              <a:rPr lang="en-IN" b="1" dirty="0"/>
              <a:t>For political economy </a:t>
            </a:r>
            <a:r>
              <a:rPr lang="en-IN" dirty="0"/>
              <a:t>it denoted classless economic order, equal honour/dignity for all kinds of labour, self-renunciation( limiting our wants), Trusteeship, Sarvodaya( welfare of all), and </a:t>
            </a:r>
            <a:r>
              <a:rPr lang="en-IN" dirty="0" err="1"/>
              <a:t>Antyodya</a:t>
            </a:r>
            <a:r>
              <a:rPr lang="en-IN" dirty="0"/>
              <a:t> ( care for the last one)</a:t>
            </a:r>
          </a:p>
          <a:p>
            <a:pPr marL="228600" lvl="1">
              <a:spcBef>
                <a:spcPts val="600"/>
              </a:spcBef>
              <a:spcAft>
                <a:spcPts val="600"/>
              </a:spcAft>
            </a:pPr>
            <a:r>
              <a:rPr lang="en-IN" dirty="0"/>
              <a:t>It also meant </a:t>
            </a:r>
            <a:r>
              <a:rPr lang="en-IN" b="1" dirty="0"/>
              <a:t>freedom from want</a:t>
            </a:r>
            <a:r>
              <a:rPr lang="en-IN" dirty="0"/>
              <a:t>, material possession, ego, bondage of so called modern materialistic life- modern large machine, faster transport system, competition/conflict-court/lawyer, modern medical system-doctors, etc.</a:t>
            </a:r>
          </a:p>
          <a:p>
            <a:pPr marL="228600" lvl="1">
              <a:spcBef>
                <a:spcPts val="600"/>
              </a:spcBef>
              <a:spcAft>
                <a:spcPts val="600"/>
              </a:spcAft>
            </a:pPr>
            <a:r>
              <a:rPr lang="en-IN" b="1" dirty="0"/>
              <a:t>In sum</a:t>
            </a:r>
            <a:r>
              <a:rPr lang="en-IN" dirty="0"/>
              <a:t>, it was his vision of an ideal civilisation based on </a:t>
            </a:r>
            <a:r>
              <a:rPr lang="en-IN" b="1" dirty="0"/>
              <a:t>Non-violence</a:t>
            </a:r>
            <a:r>
              <a:rPr lang="en-IN" dirty="0"/>
              <a:t> (</a:t>
            </a:r>
            <a:r>
              <a:rPr lang="hi-IN" dirty="0"/>
              <a:t>अहिंसा</a:t>
            </a:r>
            <a:r>
              <a:rPr lang="en-US" dirty="0"/>
              <a:t>), </a:t>
            </a:r>
            <a:r>
              <a:rPr lang="en-US" b="1" dirty="0"/>
              <a:t>Truth</a:t>
            </a:r>
            <a:r>
              <a:rPr lang="en-US" dirty="0"/>
              <a:t>, and moral </a:t>
            </a:r>
            <a:r>
              <a:rPr lang="en-US" b="1" dirty="0"/>
              <a:t>duty</a:t>
            </a:r>
            <a:r>
              <a:rPr lang="en-US" dirty="0"/>
              <a:t> (Dharma) </a:t>
            </a:r>
            <a:r>
              <a:rPr lang="en-IN" dirty="0"/>
              <a:t> in contrast to western modern civilisation based on violence/force, material possession, and Rights</a:t>
            </a:r>
          </a:p>
          <a:p>
            <a:endParaRPr lang="en-IN" dirty="0"/>
          </a:p>
        </p:txBody>
      </p:sp>
    </p:spTree>
    <p:extLst>
      <p:ext uri="{BB962C8B-B14F-4D97-AF65-F5344CB8AC3E}">
        <p14:creationId xmlns:p14="http://schemas.microsoft.com/office/powerpoint/2010/main" val="3419496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4F02E-6276-4A83-8492-61D711A8F7F4}"/>
              </a:ext>
            </a:extLst>
          </p:cNvPr>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Development as Freedom- Prof Amartya Sen</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E04C58-8716-48AB-B412-8D83C4C1757C}"/>
              </a:ext>
            </a:extLst>
          </p:cNvPr>
          <p:cNvSpPr>
            <a:spLocks noGrp="1"/>
          </p:cNvSpPr>
          <p:nvPr>
            <p:ph idx="1"/>
          </p:nvPr>
        </p:nvSpPr>
        <p:spPr/>
        <p:txBody>
          <a:bodyPr>
            <a:normAutofit fontScale="92500" lnSpcReduction="20000"/>
          </a:bodyPr>
          <a:lstStyle/>
          <a:p>
            <a:r>
              <a:rPr lang="en-US" dirty="0">
                <a:solidFill>
                  <a:srgbClr val="7030A0"/>
                </a:solidFill>
              </a:rPr>
              <a:t>Development to Prof Sen should be seen as a </a:t>
            </a:r>
            <a:r>
              <a:rPr lang="en-US" u="sng" dirty="0">
                <a:solidFill>
                  <a:srgbClr val="7030A0"/>
                </a:solidFill>
              </a:rPr>
              <a:t>process</a:t>
            </a:r>
            <a:r>
              <a:rPr lang="en-US" dirty="0">
                <a:solidFill>
                  <a:srgbClr val="7030A0"/>
                </a:solidFill>
              </a:rPr>
              <a:t> of expanding the real freedoms that people enjoy and which make them capable </a:t>
            </a:r>
            <a:r>
              <a:rPr lang="en-US" dirty="0"/>
              <a:t>to lead the kind of lives they have reason to value</a:t>
            </a:r>
            <a:r>
              <a:rPr lang="en-US" dirty="0">
                <a:solidFill>
                  <a:srgbClr val="7030A0"/>
                </a:solidFill>
              </a:rPr>
              <a:t>. </a:t>
            </a:r>
          </a:p>
          <a:p>
            <a:r>
              <a:rPr lang="en-US" b="1" dirty="0"/>
              <a:t>Narrower views of development: </a:t>
            </a:r>
            <a:r>
              <a:rPr lang="en-US" dirty="0"/>
              <a:t> growth of gross national product, rise in personal incomes, industrialization, technological advance, social modernization</a:t>
            </a:r>
          </a:p>
          <a:p>
            <a:r>
              <a:rPr lang="en-US" dirty="0"/>
              <a:t>Increasing substantive Freedom and Human Capabilities should be the end/goal of development; Freedom ( free agency) is also means of development</a:t>
            </a:r>
          </a:p>
          <a:p>
            <a:r>
              <a:rPr lang="en-US" dirty="0"/>
              <a:t>Truly Free &amp; capable people can effectively shape their own destiny and help each other.</a:t>
            </a:r>
          </a:p>
          <a:p>
            <a:r>
              <a:rPr lang="en-US" dirty="0"/>
              <a:t>They won’t remain poor; neither they will be passive recipient of welfare goods/services</a:t>
            </a:r>
          </a:p>
        </p:txBody>
      </p:sp>
    </p:spTree>
    <p:extLst>
      <p:ext uri="{BB962C8B-B14F-4D97-AF65-F5344CB8AC3E}">
        <p14:creationId xmlns:p14="http://schemas.microsoft.com/office/powerpoint/2010/main" val="16059699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6302A-79F1-45D4-A2E1-05968284ED60}"/>
              </a:ext>
            </a:extLst>
          </p:cNvPr>
          <p:cNvSpPr>
            <a:spLocks noGrp="1"/>
          </p:cNvSpPr>
          <p:nvPr>
            <p:ph type="title"/>
          </p:nvPr>
        </p:nvSpPr>
        <p:spPr>
          <a:xfrm>
            <a:off x="917713" y="681037"/>
            <a:ext cx="9925878" cy="628788"/>
          </a:xfrm>
        </p:spPr>
        <p:txBody>
          <a:bodyPr vert="horz" lIns="91440" tIns="45720" rIns="91440" bIns="45720" rtlCol="0" anchor="ctr">
            <a:noAutofit/>
          </a:bodyPr>
          <a:lstStyle/>
          <a:p>
            <a:r>
              <a:rPr lang="en-US" dirty="0">
                <a:solidFill>
                  <a:srgbClr val="C00000"/>
                </a:solidFill>
                <a:latin typeface="Times New Roman" panose="02020603050405020304" pitchFamily="18" charset="0"/>
                <a:cs typeface="Times New Roman" panose="02020603050405020304" pitchFamily="18" charset="0"/>
              </a:rPr>
              <a:t>5 Freedoms</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43306D8-B183-484C-9914-B647C71E2D29}"/>
              </a:ext>
            </a:extLst>
          </p:cNvPr>
          <p:cNvSpPr>
            <a:spLocks noGrp="1"/>
          </p:cNvSpPr>
          <p:nvPr>
            <p:ph idx="1"/>
          </p:nvPr>
        </p:nvSpPr>
        <p:spPr/>
        <p:txBody>
          <a:bodyPr>
            <a:normAutofit fontScale="85000" lnSpcReduction="20000"/>
          </a:bodyPr>
          <a:lstStyle/>
          <a:p>
            <a:r>
              <a:rPr lang="en-US" b="1" dirty="0"/>
              <a:t>Political Freedoms</a:t>
            </a:r>
          </a:p>
          <a:p>
            <a:pPr lvl="1"/>
            <a:r>
              <a:rPr lang="en-US" dirty="0"/>
              <a:t>Freedom to vote, fight election, political participation</a:t>
            </a:r>
          </a:p>
          <a:p>
            <a:r>
              <a:rPr lang="en-US" b="1" dirty="0"/>
              <a:t>Economic Facilities</a:t>
            </a:r>
          </a:p>
          <a:p>
            <a:pPr lvl="1"/>
            <a:r>
              <a:rPr lang="en-US" dirty="0"/>
              <a:t>Freedom to enter into market: trade/commerce/contract, Employment, access to resources</a:t>
            </a:r>
          </a:p>
          <a:p>
            <a:r>
              <a:rPr lang="en-US" b="1" dirty="0"/>
              <a:t>Social opportunities</a:t>
            </a:r>
          </a:p>
          <a:p>
            <a:pPr lvl="1"/>
            <a:r>
              <a:rPr lang="en-US" b="1" dirty="0"/>
              <a:t>Proper education, </a:t>
            </a:r>
            <a:r>
              <a:rPr lang="en-US" dirty="0"/>
              <a:t>health care, social recognition, social equality &amp; equity</a:t>
            </a:r>
          </a:p>
          <a:p>
            <a:r>
              <a:rPr lang="en-US" dirty="0"/>
              <a:t> </a:t>
            </a:r>
            <a:r>
              <a:rPr lang="en-US" b="1" dirty="0"/>
              <a:t>Transparency guarantees </a:t>
            </a:r>
          </a:p>
          <a:p>
            <a:pPr lvl="1"/>
            <a:r>
              <a:rPr lang="en-US" dirty="0"/>
              <a:t>Transparent &amp; open governance system</a:t>
            </a:r>
          </a:p>
          <a:p>
            <a:r>
              <a:rPr lang="en-US" b="1" dirty="0"/>
              <a:t>Protective Security</a:t>
            </a:r>
          </a:p>
          <a:p>
            <a:pPr lvl="1"/>
            <a:r>
              <a:rPr lang="en-US" dirty="0"/>
              <a:t>Social Security- unemployment allowances; old age care, pension, etc.</a:t>
            </a:r>
          </a:p>
          <a:p>
            <a:r>
              <a:rPr lang="en-IN" dirty="0"/>
              <a:t>These freedoms are inter-linked and strengthens each other. </a:t>
            </a:r>
          </a:p>
          <a:p>
            <a:pPr lvl="1"/>
            <a:r>
              <a:rPr lang="en-US" dirty="0">
                <a:solidFill>
                  <a:srgbClr val="7030A0"/>
                </a:solidFill>
              </a:rPr>
              <a:t>Economic unfreedom can breed social unfreedom, just as social or political unfreedom can also foster economic unfreedom</a:t>
            </a:r>
            <a:r>
              <a:rPr lang="en-US" dirty="0"/>
              <a:t>.</a:t>
            </a:r>
            <a:endParaRPr lang="en-IN" dirty="0"/>
          </a:p>
          <a:p>
            <a:endParaRPr lang="en-IN" dirty="0"/>
          </a:p>
        </p:txBody>
      </p:sp>
    </p:spTree>
    <p:extLst>
      <p:ext uri="{BB962C8B-B14F-4D97-AF65-F5344CB8AC3E}">
        <p14:creationId xmlns:p14="http://schemas.microsoft.com/office/powerpoint/2010/main" val="18749362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B764-5788-4CC4-B983-5E25FF6AEC74}"/>
              </a:ext>
            </a:extLst>
          </p:cNvPr>
          <p:cNvSpPr>
            <a:spLocks noGrp="1"/>
          </p:cNvSpPr>
          <p:nvPr>
            <p:ph type="title"/>
          </p:nvPr>
        </p:nvSpPr>
        <p:spPr>
          <a:xfrm>
            <a:off x="806303" y="269432"/>
            <a:ext cx="10017642" cy="889517"/>
          </a:xfrm>
        </p:spPr>
        <p:txBody>
          <a:bodyPr vert="horz" lIns="91440" tIns="45720" rIns="91440" bIns="45720" rtlCol="0" anchor="ctr">
            <a:normAutofit/>
          </a:bodyPr>
          <a:lstStyle/>
          <a:p>
            <a:r>
              <a:rPr lang="en-US" sz="4000" b="1" dirty="0">
                <a:solidFill>
                  <a:srgbClr val="C00000"/>
                </a:solidFill>
                <a:latin typeface="Times New Roman" panose="02020603050405020304" pitchFamily="18" charset="0"/>
                <a:cs typeface="Times New Roman" panose="02020603050405020304" pitchFamily="18" charset="0"/>
              </a:rPr>
              <a:t>Marxian concept of Development</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AA0D51-5DC2-4EC1-91DD-442C4C905369}"/>
              </a:ext>
            </a:extLst>
          </p:cNvPr>
          <p:cNvSpPr>
            <a:spLocks noGrp="1"/>
          </p:cNvSpPr>
          <p:nvPr>
            <p:ph idx="1"/>
          </p:nvPr>
        </p:nvSpPr>
        <p:spPr>
          <a:xfrm>
            <a:off x="640611" y="1254642"/>
            <a:ext cx="11055203" cy="5061098"/>
          </a:xfrm>
        </p:spPr>
        <p:txBody>
          <a:bodyPr>
            <a:normAutofit fontScale="92500" lnSpcReduction="20000"/>
          </a:bodyPr>
          <a:lstStyle/>
          <a:p>
            <a:pPr>
              <a:spcBef>
                <a:spcPts val="600"/>
              </a:spcBef>
              <a:spcAft>
                <a:spcPts val="600"/>
              </a:spcAft>
            </a:pPr>
            <a:r>
              <a:rPr lang="en-US" dirty="0"/>
              <a:t>Development is historical evolution in </a:t>
            </a:r>
            <a:r>
              <a:rPr lang="en-US" u="sng" dirty="0"/>
              <a:t>mode of production </a:t>
            </a:r>
            <a:r>
              <a:rPr lang="en-US" dirty="0"/>
              <a:t>through </a:t>
            </a:r>
            <a:r>
              <a:rPr lang="en-US" u="sng" dirty="0"/>
              <a:t>class struggle</a:t>
            </a:r>
          </a:p>
          <a:p>
            <a:pPr>
              <a:spcBef>
                <a:spcPts val="600"/>
              </a:spcBef>
              <a:spcAft>
                <a:spcPts val="600"/>
              </a:spcAft>
            </a:pPr>
            <a:r>
              <a:rPr lang="en-IN" b="1" dirty="0"/>
              <a:t>Primitive</a:t>
            </a:r>
            <a:r>
              <a:rPr lang="en-IN" dirty="0"/>
              <a:t> subsistence society--</a:t>
            </a:r>
            <a:r>
              <a:rPr lang="en-IN" dirty="0">
                <a:sym typeface="Wingdings" panose="05000000000000000000" pitchFamily="2" charset="2"/>
              </a:rPr>
              <a:t></a:t>
            </a:r>
            <a:r>
              <a:rPr lang="en-IN" b="1" dirty="0">
                <a:sym typeface="Wingdings" panose="05000000000000000000" pitchFamily="2" charset="2"/>
              </a:rPr>
              <a:t>master-slav</a:t>
            </a:r>
            <a:r>
              <a:rPr lang="en-IN" dirty="0">
                <a:sym typeface="Wingdings" panose="05000000000000000000" pitchFamily="2" charset="2"/>
              </a:rPr>
              <a:t>e society-- </a:t>
            </a:r>
            <a:r>
              <a:rPr lang="en-IN" b="1" dirty="0">
                <a:sym typeface="Wingdings" panose="05000000000000000000" pitchFamily="2" charset="2"/>
              </a:rPr>
              <a:t>Feudal</a:t>
            </a:r>
            <a:r>
              <a:rPr lang="en-IN" dirty="0">
                <a:sym typeface="Wingdings" panose="05000000000000000000" pitchFamily="2" charset="2"/>
              </a:rPr>
              <a:t> Society( lord-serf)-- </a:t>
            </a:r>
            <a:r>
              <a:rPr lang="en-IN" b="1" dirty="0">
                <a:sym typeface="Wingdings" panose="05000000000000000000" pitchFamily="2" charset="2"/>
              </a:rPr>
              <a:t>Capitalist</a:t>
            </a:r>
            <a:r>
              <a:rPr lang="en-IN" dirty="0">
                <a:sym typeface="Wingdings" panose="05000000000000000000" pitchFamily="2" charset="2"/>
              </a:rPr>
              <a:t> society( capitalist-labourer)-- </a:t>
            </a:r>
            <a:r>
              <a:rPr lang="en-IN" b="1" dirty="0">
                <a:sym typeface="Wingdings" panose="05000000000000000000" pitchFamily="2" charset="2"/>
              </a:rPr>
              <a:t>Socialist</a:t>
            </a:r>
            <a:r>
              <a:rPr lang="en-IN" dirty="0">
                <a:sym typeface="Wingdings" panose="05000000000000000000" pitchFamily="2" charset="2"/>
              </a:rPr>
              <a:t> society ( Dictatorship of Proletariats') -- </a:t>
            </a:r>
            <a:r>
              <a:rPr lang="en-IN" b="1" dirty="0">
                <a:sym typeface="Wingdings" panose="05000000000000000000" pitchFamily="2" charset="2"/>
              </a:rPr>
              <a:t>Communist</a:t>
            </a:r>
            <a:r>
              <a:rPr lang="en-IN" dirty="0">
                <a:sym typeface="Wingdings" panose="05000000000000000000" pitchFamily="2" charset="2"/>
              </a:rPr>
              <a:t> Society</a:t>
            </a:r>
          </a:p>
          <a:p>
            <a:pPr>
              <a:spcBef>
                <a:spcPts val="600"/>
              </a:spcBef>
              <a:spcAft>
                <a:spcPts val="600"/>
              </a:spcAft>
            </a:pPr>
            <a:r>
              <a:rPr lang="en-IN" b="1" dirty="0">
                <a:sym typeface="Wingdings" panose="05000000000000000000" pitchFamily="2" charset="2"/>
              </a:rPr>
              <a:t>Communist Society- Final stage of development</a:t>
            </a:r>
          </a:p>
          <a:p>
            <a:pPr lvl="1"/>
            <a:r>
              <a:rPr lang="en-IN" dirty="0">
                <a:sym typeface="Wingdings" panose="05000000000000000000" pitchFamily="2" charset="2"/>
              </a:rPr>
              <a:t>Classless, stateless society</a:t>
            </a:r>
          </a:p>
          <a:p>
            <a:pPr lvl="1"/>
            <a:r>
              <a:rPr lang="en-IN" dirty="0">
                <a:solidFill>
                  <a:srgbClr val="C00000"/>
                </a:solidFill>
                <a:sym typeface="Wingdings" panose="05000000000000000000" pitchFamily="2" charset="2"/>
              </a:rPr>
              <a:t>Development is freedom</a:t>
            </a:r>
          </a:p>
          <a:p>
            <a:pPr lvl="1"/>
            <a:r>
              <a:rPr lang="en-IN" dirty="0"/>
              <a:t>True freedom is social production in which each individual contribute freely </a:t>
            </a:r>
            <a:r>
              <a:rPr lang="en-IN" i="1" u="sng" dirty="0"/>
              <a:t>as per his ability, and </a:t>
            </a:r>
            <a:r>
              <a:rPr lang="en-IN" i="1" u="sng" dirty="0">
                <a:sym typeface="Wingdings" panose="05000000000000000000" pitchFamily="2" charset="2"/>
              </a:rPr>
              <a:t>get as per one’s need </a:t>
            </a:r>
            <a:r>
              <a:rPr lang="en-IN" dirty="0"/>
              <a:t>and relate to fellow man as </a:t>
            </a:r>
            <a:r>
              <a:rPr lang="en-IN" u="sng" dirty="0"/>
              <a:t>equal</a:t>
            </a:r>
          </a:p>
          <a:p>
            <a:pPr lvl="1"/>
            <a:r>
              <a:rPr lang="en-IN" dirty="0"/>
              <a:t>Human development is Man working to realise essence of being human, act of </a:t>
            </a:r>
            <a:r>
              <a:rPr lang="en-IN" u="sng" dirty="0"/>
              <a:t>self-realization</a:t>
            </a:r>
          </a:p>
          <a:p>
            <a:pPr lvl="1"/>
            <a:r>
              <a:rPr lang="en-IN" dirty="0"/>
              <a:t>“</a:t>
            </a:r>
            <a:r>
              <a:rPr lang="en-US" i="1" dirty="0"/>
              <a:t>it will be possible for me to do one thing today and another tomorrow, to hunt in the morning, fish in the afternoon, rear cattle in the evening, criticize after dinner, doing just that which gives me pleasure without ever becoming a hunter, fisherman, shepherd or critic. This will be the real state of freedom for man from alienation and exploitation</a:t>
            </a:r>
            <a:r>
              <a:rPr lang="en-US" dirty="0"/>
              <a:t>”(Marx)</a:t>
            </a:r>
            <a:endParaRPr lang="en-IN" dirty="0"/>
          </a:p>
          <a:p>
            <a:endParaRPr lang="en-IN" dirty="0"/>
          </a:p>
        </p:txBody>
      </p:sp>
    </p:spTree>
    <p:extLst>
      <p:ext uri="{BB962C8B-B14F-4D97-AF65-F5344CB8AC3E}">
        <p14:creationId xmlns:p14="http://schemas.microsoft.com/office/powerpoint/2010/main" val="3423459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9520" y="1468909"/>
            <a:ext cx="7612982" cy="78483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5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THANKS FOR LISTENING!</a:t>
            </a:r>
            <a:endParaRPr kumimoji="0" lang="en-IN" sz="40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endParaRPr>
          </a:p>
        </p:txBody>
      </p:sp>
      <p:sp>
        <p:nvSpPr>
          <p:cNvPr id="5" name="TextBox 4"/>
          <p:cNvSpPr txBox="1"/>
          <p:nvPr/>
        </p:nvSpPr>
        <p:spPr>
          <a:xfrm>
            <a:off x="1140961" y="3149956"/>
            <a:ext cx="9910085" cy="92333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54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BE SAFE …GOOD WISHES !</a:t>
            </a:r>
          </a:p>
        </p:txBody>
      </p:sp>
    </p:spTree>
    <p:extLst>
      <p:ext uri="{BB962C8B-B14F-4D97-AF65-F5344CB8AC3E}">
        <p14:creationId xmlns:p14="http://schemas.microsoft.com/office/powerpoint/2010/main" val="318084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4C91D-251F-4F42-B9E1-1F270D4178D9}"/>
              </a:ext>
            </a:extLst>
          </p:cNvPr>
          <p:cNvSpPr>
            <a:spLocks noGrp="1"/>
          </p:cNvSpPr>
          <p:nvPr>
            <p:ph type="title"/>
          </p:nvPr>
        </p:nvSpPr>
        <p:spPr>
          <a:xfrm>
            <a:off x="838200" y="365126"/>
            <a:ext cx="10102702" cy="1017108"/>
          </a:xfrm>
        </p:spPr>
        <p:txBody>
          <a:bodyPr vert="horz" lIns="91440" tIns="45720" rIns="91440" bIns="45720" rtlCol="0" anchor="ctr">
            <a:normAutofit/>
          </a:bodyPr>
          <a:lstStyle/>
          <a:p>
            <a:r>
              <a:rPr lang="en-US" sz="4000" b="1" dirty="0">
                <a:solidFill>
                  <a:srgbClr val="00B050"/>
                </a:solidFill>
                <a:latin typeface="Times New Roman" panose="02020603050405020304" pitchFamily="18" charset="0"/>
                <a:cs typeface="Times New Roman" panose="02020603050405020304" pitchFamily="18" charset="0"/>
              </a:rPr>
              <a:t>Discourse of Development: Genealogy</a:t>
            </a:r>
            <a:endParaRPr lang="en-IN" sz="40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ABC3DB-B9DD-458B-9D2B-CE3645AE3CE4}"/>
              </a:ext>
            </a:extLst>
          </p:cNvPr>
          <p:cNvSpPr>
            <a:spLocks noGrp="1"/>
          </p:cNvSpPr>
          <p:nvPr>
            <p:ph idx="1"/>
          </p:nvPr>
        </p:nvSpPr>
        <p:spPr>
          <a:xfrm>
            <a:off x="838200" y="1541721"/>
            <a:ext cx="10515600" cy="4635242"/>
          </a:xfrm>
        </p:spPr>
        <p:txBody>
          <a:bodyPr>
            <a:normAutofit fontScale="85000" lnSpcReduction="20000"/>
          </a:bodyPr>
          <a:lstStyle/>
          <a:p>
            <a:pPr>
              <a:spcBef>
                <a:spcPts val="600"/>
              </a:spcBef>
              <a:spcAft>
                <a:spcPts val="600"/>
              </a:spcAft>
            </a:pPr>
            <a:r>
              <a:rPr lang="en-US" dirty="0"/>
              <a:t>In ancient period, philosophers considered human progress cyclical</a:t>
            </a:r>
          </a:p>
          <a:p>
            <a:pPr lvl="1">
              <a:spcBef>
                <a:spcPts val="600"/>
              </a:spcBef>
              <a:spcAft>
                <a:spcPts val="600"/>
              </a:spcAft>
            </a:pPr>
            <a:r>
              <a:rPr lang="en-US" b="1" dirty="0"/>
              <a:t>Aristotle-</a:t>
            </a:r>
            <a:r>
              <a:rPr lang="en-US" dirty="0"/>
              <a:t> virtuous conditions degenerate over time, then regenerate</a:t>
            </a:r>
          </a:p>
          <a:p>
            <a:pPr>
              <a:spcBef>
                <a:spcPts val="600"/>
              </a:spcBef>
              <a:spcAft>
                <a:spcPts val="600"/>
              </a:spcAft>
            </a:pPr>
            <a:r>
              <a:rPr lang="en-US" dirty="0"/>
              <a:t>Enlightenment period( 18</a:t>
            </a:r>
            <a:r>
              <a:rPr lang="en-US" baseline="30000" dirty="0"/>
              <a:t>th</a:t>
            </a:r>
            <a:r>
              <a:rPr lang="en-US" dirty="0"/>
              <a:t> century Europe)- progress in human civilization </a:t>
            </a:r>
            <a:r>
              <a:rPr lang="en-US" b="1" dirty="0"/>
              <a:t>linear</a:t>
            </a:r>
            <a:r>
              <a:rPr lang="en-US" dirty="0"/>
              <a:t>, may be </a:t>
            </a:r>
            <a:r>
              <a:rPr lang="en-US" b="1" dirty="0"/>
              <a:t>continuous</a:t>
            </a:r>
            <a:r>
              <a:rPr lang="en-US" dirty="0"/>
              <a:t> with scientific evolution- </a:t>
            </a:r>
            <a:r>
              <a:rPr lang="en-US" u="sng" dirty="0"/>
              <a:t>liberal conception </a:t>
            </a:r>
            <a:r>
              <a:rPr lang="en-US" dirty="0"/>
              <a:t>of development </a:t>
            </a:r>
          </a:p>
          <a:p>
            <a:pPr>
              <a:spcBef>
                <a:spcPts val="600"/>
              </a:spcBef>
              <a:spcAft>
                <a:spcPts val="600"/>
              </a:spcAft>
            </a:pPr>
            <a:r>
              <a:rPr lang="en-US" b="1" dirty="0"/>
              <a:t>Hegel</a:t>
            </a:r>
            <a:r>
              <a:rPr lang="en-US" dirty="0"/>
              <a:t>: Continuous Progress in human civilization through </a:t>
            </a:r>
            <a:r>
              <a:rPr lang="en-US" u="sng" dirty="0"/>
              <a:t>development of ideas- </a:t>
            </a:r>
            <a:r>
              <a:rPr lang="en-US" b="1" i="1" u="sng" dirty="0"/>
              <a:t>thesis-antithesis- synthesis</a:t>
            </a:r>
          </a:p>
          <a:p>
            <a:pPr>
              <a:spcBef>
                <a:spcPts val="600"/>
              </a:spcBef>
              <a:spcAft>
                <a:spcPts val="600"/>
              </a:spcAft>
            </a:pPr>
            <a:r>
              <a:rPr lang="en-US" b="1" dirty="0"/>
              <a:t>Marx</a:t>
            </a:r>
            <a:r>
              <a:rPr lang="en-US" dirty="0"/>
              <a:t>: development is continuous progression in </a:t>
            </a:r>
            <a:r>
              <a:rPr lang="en-US" u="sng" dirty="0"/>
              <a:t>mode of production </a:t>
            </a:r>
            <a:r>
              <a:rPr lang="en-US" dirty="0"/>
              <a:t>through </a:t>
            </a:r>
            <a:r>
              <a:rPr lang="en-US" u="sng" dirty="0"/>
              <a:t>class struggle</a:t>
            </a:r>
          </a:p>
          <a:p>
            <a:pPr>
              <a:spcBef>
                <a:spcPts val="600"/>
              </a:spcBef>
              <a:spcAft>
                <a:spcPts val="600"/>
              </a:spcAft>
            </a:pPr>
            <a:r>
              <a:rPr lang="en-US" dirty="0"/>
              <a:t>1949: </a:t>
            </a:r>
            <a:r>
              <a:rPr lang="en-US" b="1" dirty="0"/>
              <a:t>Truman's</a:t>
            </a:r>
            <a:r>
              <a:rPr lang="en-US" dirty="0"/>
              <a:t> famous address gave contemporary discourse of development</a:t>
            </a:r>
          </a:p>
          <a:p>
            <a:pPr lvl="1"/>
            <a:r>
              <a:rPr lang="en-US" dirty="0"/>
              <a:t>Developed vs underdeveloped</a:t>
            </a:r>
          </a:p>
          <a:p>
            <a:pPr lvl="1"/>
            <a:r>
              <a:rPr lang="en-US" dirty="0"/>
              <a:t>Development as faster production, and material well-being by scientific, technocratic methods by experts and by employing capital</a:t>
            </a:r>
          </a:p>
          <a:p>
            <a:pPr lvl="1"/>
            <a:r>
              <a:rPr lang="en-US" dirty="0"/>
              <a:t>Development is Modernization</a:t>
            </a:r>
          </a:p>
          <a:p>
            <a:pPr lvl="1"/>
            <a:r>
              <a:rPr lang="en-US" dirty="0"/>
              <a:t>Universal concept, mechanisms across all socio-cultural contexts</a:t>
            </a:r>
            <a:endParaRPr lang="en-IN" dirty="0"/>
          </a:p>
        </p:txBody>
      </p:sp>
    </p:spTree>
    <p:extLst>
      <p:ext uri="{BB962C8B-B14F-4D97-AF65-F5344CB8AC3E}">
        <p14:creationId xmlns:p14="http://schemas.microsoft.com/office/powerpoint/2010/main" val="3868113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198395" cy="900148"/>
          </a:xfrm>
        </p:spPr>
        <p:txBody>
          <a:bodyPr vert="horz" lIns="91440" tIns="45720" rIns="91440" bIns="45720" rtlCol="0" anchor="ctr">
            <a:normAutofit/>
          </a:bodyPr>
          <a:lstStyle/>
          <a:p>
            <a:r>
              <a:rPr lang="en-IN" sz="4000" b="1" dirty="0">
                <a:solidFill>
                  <a:srgbClr val="00B050"/>
                </a:solidFill>
                <a:latin typeface="Times New Roman" panose="02020603050405020304" pitchFamily="18" charset="0"/>
                <a:cs typeface="Times New Roman" panose="02020603050405020304" pitchFamily="18" charset="0"/>
              </a:rPr>
              <a:t>Development and Modernisation theory</a:t>
            </a:r>
          </a:p>
        </p:txBody>
      </p:sp>
      <p:sp>
        <p:nvSpPr>
          <p:cNvPr id="3" name="Content Placeholder 2"/>
          <p:cNvSpPr>
            <a:spLocks noGrp="1"/>
          </p:cNvSpPr>
          <p:nvPr>
            <p:ph idx="1"/>
          </p:nvPr>
        </p:nvSpPr>
        <p:spPr>
          <a:xfrm>
            <a:off x="838200" y="1552353"/>
            <a:ext cx="10515600" cy="4624610"/>
          </a:xfrm>
        </p:spPr>
        <p:txBody>
          <a:bodyPr>
            <a:normAutofit fontScale="85000" lnSpcReduction="20000"/>
          </a:bodyPr>
          <a:lstStyle/>
          <a:p>
            <a:r>
              <a:rPr lang="en-US" dirty="0"/>
              <a:t>During 1950s-70s, the Western World led by USA created the discourse of Development and modernization</a:t>
            </a:r>
          </a:p>
          <a:p>
            <a:pPr marL="0" indent="0">
              <a:buNone/>
            </a:pPr>
            <a:endParaRPr lang="en-US" sz="1600" dirty="0"/>
          </a:p>
          <a:p>
            <a:r>
              <a:rPr lang="en-US" b="1" dirty="0"/>
              <a:t>'Developmentalism</a:t>
            </a:r>
            <a:r>
              <a:rPr lang="en-US" dirty="0"/>
              <a:t>’ - conceptual paradigm</a:t>
            </a:r>
          </a:p>
          <a:p>
            <a:pPr lvl="1"/>
            <a:r>
              <a:rPr lang="en-US" dirty="0"/>
              <a:t>there is a fixed path of development &amp; modernization as traversed by western nations; by following the same path, poor 3</a:t>
            </a:r>
            <a:r>
              <a:rPr lang="en-US" baseline="30000" dirty="0"/>
              <a:t>rd</a:t>
            </a:r>
            <a:r>
              <a:rPr lang="en-US" dirty="0"/>
              <a:t> world nations would also become developed.</a:t>
            </a:r>
          </a:p>
          <a:p>
            <a:r>
              <a:rPr lang="en-US" b="1" dirty="0"/>
              <a:t>Development</a:t>
            </a:r>
            <a:r>
              <a:rPr lang="en-US" dirty="0"/>
              <a:t>: </a:t>
            </a:r>
          </a:p>
          <a:p>
            <a:pPr lvl="1"/>
            <a:r>
              <a:rPr lang="en-US" dirty="0"/>
              <a:t>Rapid industrialization, free trade, leverage market, fast GDP growth, economic prosperity, material comforts, etc.</a:t>
            </a:r>
          </a:p>
          <a:p>
            <a:r>
              <a:rPr lang="en-US" b="1" dirty="0"/>
              <a:t>Modernization:</a:t>
            </a:r>
            <a:r>
              <a:rPr lang="en-US" dirty="0"/>
              <a:t> </a:t>
            </a:r>
          </a:p>
          <a:p>
            <a:pPr lvl="1"/>
            <a:r>
              <a:rPr lang="en-US" dirty="0"/>
              <a:t>Liberal Democracy, modern institutions, modern education, health, transport, communication system; modern political values- Liberty, Rights, Equality, pluralism, secularism, reason/rationality, scientific temper, individual autonomy, etc.</a:t>
            </a:r>
            <a:endParaRPr lang="en-IN" dirty="0"/>
          </a:p>
          <a:p>
            <a:r>
              <a:rPr lang="en-IN" dirty="0"/>
              <a:t>In western discourse development is universal, objective, scientific, technocratic, progressive, and politically neutral</a:t>
            </a:r>
          </a:p>
        </p:txBody>
      </p:sp>
    </p:spTree>
    <p:extLst>
      <p:ext uri="{BB962C8B-B14F-4D97-AF65-F5344CB8AC3E}">
        <p14:creationId xmlns:p14="http://schemas.microsoft.com/office/powerpoint/2010/main" val="3379389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E79-2874-4636-83BE-47C6D1EA4C07}"/>
              </a:ext>
            </a:extLst>
          </p:cNvPr>
          <p:cNvSpPr>
            <a:spLocks noGrp="1"/>
          </p:cNvSpPr>
          <p:nvPr>
            <p:ph type="title"/>
          </p:nvPr>
        </p:nvSpPr>
        <p:spPr>
          <a:xfrm>
            <a:off x="838200" y="365126"/>
            <a:ext cx="9666767" cy="1059638"/>
          </a:xfrm>
        </p:spPr>
        <p:txBody>
          <a:bodyPr vert="horz" lIns="91440" tIns="45720" rIns="91440" bIns="45720" rtlCol="0" anchor="ctr">
            <a:normAutofit fontScale="90000"/>
          </a:bodyPr>
          <a:lstStyle/>
          <a:p>
            <a:r>
              <a:rPr lang="en-US" sz="4000" b="1" dirty="0">
                <a:solidFill>
                  <a:srgbClr val="00B050"/>
                </a:solidFill>
                <a:latin typeface="Times New Roman" panose="02020603050405020304" pitchFamily="18" charset="0"/>
                <a:cs typeface="Times New Roman" panose="02020603050405020304" pitchFamily="18" charset="0"/>
              </a:rPr>
              <a:t>Challenges to Developmentalism : </a:t>
            </a:r>
            <a:r>
              <a:rPr lang="en-US" sz="4000" b="1">
                <a:solidFill>
                  <a:srgbClr val="00B050"/>
                </a:solidFill>
                <a:latin typeface="Times New Roman" panose="02020603050405020304" pitchFamily="18" charset="0"/>
                <a:cs typeface="Times New Roman" panose="02020603050405020304" pitchFamily="18" charset="0"/>
              </a:rPr>
              <a:t>Dependency Theory</a:t>
            </a:r>
            <a:endParaRPr lang="en-IN" sz="40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43AD4C-91F1-4E9B-B413-55556A35013D}"/>
              </a:ext>
            </a:extLst>
          </p:cNvPr>
          <p:cNvSpPr>
            <a:spLocks noGrp="1"/>
          </p:cNvSpPr>
          <p:nvPr>
            <p:ph idx="1"/>
          </p:nvPr>
        </p:nvSpPr>
        <p:spPr>
          <a:xfrm>
            <a:off x="838200" y="1538546"/>
            <a:ext cx="10515600" cy="4351338"/>
          </a:xfrm>
        </p:spPr>
        <p:txBody>
          <a:bodyPr>
            <a:normAutofit fontScale="92500" lnSpcReduction="20000"/>
          </a:bodyPr>
          <a:lstStyle/>
          <a:p>
            <a:pPr>
              <a:spcBef>
                <a:spcPts val="600"/>
              </a:spcBef>
              <a:spcAft>
                <a:spcPts val="600"/>
              </a:spcAft>
            </a:pPr>
            <a:r>
              <a:rPr lang="en-US" b="1" dirty="0"/>
              <a:t>Dependency theory </a:t>
            </a:r>
            <a:r>
              <a:rPr lang="en-US" dirty="0"/>
              <a:t>criticized the dominant model of development as ‘Eurocentric’, furthering the capitalist interests of the ‘West’.</a:t>
            </a:r>
          </a:p>
          <a:p>
            <a:pPr>
              <a:spcBef>
                <a:spcPts val="600"/>
              </a:spcBef>
              <a:spcAft>
                <a:spcPts val="600"/>
              </a:spcAft>
            </a:pPr>
            <a:r>
              <a:rPr lang="en-US" dirty="0"/>
              <a:t>Challenged the Western discourse of development; In this view ideology, interest, and politics permeate the discourse of development </a:t>
            </a:r>
          </a:p>
          <a:p>
            <a:pPr>
              <a:spcBef>
                <a:spcPts val="600"/>
              </a:spcBef>
              <a:spcAft>
                <a:spcPts val="600"/>
              </a:spcAft>
            </a:pPr>
            <a:r>
              <a:rPr lang="en-US" b="1" dirty="0"/>
              <a:t>Core vs Periphery</a:t>
            </a:r>
          </a:p>
          <a:p>
            <a:pPr lvl="1">
              <a:spcBef>
                <a:spcPts val="600"/>
              </a:spcBef>
              <a:spcAft>
                <a:spcPts val="600"/>
              </a:spcAft>
            </a:pPr>
            <a:r>
              <a:rPr lang="en-US" dirty="0"/>
              <a:t>Global economic system- </a:t>
            </a:r>
            <a:r>
              <a:rPr lang="en-US" b="1" dirty="0"/>
              <a:t>core-</a:t>
            </a:r>
            <a:r>
              <a:rPr lang="en-US" dirty="0"/>
              <a:t> developed nations of ‘West’; </a:t>
            </a:r>
            <a:r>
              <a:rPr lang="en-US" b="1" dirty="0"/>
              <a:t>periphery</a:t>
            </a:r>
            <a:r>
              <a:rPr lang="en-US" dirty="0"/>
              <a:t>: poor nations of 3</a:t>
            </a:r>
            <a:r>
              <a:rPr lang="en-US" baseline="30000" dirty="0"/>
              <a:t>rd</a:t>
            </a:r>
            <a:r>
              <a:rPr lang="en-US" dirty="0"/>
              <a:t> world</a:t>
            </a:r>
          </a:p>
          <a:p>
            <a:pPr>
              <a:spcBef>
                <a:spcPts val="600"/>
              </a:spcBef>
              <a:spcAft>
                <a:spcPts val="600"/>
              </a:spcAft>
            </a:pPr>
            <a:r>
              <a:rPr lang="en-US" b="1" dirty="0"/>
              <a:t>Metropolitan vs satellite</a:t>
            </a:r>
          </a:p>
          <a:p>
            <a:pPr lvl="1">
              <a:spcBef>
                <a:spcPts val="600"/>
              </a:spcBef>
              <a:spcAft>
                <a:spcPts val="600"/>
              </a:spcAft>
            </a:pPr>
            <a:r>
              <a:rPr lang="en-US" dirty="0"/>
              <a:t>Developed region of poor 3</a:t>
            </a:r>
            <a:r>
              <a:rPr lang="en-US" baseline="30000" dirty="0"/>
              <a:t>rd</a:t>
            </a:r>
            <a:r>
              <a:rPr lang="en-US" dirty="0"/>
              <a:t> world nations act as satellite of Metropolitan centers in West</a:t>
            </a:r>
          </a:p>
          <a:p>
            <a:pPr lvl="1">
              <a:spcBef>
                <a:spcPts val="600"/>
              </a:spcBef>
              <a:spcAft>
                <a:spcPts val="600"/>
              </a:spcAft>
            </a:pPr>
            <a:r>
              <a:rPr lang="en-US" u="sng" dirty="0"/>
              <a:t>Metro- satellite </a:t>
            </a:r>
            <a:r>
              <a:rPr lang="en-US" dirty="0"/>
              <a:t>pattern in underdeveloped nation</a:t>
            </a:r>
          </a:p>
          <a:p>
            <a:pPr>
              <a:spcBef>
                <a:spcPts val="600"/>
              </a:spcBef>
              <a:spcAft>
                <a:spcPts val="600"/>
              </a:spcAft>
            </a:pPr>
            <a:r>
              <a:rPr lang="en-US" dirty="0"/>
              <a:t>‘</a:t>
            </a:r>
            <a:r>
              <a:rPr lang="en-US" b="1" dirty="0"/>
              <a:t>Development of Underdevelopment</a:t>
            </a:r>
            <a:r>
              <a:rPr lang="en-US" dirty="0"/>
              <a:t>’</a:t>
            </a:r>
          </a:p>
          <a:p>
            <a:endParaRPr lang="en-US" dirty="0"/>
          </a:p>
        </p:txBody>
      </p:sp>
    </p:spTree>
    <p:extLst>
      <p:ext uri="{BB962C8B-B14F-4D97-AF65-F5344CB8AC3E}">
        <p14:creationId xmlns:p14="http://schemas.microsoft.com/office/powerpoint/2010/main" val="897954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1591" y="2089925"/>
            <a:ext cx="9144000" cy="2387600"/>
          </a:xfrm>
        </p:spPr>
        <p:txBody>
          <a:bodyPr>
            <a:normAutofit/>
          </a:bodyPr>
          <a:lstStyle/>
          <a:p>
            <a:r>
              <a:rPr lang="en-IN" sz="8000" dirty="0">
                <a:solidFill>
                  <a:srgbClr val="C00000"/>
                </a:solidFill>
                <a:latin typeface="Bookman Old Style" panose="02050604050505020204" pitchFamily="18" charset="0"/>
              </a:rPr>
              <a:t>Dimensions of</a:t>
            </a:r>
            <a:br>
              <a:rPr lang="en-IN" sz="8000" dirty="0">
                <a:solidFill>
                  <a:srgbClr val="C00000"/>
                </a:solidFill>
                <a:latin typeface="Bookman Old Style" panose="02050604050505020204" pitchFamily="18" charset="0"/>
              </a:rPr>
            </a:br>
            <a:r>
              <a:rPr lang="en-IN" sz="8000" dirty="0">
                <a:solidFill>
                  <a:srgbClr val="C00000"/>
                </a:solidFill>
                <a:latin typeface="Bookman Old Style" panose="02050604050505020204" pitchFamily="18" charset="0"/>
              </a:rPr>
              <a:t>Development</a:t>
            </a:r>
          </a:p>
        </p:txBody>
      </p:sp>
    </p:spTree>
    <p:extLst>
      <p:ext uri="{BB962C8B-B14F-4D97-AF65-F5344CB8AC3E}">
        <p14:creationId xmlns:p14="http://schemas.microsoft.com/office/powerpoint/2010/main" val="703669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0F93E-A139-42DA-821B-0413A3DBC4A4}"/>
              </a:ext>
            </a:extLst>
          </p:cNvPr>
          <p:cNvSpPr>
            <a:spLocks noGrp="1"/>
          </p:cNvSpPr>
          <p:nvPr>
            <p:ph type="title"/>
          </p:nvPr>
        </p:nvSpPr>
        <p:spPr/>
        <p:txBody>
          <a:bodyPr vert="horz" lIns="91440" tIns="45720" rIns="91440" bIns="45720" rtlCol="0" anchor="ctr">
            <a:normAutofit/>
          </a:bodyPr>
          <a:lstStyle/>
          <a:p>
            <a:r>
              <a:rPr lang="en-US" sz="4000" b="1" dirty="0">
                <a:solidFill>
                  <a:srgbClr val="C00000"/>
                </a:solidFill>
                <a:latin typeface="Times New Roman" panose="02020603050405020304" pitchFamily="18" charset="0"/>
                <a:cs typeface="Times New Roman" panose="02020603050405020304" pitchFamily="18" charset="0"/>
              </a:rPr>
              <a:t>Dimensions of development </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8529F3-6CFE-4C21-A0FC-3D95F2663283}"/>
              </a:ext>
            </a:extLst>
          </p:cNvPr>
          <p:cNvSpPr>
            <a:spLocks noGrp="1"/>
          </p:cNvSpPr>
          <p:nvPr>
            <p:ph idx="1"/>
          </p:nvPr>
        </p:nvSpPr>
        <p:spPr/>
        <p:txBody>
          <a:bodyPr/>
          <a:lstStyle/>
          <a:p>
            <a:r>
              <a:rPr lang="en-US" dirty="0"/>
              <a:t>Economic</a:t>
            </a:r>
          </a:p>
          <a:p>
            <a:r>
              <a:rPr lang="en-US" dirty="0"/>
              <a:t>Social</a:t>
            </a:r>
          </a:p>
          <a:p>
            <a:r>
              <a:rPr lang="en-US" dirty="0"/>
              <a:t>Cultural</a:t>
            </a:r>
          </a:p>
          <a:p>
            <a:r>
              <a:rPr lang="en-US" dirty="0"/>
              <a:t>Political</a:t>
            </a:r>
          </a:p>
          <a:p>
            <a:r>
              <a:rPr lang="en-US" dirty="0"/>
              <a:t>Environmental</a:t>
            </a:r>
          </a:p>
          <a:p>
            <a:r>
              <a:rPr lang="en-US" dirty="0"/>
              <a:t>Human</a:t>
            </a:r>
            <a:endParaRPr lang="en-IN" dirty="0"/>
          </a:p>
        </p:txBody>
      </p:sp>
    </p:spTree>
    <p:extLst>
      <p:ext uri="{BB962C8B-B14F-4D97-AF65-F5344CB8AC3E}">
        <p14:creationId xmlns:p14="http://schemas.microsoft.com/office/powerpoint/2010/main" val="3109352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2AB0C4-A2DF-425F-8DB7-645953A12CE8}"/>
              </a:ext>
            </a:extLst>
          </p:cNvPr>
          <p:cNvPicPr>
            <a:picLocks noChangeAspect="1"/>
          </p:cNvPicPr>
          <p:nvPr/>
        </p:nvPicPr>
        <p:blipFill>
          <a:blip r:embed="rId2"/>
          <a:stretch>
            <a:fillRect/>
          </a:stretch>
        </p:blipFill>
        <p:spPr>
          <a:xfrm>
            <a:off x="903768" y="574712"/>
            <a:ext cx="5644227" cy="5440628"/>
          </a:xfrm>
          <a:prstGeom prst="rect">
            <a:avLst/>
          </a:prstGeom>
        </p:spPr>
      </p:pic>
      <p:sp>
        <p:nvSpPr>
          <p:cNvPr id="2" name="TextBox 1">
            <a:extLst>
              <a:ext uri="{FF2B5EF4-FFF2-40B4-BE49-F238E27FC236}">
                <a16:creationId xmlns:a16="http://schemas.microsoft.com/office/drawing/2014/main" id="{338C0E4A-907B-41D7-9E1B-185D9C5DBBE6}"/>
              </a:ext>
            </a:extLst>
          </p:cNvPr>
          <p:cNvSpPr txBox="1"/>
          <p:nvPr/>
        </p:nvSpPr>
        <p:spPr>
          <a:xfrm>
            <a:off x="7145079" y="2530549"/>
            <a:ext cx="4061637" cy="646331"/>
          </a:xfrm>
          <a:prstGeom prst="rect">
            <a:avLst/>
          </a:prstGeom>
          <a:solidFill>
            <a:srgbClr val="FFFF00"/>
          </a:solidFill>
        </p:spPr>
        <p:txBody>
          <a:bodyPr wrap="square" rtlCol="0">
            <a:spAutoFit/>
          </a:bodyPr>
          <a:lstStyle/>
          <a:p>
            <a:pPr algn="ctr"/>
            <a:r>
              <a:rPr lang="en-US" dirty="0"/>
              <a:t>All the dimensions of development are interconnected</a:t>
            </a:r>
            <a:endParaRPr lang="en-IN" dirty="0"/>
          </a:p>
        </p:txBody>
      </p:sp>
    </p:spTree>
    <p:extLst>
      <p:ext uri="{BB962C8B-B14F-4D97-AF65-F5344CB8AC3E}">
        <p14:creationId xmlns:p14="http://schemas.microsoft.com/office/powerpoint/2010/main" val="102638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7391</TotalTime>
  <Words>2539</Words>
  <Application>Microsoft Office PowerPoint</Application>
  <PresentationFormat>Widescreen</PresentationFormat>
  <Paragraphs>245</Paragraphs>
  <Slides>35</Slides>
  <Notes>5</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35</vt:i4>
      </vt:variant>
    </vt:vector>
  </HeadingPairs>
  <TitlesOfParts>
    <vt:vector size="46" baseType="lpstr">
      <vt:lpstr>Arial</vt:lpstr>
      <vt:lpstr>Arial</vt:lpstr>
      <vt:lpstr>Book Antiqua</vt:lpstr>
      <vt:lpstr>Bookman Old Style</vt:lpstr>
      <vt:lpstr>Calibri</vt:lpstr>
      <vt:lpstr>Calibri Light</vt:lpstr>
      <vt:lpstr>Roboto</vt:lpstr>
      <vt:lpstr>Times New Roman</vt:lpstr>
      <vt:lpstr>Office Theme</vt:lpstr>
      <vt:lpstr>1_Office Theme</vt:lpstr>
      <vt:lpstr>2_Office Theme</vt:lpstr>
      <vt:lpstr>       DEVELOPMENT </vt:lpstr>
      <vt:lpstr>Let us pick up the thread</vt:lpstr>
      <vt:lpstr>What are intended to be covered?</vt:lpstr>
      <vt:lpstr>Discourse of Development: Genealogy</vt:lpstr>
      <vt:lpstr>Development and Modernisation theory</vt:lpstr>
      <vt:lpstr>Challenges to Developmentalism : Dependency Theory</vt:lpstr>
      <vt:lpstr>Dimensions of Development</vt:lpstr>
      <vt:lpstr>Dimensions of development </vt:lpstr>
      <vt:lpstr>PowerPoint Presentation</vt:lpstr>
      <vt:lpstr>Economic Dimension of development </vt:lpstr>
      <vt:lpstr>Social Dimension of development </vt:lpstr>
      <vt:lpstr>PowerPoint Presentation</vt:lpstr>
      <vt:lpstr>Cultural Dimension of development </vt:lpstr>
      <vt:lpstr>Political Dimension of Development </vt:lpstr>
      <vt:lpstr>Environmental Dimension of development </vt:lpstr>
      <vt:lpstr>Human Development</vt:lpstr>
      <vt:lpstr>Psychological dimension : Maslow's hierarchy of needs</vt:lpstr>
      <vt:lpstr>Human Development-1/3 </vt:lpstr>
      <vt:lpstr>Human Development-2/3 </vt:lpstr>
      <vt:lpstr>Human Development-3/3 </vt:lpstr>
      <vt:lpstr>Limitations of HDI: </vt:lpstr>
      <vt:lpstr>Approaches to Development</vt:lpstr>
      <vt:lpstr>Approaches to Development </vt:lpstr>
      <vt:lpstr>Income Approach</vt:lpstr>
      <vt:lpstr>PowerPoint Presentation</vt:lpstr>
      <vt:lpstr>Welfare Approach</vt:lpstr>
      <vt:lpstr>Right based approach</vt:lpstr>
      <vt:lpstr>Capability Approach</vt:lpstr>
      <vt:lpstr>Sustainability Approach</vt:lpstr>
      <vt:lpstr>Alternate Conceptions of Development </vt:lpstr>
      <vt:lpstr>Gandhian Notion of Development </vt:lpstr>
      <vt:lpstr>Development as Freedom- Prof Amartya Sen</vt:lpstr>
      <vt:lpstr>5 Freedoms</vt:lpstr>
      <vt:lpstr>Marxian concept of Development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DEVELOPMENT </dc:title>
  <dc:creator>PANKAJ KUMAR</dc:creator>
  <cp:lastModifiedBy>PANKAJ KUMAR</cp:lastModifiedBy>
  <cp:revision>5</cp:revision>
  <dcterms:created xsi:type="dcterms:W3CDTF">2021-08-28T02:32:42Z</dcterms:created>
  <dcterms:modified xsi:type="dcterms:W3CDTF">2022-01-29T03:22:25Z</dcterms:modified>
</cp:coreProperties>
</file>