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413" r:id="rId3"/>
    <p:sldId id="399" r:id="rId4"/>
    <p:sldId id="609" r:id="rId5"/>
    <p:sldId id="266" r:id="rId6"/>
    <p:sldId id="591" r:id="rId7"/>
    <p:sldId id="618" r:id="rId8"/>
    <p:sldId id="619" r:id="rId9"/>
    <p:sldId id="592" r:id="rId10"/>
    <p:sldId id="620" r:id="rId11"/>
    <p:sldId id="403" r:id="rId12"/>
    <p:sldId id="393" r:id="rId13"/>
    <p:sldId id="414" r:id="rId14"/>
    <p:sldId id="401" r:id="rId15"/>
    <p:sldId id="407" r:id="rId16"/>
    <p:sldId id="408" r:id="rId17"/>
    <p:sldId id="404" r:id="rId18"/>
    <p:sldId id="406" r:id="rId19"/>
    <p:sldId id="390" r:id="rId20"/>
    <p:sldId id="324" r:id="rId21"/>
    <p:sldId id="614" r:id="rId22"/>
    <p:sldId id="615" r:id="rId23"/>
    <p:sldId id="388" r:id="rId24"/>
    <p:sldId id="410" r:id="rId25"/>
    <p:sldId id="411" r:id="rId26"/>
    <p:sldId id="616" r:id="rId27"/>
    <p:sldId id="397" r:id="rId28"/>
    <p:sldId id="396" r:id="rId29"/>
    <p:sldId id="398" r:id="rId30"/>
    <p:sldId id="405" r:id="rId31"/>
    <p:sldId id="617" r:id="rId32"/>
    <p:sldId id="412" r:id="rId33"/>
    <p:sldId id="353" r:id="rId34"/>
    <p:sldId id="384" r:id="rId35"/>
    <p:sldId id="3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5F8B5-EE89-4B08-ABCB-469271F6E27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9282FB1-48F2-4FB9-8DC1-507D00482A17}">
      <dgm:prSet/>
      <dgm:spPr/>
      <dgm:t>
        <a:bodyPr/>
        <a:lstStyle/>
        <a:p>
          <a:r>
            <a:rPr lang="en-IN" b="0" dirty="0"/>
            <a:t>Alternate perspectives on Development</a:t>
          </a:r>
          <a:endParaRPr lang="en-US" dirty="0"/>
        </a:p>
      </dgm:t>
    </dgm:pt>
    <dgm:pt modelId="{40251945-7E35-4244-9280-3C25A30D422D}" type="parTrans" cxnId="{A5A3D79C-2E57-4B10-864A-76185B9338B6}">
      <dgm:prSet/>
      <dgm:spPr/>
      <dgm:t>
        <a:bodyPr/>
        <a:lstStyle/>
        <a:p>
          <a:endParaRPr lang="en-US"/>
        </a:p>
      </dgm:t>
    </dgm:pt>
    <dgm:pt modelId="{CB607811-049F-4E5A-BD48-6FF67BBFC8C4}" type="sibTrans" cxnId="{A5A3D79C-2E57-4B10-864A-76185B9338B6}">
      <dgm:prSet/>
      <dgm:spPr/>
      <dgm:t>
        <a:bodyPr/>
        <a:lstStyle/>
        <a:p>
          <a:endParaRPr lang="en-US"/>
        </a:p>
      </dgm:t>
    </dgm:pt>
    <dgm:pt modelId="{C34B3683-28AB-49B9-8DE5-2F7FB0D873DF}">
      <dgm:prSet/>
      <dgm:spPr/>
      <dgm:t>
        <a:bodyPr/>
        <a:lstStyle/>
        <a:p>
          <a:r>
            <a:rPr lang="en-IN" b="0" dirty="0"/>
            <a:t>Globalisation- meaning, perspectives</a:t>
          </a:r>
          <a:endParaRPr lang="en-US" dirty="0"/>
        </a:p>
      </dgm:t>
    </dgm:pt>
    <dgm:pt modelId="{EB22996F-122E-40AE-8CFA-969FA2C7D005}" type="parTrans" cxnId="{DBC2FAF5-71CB-470A-94E1-A0C02E17C4BF}">
      <dgm:prSet/>
      <dgm:spPr/>
      <dgm:t>
        <a:bodyPr/>
        <a:lstStyle/>
        <a:p>
          <a:endParaRPr lang="en-US"/>
        </a:p>
      </dgm:t>
    </dgm:pt>
    <dgm:pt modelId="{11E2F949-2D8B-4A0F-AF47-E1D5945EF0F2}" type="sibTrans" cxnId="{DBC2FAF5-71CB-470A-94E1-A0C02E17C4BF}">
      <dgm:prSet/>
      <dgm:spPr/>
      <dgm:t>
        <a:bodyPr/>
        <a:lstStyle/>
        <a:p>
          <a:endParaRPr lang="en-US"/>
        </a:p>
      </dgm:t>
    </dgm:pt>
    <dgm:pt modelId="{CEE0B14E-4088-4987-B34F-97BDF3F2C8AF}">
      <dgm:prSet/>
      <dgm:spPr/>
      <dgm:t>
        <a:bodyPr/>
        <a:lstStyle/>
        <a:p>
          <a:r>
            <a:rPr lang="en-IN" b="0" dirty="0"/>
            <a:t>Historical Phases and Key Drivers</a:t>
          </a:r>
          <a:endParaRPr lang="en-US" b="0" dirty="0"/>
        </a:p>
      </dgm:t>
    </dgm:pt>
    <dgm:pt modelId="{D54E7A30-EEF4-41A6-8129-8782F132F265}" type="parTrans" cxnId="{019FCD9D-F6A5-4A2C-B31F-AE44BB45875D}">
      <dgm:prSet/>
      <dgm:spPr/>
      <dgm:t>
        <a:bodyPr/>
        <a:lstStyle/>
        <a:p>
          <a:endParaRPr lang="en-US"/>
        </a:p>
      </dgm:t>
    </dgm:pt>
    <dgm:pt modelId="{CD2D4B88-14A3-4377-A7B2-4183209CA7CB}" type="sibTrans" cxnId="{019FCD9D-F6A5-4A2C-B31F-AE44BB45875D}">
      <dgm:prSet/>
      <dgm:spPr/>
      <dgm:t>
        <a:bodyPr/>
        <a:lstStyle/>
        <a:p>
          <a:endParaRPr lang="en-US"/>
        </a:p>
      </dgm:t>
    </dgm:pt>
    <dgm:pt modelId="{0C6745BE-4128-4838-A208-590CDEFD563F}">
      <dgm:prSet/>
      <dgm:spPr/>
      <dgm:t>
        <a:bodyPr/>
        <a:lstStyle/>
        <a:p>
          <a:r>
            <a:rPr lang="en-IN" b="0" dirty="0"/>
            <a:t>Dimensions of Globalization </a:t>
          </a:r>
          <a:endParaRPr lang="en-US" b="0" dirty="0"/>
        </a:p>
      </dgm:t>
    </dgm:pt>
    <dgm:pt modelId="{9583A17D-F5D9-4EAE-B2EE-1C5A151511CF}" type="parTrans" cxnId="{55A23897-E0E5-457E-92F6-16013E20E3EF}">
      <dgm:prSet/>
      <dgm:spPr/>
      <dgm:t>
        <a:bodyPr/>
        <a:lstStyle/>
        <a:p>
          <a:endParaRPr lang="en-US"/>
        </a:p>
      </dgm:t>
    </dgm:pt>
    <dgm:pt modelId="{A2C572AE-EB0A-4670-B390-3AA1D3A20CB0}" type="sibTrans" cxnId="{55A23897-E0E5-457E-92F6-16013E20E3EF}">
      <dgm:prSet/>
      <dgm:spPr/>
      <dgm:t>
        <a:bodyPr/>
        <a:lstStyle/>
        <a:p>
          <a:endParaRPr lang="en-US"/>
        </a:p>
      </dgm:t>
    </dgm:pt>
    <dgm:pt modelId="{F4E08D09-7EE5-42E4-BBAF-6643A82218C9}">
      <dgm:prSet/>
      <dgm:spPr/>
      <dgm:t>
        <a:bodyPr/>
        <a:lstStyle/>
        <a:p>
          <a:r>
            <a:rPr lang="en-IN" dirty="0"/>
            <a:t>Globalization and Development</a:t>
          </a:r>
          <a:endParaRPr lang="en-US" b="0" dirty="0"/>
        </a:p>
      </dgm:t>
    </dgm:pt>
    <dgm:pt modelId="{ABEEBEEA-A866-4B75-B352-EC91B1A1973D}" type="parTrans" cxnId="{B7BA9D40-06E4-4772-8D35-C0B1F8C482AB}">
      <dgm:prSet/>
      <dgm:spPr/>
      <dgm:t>
        <a:bodyPr/>
        <a:lstStyle/>
        <a:p>
          <a:endParaRPr lang="en-US"/>
        </a:p>
      </dgm:t>
    </dgm:pt>
    <dgm:pt modelId="{D8CBAB83-A013-4463-851D-9AE48788791F}" type="sibTrans" cxnId="{B7BA9D40-06E4-4772-8D35-C0B1F8C482AB}">
      <dgm:prSet/>
      <dgm:spPr/>
      <dgm:t>
        <a:bodyPr/>
        <a:lstStyle/>
        <a:p>
          <a:endParaRPr lang="en-US"/>
        </a:p>
      </dgm:t>
    </dgm:pt>
    <dgm:pt modelId="{2DFD8E77-8354-4762-8512-952B090D2156}" type="pres">
      <dgm:prSet presAssocID="{C7B5F8B5-EE89-4B08-ABCB-469271F6E274}" presName="vert0" presStyleCnt="0">
        <dgm:presLayoutVars>
          <dgm:dir/>
          <dgm:animOne val="branch"/>
          <dgm:animLvl val="lvl"/>
        </dgm:presLayoutVars>
      </dgm:prSet>
      <dgm:spPr/>
    </dgm:pt>
    <dgm:pt modelId="{5E20917E-1060-4AC1-93F5-89A6FCF6992C}" type="pres">
      <dgm:prSet presAssocID="{A9282FB1-48F2-4FB9-8DC1-507D00482A17}" presName="thickLine" presStyleLbl="alignNode1" presStyleIdx="0" presStyleCnt="5"/>
      <dgm:spPr/>
    </dgm:pt>
    <dgm:pt modelId="{635B6CCA-ED5A-450A-B184-D8FAE0AA6103}" type="pres">
      <dgm:prSet presAssocID="{A9282FB1-48F2-4FB9-8DC1-507D00482A17}" presName="horz1" presStyleCnt="0"/>
      <dgm:spPr/>
    </dgm:pt>
    <dgm:pt modelId="{CFC29334-81EE-474D-955D-3A0F8F64EB26}" type="pres">
      <dgm:prSet presAssocID="{A9282FB1-48F2-4FB9-8DC1-507D00482A17}" presName="tx1" presStyleLbl="revTx" presStyleIdx="0" presStyleCnt="5"/>
      <dgm:spPr/>
    </dgm:pt>
    <dgm:pt modelId="{3D5C452C-9015-47B5-ACCA-F80C5B5E954D}" type="pres">
      <dgm:prSet presAssocID="{A9282FB1-48F2-4FB9-8DC1-507D00482A17}" presName="vert1" presStyleCnt="0"/>
      <dgm:spPr/>
    </dgm:pt>
    <dgm:pt modelId="{EE43DD12-C087-443A-B6D8-5039724C16CB}" type="pres">
      <dgm:prSet presAssocID="{C34B3683-28AB-49B9-8DE5-2F7FB0D873DF}" presName="thickLine" presStyleLbl="alignNode1" presStyleIdx="1" presStyleCnt="5"/>
      <dgm:spPr/>
    </dgm:pt>
    <dgm:pt modelId="{3E9503AB-EBCB-4C70-86EF-62C51B43D1BC}" type="pres">
      <dgm:prSet presAssocID="{C34B3683-28AB-49B9-8DE5-2F7FB0D873DF}" presName="horz1" presStyleCnt="0"/>
      <dgm:spPr/>
    </dgm:pt>
    <dgm:pt modelId="{238F3EFC-31FF-49D3-967C-378F60A93E24}" type="pres">
      <dgm:prSet presAssocID="{C34B3683-28AB-49B9-8DE5-2F7FB0D873DF}" presName="tx1" presStyleLbl="revTx" presStyleIdx="1" presStyleCnt="5"/>
      <dgm:spPr/>
    </dgm:pt>
    <dgm:pt modelId="{644C08A7-2FAD-41F0-81EE-00775E00B7CD}" type="pres">
      <dgm:prSet presAssocID="{C34B3683-28AB-49B9-8DE5-2F7FB0D873DF}" presName="vert1" presStyleCnt="0"/>
      <dgm:spPr/>
    </dgm:pt>
    <dgm:pt modelId="{EC78DAF5-8E30-4411-A818-0293DA71918C}" type="pres">
      <dgm:prSet presAssocID="{CEE0B14E-4088-4987-B34F-97BDF3F2C8AF}" presName="thickLine" presStyleLbl="alignNode1" presStyleIdx="2" presStyleCnt="5"/>
      <dgm:spPr/>
    </dgm:pt>
    <dgm:pt modelId="{65BADE08-29BC-4683-9404-96414196FC34}" type="pres">
      <dgm:prSet presAssocID="{CEE0B14E-4088-4987-B34F-97BDF3F2C8AF}" presName="horz1" presStyleCnt="0"/>
      <dgm:spPr/>
    </dgm:pt>
    <dgm:pt modelId="{42BE634F-4C4F-4683-B3FA-30D894031CFD}" type="pres">
      <dgm:prSet presAssocID="{CEE0B14E-4088-4987-B34F-97BDF3F2C8AF}" presName="tx1" presStyleLbl="revTx" presStyleIdx="2" presStyleCnt="5"/>
      <dgm:spPr/>
    </dgm:pt>
    <dgm:pt modelId="{0C9363C1-AEEF-457F-B6BD-7A3FEF476D6F}" type="pres">
      <dgm:prSet presAssocID="{CEE0B14E-4088-4987-B34F-97BDF3F2C8AF}" presName="vert1" presStyleCnt="0"/>
      <dgm:spPr/>
    </dgm:pt>
    <dgm:pt modelId="{907611C3-B77E-4DC9-9011-EF617ACF2F7E}" type="pres">
      <dgm:prSet presAssocID="{0C6745BE-4128-4838-A208-590CDEFD563F}" presName="thickLine" presStyleLbl="alignNode1" presStyleIdx="3" presStyleCnt="5"/>
      <dgm:spPr/>
    </dgm:pt>
    <dgm:pt modelId="{F7ED63F1-55F2-4E43-BDAE-A978F5361B08}" type="pres">
      <dgm:prSet presAssocID="{0C6745BE-4128-4838-A208-590CDEFD563F}" presName="horz1" presStyleCnt="0"/>
      <dgm:spPr/>
    </dgm:pt>
    <dgm:pt modelId="{98E5973C-8BCD-44FD-A0B2-A1ADA3560824}" type="pres">
      <dgm:prSet presAssocID="{0C6745BE-4128-4838-A208-590CDEFD563F}" presName="tx1" presStyleLbl="revTx" presStyleIdx="3" presStyleCnt="5"/>
      <dgm:spPr/>
    </dgm:pt>
    <dgm:pt modelId="{88CEF6A6-DF9C-4EAC-B0F1-3C9C0158E205}" type="pres">
      <dgm:prSet presAssocID="{0C6745BE-4128-4838-A208-590CDEFD563F}" presName="vert1" presStyleCnt="0"/>
      <dgm:spPr/>
    </dgm:pt>
    <dgm:pt modelId="{0ECBF9B2-8FAA-43B0-B0E1-754BF336447A}" type="pres">
      <dgm:prSet presAssocID="{F4E08D09-7EE5-42E4-BBAF-6643A82218C9}" presName="thickLine" presStyleLbl="alignNode1" presStyleIdx="4" presStyleCnt="5"/>
      <dgm:spPr/>
    </dgm:pt>
    <dgm:pt modelId="{6AA4B611-1A9E-441B-99D0-8D9569CFEE9A}" type="pres">
      <dgm:prSet presAssocID="{F4E08D09-7EE5-42E4-BBAF-6643A82218C9}" presName="horz1" presStyleCnt="0"/>
      <dgm:spPr/>
    </dgm:pt>
    <dgm:pt modelId="{B4A63F9A-E87D-4F5E-B044-9CEB1FC91D93}" type="pres">
      <dgm:prSet presAssocID="{F4E08D09-7EE5-42E4-BBAF-6643A82218C9}" presName="tx1" presStyleLbl="revTx" presStyleIdx="4" presStyleCnt="5"/>
      <dgm:spPr/>
    </dgm:pt>
    <dgm:pt modelId="{4354192D-EF7E-404C-84C4-1020B1E0DE8E}" type="pres">
      <dgm:prSet presAssocID="{F4E08D09-7EE5-42E4-BBAF-6643A82218C9}" presName="vert1" presStyleCnt="0"/>
      <dgm:spPr/>
    </dgm:pt>
  </dgm:ptLst>
  <dgm:cxnLst>
    <dgm:cxn modelId="{03696510-9177-4149-ABCA-21729EB33083}" type="presOf" srcId="{CEE0B14E-4088-4987-B34F-97BDF3F2C8AF}" destId="{42BE634F-4C4F-4683-B3FA-30D894031CFD}" srcOrd="0" destOrd="0" presId="urn:microsoft.com/office/officeart/2008/layout/LinedList"/>
    <dgm:cxn modelId="{6E045F29-3251-4D70-BE13-1D3CA46AF391}" type="presOf" srcId="{F4E08D09-7EE5-42E4-BBAF-6643A82218C9}" destId="{B4A63F9A-E87D-4F5E-B044-9CEB1FC91D93}" srcOrd="0" destOrd="0" presId="urn:microsoft.com/office/officeart/2008/layout/LinedList"/>
    <dgm:cxn modelId="{B7BA9D40-06E4-4772-8D35-C0B1F8C482AB}" srcId="{C7B5F8B5-EE89-4B08-ABCB-469271F6E274}" destId="{F4E08D09-7EE5-42E4-BBAF-6643A82218C9}" srcOrd="4" destOrd="0" parTransId="{ABEEBEEA-A866-4B75-B352-EC91B1A1973D}" sibTransId="{D8CBAB83-A013-4463-851D-9AE48788791F}"/>
    <dgm:cxn modelId="{E8498566-9FDD-4D30-A4D1-18747F3FCE36}" type="presOf" srcId="{C34B3683-28AB-49B9-8DE5-2F7FB0D873DF}" destId="{238F3EFC-31FF-49D3-967C-378F60A93E24}" srcOrd="0" destOrd="0" presId="urn:microsoft.com/office/officeart/2008/layout/LinedList"/>
    <dgm:cxn modelId="{62613497-61E8-49B2-B328-CFFF04BCA413}" type="presOf" srcId="{A9282FB1-48F2-4FB9-8DC1-507D00482A17}" destId="{CFC29334-81EE-474D-955D-3A0F8F64EB26}" srcOrd="0" destOrd="0" presId="urn:microsoft.com/office/officeart/2008/layout/LinedList"/>
    <dgm:cxn modelId="{55A23897-E0E5-457E-92F6-16013E20E3EF}" srcId="{C7B5F8B5-EE89-4B08-ABCB-469271F6E274}" destId="{0C6745BE-4128-4838-A208-590CDEFD563F}" srcOrd="3" destOrd="0" parTransId="{9583A17D-F5D9-4EAE-B2EE-1C5A151511CF}" sibTransId="{A2C572AE-EB0A-4670-B390-3AA1D3A20CB0}"/>
    <dgm:cxn modelId="{A5A3D79C-2E57-4B10-864A-76185B9338B6}" srcId="{C7B5F8B5-EE89-4B08-ABCB-469271F6E274}" destId="{A9282FB1-48F2-4FB9-8DC1-507D00482A17}" srcOrd="0" destOrd="0" parTransId="{40251945-7E35-4244-9280-3C25A30D422D}" sibTransId="{CB607811-049F-4E5A-BD48-6FF67BBFC8C4}"/>
    <dgm:cxn modelId="{019FCD9D-F6A5-4A2C-B31F-AE44BB45875D}" srcId="{C7B5F8B5-EE89-4B08-ABCB-469271F6E274}" destId="{CEE0B14E-4088-4987-B34F-97BDF3F2C8AF}" srcOrd="2" destOrd="0" parTransId="{D54E7A30-EEF4-41A6-8129-8782F132F265}" sibTransId="{CD2D4B88-14A3-4377-A7B2-4183209CA7CB}"/>
    <dgm:cxn modelId="{DE60BFB4-8B62-4DEB-9F09-2ECF6CE34AD7}" type="presOf" srcId="{C7B5F8B5-EE89-4B08-ABCB-469271F6E274}" destId="{2DFD8E77-8354-4762-8512-952B090D2156}" srcOrd="0" destOrd="0" presId="urn:microsoft.com/office/officeart/2008/layout/LinedList"/>
    <dgm:cxn modelId="{017E63EE-137A-4C22-876A-A0A16FE3A2AB}" type="presOf" srcId="{0C6745BE-4128-4838-A208-590CDEFD563F}" destId="{98E5973C-8BCD-44FD-A0B2-A1ADA3560824}" srcOrd="0" destOrd="0" presId="urn:microsoft.com/office/officeart/2008/layout/LinedList"/>
    <dgm:cxn modelId="{DBC2FAF5-71CB-470A-94E1-A0C02E17C4BF}" srcId="{C7B5F8B5-EE89-4B08-ABCB-469271F6E274}" destId="{C34B3683-28AB-49B9-8DE5-2F7FB0D873DF}" srcOrd="1" destOrd="0" parTransId="{EB22996F-122E-40AE-8CFA-969FA2C7D005}" sibTransId="{11E2F949-2D8B-4A0F-AF47-E1D5945EF0F2}"/>
    <dgm:cxn modelId="{AA817672-B112-43D1-AF4A-8E21C02B2805}" type="presParOf" srcId="{2DFD8E77-8354-4762-8512-952B090D2156}" destId="{5E20917E-1060-4AC1-93F5-89A6FCF6992C}" srcOrd="0" destOrd="0" presId="urn:microsoft.com/office/officeart/2008/layout/LinedList"/>
    <dgm:cxn modelId="{F6A8A8A3-5000-4267-94FD-B8B0D792378C}" type="presParOf" srcId="{2DFD8E77-8354-4762-8512-952B090D2156}" destId="{635B6CCA-ED5A-450A-B184-D8FAE0AA6103}" srcOrd="1" destOrd="0" presId="urn:microsoft.com/office/officeart/2008/layout/LinedList"/>
    <dgm:cxn modelId="{665E7F75-861F-41B6-8B6F-37370230CF5F}" type="presParOf" srcId="{635B6CCA-ED5A-450A-B184-D8FAE0AA6103}" destId="{CFC29334-81EE-474D-955D-3A0F8F64EB26}" srcOrd="0" destOrd="0" presId="urn:microsoft.com/office/officeart/2008/layout/LinedList"/>
    <dgm:cxn modelId="{97376249-3CEA-4748-8CA0-B729DC2ABC8A}" type="presParOf" srcId="{635B6CCA-ED5A-450A-B184-D8FAE0AA6103}" destId="{3D5C452C-9015-47B5-ACCA-F80C5B5E954D}" srcOrd="1" destOrd="0" presId="urn:microsoft.com/office/officeart/2008/layout/LinedList"/>
    <dgm:cxn modelId="{9173AFAC-3A1B-4F0C-920C-D5BC3E44C613}" type="presParOf" srcId="{2DFD8E77-8354-4762-8512-952B090D2156}" destId="{EE43DD12-C087-443A-B6D8-5039724C16CB}" srcOrd="2" destOrd="0" presId="urn:microsoft.com/office/officeart/2008/layout/LinedList"/>
    <dgm:cxn modelId="{4AD2D30A-163A-4B41-AE44-61B6DB8B077A}" type="presParOf" srcId="{2DFD8E77-8354-4762-8512-952B090D2156}" destId="{3E9503AB-EBCB-4C70-86EF-62C51B43D1BC}" srcOrd="3" destOrd="0" presId="urn:microsoft.com/office/officeart/2008/layout/LinedList"/>
    <dgm:cxn modelId="{1CD51B07-5116-4383-8843-335B29173691}" type="presParOf" srcId="{3E9503AB-EBCB-4C70-86EF-62C51B43D1BC}" destId="{238F3EFC-31FF-49D3-967C-378F60A93E24}" srcOrd="0" destOrd="0" presId="urn:microsoft.com/office/officeart/2008/layout/LinedList"/>
    <dgm:cxn modelId="{60F19E88-F0A0-48F7-AAB5-DA1B4C20A073}" type="presParOf" srcId="{3E9503AB-EBCB-4C70-86EF-62C51B43D1BC}" destId="{644C08A7-2FAD-41F0-81EE-00775E00B7CD}" srcOrd="1" destOrd="0" presId="urn:microsoft.com/office/officeart/2008/layout/LinedList"/>
    <dgm:cxn modelId="{043DF5F1-EE43-47F8-B678-3D389FC65DBD}" type="presParOf" srcId="{2DFD8E77-8354-4762-8512-952B090D2156}" destId="{EC78DAF5-8E30-4411-A818-0293DA71918C}" srcOrd="4" destOrd="0" presId="urn:microsoft.com/office/officeart/2008/layout/LinedList"/>
    <dgm:cxn modelId="{16A1C6FC-1FC2-4AAE-ADAB-4FDED62F50EC}" type="presParOf" srcId="{2DFD8E77-8354-4762-8512-952B090D2156}" destId="{65BADE08-29BC-4683-9404-96414196FC34}" srcOrd="5" destOrd="0" presId="urn:microsoft.com/office/officeart/2008/layout/LinedList"/>
    <dgm:cxn modelId="{F89B06AB-E997-4CC6-AAE1-43A7130A6CCD}" type="presParOf" srcId="{65BADE08-29BC-4683-9404-96414196FC34}" destId="{42BE634F-4C4F-4683-B3FA-30D894031CFD}" srcOrd="0" destOrd="0" presId="urn:microsoft.com/office/officeart/2008/layout/LinedList"/>
    <dgm:cxn modelId="{1025578B-DB64-4868-B953-E22B2B52A46F}" type="presParOf" srcId="{65BADE08-29BC-4683-9404-96414196FC34}" destId="{0C9363C1-AEEF-457F-B6BD-7A3FEF476D6F}" srcOrd="1" destOrd="0" presId="urn:microsoft.com/office/officeart/2008/layout/LinedList"/>
    <dgm:cxn modelId="{A1421F9D-52C8-4AD5-8F33-16E12D73D1E5}" type="presParOf" srcId="{2DFD8E77-8354-4762-8512-952B090D2156}" destId="{907611C3-B77E-4DC9-9011-EF617ACF2F7E}" srcOrd="6" destOrd="0" presId="urn:microsoft.com/office/officeart/2008/layout/LinedList"/>
    <dgm:cxn modelId="{060673FB-B9E4-4458-9F1D-F1AC186668F8}" type="presParOf" srcId="{2DFD8E77-8354-4762-8512-952B090D2156}" destId="{F7ED63F1-55F2-4E43-BDAE-A978F5361B08}" srcOrd="7" destOrd="0" presId="urn:microsoft.com/office/officeart/2008/layout/LinedList"/>
    <dgm:cxn modelId="{D7F1E1A0-09F7-4AC1-A741-FCC90D19C09C}" type="presParOf" srcId="{F7ED63F1-55F2-4E43-BDAE-A978F5361B08}" destId="{98E5973C-8BCD-44FD-A0B2-A1ADA3560824}" srcOrd="0" destOrd="0" presId="urn:microsoft.com/office/officeart/2008/layout/LinedList"/>
    <dgm:cxn modelId="{008B67B5-0874-4751-A26A-F4DCC911097E}" type="presParOf" srcId="{F7ED63F1-55F2-4E43-BDAE-A978F5361B08}" destId="{88CEF6A6-DF9C-4EAC-B0F1-3C9C0158E205}" srcOrd="1" destOrd="0" presId="urn:microsoft.com/office/officeart/2008/layout/LinedList"/>
    <dgm:cxn modelId="{1A00CE09-CA89-49F9-A02D-827E402B53B3}" type="presParOf" srcId="{2DFD8E77-8354-4762-8512-952B090D2156}" destId="{0ECBF9B2-8FAA-43B0-B0E1-754BF336447A}" srcOrd="8" destOrd="0" presId="urn:microsoft.com/office/officeart/2008/layout/LinedList"/>
    <dgm:cxn modelId="{6C55C9F4-8344-4E87-93E5-C59AD014CE41}" type="presParOf" srcId="{2DFD8E77-8354-4762-8512-952B090D2156}" destId="{6AA4B611-1A9E-441B-99D0-8D9569CFEE9A}" srcOrd="9" destOrd="0" presId="urn:microsoft.com/office/officeart/2008/layout/LinedList"/>
    <dgm:cxn modelId="{1E9A786B-78DA-4492-8142-02669061E1DA}" type="presParOf" srcId="{6AA4B611-1A9E-441B-99D0-8D9569CFEE9A}" destId="{B4A63F9A-E87D-4F5E-B044-9CEB1FC91D93}" srcOrd="0" destOrd="0" presId="urn:microsoft.com/office/officeart/2008/layout/LinedList"/>
    <dgm:cxn modelId="{AF9DFBA3-97A7-419B-8A4F-B1CB6A5978D6}" type="presParOf" srcId="{6AA4B611-1A9E-441B-99D0-8D9569CFEE9A}" destId="{4354192D-EF7E-404C-84C4-1020B1E0DE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0917E-1060-4AC1-93F5-89A6FCF6992C}">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29334-81EE-474D-955D-3A0F8F64EB26}">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kern="1200" dirty="0"/>
            <a:t>Alternate perspectives on Development</a:t>
          </a:r>
          <a:endParaRPr lang="en-US" sz="3000" kern="1200" dirty="0"/>
        </a:p>
      </dsp:txBody>
      <dsp:txXfrm>
        <a:off x="0" y="623"/>
        <a:ext cx="6492875" cy="1020830"/>
      </dsp:txXfrm>
    </dsp:sp>
    <dsp:sp modelId="{EE43DD12-C087-443A-B6D8-5039724C16CB}">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8F3EFC-31FF-49D3-967C-378F60A93E24}">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kern="1200" dirty="0"/>
            <a:t>Globalisation- meaning, perspectives</a:t>
          </a:r>
          <a:endParaRPr lang="en-US" sz="3000" kern="1200" dirty="0"/>
        </a:p>
      </dsp:txBody>
      <dsp:txXfrm>
        <a:off x="0" y="1021453"/>
        <a:ext cx="6492875" cy="1020830"/>
      </dsp:txXfrm>
    </dsp:sp>
    <dsp:sp modelId="{EC78DAF5-8E30-4411-A818-0293DA71918C}">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E634F-4C4F-4683-B3FA-30D894031CFD}">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kern="1200" dirty="0"/>
            <a:t>Historical Phases and Key Drivers</a:t>
          </a:r>
          <a:endParaRPr lang="en-US" sz="3000" b="0" kern="1200" dirty="0"/>
        </a:p>
      </dsp:txBody>
      <dsp:txXfrm>
        <a:off x="0" y="2042284"/>
        <a:ext cx="6492875" cy="1020830"/>
      </dsp:txXfrm>
    </dsp:sp>
    <dsp:sp modelId="{907611C3-B77E-4DC9-9011-EF617ACF2F7E}">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5973C-8BCD-44FD-A0B2-A1ADA3560824}">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b="0" kern="1200" dirty="0"/>
            <a:t>Dimensions of Globalization </a:t>
          </a:r>
          <a:endParaRPr lang="en-US" sz="3000" b="0" kern="1200" dirty="0"/>
        </a:p>
      </dsp:txBody>
      <dsp:txXfrm>
        <a:off x="0" y="3063115"/>
        <a:ext cx="6492875" cy="1020830"/>
      </dsp:txXfrm>
    </dsp:sp>
    <dsp:sp modelId="{0ECBF9B2-8FAA-43B0-B0E1-754BF336447A}">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63F9A-E87D-4F5E-B044-9CEB1FC91D93}">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dirty="0"/>
            <a:t>Globalization and Development</a:t>
          </a:r>
          <a:endParaRPr lang="en-US" sz="3000" b="0" kern="1200" dirty="0"/>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8332" units="cm"/>
          <inkml:channel name="Y" type="integer" max="10564" units="cm"/>
          <inkml:channel name="F" type="integer" max="256" units="dev"/>
          <inkml:channel name="T" type="integer" max="2.14748E9" units="dev"/>
        </inkml:traceFormat>
        <inkml:channelProperties>
          <inkml:channelProperty channel="X" name="resolution" value="623.53741" units="1/cm"/>
          <inkml:channelProperty channel="Y" name="resolution" value="636.38556" units="1/cm"/>
          <inkml:channelProperty channel="F" name="resolution" value="0" units="1/dev"/>
          <inkml:channelProperty channel="T" name="resolution" value="1" units="1/dev"/>
        </inkml:channelProperties>
      </inkml:inkSource>
      <inkml:timestamp xml:id="ts0" timeString="2022-01-29T05:22:09.126"/>
    </inkml:context>
    <inkml:brush xml:id="br0">
      <inkml:brushProperty name="width" value="0.05292" units="cm"/>
      <inkml:brushProperty name="height" value="0.05292" units="cm"/>
      <inkml:brushProperty name="color" value="#FF0000"/>
    </inkml:brush>
  </inkml:definitions>
  <inkml:trace contextRef="#ctx0" brushRef="#br0">20067 12939 50 0,'0'0'0'0,"0"0"0"15,0 0 0-15,0 0 0 16,0 0 0-16,16 28 1 16,-1-8 0-16,5 4-1 15,1-6 0-15,-1 0 1 16,4-13 0-16,4-5 7 16,9-14 1-16,9-11-9 15,11-24 0-15,6-18 4 0,37-39 1 16,25-33-5-16,12-5 0 15,16-17-15-15,10-5 1 16,1 0-17-16</inkml:trace>
  <inkml:trace contextRef="#ctx0" brushRef="#br0" timeOffset="724.22">19612 15052 79 0,'0'0'0'0,"-31"0"0"16,23 6 0-16,8-1 0 15,8 8 0-15,6 3 0 16,7 2 0-16,6 0 0 16,5-4 0-16,7-3 1 15,5-15 1-15,8-12-1 16,9-18 1-16,9-17-2 16,28-40 1-16,18-39-1 15,14-13 0-15,12-23-14 0,26-32 1 16,0 0-25-1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C0486-D45B-472E-A822-6DDF7EEA134B}" type="datetimeFigureOut">
              <a:rPr lang="en-IN" smtClean="0"/>
              <a:t>11-02-2022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0B0F1-84D3-41C3-947D-31CB72AE4092}" type="slidenum">
              <a:rPr lang="en-IN" smtClean="0"/>
              <a:t>‹#›</a:t>
            </a:fld>
            <a:endParaRPr lang="en-IN"/>
          </a:p>
        </p:txBody>
      </p:sp>
    </p:spTree>
    <p:extLst>
      <p:ext uri="{BB962C8B-B14F-4D97-AF65-F5344CB8AC3E}">
        <p14:creationId xmlns:p14="http://schemas.microsoft.com/office/powerpoint/2010/main" val="346521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988049-126D-4F81-A321-44A158C36EA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6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CEDB2A-A49E-48CF-95C8-FD1D1F1D74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67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Doctors Without Borders, Amnesty International, the Union of Concerned Scientists, the World Economic Forum,</a:t>
            </a:r>
          </a:p>
          <a:p>
            <a:r>
              <a:rPr lang="en-US" dirty="0"/>
              <a:t>expansion and the stretching of social relations, activities, and interdependencies</a:t>
            </a:r>
          </a:p>
          <a:p>
            <a:r>
              <a:rPr lang="en-US" dirty="0"/>
              <a:t> intensification and acceleration of social exchanges and activities. a social condition characterized by the existence of global economic, political, cultural, and environmental interconnections and flows that make many of the currently existing borders and boundaries irrelevant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globalization involves the creation of new and the multiplication of existing social networks and activities overcoming traditional political, economic, cultural, and geographical boundaries</a:t>
            </a:r>
          </a:p>
          <a:p>
            <a:endParaRPr lang="en-IN" dirty="0"/>
          </a:p>
        </p:txBody>
      </p:sp>
      <p:sp>
        <p:nvSpPr>
          <p:cNvPr id="4" name="Slide Number Placeholder 3"/>
          <p:cNvSpPr>
            <a:spLocks noGrp="1"/>
          </p:cNvSpPr>
          <p:nvPr>
            <p:ph type="sldNum" sz="quarter" idx="5"/>
          </p:nvPr>
        </p:nvSpPr>
        <p:spPr/>
        <p:txBody>
          <a:bodyPr/>
          <a:lstStyle/>
          <a:p>
            <a:fld id="{DCCEDB2A-A49E-48CF-95C8-FD1D1F1D7423}" type="slidenum">
              <a:rPr lang="en-IN" smtClean="0"/>
              <a:t>11</a:t>
            </a:fld>
            <a:endParaRPr lang="en-IN"/>
          </a:p>
        </p:txBody>
      </p:sp>
    </p:spTree>
    <p:extLst>
      <p:ext uri="{BB962C8B-B14F-4D97-AF65-F5344CB8AC3E}">
        <p14:creationId xmlns:p14="http://schemas.microsoft.com/office/powerpoint/2010/main" val="166918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integration of national economies into the international economy through trade, direct foreign investment, short-term capital flows, international flows of workers and humanity generally, and flows of technology’ (Bhagwati 2004)</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0B0F1-84D3-41C3-947D-31CB72AE409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642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Robert Cooper : </a:t>
            </a:r>
            <a:r>
              <a:rPr lang="en-US" dirty="0"/>
              <a:t>‘postmodern’ state ; pooled sovereignty of states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processes through which sovereign nation-states are </a:t>
            </a:r>
            <a:r>
              <a:rPr lang="en-US" dirty="0" err="1"/>
              <a:t>criss-crossed</a:t>
            </a:r>
            <a:r>
              <a:rPr lang="en-US" dirty="0"/>
              <a:t> and undermined by transnational actors with varying prospects of power, orientations, identities and networks’(Beck 2000)</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CEDB2A-A49E-48CF-95C8-FD1D1F1D74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97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CEDB2A-A49E-48CF-95C8-FD1D1F1D74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76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ociety for </a:t>
            </a:r>
            <a:r>
              <a:rPr lang="en-US" sz="1200" b="1" i="0" kern="1200" dirty="0">
                <a:solidFill>
                  <a:schemeClr val="tx1"/>
                </a:solidFill>
                <a:effectLst/>
                <a:latin typeface="+mn-lt"/>
                <a:ea typeface="+mn-ea"/>
                <a:cs typeface="+mn-cs"/>
              </a:rPr>
              <a:t>W</a:t>
            </a:r>
            <a:r>
              <a:rPr lang="en-US" sz="1200" b="0" i="0" kern="1200" dirty="0">
                <a:solidFill>
                  <a:schemeClr val="tx1"/>
                </a:solidFill>
                <a:effectLst/>
                <a:latin typeface="+mn-lt"/>
                <a:ea typeface="+mn-ea"/>
                <a:cs typeface="+mn-cs"/>
              </a:rPr>
              <a:t>orldwide </a:t>
            </a:r>
            <a:r>
              <a:rPr lang="en-US" sz="1200" b="1" i="0" kern="12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nterbank </a:t>
            </a:r>
            <a:r>
              <a:rPr lang="en-US" sz="1200" b="1" i="0"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inancial </a:t>
            </a:r>
            <a:r>
              <a:rPr lang="en-US" sz="1200" b="1"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elecommunication (SWIFT)</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CEDB2A-A49E-48CF-95C8-FD1D1F1D74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14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96E0-5F43-4ED6-8A4C-629109186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BB0A34-0D2E-487A-B1E0-F1E4F0E94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8FD47D-A168-4E50-84F6-F62BD522EA87}"/>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5" name="Footer Placeholder 4">
            <a:extLst>
              <a:ext uri="{FF2B5EF4-FFF2-40B4-BE49-F238E27FC236}">
                <a16:creationId xmlns:a16="http://schemas.microsoft.com/office/drawing/2014/main" id="{276C2406-3C06-46C7-AC1C-81E39CE19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5DB75-7F19-46AA-8CF2-5C2F6E81C251}"/>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402436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879E-EF4F-49AE-A024-F62228CA99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C7911F-B90D-4915-BCBF-7DB50DB60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8F4DC-6D94-4C06-81F5-FF42AD283F13}"/>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5" name="Footer Placeholder 4">
            <a:extLst>
              <a:ext uri="{FF2B5EF4-FFF2-40B4-BE49-F238E27FC236}">
                <a16:creationId xmlns:a16="http://schemas.microsoft.com/office/drawing/2014/main" id="{E28F1ACB-9C1C-4016-8DE9-029F10290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94800-986D-4CD6-AB17-CCB3872BF6D3}"/>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177789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057E9D-1B8D-49ED-8038-36B6B50847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2D673A-DA87-4C40-9E5C-CCB07DAA8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90ADC-88B9-4C13-85C5-6B9701880009}"/>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5" name="Footer Placeholder 4">
            <a:extLst>
              <a:ext uri="{FF2B5EF4-FFF2-40B4-BE49-F238E27FC236}">
                <a16:creationId xmlns:a16="http://schemas.microsoft.com/office/drawing/2014/main" id="{AEA57ECD-6191-4316-B2DA-8F94CFA50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E0F3F-DB51-49B8-84BD-F4FD69755272}"/>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392187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235197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421380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328377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2170169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395365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3098490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1189353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67172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ED6A-822B-4318-825E-EC7E35267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A35168-5E99-4C70-9FAB-44C4B32FC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06854-FF9F-445B-8991-F4CAFC6FED41}"/>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5" name="Footer Placeholder 4">
            <a:extLst>
              <a:ext uri="{FF2B5EF4-FFF2-40B4-BE49-F238E27FC236}">
                <a16:creationId xmlns:a16="http://schemas.microsoft.com/office/drawing/2014/main" id="{851206B5-78EB-4D48-8528-E0308A2C5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D39B7-B6CF-435C-8348-0BFC17DF8560}"/>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1851779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2966511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3120555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D48D92-B1AD-4C9B-827F-5266C1990F9F}"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1A773-7745-4B64-901D-B8DEDDB37237}" type="slidenum">
              <a:rPr lang="en-IN" smtClean="0"/>
              <a:pPr/>
              <a:t>‹#›</a:t>
            </a:fld>
            <a:endParaRPr lang="en-IN"/>
          </a:p>
        </p:txBody>
      </p:sp>
    </p:spTree>
    <p:extLst>
      <p:ext uri="{BB962C8B-B14F-4D97-AF65-F5344CB8AC3E}">
        <p14:creationId xmlns:p14="http://schemas.microsoft.com/office/powerpoint/2010/main" val="380199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9A09-72D3-44A3-8FF8-8CF5E111E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1B3DC3-7574-4B43-B99F-2E88075AC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939193-2CD5-448F-ADA1-6790D50372CE}"/>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5" name="Footer Placeholder 4">
            <a:extLst>
              <a:ext uri="{FF2B5EF4-FFF2-40B4-BE49-F238E27FC236}">
                <a16:creationId xmlns:a16="http://schemas.microsoft.com/office/drawing/2014/main" id="{CC5C1A38-598B-4C08-A40F-4EE7BBBDA6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9FF49-9DD1-4437-8D74-88164281AAFF}"/>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175788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BDB8-183F-4C28-B81F-BEE9BB43CC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3160AC-E323-4F7A-A261-B1A832D99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CCCA75-05DE-4C71-AF74-84C5CD583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E619EA-B70E-4F53-B29B-4244C7DDE332}"/>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6" name="Footer Placeholder 5">
            <a:extLst>
              <a:ext uri="{FF2B5EF4-FFF2-40B4-BE49-F238E27FC236}">
                <a16:creationId xmlns:a16="http://schemas.microsoft.com/office/drawing/2014/main" id="{D1547A06-909A-4BDC-8129-83E990DE50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EB0FC-BB2D-4B28-89B1-4E203D68C31F}"/>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196562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6D28-DCA3-4605-A627-DA28B16A1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AB9DC-14FC-4DAE-9BE0-E7C9A7930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0AD68-5CE9-4896-A468-85D678A1C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0E8340-1931-44C3-88EE-58761C45A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6CD1E-684A-4AC8-8CDF-CDE966F08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0FF9D1-1482-48B1-B23E-44005F8422B4}"/>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8" name="Footer Placeholder 7">
            <a:extLst>
              <a:ext uri="{FF2B5EF4-FFF2-40B4-BE49-F238E27FC236}">
                <a16:creationId xmlns:a16="http://schemas.microsoft.com/office/drawing/2014/main" id="{1196A451-C68E-44CF-BDFE-95D19F9E81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3610CC-841A-4494-85E9-92FCF1E3DABB}"/>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94968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4D10-7A6C-49EB-BE2C-2A8015AD7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8837D-559D-4055-AB7F-7FDAE6DCF7E1}"/>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4" name="Footer Placeholder 3">
            <a:extLst>
              <a:ext uri="{FF2B5EF4-FFF2-40B4-BE49-F238E27FC236}">
                <a16:creationId xmlns:a16="http://schemas.microsoft.com/office/drawing/2014/main" id="{8F8E61F8-4DC8-4042-8EB2-7DF9332525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F0365A-166D-46BF-B31F-D24EE05C3985}"/>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2411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71375-3393-4B72-B4FF-7C3CA105A0EC}"/>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3" name="Footer Placeholder 2">
            <a:extLst>
              <a:ext uri="{FF2B5EF4-FFF2-40B4-BE49-F238E27FC236}">
                <a16:creationId xmlns:a16="http://schemas.microsoft.com/office/drawing/2014/main" id="{BD024315-C401-4D03-9EA0-67DCE75DC4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996802-B733-4F3A-A424-E89F73B31455}"/>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77804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CFD6-81E9-4ECC-A0B5-71C6455A2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7E116E-6A79-4E7C-BCED-2948E1850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BDEEBE-C0FF-4EC2-9896-D112BEBD5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1E616-AF07-4AB7-A3A9-08CE5A0E919C}"/>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6" name="Footer Placeholder 5">
            <a:extLst>
              <a:ext uri="{FF2B5EF4-FFF2-40B4-BE49-F238E27FC236}">
                <a16:creationId xmlns:a16="http://schemas.microsoft.com/office/drawing/2014/main" id="{366A3DF4-3FA4-478E-A001-2553C635B6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C421F-E879-4EA0-927C-5E6F5E9308A5}"/>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195346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2D49-2B40-41E8-9E2D-4810654E5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22B64-2A34-4185-8240-5EBF84587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4DA14A-F482-412D-9DA9-3DCA3E1AD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7D6DE-E9A8-42F5-88E9-B11FCB5D26FC}"/>
              </a:ext>
            </a:extLst>
          </p:cNvPr>
          <p:cNvSpPr>
            <a:spLocks noGrp="1"/>
          </p:cNvSpPr>
          <p:nvPr>
            <p:ph type="dt" sz="half" idx="10"/>
          </p:nvPr>
        </p:nvSpPr>
        <p:spPr/>
        <p:txBody>
          <a:bodyPr/>
          <a:lstStyle/>
          <a:p>
            <a:fld id="{9B839557-99FA-41EE-97EB-5986AACA2D4D}" type="datetimeFigureOut">
              <a:rPr lang="en-IN" smtClean="0"/>
              <a:t>11-02-2022</a:t>
            </a:fld>
            <a:endParaRPr lang="en-IN"/>
          </a:p>
        </p:txBody>
      </p:sp>
      <p:sp>
        <p:nvSpPr>
          <p:cNvPr id="6" name="Footer Placeholder 5">
            <a:extLst>
              <a:ext uri="{FF2B5EF4-FFF2-40B4-BE49-F238E27FC236}">
                <a16:creationId xmlns:a16="http://schemas.microsoft.com/office/drawing/2014/main" id="{CDC037BD-1647-4310-9E7D-C548764A0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A0A18A-6AF6-4D74-ACF9-B0C33D106FB7}"/>
              </a:ext>
            </a:extLst>
          </p:cNvPr>
          <p:cNvSpPr>
            <a:spLocks noGrp="1"/>
          </p:cNvSpPr>
          <p:nvPr>
            <p:ph type="sldNum" sz="quarter" idx="12"/>
          </p:nvPr>
        </p:nvSpPr>
        <p:spPr/>
        <p:txBody>
          <a:bodyPr/>
          <a:lstStyle/>
          <a:p>
            <a:fld id="{8BABCE10-3E70-4D17-B7B1-220F112801F5}" type="slidenum">
              <a:rPr lang="en-IN" smtClean="0"/>
              <a:t>‹#›</a:t>
            </a:fld>
            <a:endParaRPr lang="en-IN"/>
          </a:p>
        </p:txBody>
      </p:sp>
    </p:spTree>
    <p:extLst>
      <p:ext uri="{BB962C8B-B14F-4D97-AF65-F5344CB8AC3E}">
        <p14:creationId xmlns:p14="http://schemas.microsoft.com/office/powerpoint/2010/main" val="28938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423B1-7471-4E00-BB1A-C60DE583F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C2A845-6FAF-4A3B-8C58-04E5BAC5F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6FCAB-3F04-4ABE-A470-53D48C007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39557-99FA-41EE-97EB-5986AACA2D4D}" type="datetimeFigureOut">
              <a:rPr lang="en-IN" smtClean="0"/>
              <a:t>11-02-2022</a:t>
            </a:fld>
            <a:endParaRPr lang="en-IN"/>
          </a:p>
        </p:txBody>
      </p:sp>
      <p:sp>
        <p:nvSpPr>
          <p:cNvPr id="5" name="Footer Placeholder 4">
            <a:extLst>
              <a:ext uri="{FF2B5EF4-FFF2-40B4-BE49-F238E27FC236}">
                <a16:creationId xmlns:a16="http://schemas.microsoft.com/office/drawing/2014/main" id="{68E63798-EBFD-4D67-A8C7-0184585E4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5CE9D0-78AB-4E86-B917-0DF60B719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BCE10-3E70-4D17-B7B1-220F112801F5}" type="slidenum">
              <a:rPr lang="en-IN" smtClean="0"/>
              <a:t>‹#›</a:t>
            </a:fld>
            <a:endParaRPr lang="en-IN"/>
          </a:p>
        </p:txBody>
      </p:sp>
    </p:spTree>
    <p:extLst>
      <p:ext uri="{BB962C8B-B14F-4D97-AF65-F5344CB8AC3E}">
        <p14:creationId xmlns:p14="http://schemas.microsoft.com/office/powerpoint/2010/main" val="244842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48D92-B1AD-4C9B-827F-5266C1990F9F}" type="datetimeFigureOut">
              <a:rPr lang="en-IN" smtClean="0"/>
              <a:pPr/>
              <a:t>11-02-2022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A773-7745-4B64-901D-B8DEDDB37237}" type="slidenum">
              <a:rPr lang="en-IN" smtClean="0"/>
              <a:pPr/>
              <a:t>‹#›</a:t>
            </a:fld>
            <a:endParaRPr lang="en-IN"/>
          </a:p>
        </p:txBody>
      </p:sp>
    </p:spTree>
    <p:extLst>
      <p:ext uri="{BB962C8B-B14F-4D97-AF65-F5344CB8AC3E}">
        <p14:creationId xmlns:p14="http://schemas.microsoft.com/office/powerpoint/2010/main" val="3691045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hyperlink" Target="https://singularityhub.com/2017/10/22/peak-globalization-is-the-path-to-a-sustainable-economy/" TargetMode="External"/><Relationship Id="rId3" Type="http://schemas.openxmlformats.org/officeDocument/2006/relationships/hyperlink" Target="http://egyankosh.ac.in/bitstream/123456789/23853/1/Unit-13.pdf" TargetMode="External"/><Relationship Id="rId7" Type="http://schemas.openxmlformats.org/officeDocument/2006/relationships/hyperlink" Target="https://www.globalization101.org/uploads/File/Technology/tech.pdf" TargetMode="External"/><Relationship Id="rId2" Type="http://schemas.openxmlformats.org/officeDocument/2006/relationships/hyperlink" Target="https://en.wikipedia.org/wiki/Municipal_Corporation_(India)" TargetMode="External"/><Relationship Id="rId1" Type="http://schemas.openxmlformats.org/officeDocument/2006/relationships/slideLayout" Target="../slideLayouts/slideLayout2.xml"/><Relationship Id="rId6" Type="http://schemas.openxmlformats.org/officeDocument/2006/relationships/hyperlink" Target="https://shodhganga.inflibnet.ac.in/bitstream/10603/24318/9/09_chapter_3.pdf" TargetMode="External"/><Relationship Id="rId5" Type="http://schemas.openxmlformats.org/officeDocument/2006/relationships/hyperlink" Target="http://egyankosh.ac.in/bitstream/123456789/20982/1/Unit-28.pdf" TargetMode="External"/><Relationship Id="rId10" Type="http://schemas.openxmlformats.org/officeDocument/2006/relationships/hyperlink" Target="http://biblioteca.clacso.edu.ar/ar/libros/cuba/if/marx/documentos/22/Global%20capitalism%20and%20the%20internationalization.pdf" TargetMode="External"/><Relationship Id="rId4" Type="http://schemas.openxmlformats.org/officeDocument/2006/relationships/hyperlink" Target="http://egyankosh.ac.in/bitstream/123456789/27083/1/Unit-20.pdf" TargetMode="External"/><Relationship Id="rId9" Type="http://schemas.openxmlformats.org/officeDocument/2006/relationships/hyperlink" Target="https://pdfs.semanticscholar.org/73e2/1f3082bd9094b99124ceaed0d640d5c2eae8.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E731F9-0331-462E-B984-A6AE6882367B}"/>
              </a:ext>
            </a:extLst>
          </p:cNvPr>
          <p:cNvSpPr txBox="1"/>
          <p:nvPr/>
        </p:nvSpPr>
        <p:spPr>
          <a:xfrm>
            <a:off x="4508556" y="458348"/>
            <a:ext cx="2331023" cy="181588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ICT4D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Lecture-4 &amp; 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12/02/2022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002060"/>
                </a:solidFill>
                <a:latin typeface="Times New Roman" panose="02020603050405020304" pitchFamily="18" charset="0"/>
                <a:cs typeface="Times New Roman" panose="02020603050405020304" pitchFamily="18" charset="0"/>
              </a:rPr>
              <a:t>13/02/2022</a:t>
            </a:r>
            <a:endParaRPr kumimoji="0" lang="en-IN" sz="28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
        <p:nvSpPr>
          <p:cNvPr id="9" name="Title 1">
            <a:extLst>
              <a:ext uri="{FF2B5EF4-FFF2-40B4-BE49-F238E27FC236}">
                <a16:creationId xmlns:a16="http://schemas.microsoft.com/office/drawing/2014/main" id="{43EBD585-33B8-48B4-8C67-B42505CF20FD}"/>
              </a:ext>
            </a:extLst>
          </p:cNvPr>
          <p:cNvSpPr>
            <a:spLocks noGrp="1"/>
          </p:cNvSpPr>
          <p:nvPr>
            <p:ph type="ctrTitle"/>
          </p:nvPr>
        </p:nvSpPr>
        <p:spPr>
          <a:xfrm>
            <a:off x="1222744" y="2642818"/>
            <a:ext cx="9448800" cy="2768917"/>
          </a:xfrm>
        </p:spPr>
        <p:txBody>
          <a:bodyPr>
            <a:normAutofit fontScale="90000"/>
          </a:bodyPr>
          <a:lstStyle/>
          <a:p>
            <a:r>
              <a:rPr lang="en-IN" sz="8000" b="1" dirty="0">
                <a:solidFill>
                  <a:srgbClr val="C00000"/>
                </a:solidFill>
                <a:latin typeface="Bookman Old Style" panose="02050604050505020204" pitchFamily="18" charset="0"/>
              </a:rPr>
              <a:t>Globalisation &amp; Development</a:t>
            </a:r>
            <a:br>
              <a:rPr lang="en-IN" sz="5400" b="1" dirty="0">
                <a:solidFill>
                  <a:srgbClr val="C00000"/>
                </a:solidFill>
                <a:latin typeface="Bookman Old Style" panose="020506040505050202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27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BBD3-CB42-4788-8519-222D962AB64B}"/>
              </a:ext>
            </a:extLst>
          </p:cNvPr>
          <p:cNvSpPr>
            <a:spLocks noGrp="1"/>
          </p:cNvSpPr>
          <p:nvPr>
            <p:ph type="title"/>
          </p:nvPr>
        </p:nvSpPr>
        <p:spPr>
          <a:xfrm>
            <a:off x="838200" y="118365"/>
            <a:ext cx="10476960" cy="493519"/>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GLOBALISATION: Meaning &amp; Definitions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EF2E62-EABF-4544-AD17-8156FCB1EA94}"/>
              </a:ext>
            </a:extLst>
          </p:cNvPr>
          <p:cNvSpPr>
            <a:spLocks noGrp="1"/>
          </p:cNvSpPr>
          <p:nvPr>
            <p:ph idx="1"/>
          </p:nvPr>
        </p:nvSpPr>
        <p:spPr>
          <a:xfrm>
            <a:off x="838200" y="858644"/>
            <a:ext cx="11092544" cy="5880991"/>
          </a:xfrm>
        </p:spPr>
        <p:txBody>
          <a:bodyPr>
            <a:normAutofit fontScale="77500" lnSpcReduction="20000"/>
          </a:bodyPr>
          <a:lstStyle/>
          <a:p>
            <a:r>
              <a:rPr lang="en-US" dirty="0"/>
              <a:t>Worldwide Interconnectedness and interdependence of people, places, ideas, information, objects, activities, and exchanges ; </a:t>
            </a:r>
            <a:r>
              <a:rPr lang="en-US" b="1" dirty="0"/>
              <a:t>breadth</a:t>
            </a:r>
            <a:r>
              <a:rPr lang="en-US" dirty="0"/>
              <a:t> of interconnectedness </a:t>
            </a:r>
            <a:r>
              <a:rPr lang="en-US" b="1" dirty="0"/>
              <a:t>stretched</a:t>
            </a:r>
            <a:r>
              <a:rPr lang="en-US" dirty="0"/>
              <a:t> globally, and its </a:t>
            </a:r>
            <a:r>
              <a:rPr lang="en-US" b="1" dirty="0"/>
              <a:t>intensity</a:t>
            </a:r>
            <a:r>
              <a:rPr lang="en-US" dirty="0"/>
              <a:t> </a:t>
            </a:r>
            <a:r>
              <a:rPr lang="en-US" b="1" dirty="0"/>
              <a:t>increased manifold</a:t>
            </a:r>
            <a:endParaRPr lang="en-US" dirty="0"/>
          </a:p>
          <a:p>
            <a:r>
              <a:rPr lang="en-US" dirty="0"/>
              <a:t>Globalization refers to a multidimensional set of social processes that create, multiply, stretch, and intensify worldwide social interdependencies and exchanges while at the same time fostering in people a growing awareness of deepening connections between the local and the distant.</a:t>
            </a:r>
            <a:r>
              <a:rPr lang="en-US" b="1" dirty="0"/>
              <a:t> (</a:t>
            </a:r>
            <a:r>
              <a:rPr lang="en-IN" b="1" dirty="0"/>
              <a:t>Steger </a:t>
            </a:r>
            <a:r>
              <a:rPr lang="en-IN" dirty="0"/>
              <a:t>)</a:t>
            </a:r>
            <a:endParaRPr lang="en-US" b="1" dirty="0"/>
          </a:p>
          <a:p>
            <a:r>
              <a:rPr lang="en-US" dirty="0"/>
              <a:t>Intensification of worldwide social relations which link distant localities in such a way that local happenings are shaped by events occurring many miles away and vice versa. (</a:t>
            </a:r>
            <a:r>
              <a:rPr lang="en-US" b="1" i="1" dirty="0"/>
              <a:t>Anthony Giddens)</a:t>
            </a:r>
          </a:p>
          <a:p>
            <a:r>
              <a:rPr lang="en-US" dirty="0"/>
              <a:t>Globalization is a trans-planetary process or set of processes involving increasing </a:t>
            </a:r>
            <a:r>
              <a:rPr lang="en-US" b="1" dirty="0"/>
              <a:t>liquidity</a:t>
            </a:r>
            <a:r>
              <a:rPr lang="en-US" dirty="0"/>
              <a:t> and the growing multi-directional </a:t>
            </a:r>
            <a:r>
              <a:rPr lang="en-US" b="1" dirty="0"/>
              <a:t>flows</a:t>
            </a:r>
            <a:r>
              <a:rPr lang="en-US" dirty="0"/>
              <a:t> of people, objects, places, and information, as well as the structures they encounter and create that are barriers to, or expedite, those flows (</a:t>
            </a:r>
            <a:r>
              <a:rPr lang="en-US" b="1" dirty="0"/>
              <a:t>Ritzer</a:t>
            </a:r>
            <a:r>
              <a:rPr lang="en-US" dirty="0"/>
              <a:t>)</a:t>
            </a:r>
          </a:p>
          <a:p>
            <a:endParaRPr lang="en-US" sz="1100" dirty="0"/>
          </a:p>
          <a:p>
            <a:r>
              <a:rPr lang="en-US" dirty="0"/>
              <a:t>Globalization as a concept refers both to the compression of the world and the intensification of consciousness of the world as a whole. (</a:t>
            </a:r>
            <a:r>
              <a:rPr lang="en-US" b="1" dirty="0"/>
              <a:t>Roland Robertson</a:t>
            </a:r>
            <a:r>
              <a:rPr lang="en-US" dirty="0"/>
              <a:t>)</a:t>
            </a:r>
          </a:p>
          <a:p>
            <a:endParaRPr lang="en-US" sz="1100" dirty="0"/>
          </a:p>
          <a:p>
            <a:r>
              <a:rPr lang="en-US" dirty="0"/>
              <a:t>Globalization may be thought of as  processes which embodies a transformation in the spatial organization of social relations and transactions - assessed in terms of their extensity, intensity, velocity and impact generating trans-continental or inter-regional </a:t>
            </a:r>
            <a:r>
              <a:rPr lang="en-US" b="1" dirty="0"/>
              <a:t>flows</a:t>
            </a:r>
            <a:r>
              <a:rPr lang="en-US" dirty="0"/>
              <a:t> and networks of activity, interaction, and the exercise of power (</a:t>
            </a:r>
            <a:r>
              <a:rPr lang="en-US" b="1" dirty="0"/>
              <a:t>David Held)</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9709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805D-20DF-4C50-B0D5-4A15CB2EF940}"/>
              </a:ext>
            </a:extLst>
          </p:cNvPr>
          <p:cNvSpPr>
            <a:spLocks noGrp="1"/>
          </p:cNvSpPr>
          <p:nvPr>
            <p:ph type="title"/>
          </p:nvPr>
        </p:nvSpPr>
        <p:spPr>
          <a:xfrm>
            <a:off x="838200" y="365126"/>
            <a:ext cx="9111343" cy="527504"/>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Features of globalization-1/2</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6D5821-A691-45F6-931E-7CE8F4E98C8A}"/>
              </a:ext>
            </a:extLst>
          </p:cNvPr>
          <p:cNvSpPr>
            <a:spLocks noGrp="1"/>
          </p:cNvSpPr>
          <p:nvPr>
            <p:ph idx="1"/>
          </p:nvPr>
        </p:nvSpPr>
        <p:spPr>
          <a:xfrm>
            <a:off x="838200" y="1055913"/>
            <a:ext cx="10885714" cy="5627915"/>
          </a:xfrm>
        </p:spPr>
        <p:txBody>
          <a:bodyPr>
            <a:normAutofit lnSpcReduction="10000"/>
          </a:bodyPr>
          <a:lstStyle/>
          <a:p>
            <a:r>
              <a:rPr lang="en-US" sz="3200" b="1" dirty="0"/>
              <a:t>Process, a condition, structure, a force, Policy, marketing strategy, discourse,  predicament, an age?</a:t>
            </a:r>
          </a:p>
          <a:p>
            <a:pPr lvl="1"/>
            <a:r>
              <a:rPr lang="en-US" sz="2900" b="1" dirty="0"/>
              <a:t>Globality: condition ; Globalism</a:t>
            </a:r>
            <a:r>
              <a:rPr lang="en-US" sz="2900" dirty="0"/>
              <a:t>: ideology of globalization ; </a:t>
            </a:r>
            <a:r>
              <a:rPr lang="en-US" sz="2900" b="1" dirty="0"/>
              <a:t>Globalization: </a:t>
            </a:r>
            <a:r>
              <a:rPr lang="en-US" sz="2900" dirty="0"/>
              <a:t>processes transforming our present social condition into one of globality ; </a:t>
            </a:r>
            <a:r>
              <a:rPr lang="en-IN" sz="2900" dirty="0"/>
              <a:t>Denotes </a:t>
            </a:r>
            <a:r>
              <a:rPr lang="en-US" sz="2900" dirty="0"/>
              <a:t> movement towards greater interdependence, interconnectedness, and integration</a:t>
            </a:r>
          </a:p>
          <a:p>
            <a:pPr lvl="1"/>
            <a:r>
              <a:rPr lang="en-US" sz="2900" b="1" dirty="0"/>
              <a:t>Global Structure </a:t>
            </a:r>
            <a:r>
              <a:rPr lang="en-US" sz="2900" dirty="0"/>
              <a:t>: Inter-governmental organizations (IGO) &amp; IO –UN, WTO, IMF, World Bank;  International NGOs- Amnesty International, Trans-national Corporations (TNCs)- Walmart &amp; Amazon, Global movements, International Civil Society</a:t>
            </a:r>
          </a:p>
          <a:p>
            <a:pPr lvl="1"/>
            <a:r>
              <a:rPr lang="en-US" sz="2900" b="1" dirty="0"/>
              <a:t>Post Modern Global age beginning from the end of cold war; Neo liberal era- free market economy and liberal democracy sweeping the world</a:t>
            </a:r>
          </a:p>
          <a:p>
            <a:pPr lvl="1"/>
            <a:r>
              <a:rPr lang="en-US" sz="2900" dirty="0"/>
              <a:t>Rise of ‘</a:t>
            </a:r>
            <a:r>
              <a:rPr lang="en-US" sz="2900" dirty="0" err="1"/>
              <a:t>supraterritoriality</a:t>
            </a:r>
            <a:r>
              <a:rPr lang="en-US" sz="2900" dirty="0"/>
              <a:t>’ or ‘deterritorialization’</a:t>
            </a:r>
          </a:p>
          <a:p>
            <a:endParaRPr lang="en-IN" dirty="0"/>
          </a:p>
        </p:txBody>
      </p:sp>
    </p:spTree>
    <p:extLst>
      <p:ext uri="{BB962C8B-B14F-4D97-AF65-F5344CB8AC3E}">
        <p14:creationId xmlns:p14="http://schemas.microsoft.com/office/powerpoint/2010/main" val="414850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CC5-0EE8-42C2-B3F9-AB3271BE6976}"/>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Features of globalization-2/2</a:t>
            </a:r>
            <a:endParaRPr lang="en-IN" dirty="0"/>
          </a:p>
        </p:txBody>
      </p:sp>
      <p:sp>
        <p:nvSpPr>
          <p:cNvPr id="3" name="Content Placeholder 2">
            <a:extLst>
              <a:ext uri="{FF2B5EF4-FFF2-40B4-BE49-F238E27FC236}">
                <a16:creationId xmlns:a16="http://schemas.microsoft.com/office/drawing/2014/main" id="{085F8732-DB07-4101-8386-38F9E19A5C2E}"/>
              </a:ext>
            </a:extLst>
          </p:cNvPr>
          <p:cNvSpPr>
            <a:spLocks noGrp="1"/>
          </p:cNvSpPr>
          <p:nvPr>
            <p:ph idx="1"/>
          </p:nvPr>
        </p:nvSpPr>
        <p:spPr/>
        <p:txBody>
          <a:bodyPr>
            <a:normAutofit fontScale="77500" lnSpcReduction="20000"/>
          </a:bodyPr>
          <a:lstStyle/>
          <a:p>
            <a:r>
              <a:rPr lang="en-US" sz="3200" dirty="0"/>
              <a:t>A spatial </a:t>
            </a:r>
            <a:r>
              <a:rPr lang="en-US" sz="3200" b="1" dirty="0"/>
              <a:t>continuum</a:t>
            </a:r>
            <a:r>
              <a:rPr lang="en-US" sz="3200" dirty="0"/>
              <a:t> with the 'local' and the 'global’ at extremes and 'national' and the 'regional’ at the </a:t>
            </a:r>
            <a:r>
              <a:rPr lang="en-US" sz="3200" dirty="0" err="1"/>
              <a:t>centre</a:t>
            </a:r>
            <a:r>
              <a:rPr lang="en-US" sz="3200" dirty="0"/>
              <a:t>.</a:t>
            </a:r>
          </a:p>
          <a:p>
            <a:r>
              <a:rPr lang="en-US" sz="3200" dirty="0"/>
              <a:t>Compresses the time and space aspects of human interactions (</a:t>
            </a:r>
            <a:r>
              <a:rPr lang="en-US" sz="3200" b="1" i="1" dirty="0"/>
              <a:t>James </a:t>
            </a:r>
            <a:r>
              <a:rPr lang="en-US" sz="3200" b="1" i="1" dirty="0" err="1"/>
              <a:t>Mittelman</a:t>
            </a:r>
            <a:r>
              <a:rPr lang="en-US" sz="3200" b="1" i="1" dirty="0"/>
              <a:t>)</a:t>
            </a:r>
            <a:endParaRPr lang="en-US" b="1" i="1" dirty="0"/>
          </a:p>
          <a:p>
            <a:r>
              <a:rPr lang="en-US" sz="3200" dirty="0"/>
              <a:t>Role of Markets, IGO, INGOs increasing at the cost of Role of State/govt</a:t>
            </a:r>
          </a:p>
          <a:p>
            <a:pPr lvl="1"/>
            <a:r>
              <a:rPr lang="en-US" sz="2900" dirty="0"/>
              <a:t>Reconfiguration of the idea of Sovereignty, state, nation and Nation-state</a:t>
            </a:r>
          </a:p>
          <a:p>
            <a:pPr lvl="1"/>
            <a:r>
              <a:rPr lang="en-US" sz="2900" dirty="0"/>
              <a:t>Multi-actor global politics/IR- nation-state, NGOs, MNC/TNC, global movements, Global civil society, International regime &amp; organizations</a:t>
            </a:r>
          </a:p>
          <a:p>
            <a:pPr lvl="1"/>
            <a:r>
              <a:rPr lang="en-US" sz="2900" dirty="0"/>
              <a:t>Blurring the line between ‘national’ and ‘international’ in areas of policy making, and governanc</a:t>
            </a:r>
            <a:r>
              <a:rPr lang="en-US" sz="2600" dirty="0"/>
              <a:t>e</a:t>
            </a:r>
          </a:p>
          <a:p>
            <a:r>
              <a:rPr lang="en-US" sz="3200" b="1" dirty="0"/>
              <a:t>Multiple Dimensions- economic, social, political, cultural, technological</a:t>
            </a:r>
          </a:p>
          <a:p>
            <a:r>
              <a:rPr lang="en-US" sz="3200" dirty="0"/>
              <a:t>Heated Debate and alternative perspectives on its origin, driving forces, extent, impacts, and supporting ideologies</a:t>
            </a:r>
          </a:p>
        </p:txBody>
      </p:sp>
    </p:spTree>
    <p:extLst>
      <p:ext uri="{BB962C8B-B14F-4D97-AF65-F5344CB8AC3E}">
        <p14:creationId xmlns:p14="http://schemas.microsoft.com/office/powerpoint/2010/main" val="23538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D4E0-8373-4162-912A-1E2AA58C64C9}"/>
              </a:ext>
            </a:extLst>
          </p:cNvPr>
          <p:cNvSpPr>
            <a:spLocks noGrp="1"/>
          </p:cNvSpPr>
          <p:nvPr>
            <p:ph type="title"/>
          </p:nvPr>
        </p:nvSpPr>
        <p:spPr/>
        <p:txBody>
          <a:bodyPr/>
          <a:lstStyle/>
          <a:p>
            <a:r>
              <a:rPr lang="en-US" sz="4000" dirty="0">
                <a:solidFill>
                  <a:srgbClr val="C00000"/>
                </a:solidFill>
                <a:latin typeface="Times New Roman" panose="02020603050405020304" pitchFamily="18" charset="0"/>
                <a:cs typeface="Times New Roman" panose="02020603050405020304" pitchFamily="18" charset="0"/>
              </a:rPr>
              <a:t>Significance of Globalization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605F82-65A2-4FF9-86F1-245D451E9E39}"/>
              </a:ext>
            </a:extLst>
          </p:cNvPr>
          <p:cNvSpPr>
            <a:spLocks noGrp="1"/>
          </p:cNvSpPr>
          <p:nvPr>
            <p:ph idx="1"/>
          </p:nvPr>
        </p:nvSpPr>
        <p:spPr/>
        <p:txBody>
          <a:bodyPr>
            <a:normAutofit/>
          </a:bodyPr>
          <a:lstStyle/>
          <a:p>
            <a:pPr>
              <a:spcBef>
                <a:spcPts val="800"/>
              </a:spcBef>
              <a:spcAft>
                <a:spcPts val="800"/>
              </a:spcAft>
            </a:pPr>
            <a:r>
              <a:rPr lang="en-US" dirty="0"/>
              <a:t>We are living in globalized world- touches one way or other all aspects of life of people across the Globe</a:t>
            </a:r>
          </a:p>
          <a:p>
            <a:pPr>
              <a:spcBef>
                <a:spcPts val="800"/>
              </a:spcBef>
              <a:spcAft>
                <a:spcPts val="800"/>
              </a:spcAft>
            </a:pPr>
            <a:r>
              <a:rPr lang="en-US" dirty="0"/>
              <a:t>Deep impact on how Researches are conducted, technologies are developed, deployed and utilized</a:t>
            </a:r>
          </a:p>
          <a:p>
            <a:pPr>
              <a:spcBef>
                <a:spcPts val="800"/>
              </a:spcBef>
              <a:spcAft>
                <a:spcPts val="800"/>
              </a:spcAft>
            </a:pPr>
            <a:r>
              <a:rPr lang="en-US" dirty="0"/>
              <a:t>Has impacted nature, role, and capacity of nation-states and how citizen relates to the state/Govt.</a:t>
            </a:r>
          </a:p>
          <a:p>
            <a:pPr>
              <a:spcBef>
                <a:spcPts val="800"/>
              </a:spcBef>
              <a:spcAft>
                <a:spcPts val="800"/>
              </a:spcAft>
            </a:pPr>
            <a:r>
              <a:rPr lang="en-US" dirty="0"/>
              <a:t>Deeply impacted how we live, work, entertain, and relate to others</a:t>
            </a:r>
          </a:p>
          <a:p>
            <a:pPr>
              <a:spcBef>
                <a:spcPts val="800"/>
              </a:spcBef>
              <a:spcAft>
                <a:spcPts val="800"/>
              </a:spcAft>
            </a:pPr>
            <a:r>
              <a:rPr lang="en-US" dirty="0"/>
              <a:t>Affected ideologies, worldview, and popular culture around the globe</a:t>
            </a:r>
            <a:endParaRPr lang="en-IN" dirty="0"/>
          </a:p>
        </p:txBody>
      </p:sp>
    </p:spTree>
    <p:extLst>
      <p:ext uri="{BB962C8B-B14F-4D97-AF65-F5344CB8AC3E}">
        <p14:creationId xmlns:p14="http://schemas.microsoft.com/office/powerpoint/2010/main" val="347503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959-6ED8-436E-97A3-B0FEC98D0685}"/>
              </a:ext>
            </a:extLst>
          </p:cNvPr>
          <p:cNvSpPr>
            <a:spLocks noGrp="1"/>
          </p:cNvSpPr>
          <p:nvPr>
            <p:ph type="title"/>
          </p:nvPr>
        </p:nvSpPr>
        <p:spPr/>
        <p:txBody>
          <a:bodyPr vert="horz" lIns="91440" tIns="45720" rIns="91440" bIns="45720" rtlCol="0" anchor="ctr">
            <a:normAutofit/>
          </a:bodyPr>
          <a:lstStyle/>
          <a:p>
            <a:r>
              <a:rPr lang="en-US" dirty="0">
                <a:solidFill>
                  <a:srgbClr val="C00000"/>
                </a:solidFill>
                <a:latin typeface="Times New Roman" panose="02020603050405020304" pitchFamily="18" charset="0"/>
                <a:cs typeface="Times New Roman" panose="02020603050405020304" pitchFamily="18" charset="0"/>
              </a:rPr>
              <a:t>Historical phases of Globalization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3FB9F3-FA77-483F-B4EF-B90B6F359C83}"/>
              </a:ext>
            </a:extLst>
          </p:cNvPr>
          <p:cNvSpPr>
            <a:spLocks noGrp="1"/>
          </p:cNvSpPr>
          <p:nvPr>
            <p:ph idx="1"/>
          </p:nvPr>
        </p:nvSpPr>
        <p:spPr/>
        <p:txBody>
          <a:bodyPr>
            <a:normAutofit fontScale="92500" lnSpcReduction="10000"/>
          </a:bodyPr>
          <a:lstStyle/>
          <a:p>
            <a:r>
              <a:rPr lang="en-US" b="1" dirty="0"/>
              <a:t>Colonialism</a:t>
            </a:r>
            <a:r>
              <a:rPr lang="en-US" dirty="0"/>
              <a:t>, led by British empire, as outer world oriented development</a:t>
            </a:r>
          </a:p>
          <a:p>
            <a:pPr lvl="1"/>
            <a:r>
              <a:rPr lang="en-US" dirty="0"/>
              <a:t>18</a:t>
            </a:r>
            <a:r>
              <a:rPr lang="en-US" baseline="30000" dirty="0"/>
              <a:t>th</a:t>
            </a:r>
            <a:r>
              <a:rPr lang="en-US" dirty="0"/>
              <a:t>-19</a:t>
            </a:r>
            <a:r>
              <a:rPr lang="en-US" baseline="30000" dirty="0"/>
              <a:t>th</a:t>
            </a:r>
            <a:r>
              <a:rPr lang="en-US" dirty="0"/>
              <a:t> century</a:t>
            </a:r>
          </a:p>
          <a:p>
            <a:pPr lvl="1"/>
            <a:r>
              <a:rPr lang="en-US" dirty="0"/>
              <a:t>Nations as colonies and colonizers</a:t>
            </a:r>
          </a:p>
          <a:p>
            <a:pPr lvl="1"/>
            <a:r>
              <a:rPr lang="en-US" dirty="0"/>
              <a:t>Individuals as Subjects </a:t>
            </a:r>
          </a:p>
          <a:p>
            <a:r>
              <a:rPr lang="en-US" dirty="0"/>
              <a:t>Inner oriented ( </a:t>
            </a:r>
            <a:r>
              <a:rPr lang="en-US" b="1" dirty="0"/>
              <a:t>nation-state centered</a:t>
            </a:r>
            <a:r>
              <a:rPr lang="en-US" dirty="0"/>
              <a:t>) development, led by </a:t>
            </a:r>
            <a:r>
              <a:rPr lang="en-US" u="sng" dirty="0"/>
              <a:t>developmentalism &amp; modernization </a:t>
            </a:r>
            <a:r>
              <a:rPr lang="en-US" dirty="0"/>
              <a:t>of American</a:t>
            </a:r>
          </a:p>
          <a:p>
            <a:pPr lvl="1"/>
            <a:r>
              <a:rPr lang="en-US" dirty="0"/>
              <a:t>1960s-70s till 1990</a:t>
            </a:r>
          </a:p>
          <a:p>
            <a:pPr lvl="1"/>
            <a:r>
              <a:rPr lang="en-US" dirty="0"/>
              <a:t>Nations as developed/modernized and underdeveloped/backward</a:t>
            </a:r>
          </a:p>
          <a:p>
            <a:pPr lvl="1"/>
            <a:r>
              <a:rPr lang="en-US" dirty="0"/>
              <a:t>Individual as citizen</a:t>
            </a:r>
          </a:p>
          <a:p>
            <a:r>
              <a:rPr lang="en-US" b="1" dirty="0"/>
              <a:t>Neo-Liberal Phase- since 1991</a:t>
            </a:r>
            <a:r>
              <a:rPr lang="en-US" dirty="0"/>
              <a:t>:  Development through globalization, led by USA and neo-liberal institutionalism- IMF, World Bank, WTO</a:t>
            </a:r>
          </a:p>
          <a:p>
            <a:pPr lvl="1"/>
            <a:r>
              <a:rPr lang="en-US" dirty="0"/>
              <a:t>Individual as Consumer</a:t>
            </a:r>
          </a:p>
          <a:p>
            <a:pPr lvl="1"/>
            <a:endParaRPr lang="en-US" dirty="0"/>
          </a:p>
          <a:p>
            <a:pPr lvl="1"/>
            <a:endParaRPr lang="en-IN" dirty="0"/>
          </a:p>
        </p:txBody>
      </p:sp>
    </p:spTree>
    <p:extLst>
      <p:ext uri="{BB962C8B-B14F-4D97-AF65-F5344CB8AC3E}">
        <p14:creationId xmlns:p14="http://schemas.microsoft.com/office/powerpoint/2010/main" val="34815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5E29-C06A-4C3A-A7F7-B642E85D1E7F}"/>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The world is Flat: Thomas Friedman</a:t>
            </a:r>
            <a:br>
              <a:rPr lang="en-US" dirty="0"/>
            </a:br>
            <a:r>
              <a:rPr lang="en-US" dirty="0"/>
              <a:t>Globalization versions</a:t>
            </a:r>
            <a:endParaRPr lang="en-IN" dirty="0"/>
          </a:p>
        </p:txBody>
      </p:sp>
      <p:sp>
        <p:nvSpPr>
          <p:cNvPr id="3" name="Content Placeholder 2">
            <a:extLst>
              <a:ext uri="{FF2B5EF4-FFF2-40B4-BE49-F238E27FC236}">
                <a16:creationId xmlns:a16="http://schemas.microsoft.com/office/drawing/2014/main" id="{A394E1D5-4833-4441-9701-7DE0C4E79BC3}"/>
              </a:ext>
            </a:extLst>
          </p:cNvPr>
          <p:cNvSpPr>
            <a:spLocks noGrp="1"/>
          </p:cNvSpPr>
          <p:nvPr>
            <p:ph idx="1"/>
          </p:nvPr>
        </p:nvSpPr>
        <p:spPr/>
        <p:txBody>
          <a:bodyPr>
            <a:normAutofit fontScale="77500" lnSpcReduction="20000"/>
          </a:bodyPr>
          <a:lstStyle/>
          <a:p>
            <a:r>
              <a:rPr lang="en-US" b="1" dirty="0"/>
              <a:t>Globalization 1.0:</a:t>
            </a:r>
          </a:p>
          <a:p>
            <a:pPr lvl="1"/>
            <a:r>
              <a:rPr lang="en-US" dirty="0"/>
              <a:t>1492-1800</a:t>
            </a:r>
          </a:p>
          <a:p>
            <a:pPr lvl="1"/>
            <a:r>
              <a:rPr lang="en-US" dirty="0"/>
              <a:t>Led by exploration and colonization</a:t>
            </a:r>
          </a:p>
          <a:p>
            <a:pPr lvl="1"/>
            <a:r>
              <a:rPr lang="en-US" dirty="0"/>
              <a:t>Shrank the world from a large size to a size medium</a:t>
            </a:r>
          </a:p>
          <a:p>
            <a:r>
              <a:rPr lang="en-US" dirty="0"/>
              <a:t> </a:t>
            </a:r>
            <a:r>
              <a:rPr lang="en-US" b="1" dirty="0"/>
              <a:t>Globalization 2.0:</a:t>
            </a:r>
          </a:p>
          <a:p>
            <a:pPr lvl="1"/>
            <a:r>
              <a:rPr lang="en-US" dirty="0"/>
              <a:t>1800-2000</a:t>
            </a:r>
          </a:p>
          <a:p>
            <a:pPr lvl="1"/>
            <a:r>
              <a:rPr lang="en-US" dirty="0"/>
              <a:t>Led by companies(MNCs) globalizing for markets and </a:t>
            </a:r>
            <a:r>
              <a:rPr lang="en-US" dirty="0" err="1"/>
              <a:t>labour</a:t>
            </a:r>
            <a:r>
              <a:rPr lang="en-US" dirty="0"/>
              <a:t> </a:t>
            </a:r>
          </a:p>
          <a:p>
            <a:pPr lvl="1"/>
            <a:r>
              <a:rPr lang="en-US" dirty="0"/>
              <a:t>Revolution in transport and Communication, Internet, WWW</a:t>
            </a:r>
          </a:p>
          <a:p>
            <a:pPr lvl="1"/>
            <a:r>
              <a:rPr lang="en-US" dirty="0"/>
              <a:t>Shrank the world from a size medium to a size small</a:t>
            </a:r>
          </a:p>
          <a:p>
            <a:r>
              <a:rPr lang="en-US" b="1" dirty="0"/>
              <a:t>Globalization 3.0</a:t>
            </a:r>
            <a:r>
              <a:rPr lang="en-US" dirty="0"/>
              <a:t>:</a:t>
            </a:r>
          </a:p>
          <a:p>
            <a:pPr lvl="1"/>
            <a:r>
              <a:rPr lang="en-US" dirty="0"/>
              <a:t>Started around 2000</a:t>
            </a:r>
          </a:p>
          <a:p>
            <a:pPr lvl="1"/>
            <a:r>
              <a:rPr lang="en-US" dirty="0"/>
              <a:t>Led by individuals and small group globalizing</a:t>
            </a:r>
          </a:p>
          <a:p>
            <a:pPr lvl="1"/>
            <a:r>
              <a:rPr lang="en-US" dirty="0"/>
              <a:t>Driven by ICT revolution, innovation</a:t>
            </a:r>
          </a:p>
          <a:p>
            <a:pPr lvl="1"/>
            <a:r>
              <a:rPr lang="en-US" dirty="0"/>
              <a:t>Shrinking the world from a size small to a size tiny </a:t>
            </a:r>
          </a:p>
          <a:p>
            <a:pPr lvl="1"/>
            <a:r>
              <a:rPr lang="en-US" dirty="0"/>
              <a:t>Flattening the playing field- making the world Flat</a:t>
            </a:r>
          </a:p>
          <a:p>
            <a:endParaRPr lang="en-US" dirty="0"/>
          </a:p>
          <a:p>
            <a:endParaRPr lang="en-IN" dirty="0"/>
          </a:p>
        </p:txBody>
      </p:sp>
    </p:spTree>
    <p:extLst>
      <p:ext uri="{BB962C8B-B14F-4D97-AF65-F5344CB8AC3E}">
        <p14:creationId xmlns:p14="http://schemas.microsoft.com/office/powerpoint/2010/main" val="194123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CDD7-3F06-49B8-855F-02ACF6A2BED5}"/>
              </a:ext>
            </a:extLst>
          </p:cNvPr>
          <p:cNvSpPr>
            <a:spLocks noGrp="1"/>
          </p:cNvSpPr>
          <p:nvPr>
            <p:ph type="title"/>
          </p:nvPr>
        </p:nvSpPr>
        <p:spPr>
          <a:xfrm>
            <a:off x="838200" y="365126"/>
            <a:ext cx="10049540" cy="878884"/>
          </a:xfrm>
        </p:spPr>
        <p:txBody>
          <a:bodyPr vert="horz" lIns="91440" tIns="45720" rIns="91440" bIns="45720" rtlCol="0" anchor="ctr">
            <a:normAutofit/>
          </a:bodyPr>
          <a:lstStyle/>
          <a:p>
            <a:r>
              <a:rPr lang="en-US" dirty="0">
                <a:solidFill>
                  <a:srgbClr val="C00000"/>
                </a:solidFill>
                <a:latin typeface="Times New Roman" panose="02020603050405020304" pitchFamily="18" charset="0"/>
                <a:cs typeface="Times New Roman" panose="02020603050405020304" pitchFamily="18" charset="0"/>
              </a:rPr>
              <a:t>Drivers of Globalization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1FB41C-77E8-4E82-BBE8-730AA65A1F69}"/>
              </a:ext>
            </a:extLst>
          </p:cNvPr>
          <p:cNvSpPr>
            <a:spLocks noGrp="1"/>
          </p:cNvSpPr>
          <p:nvPr>
            <p:ph idx="1"/>
          </p:nvPr>
        </p:nvSpPr>
        <p:spPr>
          <a:xfrm>
            <a:off x="838200" y="1435395"/>
            <a:ext cx="10515600" cy="4741568"/>
          </a:xfrm>
        </p:spPr>
        <p:txBody>
          <a:bodyPr>
            <a:normAutofit fontScale="92500" lnSpcReduction="20000"/>
          </a:bodyPr>
          <a:lstStyle/>
          <a:p>
            <a:r>
              <a:rPr lang="en-US" b="1" dirty="0"/>
              <a:t>Disintegration of USSR, ideological victory of liberalism &amp; capitalism</a:t>
            </a:r>
          </a:p>
          <a:p>
            <a:pPr lvl="1"/>
            <a:r>
              <a:rPr lang="en-US" dirty="0"/>
              <a:t>Unipolar Moment:  US as global Hegemon</a:t>
            </a:r>
          </a:p>
          <a:p>
            <a:pPr lvl="2"/>
            <a:r>
              <a:rPr lang="en-US" dirty="0"/>
              <a:t>World united by single ideology, driven by the Hegemon</a:t>
            </a:r>
          </a:p>
          <a:p>
            <a:pPr lvl="1"/>
            <a:r>
              <a:rPr lang="en-US" dirty="0"/>
              <a:t>Worldwide expansion of Neo-liberal ideology- free market capitalism</a:t>
            </a:r>
          </a:p>
          <a:p>
            <a:r>
              <a:rPr lang="en-US" b="1" dirty="0"/>
              <a:t>Technological Breakthrough in transport, communication, and Financial transactions</a:t>
            </a:r>
          </a:p>
          <a:p>
            <a:pPr lvl="1"/>
            <a:r>
              <a:rPr lang="en-US" dirty="0"/>
              <a:t>Revolution in Information &amp; Communication Technologies</a:t>
            </a:r>
          </a:p>
          <a:p>
            <a:pPr lvl="1"/>
            <a:r>
              <a:rPr lang="en-US" dirty="0"/>
              <a:t>Faster planes, containerized Ships, intercontinental multi-modal transport</a:t>
            </a:r>
          </a:p>
          <a:p>
            <a:pPr lvl="1"/>
            <a:r>
              <a:rPr lang="en-US" dirty="0"/>
              <a:t>Electronic fund transfer, and online financial transactions</a:t>
            </a:r>
          </a:p>
          <a:p>
            <a:r>
              <a:rPr lang="en-US" b="1" dirty="0"/>
              <a:t>MNCs/TNCs</a:t>
            </a:r>
          </a:p>
          <a:p>
            <a:r>
              <a:rPr lang="en-US" b="1" dirty="0"/>
              <a:t>IMF, World Bank, WTO</a:t>
            </a:r>
          </a:p>
          <a:p>
            <a:pPr lvl="1"/>
            <a:r>
              <a:rPr lang="en-US" dirty="0"/>
              <a:t>Structural Adjustment programs</a:t>
            </a:r>
          </a:p>
          <a:p>
            <a:pPr lvl="1"/>
            <a:r>
              <a:rPr lang="en-US" dirty="0"/>
              <a:t>Free trade regime</a:t>
            </a:r>
          </a:p>
          <a:p>
            <a:pPr lvl="1"/>
            <a:r>
              <a:rPr lang="en-US" b="1" dirty="0"/>
              <a:t>Development as key agenda?</a:t>
            </a:r>
            <a:endParaRPr lang="en-IN" b="1" dirty="0"/>
          </a:p>
        </p:txBody>
      </p:sp>
    </p:spTree>
    <p:extLst>
      <p:ext uri="{BB962C8B-B14F-4D97-AF65-F5344CB8AC3E}">
        <p14:creationId xmlns:p14="http://schemas.microsoft.com/office/powerpoint/2010/main" val="121236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897-5534-4703-89E4-40563D78A940}"/>
              </a:ext>
            </a:extLst>
          </p:cNvPr>
          <p:cNvSpPr>
            <a:spLocks noGrp="1"/>
          </p:cNvSpPr>
          <p:nvPr>
            <p:ph type="title"/>
          </p:nvPr>
        </p:nvSpPr>
        <p:spPr/>
        <p:txBody>
          <a:bodyPr vert="horz" lIns="91440" tIns="45720" rIns="91440" bIns="45720" rtlCol="0" anchor="ctr">
            <a:normAutofit/>
          </a:bodyPr>
          <a:lstStyle/>
          <a:p>
            <a:pPr algn="ctr"/>
            <a:r>
              <a:rPr lang="en-US" dirty="0">
                <a:solidFill>
                  <a:srgbClr val="C00000"/>
                </a:solidFill>
                <a:latin typeface="Times New Roman" panose="02020603050405020304" pitchFamily="18" charset="0"/>
                <a:cs typeface="Times New Roman" panose="02020603050405020304" pitchFamily="18" charset="0"/>
              </a:rPr>
              <a:t>The world is Flat: Thomas Friedman</a:t>
            </a:r>
            <a:br>
              <a:rPr lang="en-US" dirty="0">
                <a:solidFill>
                  <a:srgbClr val="C00000"/>
                </a:solidFill>
                <a:latin typeface="Times New Roman" panose="02020603050405020304" pitchFamily="18" charset="0"/>
                <a:cs typeface="Times New Roman" panose="02020603050405020304" pitchFamily="18" charset="0"/>
              </a:rPr>
            </a:br>
            <a:r>
              <a:rPr lang="en-US" dirty="0">
                <a:solidFill>
                  <a:srgbClr val="C00000"/>
                </a:solidFill>
                <a:latin typeface="Times New Roman" panose="02020603050405020304" pitchFamily="18" charset="0"/>
                <a:cs typeface="Times New Roman" panose="02020603050405020304" pitchFamily="18" charset="0"/>
              </a:rPr>
              <a:t>10 key Drivers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EEE15F-1560-4B49-9D36-13F6BE7229C8}"/>
              </a:ext>
            </a:extLst>
          </p:cNvPr>
          <p:cNvSpPr>
            <a:spLocks noGrp="1"/>
          </p:cNvSpPr>
          <p:nvPr>
            <p:ph idx="1"/>
          </p:nvPr>
        </p:nvSpPr>
        <p:spPr/>
        <p:txBody>
          <a:bodyPr>
            <a:normAutofit fontScale="85000" lnSpcReduction="20000"/>
          </a:bodyPr>
          <a:lstStyle/>
          <a:p>
            <a:r>
              <a:rPr lang="en-US" b="1" dirty="0"/>
              <a:t>10 events which made the World Flat</a:t>
            </a:r>
            <a:r>
              <a:rPr lang="en-US" dirty="0"/>
              <a:t>- level playing field</a:t>
            </a:r>
          </a:p>
          <a:p>
            <a:pPr marL="514350" indent="-514350">
              <a:buFont typeface="+mj-lt"/>
              <a:buAutoNum type="arabicPeriod"/>
            </a:pPr>
            <a:r>
              <a:rPr lang="en-US" dirty="0"/>
              <a:t>end of cold war-1989- end of ideological divide of the world</a:t>
            </a:r>
          </a:p>
          <a:p>
            <a:pPr marL="514350" indent="-514350">
              <a:buFont typeface="+mj-lt"/>
              <a:buAutoNum type="arabicPeriod"/>
            </a:pPr>
            <a:r>
              <a:rPr lang="en-US" dirty="0"/>
              <a:t>1995- Netscape went public- WWW revolution</a:t>
            </a:r>
          </a:p>
          <a:p>
            <a:pPr marL="971550" lvl="1" indent="-514350">
              <a:buFont typeface="+mj-lt"/>
              <a:buAutoNum type="arabicPeriod"/>
            </a:pPr>
            <a:r>
              <a:rPr lang="en-US" dirty="0"/>
              <a:t>JavaScript, SSL.          Connected, in real time, people to people anywhere on globe</a:t>
            </a:r>
          </a:p>
          <a:p>
            <a:pPr marL="514350" indent="-514350">
              <a:buFont typeface="+mj-lt"/>
              <a:buAutoNum type="arabicPeriod"/>
            </a:pPr>
            <a:r>
              <a:rPr lang="en-US" dirty="0"/>
              <a:t>overinvestment in trans-continental OFC </a:t>
            </a:r>
          </a:p>
          <a:p>
            <a:pPr marL="514350" indent="-514350">
              <a:buFont typeface="+mj-lt"/>
              <a:buAutoNum type="arabicPeriod"/>
            </a:pPr>
            <a:r>
              <a:rPr lang="en-US" dirty="0"/>
              <a:t>Y2K: work flow integration</a:t>
            </a:r>
          </a:p>
          <a:p>
            <a:pPr marL="514350" indent="-514350">
              <a:buFont typeface="+mj-lt"/>
              <a:buAutoNum type="arabicPeriod"/>
            </a:pPr>
            <a:r>
              <a:rPr lang="en-US" dirty="0"/>
              <a:t>Outsourcing, </a:t>
            </a:r>
          </a:p>
          <a:p>
            <a:pPr marL="514350" indent="-514350">
              <a:buFont typeface="+mj-lt"/>
              <a:buAutoNum type="arabicPeriod"/>
            </a:pPr>
            <a:r>
              <a:rPr lang="en-US" dirty="0"/>
              <a:t>Open sourcing, off shoring, insourcing</a:t>
            </a:r>
          </a:p>
          <a:p>
            <a:pPr marL="514350" indent="-514350">
              <a:buFont typeface="+mj-lt"/>
              <a:buAutoNum type="arabicPeriod"/>
            </a:pPr>
            <a:r>
              <a:rPr lang="en-US" dirty="0"/>
              <a:t>global supply chaining</a:t>
            </a:r>
          </a:p>
          <a:p>
            <a:pPr marL="514350" indent="-514350">
              <a:buFont typeface="+mj-lt"/>
              <a:buAutoNum type="arabicPeriod"/>
            </a:pPr>
            <a:r>
              <a:rPr lang="en-US" dirty="0"/>
              <a:t>informing- Yahoo, MSN Search, Google, Quora, fb, twitter </a:t>
            </a:r>
          </a:p>
          <a:p>
            <a:pPr marL="514350" indent="-514350">
              <a:buFont typeface="+mj-lt"/>
              <a:buAutoNum type="arabicPeriod"/>
            </a:pPr>
            <a:r>
              <a:rPr lang="en-US" dirty="0"/>
              <a:t>Wireless access ( wi-fi) and VoIP</a:t>
            </a:r>
            <a:endParaRPr lang="en-IN" dirty="0"/>
          </a:p>
        </p:txBody>
      </p:sp>
    </p:spTree>
    <p:extLst>
      <p:ext uri="{BB962C8B-B14F-4D97-AF65-F5344CB8AC3E}">
        <p14:creationId xmlns:p14="http://schemas.microsoft.com/office/powerpoint/2010/main" val="59008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50C2-E886-4DBD-A253-7A4D52F79052}"/>
              </a:ext>
            </a:extLst>
          </p:cNvPr>
          <p:cNvSpPr>
            <a:spLocks noGrp="1"/>
          </p:cNvSpPr>
          <p:nvPr>
            <p:ph type="title"/>
          </p:nvPr>
        </p:nvSpPr>
        <p:spPr>
          <a:xfrm>
            <a:off x="631371" y="103868"/>
            <a:ext cx="8686800" cy="690789"/>
          </a:xfrm>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Multiple Perspectives on Globalization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6C409-0855-4DA6-84A9-D7224A0266A7}"/>
              </a:ext>
            </a:extLst>
          </p:cNvPr>
          <p:cNvSpPr>
            <a:spLocks noGrp="1"/>
          </p:cNvSpPr>
          <p:nvPr>
            <p:ph idx="1"/>
          </p:nvPr>
        </p:nvSpPr>
        <p:spPr>
          <a:xfrm>
            <a:off x="838200" y="794657"/>
            <a:ext cx="10907486" cy="5780314"/>
          </a:xfrm>
        </p:spPr>
        <p:txBody>
          <a:bodyPr>
            <a:normAutofit fontScale="92500" lnSpcReduction="20000"/>
          </a:bodyPr>
          <a:lstStyle/>
          <a:p>
            <a:r>
              <a:rPr lang="en-US" b="1" dirty="0"/>
              <a:t>Multiple perspectives on its origin</a:t>
            </a:r>
          </a:p>
          <a:p>
            <a:pPr lvl="1"/>
            <a:r>
              <a:rPr lang="en-US" dirty="0"/>
              <a:t>As basic human instinct, </a:t>
            </a:r>
          </a:p>
          <a:p>
            <a:pPr lvl="1"/>
            <a:r>
              <a:rPr lang="en-US" dirty="0"/>
              <a:t>as a long-term cyclical process,</a:t>
            </a:r>
          </a:p>
          <a:p>
            <a:pPr lvl="1"/>
            <a:r>
              <a:rPr lang="en-US" dirty="0"/>
              <a:t> as a series of historical epochs or waves, each with its own point of origin</a:t>
            </a:r>
          </a:p>
          <a:p>
            <a:pPr lvl="1"/>
            <a:r>
              <a:rPr lang="en-US" dirty="0"/>
              <a:t>multiple points of origin of globalization are located in seminal historical events, </a:t>
            </a:r>
          </a:p>
          <a:p>
            <a:pPr lvl="1"/>
            <a:r>
              <a:rPr lang="en-US" dirty="0"/>
              <a:t>New phenomenon of late twentieth and early twenty-first centuries</a:t>
            </a:r>
          </a:p>
          <a:p>
            <a:r>
              <a:rPr lang="en-US" dirty="0"/>
              <a:t>Alternative perspectives  </a:t>
            </a:r>
            <a:r>
              <a:rPr lang="en-US" b="1" dirty="0"/>
              <a:t>on key drivers </a:t>
            </a:r>
            <a:r>
              <a:rPr lang="en-US" dirty="0"/>
              <a:t>:  Materialistic vs ideational</a:t>
            </a:r>
          </a:p>
          <a:p>
            <a:pPr lvl="1"/>
            <a:r>
              <a:rPr lang="en-US" dirty="0"/>
              <a:t>Forces and relation of production- capitalism, MNCs, Technology are the key drivers</a:t>
            </a:r>
          </a:p>
          <a:p>
            <a:pPr lvl="1"/>
            <a:r>
              <a:rPr lang="en-US" dirty="0"/>
              <a:t>Ideas, thinking, information and knowledge  driving globalization</a:t>
            </a:r>
          </a:p>
          <a:p>
            <a:r>
              <a:rPr lang="en-US" dirty="0"/>
              <a:t>Multiple perspectives </a:t>
            </a:r>
            <a:r>
              <a:rPr lang="en-US" b="1" dirty="0"/>
              <a:t>nature of expansion of globalization</a:t>
            </a:r>
            <a:r>
              <a:rPr lang="en-US" dirty="0"/>
              <a:t>.</a:t>
            </a:r>
          </a:p>
          <a:p>
            <a:pPr lvl="1"/>
            <a:r>
              <a:rPr lang="en-US" dirty="0"/>
              <a:t>Globalization from Top vs Globalization from below</a:t>
            </a:r>
          </a:p>
          <a:p>
            <a:pPr lvl="1"/>
            <a:r>
              <a:rPr lang="en-US" b="1" dirty="0"/>
              <a:t>From Top</a:t>
            </a:r>
            <a:r>
              <a:rPr lang="en-US" dirty="0"/>
              <a:t>: by large-scale forces, such as the nation-state and the MNC of  the ‘North’ imposed on the ‘South’</a:t>
            </a:r>
          </a:p>
          <a:p>
            <a:pPr lvl="1"/>
            <a:r>
              <a:rPr lang="en-US" dirty="0"/>
              <a:t>Globalization </a:t>
            </a:r>
            <a:r>
              <a:rPr lang="en-US" b="1" dirty="0"/>
              <a:t>from below </a:t>
            </a:r>
            <a:r>
              <a:rPr lang="en-US" dirty="0"/>
              <a:t>: Worldwide opposition of globalization from top by individual actors, groups of actors, social movements, </a:t>
            </a:r>
            <a:r>
              <a:rPr lang="en-US" dirty="0" err="1"/>
              <a:t>etc</a:t>
            </a:r>
            <a:r>
              <a:rPr lang="en-US" dirty="0"/>
              <a:t> </a:t>
            </a:r>
            <a:endParaRPr lang="en-IN" dirty="0"/>
          </a:p>
          <a:p>
            <a:pPr lvl="1"/>
            <a:r>
              <a:rPr lang="en-IN" dirty="0"/>
              <a:t>Anti- globalisation or alter-globalization movement</a:t>
            </a:r>
            <a:endParaRPr lang="en-US" dirty="0"/>
          </a:p>
          <a:p>
            <a:r>
              <a:rPr lang="en-US" dirty="0"/>
              <a:t>Alternative perspectives on its Impacts- good  or bad</a:t>
            </a:r>
          </a:p>
        </p:txBody>
      </p:sp>
    </p:spTree>
    <p:extLst>
      <p:ext uri="{BB962C8B-B14F-4D97-AF65-F5344CB8AC3E}">
        <p14:creationId xmlns:p14="http://schemas.microsoft.com/office/powerpoint/2010/main" val="261487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1B4AF-2B60-4D17-8625-52662815AC66}"/>
              </a:ext>
            </a:extLst>
          </p:cNvPr>
          <p:cNvSpPr>
            <a:spLocks noGrp="1"/>
          </p:cNvSpPr>
          <p:nvPr>
            <p:ph type="title"/>
          </p:nvPr>
        </p:nvSpPr>
        <p:spPr>
          <a:xfrm>
            <a:off x="827088" y="203996"/>
            <a:ext cx="10025969" cy="438262"/>
          </a:xfrm>
        </p:spPr>
        <p:txBody>
          <a:bodyPr>
            <a:normAutofit fontScale="90000"/>
          </a:bodyPr>
          <a:lstStyle/>
          <a:p>
            <a:r>
              <a:rPr lang="en-US" sz="4000" dirty="0">
                <a:solidFill>
                  <a:srgbClr val="C00000"/>
                </a:solidFill>
                <a:latin typeface="Times New Roman" panose="02020603050405020304" pitchFamily="18" charset="0"/>
                <a:cs typeface="Times New Roman" panose="02020603050405020304" pitchFamily="18" charset="0"/>
              </a:rPr>
              <a:t>Alternative Perspectives on Impacts of Globalization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CFCDFCE-DD0F-4256-A6F6-01CC480AC4E3}"/>
              </a:ext>
            </a:extLst>
          </p:cNvPr>
          <p:cNvSpPr>
            <a:spLocks noGrp="1"/>
          </p:cNvSpPr>
          <p:nvPr>
            <p:ph type="body" idx="1"/>
          </p:nvPr>
        </p:nvSpPr>
        <p:spPr>
          <a:xfrm>
            <a:off x="833437" y="982381"/>
            <a:ext cx="4777013" cy="337116"/>
          </a:xfrm>
        </p:spPr>
        <p:txBody>
          <a:bodyPr>
            <a:normAutofit fontScale="85000" lnSpcReduction="20000"/>
          </a:bodyPr>
          <a:lstStyle/>
          <a:p>
            <a:r>
              <a:rPr lang="en-IN" dirty="0">
                <a:solidFill>
                  <a:srgbClr val="C00000"/>
                </a:solidFill>
                <a:latin typeface="Times New Roman" panose="02020603050405020304" pitchFamily="18" charset="0"/>
                <a:cs typeface="Times New Roman" panose="02020603050405020304" pitchFamily="18" charset="0"/>
              </a:rPr>
              <a:t>Pluses : </a:t>
            </a:r>
            <a:r>
              <a:rPr lang="en-US" dirty="0"/>
              <a:t>Globalists or </a:t>
            </a:r>
            <a:r>
              <a:rPr lang="en-US" u="sng" dirty="0" err="1"/>
              <a:t>Globaphilia</a:t>
            </a:r>
            <a:endParaRPr lang="en-IN" u="sng" dirty="0"/>
          </a:p>
        </p:txBody>
      </p:sp>
      <p:sp>
        <p:nvSpPr>
          <p:cNvPr id="6" name="Content Placeholder 5">
            <a:extLst>
              <a:ext uri="{FF2B5EF4-FFF2-40B4-BE49-F238E27FC236}">
                <a16:creationId xmlns:a16="http://schemas.microsoft.com/office/drawing/2014/main" id="{C515AB59-22A7-41E0-A457-0AA532132814}"/>
              </a:ext>
            </a:extLst>
          </p:cNvPr>
          <p:cNvSpPr>
            <a:spLocks noGrp="1"/>
          </p:cNvSpPr>
          <p:nvPr>
            <p:ph sz="half" idx="2"/>
          </p:nvPr>
        </p:nvSpPr>
        <p:spPr>
          <a:xfrm>
            <a:off x="446314" y="1491342"/>
            <a:ext cx="5555341" cy="4909457"/>
          </a:xfrm>
        </p:spPr>
        <p:txBody>
          <a:bodyPr>
            <a:normAutofit fontScale="55000" lnSpcReduction="20000"/>
          </a:bodyPr>
          <a:lstStyle/>
          <a:p>
            <a:pPr lvl="1"/>
            <a:r>
              <a:rPr lang="en-US" sz="3600" dirty="0"/>
              <a:t>promote world peace, Human security and Economic well-being.</a:t>
            </a:r>
          </a:p>
          <a:p>
            <a:pPr lvl="1"/>
            <a:endParaRPr lang="en-IN" sz="1700" dirty="0"/>
          </a:p>
          <a:p>
            <a:pPr lvl="1"/>
            <a:r>
              <a:rPr lang="en-IN" sz="3600" dirty="0"/>
              <a:t>Faster Economic Growth and </a:t>
            </a:r>
            <a:r>
              <a:rPr lang="en-US" sz="3600" dirty="0"/>
              <a:t>Increasing Democratization</a:t>
            </a:r>
          </a:p>
          <a:p>
            <a:pPr lvl="1"/>
            <a:endParaRPr lang="en-US" sz="1700" dirty="0"/>
          </a:p>
          <a:p>
            <a:pPr lvl="1"/>
            <a:r>
              <a:rPr lang="en-US" sz="3600" dirty="0"/>
              <a:t>Optimum resource utilization; global division of </a:t>
            </a:r>
            <a:r>
              <a:rPr lang="en-US" sz="3600" dirty="0" err="1"/>
              <a:t>Labour</a:t>
            </a:r>
            <a:endParaRPr lang="en-US" sz="3600" dirty="0"/>
          </a:p>
          <a:p>
            <a:pPr lvl="1"/>
            <a:endParaRPr lang="en-US" sz="1700" dirty="0"/>
          </a:p>
          <a:p>
            <a:pPr lvl="1"/>
            <a:r>
              <a:rPr lang="en-US" sz="3600" dirty="0"/>
              <a:t>Great equalizer : ‘ Flat World’ : Friedman</a:t>
            </a:r>
          </a:p>
          <a:p>
            <a:pPr lvl="1"/>
            <a:endParaRPr lang="en-IN" sz="1500" dirty="0"/>
          </a:p>
          <a:p>
            <a:pPr lvl="1"/>
            <a:r>
              <a:rPr lang="en-IN" sz="3600" dirty="0"/>
              <a:t>Global Governance: IGO, and INGOs :  UN, Greenpeace, Amnesty International, WWF</a:t>
            </a:r>
            <a:endParaRPr lang="en-US" sz="3600" dirty="0"/>
          </a:p>
          <a:p>
            <a:pPr lvl="1"/>
            <a:endParaRPr lang="en-US" sz="1500" dirty="0"/>
          </a:p>
          <a:p>
            <a:pPr lvl="1"/>
            <a:r>
              <a:rPr lang="en-US" sz="3600" dirty="0"/>
              <a:t>Break territorialization of Earth in boarders of nation-state ; furthering the spread of Global "civil society“</a:t>
            </a:r>
          </a:p>
          <a:p>
            <a:pPr lvl="1"/>
            <a:endParaRPr lang="en-US" sz="1500" dirty="0"/>
          </a:p>
          <a:p>
            <a:pPr lvl="1"/>
            <a:r>
              <a:rPr lang="en-US" sz="3600" dirty="0"/>
              <a:t>Promote universal human Rights, world community, respect for diversity, increases power to working in concert </a:t>
            </a:r>
            <a:endParaRPr lang="en-US" sz="3300" dirty="0"/>
          </a:p>
          <a:p>
            <a:pPr marL="0" indent="0"/>
            <a:endParaRPr lang="en-IN" dirty="0"/>
          </a:p>
          <a:p>
            <a:endParaRPr lang="en-IN" dirty="0"/>
          </a:p>
        </p:txBody>
      </p:sp>
      <p:sp>
        <p:nvSpPr>
          <p:cNvPr id="7" name="Text Placeholder 6">
            <a:extLst>
              <a:ext uri="{FF2B5EF4-FFF2-40B4-BE49-F238E27FC236}">
                <a16:creationId xmlns:a16="http://schemas.microsoft.com/office/drawing/2014/main" id="{1068885E-6F90-4A46-8882-AED9F67B63EF}"/>
              </a:ext>
            </a:extLst>
          </p:cNvPr>
          <p:cNvSpPr>
            <a:spLocks noGrp="1"/>
          </p:cNvSpPr>
          <p:nvPr>
            <p:ph type="body" sz="quarter" idx="3"/>
          </p:nvPr>
        </p:nvSpPr>
        <p:spPr>
          <a:xfrm>
            <a:off x="6228444" y="1027908"/>
            <a:ext cx="4777013" cy="337116"/>
          </a:xfrm>
        </p:spPr>
        <p:txBody>
          <a:bodyPr>
            <a:normAutofit fontScale="85000" lnSpcReduction="20000"/>
          </a:bodyPr>
          <a:lstStyle/>
          <a:p>
            <a:r>
              <a:rPr lang="en-IN" dirty="0">
                <a:solidFill>
                  <a:srgbClr val="C00000"/>
                </a:solidFill>
                <a:latin typeface="Times New Roman" panose="02020603050405020304" pitchFamily="18" charset="0"/>
                <a:cs typeface="Times New Roman" panose="02020603050405020304" pitchFamily="18" charset="0"/>
              </a:rPr>
              <a:t>Minuses : </a:t>
            </a:r>
            <a:r>
              <a:rPr lang="en-US" dirty="0"/>
              <a:t>the Sceptics or </a:t>
            </a:r>
            <a:r>
              <a:rPr lang="en-US" u="sng" dirty="0" err="1"/>
              <a:t>Globaphobia</a:t>
            </a:r>
            <a:r>
              <a:rPr lang="en-US" dirty="0"/>
              <a:t> </a:t>
            </a:r>
            <a:endParaRPr lang="en-IN" dirty="0"/>
          </a:p>
        </p:txBody>
      </p:sp>
      <p:sp>
        <p:nvSpPr>
          <p:cNvPr id="8" name="Content Placeholder 7">
            <a:extLst>
              <a:ext uri="{FF2B5EF4-FFF2-40B4-BE49-F238E27FC236}">
                <a16:creationId xmlns:a16="http://schemas.microsoft.com/office/drawing/2014/main" id="{BF9B9123-F139-4725-B838-A5B7D5DF050D}"/>
              </a:ext>
            </a:extLst>
          </p:cNvPr>
          <p:cNvSpPr>
            <a:spLocks noGrp="1"/>
          </p:cNvSpPr>
          <p:nvPr>
            <p:ph sz="quarter" idx="4"/>
          </p:nvPr>
        </p:nvSpPr>
        <p:spPr>
          <a:xfrm>
            <a:off x="6172199" y="1491343"/>
            <a:ext cx="5290457" cy="5162662"/>
          </a:xfrm>
        </p:spPr>
        <p:txBody>
          <a:bodyPr>
            <a:normAutofit fontScale="55000" lnSpcReduction="20000"/>
          </a:bodyPr>
          <a:lstStyle/>
          <a:p>
            <a:r>
              <a:rPr lang="en-US" sz="4400" dirty="0"/>
              <a:t>Political </a:t>
            </a:r>
            <a:r>
              <a:rPr lang="en-US" sz="4400" b="1" dirty="0"/>
              <a:t>Rights</a:t>
            </a:r>
            <a:r>
              <a:rPr lang="en-US" sz="4400" dirty="0"/>
              <a:t>/</a:t>
            </a:r>
            <a:r>
              <a:rPr lang="en-US" sz="4400" b="1" dirty="0"/>
              <a:t>conservatives</a:t>
            </a:r>
          </a:p>
          <a:p>
            <a:pPr lvl="1"/>
            <a:r>
              <a:rPr lang="en-US" sz="3300" dirty="0"/>
              <a:t>Immigration, Outsourcing, Job loss to locals, Cultural homogenization- cultural destructions, rising cultural backlash</a:t>
            </a:r>
          </a:p>
          <a:p>
            <a:r>
              <a:rPr lang="en-US" sz="3600" dirty="0"/>
              <a:t>Political </a:t>
            </a:r>
            <a:r>
              <a:rPr lang="en-US" sz="3600" b="1" dirty="0"/>
              <a:t>Left</a:t>
            </a:r>
            <a:r>
              <a:rPr lang="en-US" sz="3600" dirty="0"/>
              <a:t>/</a:t>
            </a:r>
            <a:r>
              <a:rPr lang="en-US" sz="3600" b="1" dirty="0"/>
              <a:t>Liberals</a:t>
            </a:r>
          </a:p>
          <a:p>
            <a:pPr lvl="1"/>
            <a:r>
              <a:rPr lang="en-US" sz="3300" dirty="0"/>
              <a:t>Globalization as Neo-Imperialism </a:t>
            </a:r>
          </a:p>
          <a:p>
            <a:pPr lvl="1"/>
            <a:r>
              <a:rPr lang="en-US" sz="3300" dirty="0"/>
              <a:t>Increases Inequality and poverty – works against ‘Have nots’ and ‘Global South’</a:t>
            </a:r>
          </a:p>
          <a:p>
            <a:pPr lvl="1"/>
            <a:r>
              <a:rPr lang="en-IN" sz="3300" dirty="0"/>
              <a:t>international financial organizations work for the interests of ‘North’</a:t>
            </a:r>
            <a:endParaRPr lang="en-US" sz="3300" dirty="0"/>
          </a:p>
          <a:p>
            <a:pPr lvl="1"/>
            <a:r>
              <a:rPr lang="en-US" sz="3300" dirty="0"/>
              <a:t>Increasing powers of MNC/TNCs vis a vis State</a:t>
            </a:r>
          </a:p>
          <a:p>
            <a:pPr lvl="1"/>
            <a:r>
              <a:rPr lang="en-US" sz="3300" dirty="0"/>
              <a:t>Reduce national Sovereignty, Democratic space, and govt’s accountability to citizen</a:t>
            </a:r>
          </a:p>
          <a:p>
            <a:pPr lvl="1"/>
            <a:r>
              <a:rPr lang="en-US" sz="3300" dirty="0"/>
              <a:t>Decreased social security and welfare</a:t>
            </a:r>
          </a:p>
          <a:p>
            <a:pPr lvl="1"/>
            <a:r>
              <a:rPr lang="en-US" sz="3300" dirty="0"/>
              <a:t>Environmentally unsustainable</a:t>
            </a:r>
          </a:p>
          <a:p>
            <a:pPr lvl="1"/>
            <a:r>
              <a:rPr lang="en-US" sz="3300" dirty="0"/>
              <a:t>Not opposed to idea of globalization per se, but neo-liberal globalization: its imposition from ‘North’, its corporate forms, protecting interests of ‘haves’, and its lopsided features</a:t>
            </a:r>
          </a:p>
          <a:p>
            <a:endParaRPr lang="en-IN" dirty="0"/>
          </a:p>
        </p:txBody>
      </p:sp>
    </p:spTree>
    <p:extLst>
      <p:ext uri="{BB962C8B-B14F-4D97-AF65-F5344CB8AC3E}">
        <p14:creationId xmlns:p14="http://schemas.microsoft.com/office/powerpoint/2010/main" val="22356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4270352-F3B0-43EE-9EAB-E99E11CCA45A}"/>
              </a:ext>
            </a:extLst>
          </p:cNvPr>
          <p:cNvSpPr>
            <a:spLocks noGrp="1"/>
          </p:cNvSpPr>
          <p:nvPr>
            <p:ph type="title"/>
          </p:nvPr>
        </p:nvSpPr>
        <p:spPr>
          <a:xfrm>
            <a:off x="535020" y="685800"/>
            <a:ext cx="2780271" cy="5105400"/>
          </a:xfrm>
        </p:spPr>
        <p:txBody>
          <a:bodyPr>
            <a:normAutofit/>
          </a:bodyPr>
          <a:lstStyle/>
          <a:p>
            <a:r>
              <a:rPr lang="en-IN" sz="4000" b="1" dirty="0">
                <a:solidFill>
                  <a:srgbClr val="FFFFFF"/>
                </a:solidFill>
                <a:latin typeface="Times New Roman" panose="02020603050405020304" pitchFamily="18" charset="0"/>
                <a:cs typeface="Times New Roman" panose="02020603050405020304" pitchFamily="18" charset="0"/>
              </a:rPr>
              <a:t>WHAT WE INTEND TO DISCUSS?</a:t>
            </a:r>
          </a:p>
        </p:txBody>
      </p:sp>
      <p:graphicFrame>
        <p:nvGraphicFramePr>
          <p:cNvPr id="5" name="Content Placeholder 2">
            <a:extLst>
              <a:ext uri="{FF2B5EF4-FFF2-40B4-BE49-F238E27FC236}">
                <a16:creationId xmlns:a16="http://schemas.microsoft.com/office/drawing/2014/main" id="{E7992B22-F456-4803-98ED-C63C3A1A2538}"/>
              </a:ext>
            </a:extLst>
          </p:cNvPr>
          <p:cNvGraphicFramePr>
            <a:graphicFrameLocks noGrp="1"/>
          </p:cNvGraphicFramePr>
          <p:nvPr>
            <p:ph idx="1"/>
            <p:extLst>
              <p:ext uri="{D42A27DB-BD31-4B8C-83A1-F6EECF244321}">
                <p14:modId xmlns:p14="http://schemas.microsoft.com/office/powerpoint/2010/main" val="122418658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30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Dimensions of</a:t>
            </a:r>
            <a:br>
              <a:rPr lang="en-IN" sz="8000" dirty="0">
                <a:solidFill>
                  <a:srgbClr val="C00000"/>
                </a:solidFill>
                <a:latin typeface="Bookman Old Style" panose="02050604050505020204" pitchFamily="18" charset="0"/>
              </a:rPr>
            </a:br>
            <a:r>
              <a:rPr lang="en-IN" sz="8000" dirty="0">
                <a:solidFill>
                  <a:srgbClr val="C00000"/>
                </a:solidFill>
                <a:latin typeface="Bookman Old Style" panose="02050604050505020204" pitchFamily="18" charset="0"/>
              </a:rPr>
              <a:t>Globalization </a:t>
            </a:r>
          </a:p>
        </p:txBody>
      </p:sp>
    </p:spTree>
    <p:extLst>
      <p:ext uri="{BB962C8B-B14F-4D97-AF65-F5344CB8AC3E}">
        <p14:creationId xmlns:p14="http://schemas.microsoft.com/office/powerpoint/2010/main" val="70366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84A8-CDD0-4655-B48F-FFD5AA6F9610}"/>
              </a:ext>
            </a:extLst>
          </p:cNvPr>
          <p:cNvSpPr>
            <a:spLocks noGrp="1"/>
          </p:cNvSpPr>
          <p:nvPr>
            <p:ph type="title"/>
          </p:nvPr>
        </p:nvSpPr>
        <p:spPr/>
        <p:txBody>
          <a:bodyPr/>
          <a:lstStyle/>
          <a:p>
            <a:r>
              <a:rPr lang="en-US" dirty="0"/>
              <a:t>Dimensions of Globalization </a:t>
            </a:r>
            <a:endParaRPr lang="en-IN" dirty="0"/>
          </a:p>
        </p:txBody>
      </p:sp>
      <p:sp>
        <p:nvSpPr>
          <p:cNvPr id="3" name="Content Placeholder 2">
            <a:extLst>
              <a:ext uri="{FF2B5EF4-FFF2-40B4-BE49-F238E27FC236}">
                <a16:creationId xmlns:a16="http://schemas.microsoft.com/office/drawing/2014/main" id="{369ABEEE-FB9B-4872-A176-B90787A473A9}"/>
              </a:ext>
            </a:extLst>
          </p:cNvPr>
          <p:cNvSpPr>
            <a:spLocks noGrp="1"/>
          </p:cNvSpPr>
          <p:nvPr>
            <p:ph idx="1"/>
          </p:nvPr>
        </p:nvSpPr>
        <p:spPr/>
        <p:txBody>
          <a:bodyPr/>
          <a:lstStyle/>
          <a:p>
            <a:pPr>
              <a:spcBef>
                <a:spcPts val="1200"/>
              </a:spcBef>
              <a:spcAft>
                <a:spcPts val="1200"/>
              </a:spcAft>
            </a:pPr>
            <a:r>
              <a:rPr lang="en-US" dirty="0"/>
              <a:t>Economic &amp; Financial Globalization </a:t>
            </a:r>
          </a:p>
          <a:p>
            <a:pPr>
              <a:spcBef>
                <a:spcPts val="1200"/>
              </a:spcBef>
              <a:spcAft>
                <a:spcPts val="1200"/>
              </a:spcAft>
            </a:pPr>
            <a:r>
              <a:rPr lang="en-US" dirty="0"/>
              <a:t>Social Globalization </a:t>
            </a:r>
          </a:p>
          <a:p>
            <a:pPr>
              <a:spcBef>
                <a:spcPts val="1200"/>
              </a:spcBef>
              <a:spcAft>
                <a:spcPts val="1200"/>
              </a:spcAft>
            </a:pPr>
            <a:r>
              <a:rPr lang="en-US" dirty="0"/>
              <a:t>Political Globalization</a:t>
            </a:r>
          </a:p>
          <a:p>
            <a:pPr>
              <a:spcBef>
                <a:spcPts val="1200"/>
              </a:spcBef>
              <a:spcAft>
                <a:spcPts val="1200"/>
              </a:spcAft>
            </a:pPr>
            <a:r>
              <a:rPr lang="en-US" dirty="0"/>
              <a:t>Technological Globalization </a:t>
            </a:r>
          </a:p>
          <a:p>
            <a:pPr>
              <a:spcBef>
                <a:spcPts val="1200"/>
              </a:spcBef>
              <a:spcAft>
                <a:spcPts val="1200"/>
              </a:spcAft>
            </a:pPr>
            <a:r>
              <a:rPr lang="en-US" dirty="0"/>
              <a:t>Cultural Globalization </a:t>
            </a:r>
            <a:endParaRPr lang="en-IN" dirty="0"/>
          </a:p>
        </p:txBody>
      </p:sp>
    </p:spTree>
    <p:extLst>
      <p:ext uri="{BB962C8B-B14F-4D97-AF65-F5344CB8AC3E}">
        <p14:creationId xmlns:p14="http://schemas.microsoft.com/office/powerpoint/2010/main" val="2037217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A578-3BDD-49E8-B20F-81E3C1438698}"/>
              </a:ext>
            </a:extLst>
          </p:cNvPr>
          <p:cNvSpPr>
            <a:spLocks noGrp="1"/>
          </p:cNvSpPr>
          <p:nvPr>
            <p:ph type="title"/>
          </p:nvPr>
        </p:nvSpPr>
        <p:spPr>
          <a:xfrm>
            <a:off x="838200" y="92982"/>
            <a:ext cx="8665029" cy="560161"/>
          </a:xfrm>
        </p:spPr>
        <p:txBody>
          <a:bodyPr>
            <a:normAutofit fontScale="90000"/>
          </a:bodyPr>
          <a:lstStyle/>
          <a:p>
            <a:r>
              <a:rPr lang="en-US" sz="4000" dirty="0">
                <a:solidFill>
                  <a:srgbClr val="C00000"/>
                </a:solidFill>
                <a:latin typeface="Times New Roman" panose="02020603050405020304" pitchFamily="18" charset="0"/>
                <a:cs typeface="Times New Roman" panose="02020603050405020304" pitchFamily="18" charset="0"/>
              </a:rPr>
              <a:t>Dimensions or Types of Globalization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1DBE0-F5DF-405D-B273-834D96B3E977}"/>
              </a:ext>
            </a:extLst>
          </p:cNvPr>
          <p:cNvSpPr>
            <a:spLocks noGrp="1"/>
          </p:cNvSpPr>
          <p:nvPr>
            <p:ph idx="1"/>
          </p:nvPr>
        </p:nvSpPr>
        <p:spPr>
          <a:xfrm>
            <a:off x="838200" y="653143"/>
            <a:ext cx="10809514" cy="6111875"/>
          </a:xfrm>
        </p:spPr>
        <p:txBody>
          <a:bodyPr>
            <a:normAutofit fontScale="70000" lnSpcReduction="20000"/>
          </a:bodyPr>
          <a:lstStyle/>
          <a:p>
            <a:endParaRPr lang="en-US" sz="1100" b="1" dirty="0"/>
          </a:p>
          <a:p>
            <a:r>
              <a:rPr lang="en-US" b="1" dirty="0"/>
              <a:t>Economic Globalization</a:t>
            </a:r>
          </a:p>
          <a:p>
            <a:pPr lvl="1"/>
            <a:r>
              <a:rPr lang="en-IN" dirty="0"/>
              <a:t>global economic integration ; economic globalization is globalization</a:t>
            </a:r>
            <a:endParaRPr lang="en-US" dirty="0"/>
          </a:p>
          <a:p>
            <a:pPr lvl="1"/>
            <a:r>
              <a:rPr lang="en-US" b="1" dirty="0"/>
              <a:t>Liberalization</a:t>
            </a:r>
            <a:r>
              <a:rPr lang="en-US" dirty="0"/>
              <a:t>: Trade, Financial, Investment, Economic policy, Currency; </a:t>
            </a:r>
            <a:r>
              <a:rPr lang="en-US" b="1" dirty="0"/>
              <a:t>Privatization-</a:t>
            </a:r>
            <a:r>
              <a:rPr lang="en-US" dirty="0"/>
              <a:t> outsourcing, PPP</a:t>
            </a:r>
          </a:p>
          <a:p>
            <a:r>
              <a:rPr lang="en-US" b="1" dirty="0"/>
              <a:t>Political Globalization</a:t>
            </a:r>
          </a:p>
          <a:p>
            <a:pPr lvl="1"/>
            <a:r>
              <a:rPr lang="en-US" dirty="0"/>
              <a:t>Global Politics/IR in era of globalization</a:t>
            </a:r>
          </a:p>
          <a:p>
            <a:pPr lvl="1"/>
            <a:r>
              <a:rPr lang="en-US" dirty="0"/>
              <a:t>Issue of Sovereignty, territoriality, nation-state, statelessness, global governance, role of IGO,  INGO, TNC, Global community, global movements, </a:t>
            </a:r>
            <a:r>
              <a:rPr lang="en-US" dirty="0" err="1"/>
              <a:t>etc</a:t>
            </a:r>
            <a:r>
              <a:rPr lang="en-US" dirty="0"/>
              <a:t> </a:t>
            </a:r>
          </a:p>
          <a:p>
            <a:pPr lvl="1"/>
            <a:r>
              <a:rPr lang="en-US" b="1" dirty="0"/>
              <a:t>Collective Dilemma </a:t>
            </a:r>
            <a:r>
              <a:rPr lang="en-US" dirty="0"/>
              <a:t>:Global terrorism, Climate change, Migration, </a:t>
            </a:r>
            <a:r>
              <a:rPr lang="en-IN" dirty="0"/>
              <a:t>pandemic, Human security, Global poverty</a:t>
            </a:r>
            <a:endParaRPr lang="en-US" dirty="0"/>
          </a:p>
          <a:p>
            <a:pPr lvl="1"/>
            <a:r>
              <a:rPr lang="en-US" dirty="0"/>
              <a:t>Role of non-state actors in policy making &amp; regulations ; Interconnectedness &amp; interactions of cities/regions/organizations bypassing states</a:t>
            </a:r>
          </a:p>
          <a:p>
            <a:r>
              <a:rPr lang="en-US" b="1" dirty="0"/>
              <a:t>Social Globalization</a:t>
            </a:r>
          </a:p>
          <a:p>
            <a:pPr lvl="1"/>
            <a:r>
              <a:rPr lang="en-US" dirty="0"/>
              <a:t>State retreating from social welfare – retreat of welfare state</a:t>
            </a:r>
          </a:p>
          <a:p>
            <a:pPr lvl="1"/>
            <a:r>
              <a:rPr lang="en-US" dirty="0"/>
              <a:t>Less public spending, creation of public goods, and public services</a:t>
            </a:r>
          </a:p>
          <a:p>
            <a:pPr lvl="1"/>
            <a:r>
              <a:rPr lang="en-US" dirty="0"/>
              <a:t>Migration, family structure, community life, social security, </a:t>
            </a:r>
            <a:r>
              <a:rPr lang="en-IN" dirty="0"/>
              <a:t>adversely affected social stability</a:t>
            </a:r>
          </a:p>
          <a:p>
            <a:pPr lvl="1"/>
            <a:r>
              <a:rPr lang="en-US" dirty="0"/>
              <a:t>Conflicts between domestic social norms, social institutions and global social norms and institutions</a:t>
            </a:r>
          </a:p>
          <a:p>
            <a:r>
              <a:rPr lang="en-US" b="1" dirty="0"/>
              <a:t>Cultural Globalization</a:t>
            </a:r>
          </a:p>
          <a:p>
            <a:pPr lvl="1"/>
            <a:r>
              <a:rPr lang="en-US" b="1" dirty="0"/>
              <a:t>Homogenization-</a:t>
            </a:r>
            <a:r>
              <a:rPr lang="en-US" dirty="0"/>
              <a:t> </a:t>
            </a:r>
            <a:r>
              <a:rPr lang="en-IN" dirty="0"/>
              <a:t>common global popular culture </a:t>
            </a:r>
            <a:r>
              <a:rPr lang="en-US" dirty="0"/>
              <a:t> &amp; </a:t>
            </a:r>
            <a:r>
              <a:rPr lang="en-US" b="1" dirty="0"/>
              <a:t>Heterogenization-</a:t>
            </a:r>
            <a:r>
              <a:rPr lang="en-US" dirty="0"/>
              <a:t> culture is becoming increasingly varied</a:t>
            </a:r>
          </a:p>
          <a:p>
            <a:pPr lvl="1"/>
            <a:r>
              <a:rPr lang="en-US" dirty="0"/>
              <a:t>Food, entertainment, Leisure, worldview, Ideologies, social practices – all affected , becoming globalized</a:t>
            </a:r>
          </a:p>
          <a:p>
            <a:pPr lvl="1"/>
            <a:r>
              <a:rPr lang="en-US" dirty="0"/>
              <a:t>Cultural relativism vs universalization</a:t>
            </a:r>
          </a:p>
          <a:p>
            <a:r>
              <a:rPr lang="en-US" b="1" dirty="0"/>
              <a:t>Technological Globalization</a:t>
            </a:r>
          </a:p>
          <a:p>
            <a:pPr lvl="1"/>
            <a:r>
              <a:rPr lang="en-US" b="1" dirty="0"/>
              <a:t>ICT revolution- </a:t>
            </a:r>
            <a:r>
              <a:rPr lang="en-US" dirty="0"/>
              <a:t>Information Society</a:t>
            </a:r>
          </a:p>
          <a:p>
            <a:pPr lvl="1"/>
            <a:r>
              <a:rPr lang="en-US" dirty="0"/>
              <a:t>Pervasiveness of technology in daily life: Facebook, Google, Twitter, Microsoft, Apple, Samsung</a:t>
            </a:r>
            <a:endParaRPr lang="en-IN" dirty="0"/>
          </a:p>
        </p:txBody>
      </p:sp>
    </p:spTree>
    <p:extLst>
      <p:ext uri="{BB962C8B-B14F-4D97-AF65-F5344CB8AC3E}">
        <p14:creationId xmlns:p14="http://schemas.microsoft.com/office/powerpoint/2010/main" val="160204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08EA-4615-4E5B-B1BF-9B9874D2BB1E}"/>
              </a:ext>
            </a:extLst>
          </p:cNvPr>
          <p:cNvSpPr>
            <a:spLocks noGrp="1"/>
          </p:cNvSpPr>
          <p:nvPr>
            <p:ph type="title"/>
          </p:nvPr>
        </p:nvSpPr>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Economic Globalization: Meaning &amp; Definitions</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6E9573-A0AB-48FC-8FB3-57A8CDAE70B3}"/>
              </a:ext>
            </a:extLst>
          </p:cNvPr>
          <p:cNvSpPr>
            <a:spLocks noGrp="1"/>
          </p:cNvSpPr>
          <p:nvPr>
            <p:ph idx="1"/>
          </p:nvPr>
        </p:nvSpPr>
        <p:spPr/>
        <p:txBody>
          <a:bodyPr>
            <a:normAutofit fontScale="92500" lnSpcReduction="10000"/>
          </a:bodyPr>
          <a:lstStyle/>
          <a:p>
            <a:r>
              <a:rPr lang="en-US" dirty="0"/>
              <a:t>‘shift from a world of distinct national economies to a global economy in which </a:t>
            </a:r>
            <a:r>
              <a:rPr lang="en-US" u="sng" dirty="0"/>
              <a:t>production is internationalized </a:t>
            </a:r>
            <a:r>
              <a:rPr lang="en-US" dirty="0"/>
              <a:t>and financial </a:t>
            </a:r>
            <a:r>
              <a:rPr lang="en-US" u="sng" dirty="0"/>
              <a:t>capital flows freely </a:t>
            </a:r>
            <a:r>
              <a:rPr lang="en-US" dirty="0"/>
              <a:t>and instantly (OECD,1995)’</a:t>
            </a:r>
          </a:p>
          <a:p>
            <a:r>
              <a:rPr lang="en-US" dirty="0"/>
              <a:t>‘the web of </a:t>
            </a:r>
            <a:r>
              <a:rPr lang="en-US" u="sng" dirty="0"/>
              <a:t>economic interconnectedness </a:t>
            </a:r>
            <a:r>
              <a:rPr lang="en-US" dirty="0"/>
              <a:t>and i</a:t>
            </a:r>
            <a:r>
              <a:rPr lang="en-US" u="sng" dirty="0"/>
              <a:t>nterdependence</a:t>
            </a:r>
            <a:r>
              <a:rPr lang="en-US" dirty="0"/>
              <a:t> making the world economy as a borderless single global entity. ’(Ohmae 1990).</a:t>
            </a:r>
          </a:p>
          <a:p>
            <a:r>
              <a:rPr lang="en-US" dirty="0"/>
              <a:t>Absorption of national economies into an interlocking global economy</a:t>
            </a:r>
          </a:p>
          <a:p>
            <a:r>
              <a:rPr lang="en-US" b="1" dirty="0"/>
              <a:t>Liberalization</a:t>
            </a:r>
            <a:r>
              <a:rPr lang="en-US" dirty="0"/>
              <a:t>: </a:t>
            </a:r>
            <a:r>
              <a:rPr lang="en-US" u="sng" dirty="0"/>
              <a:t>Free Trade</a:t>
            </a:r>
            <a:r>
              <a:rPr lang="en-US" dirty="0"/>
              <a:t>, Financial, Investment- </a:t>
            </a:r>
            <a:r>
              <a:rPr lang="en-US" u="sng" dirty="0"/>
              <a:t>FDI</a:t>
            </a:r>
            <a:r>
              <a:rPr lang="en-US" dirty="0"/>
              <a:t>, Economic policy, Currency; </a:t>
            </a:r>
            <a:r>
              <a:rPr lang="en-US" b="1" dirty="0"/>
              <a:t>Privatization-</a:t>
            </a:r>
            <a:r>
              <a:rPr lang="en-US" dirty="0"/>
              <a:t> outsourcing, PPP – </a:t>
            </a:r>
            <a:r>
              <a:rPr lang="en-US" b="1" dirty="0"/>
              <a:t>LPG</a:t>
            </a:r>
          </a:p>
          <a:p>
            <a:r>
              <a:rPr lang="en-US" dirty="0"/>
              <a:t>Global Supply Chain, circulation of Hot money, Financial Integration</a:t>
            </a:r>
          </a:p>
          <a:p>
            <a:r>
              <a:rPr lang="en-US" dirty="0"/>
              <a:t>Denoted ideological victory of capitalism-  market, private property and competition were accepted worldwide – global capitalism</a:t>
            </a:r>
          </a:p>
          <a:p>
            <a:pPr marL="0" indent="0">
              <a:buNone/>
            </a:pP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3190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B03B-2CD3-465E-ACBF-BB5984426A78}"/>
              </a:ext>
            </a:extLst>
          </p:cNvPr>
          <p:cNvSpPr>
            <a:spLocks noGrp="1"/>
          </p:cNvSpPr>
          <p:nvPr>
            <p:ph type="title"/>
          </p:nvPr>
        </p:nvSpPr>
        <p:spPr/>
        <p:txBody>
          <a:bodyPr/>
          <a:lstStyle/>
          <a:p>
            <a:r>
              <a:rPr lang="en-US" sz="3600" dirty="0">
                <a:solidFill>
                  <a:srgbClr val="C00000"/>
                </a:solidFill>
                <a:latin typeface="Times New Roman" panose="02020603050405020304" pitchFamily="18" charset="0"/>
                <a:cs typeface="Times New Roman" panose="02020603050405020304" pitchFamily="18" charset="0"/>
              </a:rPr>
              <a:t>Dimensions of Economic Globalization:</a:t>
            </a:r>
          </a:p>
        </p:txBody>
      </p:sp>
      <p:sp>
        <p:nvSpPr>
          <p:cNvPr id="3" name="Content Placeholder 2">
            <a:extLst>
              <a:ext uri="{FF2B5EF4-FFF2-40B4-BE49-F238E27FC236}">
                <a16:creationId xmlns:a16="http://schemas.microsoft.com/office/drawing/2014/main" id="{957BFBBD-7D14-4C90-926B-E77C64CC5E63}"/>
              </a:ext>
            </a:extLst>
          </p:cNvPr>
          <p:cNvSpPr>
            <a:spLocks noGrp="1"/>
          </p:cNvSpPr>
          <p:nvPr>
            <p:ph idx="1"/>
          </p:nvPr>
        </p:nvSpPr>
        <p:spPr/>
        <p:txBody>
          <a:bodyPr>
            <a:normAutofit lnSpcReduction="10000"/>
          </a:bodyPr>
          <a:lstStyle/>
          <a:p>
            <a:r>
              <a:rPr lang="en-US" b="1" dirty="0"/>
              <a:t>Free International trade </a:t>
            </a:r>
          </a:p>
          <a:p>
            <a:pPr lvl="1"/>
            <a:r>
              <a:rPr lang="en-US" dirty="0"/>
              <a:t>Since 1945, international trade has, on average, grown at double the rate of international production</a:t>
            </a:r>
          </a:p>
          <a:p>
            <a:pPr lvl="1"/>
            <a:r>
              <a:rPr lang="en-US" dirty="0"/>
              <a:t>$629 million in 1960 to $20,000 million in 2018 (32 times!)</a:t>
            </a:r>
          </a:p>
          <a:p>
            <a:r>
              <a:rPr lang="en-US" b="1" dirty="0"/>
              <a:t>Global Supply Chain</a:t>
            </a:r>
            <a:r>
              <a:rPr lang="en-US" dirty="0"/>
              <a:t>: Globalized production, distribution , and consumption</a:t>
            </a:r>
          </a:p>
          <a:p>
            <a:r>
              <a:rPr lang="en-US" dirty="0"/>
              <a:t>Global division of </a:t>
            </a:r>
            <a:r>
              <a:rPr lang="en-US" dirty="0" err="1"/>
              <a:t>labour</a:t>
            </a:r>
            <a:r>
              <a:rPr lang="en-US" dirty="0"/>
              <a:t> – BPO, Off shoring</a:t>
            </a:r>
          </a:p>
          <a:p>
            <a:r>
              <a:rPr lang="en-US" b="1" dirty="0"/>
              <a:t>Globalized financial system </a:t>
            </a:r>
          </a:p>
          <a:p>
            <a:pPr lvl="1"/>
            <a:r>
              <a:rPr lang="en-US" dirty="0"/>
              <a:t> freely convertible currencies, free flow of capital &amp; money, global currency trading</a:t>
            </a:r>
          </a:p>
          <a:p>
            <a:r>
              <a:rPr lang="en-US" b="1" dirty="0"/>
              <a:t>Rising global economic inequality</a:t>
            </a:r>
            <a:endParaRPr lang="en-IN" b="1" dirty="0"/>
          </a:p>
        </p:txBody>
      </p:sp>
    </p:spTree>
    <p:extLst>
      <p:ext uri="{BB962C8B-B14F-4D97-AF65-F5344CB8AC3E}">
        <p14:creationId xmlns:p14="http://schemas.microsoft.com/office/powerpoint/2010/main" val="1476354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08E3-7A99-4AE1-BFBE-7F84EBA12040}"/>
              </a:ext>
            </a:extLst>
          </p:cNvPr>
          <p:cNvSpPr>
            <a:spLocks noGrp="1"/>
          </p:cNvSpPr>
          <p:nvPr>
            <p:ph type="title"/>
          </p:nvPr>
        </p:nvSpPr>
        <p:spPr/>
        <p:txBody>
          <a:bodyPr/>
          <a:lstStyle/>
          <a:p>
            <a:r>
              <a:rPr lang="en-US" sz="3600" dirty="0">
                <a:solidFill>
                  <a:srgbClr val="C00000"/>
                </a:solidFill>
                <a:latin typeface="Times New Roman" panose="02020603050405020304" pitchFamily="18" charset="0"/>
                <a:cs typeface="Times New Roman" panose="02020603050405020304" pitchFamily="18" charset="0"/>
              </a:rPr>
              <a:t>Social Globalization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EB3D73-31B1-469D-931B-59F22F30CAAB}"/>
              </a:ext>
            </a:extLst>
          </p:cNvPr>
          <p:cNvSpPr>
            <a:spLocks noGrp="1"/>
          </p:cNvSpPr>
          <p:nvPr>
            <p:ph idx="1"/>
          </p:nvPr>
        </p:nvSpPr>
        <p:spPr/>
        <p:txBody>
          <a:bodyPr/>
          <a:lstStyle/>
          <a:p>
            <a:pPr lvl="1">
              <a:spcBef>
                <a:spcPts val="1000"/>
              </a:spcBef>
              <a:spcAft>
                <a:spcPts val="1000"/>
              </a:spcAft>
            </a:pPr>
            <a:r>
              <a:rPr lang="en-US" sz="2800" dirty="0"/>
              <a:t>State retreating from social welfare – retreat of </a:t>
            </a:r>
            <a:r>
              <a:rPr lang="en-US" sz="2800" u="sng" dirty="0"/>
              <a:t>welfare state</a:t>
            </a:r>
          </a:p>
          <a:p>
            <a:pPr lvl="1">
              <a:spcBef>
                <a:spcPts val="1000"/>
              </a:spcBef>
              <a:spcAft>
                <a:spcPts val="1000"/>
              </a:spcAft>
            </a:pPr>
            <a:r>
              <a:rPr lang="en-US" sz="2800" dirty="0"/>
              <a:t>Less public spending, creation of public goods, and public services</a:t>
            </a:r>
          </a:p>
          <a:p>
            <a:pPr lvl="1">
              <a:spcBef>
                <a:spcPts val="1000"/>
              </a:spcBef>
              <a:spcAft>
                <a:spcPts val="1000"/>
              </a:spcAft>
            </a:pPr>
            <a:r>
              <a:rPr lang="en-US" sz="2800" dirty="0"/>
              <a:t>Migration, family structure, community life, social security, </a:t>
            </a:r>
            <a:r>
              <a:rPr lang="en-IN" sz="2800" dirty="0"/>
              <a:t>adversely affected social stability</a:t>
            </a:r>
          </a:p>
          <a:p>
            <a:pPr lvl="1">
              <a:spcBef>
                <a:spcPts val="1000"/>
              </a:spcBef>
              <a:spcAft>
                <a:spcPts val="1000"/>
              </a:spcAft>
            </a:pPr>
            <a:r>
              <a:rPr lang="en-US" sz="2800" dirty="0"/>
              <a:t>Conflicts between domestic social norms, social institutions and global social norms and institutions</a:t>
            </a:r>
          </a:p>
          <a:p>
            <a:pPr lvl="1">
              <a:spcBef>
                <a:spcPts val="1000"/>
              </a:spcBef>
              <a:spcAft>
                <a:spcPts val="1000"/>
              </a:spcAft>
            </a:pPr>
            <a:r>
              <a:rPr lang="en-US" sz="2800" dirty="0"/>
              <a:t>Giving rise to Global Social Movement- WSF</a:t>
            </a:r>
          </a:p>
          <a:p>
            <a:endParaRPr lang="en-IN" dirty="0"/>
          </a:p>
        </p:txBody>
      </p:sp>
    </p:spTree>
    <p:extLst>
      <p:ext uri="{BB962C8B-B14F-4D97-AF65-F5344CB8AC3E}">
        <p14:creationId xmlns:p14="http://schemas.microsoft.com/office/powerpoint/2010/main" val="302487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D7D-684B-4F58-8EC4-54A30FFD719F}"/>
              </a:ext>
            </a:extLst>
          </p:cNvPr>
          <p:cNvSpPr>
            <a:spLocks noGrp="1"/>
          </p:cNvSpPr>
          <p:nvPr>
            <p:ph type="title"/>
          </p:nvPr>
        </p:nvSpPr>
        <p:spPr>
          <a:xfrm>
            <a:off x="674914" y="201839"/>
            <a:ext cx="9437914" cy="690789"/>
          </a:xfrm>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Political Globalization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4431C6-63E6-4A8E-A012-D9E1CF38E4A6}"/>
              </a:ext>
            </a:extLst>
          </p:cNvPr>
          <p:cNvSpPr>
            <a:spLocks noGrp="1"/>
          </p:cNvSpPr>
          <p:nvPr>
            <p:ph idx="1"/>
          </p:nvPr>
        </p:nvSpPr>
        <p:spPr>
          <a:xfrm>
            <a:off x="838200" y="1250437"/>
            <a:ext cx="10515600" cy="5284335"/>
          </a:xfrm>
        </p:spPr>
        <p:txBody>
          <a:bodyPr>
            <a:normAutofit fontScale="85000" lnSpcReduction="10000"/>
          </a:bodyPr>
          <a:lstStyle/>
          <a:p>
            <a:r>
              <a:rPr lang="en-US" dirty="0"/>
              <a:t>triumph 'of </a:t>
            </a:r>
            <a:r>
              <a:rPr lang="en-US" b="1" dirty="0"/>
              <a:t>Neo-liberalism</a:t>
            </a:r>
            <a:r>
              <a:rPr lang="en-US" dirty="0"/>
              <a:t>- minimal state maximum market, liberalization, deregulation, privatization, individualism, and democratization</a:t>
            </a:r>
          </a:p>
          <a:p>
            <a:r>
              <a:rPr lang="en-US" dirty="0"/>
              <a:t>Changing nature of nation-state, dilution in state sovereignty</a:t>
            </a:r>
          </a:p>
          <a:p>
            <a:r>
              <a:rPr lang="en-US" dirty="0"/>
              <a:t>Arguments against: </a:t>
            </a:r>
          </a:p>
          <a:p>
            <a:pPr lvl="1"/>
            <a:r>
              <a:rPr lang="en-US" dirty="0"/>
              <a:t>Myth of Borderless World, Dominant role of state, Pooled sovereignty, Enduring attraction of the nation-state</a:t>
            </a:r>
          </a:p>
          <a:p>
            <a:pPr lvl="1"/>
            <a:r>
              <a:rPr lang="en-US" dirty="0"/>
              <a:t>economic globalization nevertheless requires a political framework that is provided by the state, notably in the form of the ‘military-territorial power of an enforcer’ (Robert Cox )</a:t>
            </a:r>
          </a:p>
          <a:p>
            <a:r>
              <a:rPr lang="en-US" b="1" dirty="0"/>
              <a:t>‘Internationalization of the state’ </a:t>
            </a:r>
            <a:r>
              <a:rPr lang="en-US" dirty="0"/>
              <a:t>-State adjusting national economic practices and policies to the perceived interest of the global capitalist economy.</a:t>
            </a:r>
          </a:p>
          <a:p>
            <a:r>
              <a:rPr lang="en-US" b="1" dirty="0"/>
              <a:t>Return of the state</a:t>
            </a:r>
          </a:p>
          <a:p>
            <a:pPr lvl="1"/>
            <a:r>
              <a:rPr lang="en-US" dirty="0"/>
              <a:t> maintain domestic order and protect its citizens from external attack ; threat of terrorism, growing nationalism, conservatism</a:t>
            </a:r>
          </a:p>
          <a:p>
            <a:pPr lvl="1"/>
            <a:r>
              <a:rPr lang="en-US" dirty="0"/>
              <a:t>ICT : wider powers of surveillance, control and increasing regulation</a:t>
            </a:r>
          </a:p>
          <a:p>
            <a:r>
              <a:rPr lang="en-US" dirty="0"/>
              <a:t>Statelessness, weak, and failed state and state-building</a:t>
            </a:r>
          </a:p>
          <a:p>
            <a:endParaRPr lang="en-IN" dirty="0"/>
          </a:p>
        </p:txBody>
      </p:sp>
    </p:spTree>
    <p:extLst>
      <p:ext uri="{BB962C8B-B14F-4D97-AF65-F5344CB8AC3E}">
        <p14:creationId xmlns:p14="http://schemas.microsoft.com/office/powerpoint/2010/main" val="359140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D179-2029-4385-99A8-A6B48FFD46E5}"/>
              </a:ext>
            </a:extLst>
          </p:cNvPr>
          <p:cNvSpPr>
            <a:spLocks noGrp="1"/>
          </p:cNvSpPr>
          <p:nvPr>
            <p:ph type="title"/>
          </p:nvPr>
        </p:nvSpPr>
        <p:spPr>
          <a:xfrm>
            <a:off x="544286" y="180068"/>
            <a:ext cx="9274629" cy="712561"/>
          </a:xfrm>
        </p:spPr>
        <p:txBody>
          <a:bodyPr/>
          <a:lstStyle/>
          <a:p>
            <a:r>
              <a:rPr lang="en-US" sz="3600" dirty="0">
                <a:solidFill>
                  <a:srgbClr val="C00000"/>
                </a:solidFill>
                <a:latin typeface="Times New Roman" panose="02020603050405020304" pitchFamily="18" charset="0"/>
                <a:cs typeface="Times New Roman" panose="02020603050405020304" pitchFamily="18" charset="0"/>
              </a:rPr>
              <a:t>Cultural Globalization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141CAA-D205-45A4-9BFA-5328A889B875}"/>
              </a:ext>
            </a:extLst>
          </p:cNvPr>
          <p:cNvSpPr>
            <a:spLocks noGrp="1"/>
          </p:cNvSpPr>
          <p:nvPr>
            <p:ph idx="1"/>
          </p:nvPr>
        </p:nvSpPr>
        <p:spPr>
          <a:xfrm>
            <a:off x="838200" y="892628"/>
            <a:ext cx="10515600" cy="5667659"/>
          </a:xfrm>
        </p:spPr>
        <p:txBody>
          <a:bodyPr>
            <a:normAutofit fontScale="32500" lnSpcReduction="20000"/>
          </a:bodyPr>
          <a:lstStyle/>
          <a:p>
            <a:pPr marL="287338" lvl="1" indent="-287338"/>
            <a:r>
              <a:rPr lang="en-US" sz="8000" dirty="0"/>
              <a:t>Food, entertainment, Leisure, worldview, Ideologies, social practices – all affected , becoming globali</a:t>
            </a:r>
            <a:r>
              <a:rPr lang="en-US" sz="7200" dirty="0"/>
              <a:t>zed</a:t>
            </a:r>
          </a:p>
          <a:p>
            <a:r>
              <a:rPr lang="en-US" sz="8000" dirty="0"/>
              <a:t>Cultural </a:t>
            </a:r>
            <a:r>
              <a:rPr lang="en-US" sz="8000" b="1" dirty="0"/>
              <a:t>Homogenization</a:t>
            </a:r>
            <a:r>
              <a:rPr lang="en-US" sz="8000" dirty="0"/>
              <a:t>: </a:t>
            </a:r>
            <a:r>
              <a:rPr lang="en-US" sz="8000" i="1" dirty="0"/>
              <a:t>Coca </a:t>
            </a:r>
            <a:r>
              <a:rPr lang="en-US" sz="8000" i="1" dirty="0" err="1"/>
              <a:t>colaization</a:t>
            </a:r>
            <a:r>
              <a:rPr lang="en-US" sz="8000" i="1" dirty="0"/>
              <a:t>, </a:t>
            </a:r>
            <a:r>
              <a:rPr lang="en-US" sz="8000" i="1" dirty="0" err="1"/>
              <a:t>Macdonaldization</a:t>
            </a:r>
            <a:r>
              <a:rPr lang="en-US" sz="8000" i="1" dirty="0"/>
              <a:t> </a:t>
            </a:r>
            <a:r>
              <a:rPr lang="en-US" sz="8000" dirty="0"/>
              <a:t>: Flattening out of cultural differences</a:t>
            </a:r>
          </a:p>
          <a:p>
            <a:pPr lvl="1"/>
            <a:r>
              <a:rPr lang="en-US" sz="7200" dirty="0"/>
              <a:t>assault on local, regional and national distinctiveness; Cultural Hegemony</a:t>
            </a:r>
          </a:p>
          <a:p>
            <a:pPr lvl="1"/>
            <a:r>
              <a:rPr lang="en-US" sz="7200" dirty="0"/>
              <a:t>Cultural relativism vs universalization</a:t>
            </a:r>
          </a:p>
          <a:p>
            <a:r>
              <a:rPr lang="en-US" sz="8000" dirty="0"/>
              <a:t>Chief factors fueling cultural globalization </a:t>
            </a:r>
          </a:p>
          <a:p>
            <a:pPr lvl="1"/>
            <a:r>
              <a:rPr lang="en-IN" sz="6400" dirty="0"/>
              <a:t>growth of TNCs , global media corporations –Netflix, Amazon Prime, Global social networking- Twitter, Fb, </a:t>
            </a:r>
            <a:r>
              <a:rPr lang="en-US" sz="6400" dirty="0"/>
              <a:t>increasing popularity of international travel and tourism, ICT revolution</a:t>
            </a:r>
          </a:p>
          <a:p>
            <a:r>
              <a:rPr lang="en-US" sz="8000" dirty="0"/>
              <a:t>Cultural globalization as a ‘top-down’ process- global monoculture, cultural imperialism, ‘westernization 'or, ‘Americanization’</a:t>
            </a:r>
          </a:p>
          <a:p>
            <a:r>
              <a:rPr lang="en-US" sz="9600" dirty="0"/>
              <a:t>Two main ingredients of cultural globalization have been the </a:t>
            </a:r>
            <a:r>
              <a:rPr lang="en-US" sz="9600" b="1" dirty="0"/>
              <a:t>global consumerism </a:t>
            </a:r>
            <a:r>
              <a:rPr lang="en-US" sz="9600" dirty="0"/>
              <a:t>and the </a:t>
            </a:r>
            <a:r>
              <a:rPr lang="en-US" sz="9600" b="1" dirty="0"/>
              <a:t>rise of individualism</a:t>
            </a:r>
          </a:p>
          <a:p>
            <a:pPr lvl="1"/>
            <a:r>
              <a:rPr lang="en-US" sz="9600" dirty="0"/>
              <a:t>Cultural </a:t>
            </a:r>
            <a:r>
              <a:rPr lang="en-US" sz="9600" b="1" dirty="0"/>
              <a:t>Heterogenization</a:t>
            </a:r>
            <a:r>
              <a:rPr lang="en-US" sz="9600" dirty="0"/>
              <a:t>: polarization and diversity; </a:t>
            </a:r>
            <a:r>
              <a:rPr lang="en-US" sz="9600" b="1" dirty="0"/>
              <a:t>cultural backlash- </a:t>
            </a:r>
            <a:r>
              <a:rPr lang="en-US" sz="9600" dirty="0"/>
              <a:t>rise of ethnic nationalism and religious fundamentalism </a:t>
            </a:r>
            <a:endParaRPr lang="en-US" sz="7200" dirty="0"/>
          </a:p>
          <a:p>
            <a:endParaRPr lang="en-US" sz="7200" dirty="0"/>
          </a:p>
          <a:p>
            <a:endParaRPr lang="en-US" dirty="0"/>
          </a:p>
          <a:p>
            <a:endParaRPr lang="en-US" dirty="0"/>
          </a:p>
          <a:p>
            <a:endParaRPr lang="en-IN" dirty="0"/>
          </a:p>
        </p:txBody>
      </p:sp>
    </p:spTree>
    <p:extLst>
      <p:ext uri="{BB962C8B-B14F-4D97-AF65-F5344CB8AC3E}">
        <p14:creationId xmlns:p14="http://schemas.microsoft.com/office/powerpoint/2010/main" val="3797128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8D85-0DC2-4C9A-A8F5-20E7F3E584C4}"/>
              </a:ext>
            </a:extLst>
          </p:cNvPr>
          <p:cNvSpPr>
            <a:spLocks noGrp="1"/>
          </p:cNvSpPr>
          <p:nvPr>
            <p:ph type="title"/>
          </p:nvPr>
        </p:nvSpPr>
        <p:spPr>
          <a:xfrm>
            <a:off x="381000" y="131762"/>
            <a:ext cx="9753600" cy="549275"/>
          </a:xfrm>
        </p:spPr>
        <p:txBody>
          <a:bodyPr>
            <a:normAutofit fontScale="90000"/>
          </a:bodyPr>
          <a:lstStyle/>
          <a:p>
            <a:r>
              <a:rPr lang="en-US" sz="3600" dirty="0">
                <a:solidFill>
                  <a:srgbClr val="C00000"/>
                </a:solidFill>
                <a:latin typeface="Times New Roman" panose="02020603050405020304" pitchFamily="18" charset="0"/>
                <a:cs typeface="Times New Roman" panose="02020603050405020304" pitchFamily="18" charset="0"/>
              </a:rPr>
              <a:t>Technological Globalization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AF354F-FC43-40EF-8FD2-F2D964C855DA}"/>
              </a:ext>
            </a:extLst>
          </p:cNvPr>
          <p:cNvSpPr>
            <a:spLocks noGrp="1"/>
          </p:cNvSpPr>
          <p:nvPr>
            <p:ph idx="1"/>
          </p:nvPr>
        </p:nvSpPr>
        <p:spPr>
          <a:xfrm>
            <a:off x="838200" y="1153886"/>
            <a:ext cx="10515600" cy="5023077"/>
          </a:xfrm>
        </p:spPr>
        <p:txBody>
          <a:bodyPr>
            <a:normAutofit fontScale="85000" lnSpcReduction="20000"/>
          </a:bodyPr>
          <a:lstStyle/>
          <a:p>
            <a:r>
              <a:rPr lang="en-US" dirty="0"/>
              <a:t>Technology, especially ICT, key drivers of Globalization</a:t>
            </a:r>
          </a:p>
          <a:p>
            <a:pPr lvl="1"/>
            <a:r>
              <a:rPr lang="en-US" dirty="0"/>
              <a:t>Printing press, Telegraph, Telephone, Semi-conductor and Computer, radio, TV, Mobile phone, satellite &amp; </a:t>
            </a:r>
            <a:r>
              <a:rPr lang="en-IN" dirty="0"/>
              <a:t>transatlantic fibre cable</a:t>
            </a:r>
            <a:r>
              <a:rPr lang="en-US" dirty="0"/>
              <a:t>, Jet plane, Internet, Plastic Money, GPS, AI, 3 D printing, e –Commerce, M-commerce, Mobile banking, cloud computing, IoT, Block chain, Machine learning, Crypto currency</a:t>
            </a:r>
          </a:p>
          <a:p>
            <a:r>
              <a:rPr lang="en-US" dirty="0"/>
              <a:t>technological diffusion, the spread of technology across borders driving technological innovation at greater speed</a:t>
            </a:r>
          </a:p>
          <a:p>
            <a:r>
              <a:rPr lang="en-US" dirty="0"/>
              <a:t>Technology driven Financial globalization: </a:t>
            </a:r>
            <a:r>
              <a:rPr lang="en-US" b="1" dirty="0"/>
              <a:t>E</a:t>
            </a:r>
            <a:r>
              <a:rPr lang="en-US" dirty="0"/>
              <a:t>lectronic </a:t>
            </a:r>
            <a:r>
              <a:rPr lang="en-US" b="1" dirty="0"/>
              <a:t>T</a:t>
            </a:r>
            <a:r>
              <a:rPr lang="en-US" dirty="0"/>
              <a:t>ransfer of </a:t>
            </a:r>
            <a:r>
              <a:rPr lang="en-US" b="1" dirty="0"/>
              <a:t>F</a:t>
            </a:r>
            <a:r>
              <a:rPr lang="en-US" dirty="0"/>
              <a:t>unds ( ETF), </a:t>
            </a:r>
            <a:r>
              <a:rPr lang="en-US" b="1" dirty="0"/>
              <a:t>S</a:t>
            </a:r>
            <a:r>
              <a:rPr lang="en-US" dirty="0"/>
              <a:t>ociety for </a:t>
            </a:r>
            <a:r>
              <a:rPr lang="en-US" b="1" dirty="0"/>
              <a:t>W</a:t>
            </a:r>
            <a:r>
              <a:rPr lang="en-US" dirty="0"/>
              <a:t>orldwide </a:t>
            </a:r>
            <a:r>
              <a:rPr lang="en-US" b="1" dirty="0"/>
              <a:t>I</a:t>
            </a:r>
            <a:r>
              <a:rPr lang="en-US" dirty="0"/>
              <a:t>nterbank </a:t>
            </a:r>
            <a:r>
              <a:rPr lang="en-US" b="1" dirty="0"/>
              <a:t>F</a:t>
            </a:r>
            <a:r>
              <a:rPr lang="en-US" dirty="0"/>
              <a:t>inancial </a:t>
            </a:r>
            <a:r>
              <a:rPr lang="en-US" b="1" dirty="0"/>
              <a:t>T</a:t>
            </a:r>
            <a:r>
              <a:rPr lang="en-US" dirty="0"/>
              <a:t>elecommunication (SWIFT)</a:t>
            </a:r>
          </a:p>
          <a:p>
            <a:r>
              <a:rPr lang="en-IN" dirty="0"/>
              <a:t>T</a:t>
            </a:r>
            <a:r>
              <a:rPr lang="en-IN" b="1" dirty="0"/>
              <a:t>echno-globalism</a:t>
            </a:r>
            <a:r>
              <a:rPr lang="en-IN" dirty="0"/>
              <a:t>: </a:t>
            </a:r>
            <a:r>
              <a:rPr lang="en-US" dirty="0"/>
              <a:t>rationalizes globalism on technological grounds ; technological determinism</a:t>
            </a:r>
          </a:p>
          <a:p>
            <a:r>
              <a:rPr lang="en-US" dirty="0"/>
              <a:t>Globalized society: Information Society : Knowledge or weightless society</a:t>
            </a:r>
          </a:p>
          <a:p>
            <a:r>
              <a:rPr lang="en-US" dirty="0"/>
              <a:t>Knowledge and high tech industries- Google, FB, Twitter, Microsoft, Apple, </a:t>
            </a:r>
            <a:r>
              <a:rPr lang="en-US" dirty="0" err="1"/>
              <a:t>etc</a:t>
            </a:r>
            <a:r>
              <a:rPr lang="en-US" dirty="0"/>
              <a:t>- are both drivers and face of globalization</a:t>
            </a:r>
          </a:p>
          <a:p>
            <a:r>
              <a:rPr lang="en-US" dirty="0"/>
              <a:t>Issues/Challenges: </a:t>
            </a:r>
            <a:r>
              <a:rPr lang="en-US" b="1" dirty="0"/>
              <a:t>Digital divide</a:t>
            </a:r>
            <a:r>
              <a:rPr lang="en-US" dirty="0"/>
              <a:t>; may increase inequality and gaps between ‘Have’ and ‘have nots’ ; ‘The North’ and ‘The South’</a:t>
            </a:r>
            <a:endParaRPr lang="en-IN" dirty="0"/>
          </a:p>
        </p:txBody>
      </p:sp>
    </p:spTree>
    <p:extLst>
      <p:ext uri="{BB962C8B-B14F-4D97-AF65-F5344CB8AC3E}">
        <p14:creationId xmlns:p14="http://schemas.microsoft.com/office/powerpoint/2010/main" val="109694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091D-C9EB-4C7D-8445-31472AE8E844}"/>
              </a:ext>
            </a:extLst>
          </p:cNvPr>
          <p:cNvSpPr>
            <a:spLocks noGrp="1"/>
          </p:cNvSpPr>
          <p:nvPr>
            <p:ph type="title"/>
          </p:nvPr>
        </p:nvSpPr>
        <p:spPr>
          <a:xfrm>
            <a:off x="838200" y="365126"/>
            <a:ext cx="9613605" cy="761926"/>
          </a:xfrm>
        </p:spPr>
        <p:txBody>
          <a:bodyPr/>
          <a:lstStyle/>
          <a:p>
            <a:r>
              <a:rPr lang="en-US" dirty="0"/>
              <a:t>Globalization and Development</a:t>
            </a:r>
            <a:endParaRPr lang="en-IN" dirty="0"/>
          </a:p>
        </p:txBody>
      </p:sp>
      <p:sp>
        <p:nvSpPr>
          <p:cNvPr id="3" name="Content Placeholder 2">
            <a:extLst>
              <a:ext uri="{FF2B5EF4-FFF2-40B4-BE49-F238E27FC236}">
                <a16:creationId xmlns:a16="http://schemas.microsoft.com/office/drawing/2014/main" id="{9429FF8F-E054-4602-8115-82A66441A507}"/>
              </a:ext>
            </a:extLst>
          </p:cNvPr>
          <p:cNvSpPr>
            <a:spLocks noGrp="1"/>
          </p:cNvSpPr>
          <p:nvPr>
            <p:ph idx="1"/>
          </p:nvPr>
        </p:nvSpPr>
        <p:spPr>
          <a:xfrm>
            <a:off x="838200" y="1127052"/>
            <a:ext cx="10698126" cy="5049911"/>
          </a:xfrm>
        </p:spPr>
        <p:txBody>
          <a:bodyPr>
            <a:normAutofit/>
          </a:bodyPr>
          <a:lstStyle/>
          <a:p>
            <a:pPr>
              <a:spcAft>
                <a:spcPts val="1000"/>
              </a:spcAft>
            </a:pPr>
            <a:endParaRPr lang="en-US" dirty="0"/>
          </a:p>
          <a:p>
            <a:pPr>
              <a:spcAft>
                <a:spcPts val="1000"/>
              </a:spcAft>
            </a:pPr>
            <a:r>
              <a:rPr lang="en-US" dirty="0"/>
              <a:t>Globalization in the name of Development </a:t>
            </a:r>
          </a:p>
          <a:p>
            <a:pPr>
              <a:spcAft>
                <a:spcPts val="1000"/>
              </a:spcAft>
            </a:pPr>
            <a:r>
              <a:rPr lang="en-US" dirty="0"/>
              <a:t>Complex linkages to different dimensions of development </a:t>
            </a:r>
          </a:p>
          <a:p>
            <a:pPr>
              <a:spcAft>
                <a:spcPts val="1000"/>
              </a:spcAft>
            </a:pPr>
            <a:r>
              <a:rPr lang="en-US" dirty="0"/>
              <a:t>Positive or negative impacts depends upon how development is defined, where one lives, how far one is capable of, etc.</a:t>
            </a:r>
          </a:p>
          <a:p>
            <a:pPr>
              <a:spcAft>
                <a:spcPts val="1000"/>
              </a:spcAft>
            </a:pPr>
            <a:r>
              <a:rPr lang="en-US" dirty="0"/>
              <a:t>Overall very complex linkage; indeterminate impacts</a:t>
            </a:r>
          </a:p>
          <a:p>
            <a:pPr>
              <a:spcAft>
                <a:spcPts val="1000"/>
              </a:spcAft>
            </a:pPr>
            <a:r>
              <a:rPr lang="en-US" dirty="0"/>
              <a:t>Faster spread of crisis….financial crisis 97-98; prime lending, Pandemic?</a:t>
            </a:r>
          </a:p>
          <a:p>
            <a:endParaRPr lang="en-IN" dirty="0"/>
          </a:p>
        </p:txBody>
      </p:sp>
    </p:spTree>
    <p:extLst>
      <p:ext uri="{BB962C8B-B14F-4D97-AF65-F5344CB8AC3E}">
        <p14:creationId xmlns:p14="http://schemas.microsoft.com/office/powerpoint/2010/main" val="366750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1568-F409-40EB-8ADC-44DC88035AE5}"/>
              </a:ext>
            </a:extLst>
          </p:cNvPr>
          <p:cNvSpPr>
            <a:spLocks noGrp="1"/>
          </p:cNvSpPr>
          <p:nvPr>
            <p:ph type="title"/>
          </p:nvPr>
        </p:nvSpPr>
        <p:spPr>
          <a:xfrm>
            <a:off x="838200" y="365125"/>
            <a:ext cx="9071113" cy="897145"/>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Let us pick up the thread-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2DF5BD-BEFA-4018-B63E-7903CC7049CD}"/>
              </a:ext>
            </a:extLst>
          </p:cNvPr>
          <p:cNvSpPr>
            <a:spLocks noGrp="1"/>
          </p:cNvSpPr>
          <p:nvPr>
            <p:ph idx="1"/>
          </p:nvPr>
        </p:nvSpPr>
        <p:spPr>
          <a:xfrm>
            <a:off x="838200" y="1262270"/>
            <a:ext cx="10515600" cy="4914693"/>
          </a:xfrm>
        </p:spPr>
        <p:txBody>
          <a:bodyPr>
            <a:normAutofit fontScale="85000" lnSpcReduction="10000"/>
          </a:bodyPr>
          <a:lstStyle/>
          <a:p>
            <a:pPr>
              <a:spcBef>
                <a:spcPts val="600"/>
              </a:spcBef>
              <a:spcAft>
                <a:spcPts val="600"/>
              </a:spcAft>
            </a:pPr>
            <a:r>
              <a:rPr lang="en-US" dirty="0"/>
              <a:t>Development is highly contested concept having wide ranges of meanings and connotations</a:t>
            </a:r>
          </a:p>
          <a:p>
            <a:pPr>
              <a:spcBef>
                <a:spcPts val="600"/>
              </a:spcBef>
              <a:spcAft>
                <a:spcPts val="600"/>
              </a:spcAft>
            </a:pPr>
            <a:r>
              <a:rPr lang="en-US" dirty="0"/>
              <a:t>In common parlance, it denotes a process of growth and progression towards </a:t>
            </a:r>
            <a:r>
              <a:rPr lang="en-US" u="sng" dirty="0"/>
              <a:t>betterment; </a:t>
            </a:r>
            <a:r>
              <a:rPr lang="en-IN" dirty="0"/>
              <a:t>a positive growth which is </a:t>
            </a:r>
            <a:r>
              <a:rPr lang="en-IN" u="sng" dirty="0"/>
              <a:t>considered</a:t>
            </a:r>
            <a:r>
              <a:rPr lang="en-IN" dirty="0"/>
              <a:t> qualitatively </a:t>
            </a:r>
            <a:r>
              <a:rPr lang="en-IN" u="sng" dirty="0"/>
              <a:t>good</a:t>
            </a:r>
          </a:p>
          <a:p>
            <a:pPr>
              <a:spcBef>
                <a:spcPts val="600"/>
              </a:spcBef>
              <a:spcAft>
                <a:spcPts val="600"/>
              </a:spcAft>
            </a:pPr>
            <a:r>
              <a:rPr lang="en-US" dirty="0"/>
              <a:t>It is a </a:t>
            </a:r>
            <a:r>
              <a:rPr lang="en-IN" u="sng" dirty="0"/>
              <a:t>value judgemental </a:t>
            </a:r>
            <a:r>
              <a:rPr lang="en-US" dirty="0"/>
              <a:t>concept, highly political and linked to power structure in society</a:t>
            </a:r>
          </a:p>
          <a:p>
            <a:pPr>
              <a:spcBef>
                <a:spcPts val="600"/>
              </a:spcBef>
              <a:spcAft>
                <a:spcPts val="600"/>
              </a:spcAft>
            </a:pPr>
            <a:r>
              <a:rPr lang="en-US" dirty="0"/>
              <a:t>Development as a discourse denotes various meanings getting assigned to the word development through narratives, speech, communication, language.</a:t>
            </a:r>
          </a:p>
          <a:p>
            <a:r>
              <a:rPr lang="en-US" dirty="0"/>
              <a:t>Dimensions of development- Economic, Social, Cultural, Political, Environmental, Human</a:t>
            </a:r>
            <a:endParaRPr lang="en-IN" dirty="0"/>
          </a:p>
          <a:p>
            <a:pPr>
              <a:spcBef>
                <a:spcPts val="600"/>
              </a:spcBef>
              <a:spcAft>
                <a:spcPts val="600"/>
              </a:spcAft>
            </a:pPr>
            <a:r>
              <a:rPr lang="en-IN" dirty="0"/>
              <a:t>Human development: Increasing choices to have meaningful life: Health, Education, Resources</a:t>
            </a:r>
          </a:p>
          <a:p>
            <a:pPr>
              <a:spcBef>
                <a:spcPts val="600"/>
              </a:spcBef>
              <a:spcAft>
                <a:spcPts val="600"/>
              </a:spcAft>
            </a:pPr>
            <a:r>
              <a:rPr lang="en-IN" dirty="0"/>
              <a:t>Alternate perspectives on Development: Marxian and Gandhian model</a:t>
            </a:r>
          </a:p>
        </p:txBody>
      </p:sp>
    </p:spTree>
    <p:extLst>
      <p:ext uri="{BB962C8B-B14F-4D97-AF65-F5344CB8AC3E}">
        <p14:creationId xmlns:p14="http://schemas.microsoft.com/office/powerpoint/2010/main" val="3698326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41A-265D-43CB-B9C5-84268051A58C}"/>
              </a:ext>
            </a:extLst>
          </p:cNvPr>
          <p:cNvSpPr>
            <a:spLocks noGrp="1"/>
          </p:cNvSpPr>
          <p:nvPr>
            <p:ph type="title"/>
          </p:nvPr>
        </p:nvSpPr>
        <p:spPr>
          <a:xfrm>
            <a:off x="838200" y="365126"/>
            <a:ext cx="9252098" cy="825722"/>
          </a:xfrm>
        </p:spPr>
        <p:txBody>
          <a:bodyPr/>
          <a:lstStyle/>
          <a:p>
            <a:r>
              <a:rPr lang="en-US" dirty="0"/>
              <a:t>Globalization &amp; Development</a:t>
            </a:r>
            <a:endParaRPr lang="en-IN" dirty="0"/>
          </a:p>
        </p:txBody>
      </p:sp>
      <p:sp>
        <p:nvSpPr>
          <p:cNvPr id="3" name="Content Placeholder 2">
            <a:extLst>
              <a:ext uri="{FF2B5EF4-FFF2-40B4-BE49-F238E27FC236}">
                <a16:creationId xmlns:a16="http://schemas.microsoft.com/office/drawing/2014/main" id="{6D526504-96EA-4F51-B891-2FCE3891F244}"/>
              </a:ext>
            </a:extLst>
          </p:cNvPr>
          <p:cNvSpPr>
            <a:spLocks noGrp="1"/>
          </p:cNvSpPr>
          <p:nvPr>
            <p:ph idx="1"/>
          </p:nvPr>
        </p:nvSpPr>
        <p:spPr>
          <a:xfrm>
            <a:off x="838200" y="1488558"/>
            <a:ext cx="10515600" cy="4688405"/>
          </a:xfrm>
        </p:spPr>
        <p:txBody>
          <a:bodyPr>
            <a:normAutofit fontScale="77500" lnSpcReduction="20000"/>
          </a:bodyPr>
          <a:lstStyle/>
          <a:p>
            <a:r>
              <a:rPr lang="en-US" b="1" dirty="0"/>
              <a:t>Development as faster economic growth, material prosperity: </a:t>
            </a:r>
          </a:p>
          <a:p>
            <a:pPr lvl="1"/>
            <a:r>
              <a:rPr lang="en-US" dirty="0"/>
              <a:t>GDP risen impressively, global trade increased manyfold</a:t>
            </a:r>
          </a:p>
          <a:p>
            <a:pPr lvl="1"/>
            <a:r>
              <a:rPr lang="en-US" dirty="0"/>
              <a:t>Boon for many: MNCs, English educated ICT savvy young people in urban pockets of India, China, and other developing countries</a:t>
            </a:r>
          </a:p>
          <a:p>
            <a:pPr lvl="1"/>
            <a:r>
              <a:rPr lang="en-US" dirty="0"/>
              <a:t>But so has risen the inequality, economic misery and hardships to billions of people</a:t>
            </a:r>
          </a:p>
          <a:p>
            <a:pPr marL="233363" lvl="1" indent="-180975"/>
            <a:r>
              <a:rPr lang="en-US" b="1" dirty="0"/>
              <a:t>Development as social well being, welfare, happiness</a:t>
            </a:r>
          </a:p>
          <a:p>
            <a:pPr lvl="1"/>
            <a:r>
              <a:rPr lang="en-US" dirty="0"/>
              <a:t>Development as social well being, welfare, happiness</a:t>
            </a:r>
          </a:p>
          <a:p>
            <a:pPr lvl="1"/>
            <a:r>
              <a:rPr lang="en-US" dirty="0"/>
              <a:t>Social equity diluted, welfare state gave way to full cost public services by market, consumerism caused psychological distress</a:t>
            </a:r>
          </a:p>
          <a:p>
            <a:pPr marL="233363" lvl="1" indent="-180975"/>
            <a:r>
              <a:rPr lang="en-US" b="1" dirty="0"/>
              <a:t>Development as social harmony, cultural flourishment</a:t>
            </a:r>
          </a:p>
          <a:p>
            <a:pPr lvl="1"/>
            <a:r>
              <a:rPr lang="en-US" dirty="0"/>
              <a:t>Disharmony increased, clash of culture/civilization increased, cultural backlash against cultural hegemony and homogenization</a:t>
            </a:r>
          </a:p>
          <a:p>
            <a:r>
              <a:rPr lang="en-US" b="1" dirty="0"/>
              <a:t>Technological Dimensions</a:t>
            </a:r>
          </a:p>
          <a:p>
            <a:pPr lvl="1"/>
            <a:r>
              <a:rPr lang="en-US" dirty="0"/>
              <a:t>Technological dependence, Hegemony</a:t>
            </a:r>
          </a:p>
          <a:p>
            <a:pPr lvl="1"/>
            <a:r>
              <a:rPr lang="en-US" dirty="0"/>
              <a:t>Digital Divide further widened inequality</a:t>
            </a:r>
          </a:p>
          <a:p>
            <a:pPr marL="233363" lvl="1" indent="-180975"/>
            <a:r>
              <a:rPr lang="en-US" sz="2900" dirty="0"/>
              <a:t>Generally adverse for farming community, small traders, small businesses, and local innovations</a:t>
            </a:r>
          </a:p>
          <a:p>
            <a:endParaRPr lang="en-IN" dirty="0"/>
          </a:p>
        </p:txBody>
      </p:sp>
    </p:spTree>
    <p:extLst>
      <p:ext uri="{BB962C8B-B14F-4D97-AF65-F5344CB8AC3E}">
        <p14:creationId xmlns:p14="http://schemas.microsoft.com/office/powerpoint/2010/main" val="72536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ACF1-6332-4AC3-8D2E-5F0C96551495}"/>
              </a:ext>
            </a:extLst>
          </p:cNvPr>
          <p:cNvSpPr>
            <a:spLocks noGrp="1"/>
          </p:cNvSpPr>
          <p:nvPr>
            <p:ph type="title"/>
          </p:nvPr>
        </p:nvSpPr>
        <p:spPr/>
        <p:txBody>
          <a:bodyPr/>
          <a:lstStyle/>
          <a:p>
            <a:r>
              <a:rPr lang="en-US" sz="3600" dirty="0">
                <a:solidFill>
                  <a:srgbClr val="C00000"/>
                </a:solidFill>
                <a:latin typeface="Times New Roman" panose="02020603050405020304" pitchFamily="18" charset="0"/>
                <a:cs typeface="Times New Roman" panose="02020603050405020304" pitchFamily="18" charset="0"/>
              </a:rPr>
              <a:t>Globalization giving way to </a:t>
            </a:r>
            <a:r>
              <a:rPr lang="en-US" sz="3600" dirty="0" err="1">
                <a:solidFill>
                  <a:srgbClr val="C00000"/>
                </a:solidFill>
                <a:latin typeface="Times New Roman" panose="02020603050405020304" pitchFamily="18" charset="0"/>
                <a:cs typeface="Times New Roman" panose="02020603050405020304" pitchFamily="18" charset="0"/>
              </a:rPr>
              <a:t>Slowbalization</a:t>
            </a:r>
            <a:r>
              <a:rPr lang="en-US" dirty="0"/>
              <a:t>?</a:t>
            </a:r>
            <a:endParaRPr lang="en-IN" dirty="0"/>
          </a:p>
        </p:txBody>
      </p:sp>
      <p:sp>
        <p:nvSpPr>
          <p:cNvPr id="3" name="Content Placeholder 2">
            <a:extLst>
              <a:ext uri="{FF2B5EF4-FFF2-40B4-BE49-F238E27FC236}">
                <a16:creationId xmlns:a16="http://schemas.microsoft.com/office/drawing/2014/main" id="{EA2A7CA0-E8BC-4B5F-A764-17DE6844CEB5}"/>
              </a:ext>
            </a:extLst>
          </p:cNvPr>
          <p:cNvSpPr>
            <a:spLocks noGrp="1"/>
          </p:cNvSpPr>
          <p:nvPr>
            <p:ph idx="1"/>
          </p:nvPr>
        </p:nvSpPr>
        <p:spPr/>
        <p:txBody>
          <a:bodyPr>
            <a:normAutofit lnSpcReduction="10000"/>
          </a:bodyPr>
          <a:lstStyle/>
          <a:p>
            <a:r>
              <a:rPr lang="en-US" sz="2200" dirty="0"/>
              <a:t>Globalization has given way to an era of sluggishness, or ‘</a:t>
            </a:r>
            <a:r>
              <a:rPr lang="en-US" sz="2200" dirty="0" err="1"/>
              <a:t>slowbalization</a:t>
            </a:r>
            <a:r>
              <a:rPr lang="en-US" sz="2200" dirty="0"/>
              <a:t>,’ a term coined by Dutch writer and trend watcher, </a:t>
            </a:r>
            <a:r>
              <a:rPr lang="en-US" sz="2200" dirty="0" err="1"/>
              <a:t>Adjiedj</a:t>
            </a:r>
            <a:r>
              <a:rPr lang="en-US" sz="2200" dirty="0"/>
              <a:t> </a:t>
            </a:r>
            <a:r>
              <a:rPr lang="en-US" sz="2200" dirty="0" err="1"/>
              <a:t>Bakas</a:t>
            </a:r>
            <a:r>
              <a:rPr lang="en-US" sz="2200" dirty="0"/>
              <a:t> in 2015</a:t>
            </a:r>
          </a:p>
          <a:p>
            <a:endParaRPr lang="en-US" sz="2200" dirty="0"/>
          </a:p>
          <a:p>
            <a:r>
              <a:rPr lang="en-US" sz="2200" dirty="0"/>
              <a:t>Global trade has fallen from 61 per cent of the GDP in 2008 to 58 per cent now.</a:t>
            </a:r>
          </a:p>
          <a:p>
            <a:r>
              <a:rPr lang="en-US" sz="2200" dirty="0"/>
              <a:t> </a:t>
            </a:r>
          </a:p>
          <a:p>
            <a:r>
              <a:rPr lang="en-US" sz="2200" dirty="0"/>
              <a:t>FDI dropped from 3.5 per cent of the GDP in 2008  to 1.3 per cent in 2018. </a:t>
            </a:r>
          </a:p>
          <a:p>
            <a:endParaRPr lang="en-US" sz="2200" dirty="0"/>
          </a:p>
          <a:p>
            <a:r>
              <a:rPr lang="en-US" sz="2200" dirty="0"/>
              <a:t>PwC report: in 2019, the global volume of merchandise traded slowed down drastically and even went into reverse.</a:t>
            </a:r>
          </a:p>
          <a:p>
            <a:endParaRPr lang="en-US" sz="2200" dirty="0"/>
          </a:p>
          <a:p>
            <a:r>
              <a:rPr lang="en-US" sz="2200" dirty="0"/>
              <a:t>Growing movements for ‘Slow City’, Slow Food’, ‘slow travel’, ‘slow fashion’, ‘slow consumption’, ‘slow gaming’ and even ‘slow education’ !</a:t>
            </a:r>
          </a:p>
          <a:p>
            <a:endParaRPr lang="en-US" sz="2200" dirty="0"/>
          </a:p>
          <a:p>
            <a:endParaRPr lang="en-IN" dirty="0"/>
          </a:p>
        </p:txBody>
      </p:sp>
    </p:spTree>
    <p:extLst>
      <p:ext uri="{BB962C8B-B14F-4D97-AF65-F5344CB8AC3E}">
        <p14:creationId xmlns:p14="http://schemas.microsoft.com/office/powerpoint/2010/main" val="341399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A8F4-C616-435A-9ECD-13791060B28B}"/>
              </a:ext>
            </a:extLst>
          </p:cNvPr>
          <p:cNvSpPr>
            <a:spLocks noGrp="1"/>
          </p:cNvSpPr>
          <p:nvPr>
            <p:ph type="title"/>
          </p:nvPr>
        </p:nvSpPr>
        <p:spPr>
          <a:xfrm>
            <a:off x="838200" y="365125"/>
            <a:ext cx="9851571" cy="483961"/>
          </a:xfrm>
        </p:spPr>
        <p:txBody>
          <a:bodyPr>
            <a:normAutofit fontScale="90000"/>
          </a:bodyPr>
          <a:lstStyle/>
          <a:p>
            <a:r>
              <a:rPr lang="en-US" sz="4000" b="1" dirty="0">
                <a:solidFill>
                  <a:srgbClr val="C00000"/>
                </a:solidFill>
                <a:latin typeface="Times New Roman" panose="02020603050405020304" pitchFamily="18" charset="0"/>
                <a:cs typeface="Times New Roman" panose="02020603050405020304" pitchFamily="18" charset="0"/>
              </a:rPr>
              <a:t>Sum Up</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0A531-5052-4DCB-818B-3465ED05A212}"/>
              </a:ext>
            </a:extLst>
          </p:cNvPr>
          <p:cNvSpPr>
            <a:spLocks noGrp="1"/>
          </p:cNvSpPr>
          <p:nvPr>
            <p:ph idx="1"/>
          </p:nvPr>
        </p:nvSpPr>
        <p:spPr>
          <a:xfrm>
            <a:off x="838200" y="990600"/>
            <a:ext cx="10515600" cy="5186363"/>
          </a:xfrm>
        </p:spPr>
        <p:txBody>
          <a:bodyPr>
            <a:normAutofit fontScale="92500" lnSpcReduction="20000"/>
          </a:bodyPr>
          <a:lstStyle/>
          <a:p>
            <a:r>
              <a:rPr lang="en-US" sz="2200" dirty="0"/>
              <a:t>Globalization is greater and faster interconnectedness of people, places, information, objects, activities, and exchanges across the Globe </a:t>
            </a:r>
          </a:p>
          <a:p>
            <a:endParaRPr lang="en-US" sz="1000" dirty="0"/>
          </a:p>
          <a:p>
            <a:r>
              <a:rPr lang="en-US" sz="2200" dirty="0"/>
              <a:t>May denote process, condition, structure, force, Policy, marketing strategy, predicament, an age.</a:t>
            </a:r>
          </a:p>
          <a:p>
            <a:endParaRPr lang="en-US" sz="1000" dirty="0"/>
          </a:p>
          <a:p>
            <a:r>
              <a:rPr lang="en-US" sz="2200" dirty="0"/>
              <a:t>Deep impact on all aspects of people’s life, academic disciplines, science, research, and technology</a:t>
            </a:r>
          </a:p>
          <a:p>
            <a:endParaRPr lang="en-US" sz="900" dirty="0"/>
          </a:p>
          <a:p>
            <a:r>
              <a:rPr lang="en-US" sz="2200" dirty="0"/>
              <a:t>Alternative perspectives on its existence, extent, origin, key drivers, nature and impacts.</a:t>
            </a:r>
          </a:p>
          <a:p>
            <a:endParaRPr lang="en-US" sz="1100" dirty="0"/>
          </a:p>
          <a:p>
            <a:r>
              <a:rPr lang="en-US" sz="2200" dirty="0"/>
              <a:t>It is multi-faceted and Multi-dimensional- Economic, Social, Political, Cultural, Technological</a:t>
            </a:r>
          </a:p>
          <a:p>
            <a:endParaRPr lang="en-US" sz="1000" dirty="0"/>
          </a:p>
          <a:p>
            <a:r>
              <a:rPr lang="en-US" sz="2200" dirty="0"/>
              <a:t>For globalists it has brought economic prosperity, democracies, equality, peace, human rights, global governance</a:t>
            </a:r>
          </a:p>
          <a:p>
            <a:endParaRPr lang="en-US" sz="900" dirty="0"/>
          </a:p>
          <a:p>
            <a:r>
              <a:rPr lang="en-US" sz="2200" dirty="0"/>
              <a:t>For escapists, on both side of political spectrum, it adversely impacted local people, created greater inequality, served interest of ‘Haves’ of ‘the North’, environmental destruction, consumerism, socio-cultural turmoil</a:t>
            </a:r>
            <a:endParaRPr lang="en-IN" sz="2200" dirty="0"/>
          </a:p>
        </p:txBody>
      </p:sp>
    </p:spTree>
    <p:extLst>
      <p:ext uri="{BB962C8B-B14F-4D97-AF65-F5344CB8AC3E}">
        <p14:creationId xmlns:p14="http://schemas.microsoft.com/office/powerpoint/2010/main" val="4123704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9579429" cy="690789"/>
          </a:xfrm>
        </p:spPr>
        <p:txBody>
          <a:bodyPr>
            <a:normAutofit fontScale="90000"/>
          </a:bodyPr>
          <a:lstStyle/>
          <a:p>
            <a:r>
              <a:rPr lang="en-IN" dirty="0">
                <a:latin typeface="Bookman Old Style" panose="02050604050505020204" pitchFamily="18" charset="0"/>
              </a:rPr>
              <a:t>References</a:t>
            </a:r>
          </a:p>
        </p:txBody>
      </p:sp>
      <p:sp>
        <p:nvSpPr>
          <p:cNvPr id="3" name="Content Placeholder 2"/>
          <p:cNvSpPr>
            <a:spLocks noGrp="1"/>
          </p:cNvSpPr>
          <p:nvPr>
            <p:ph idx="1"/>
          </p:nvPr>
        </p:nvSpPr>
        <p:spPr>
          <a:xfrm>
            <a:off x="838200" y="968829"/>
            <a:ext cx="10795000" cy="5627914"/>
          </a:xfrm>
        </p:spPr>
        <p:txBody>
          <a:bodyPr>
            <a:normAutofit fontScale="85000" lnSpcReduction="20000"/>
          </a:bodyPr>
          <a:lstStyle/>
          <a:p>
            <a:r>
              <a:rPr lang="en-IN" dirty="0"/>
              <a:t>Recommended reading list of DU on this topic</a:t>
            </a:r>
          </a:p>
          <a:p>
            <a:pPr lvl="1"/>
            <a:r>
              <a:rPr lang="en-US" dirty="0"/>
              <a:t>G. Ritzer, (2010) Globalization: A Basic Text, Sussex: Wiley-Blackwell, pp. 33-62. </a:t>
            </a:r>
          </a:p>
          <a:p>
            <a:pPr lvl="1"/>
            <a:r>
              <a:rPr lang="en-US" dirty="0"/>
              <a:t> M. </a:t>
            </a:r>
            <a:r>
              <a:rPr lang="en-US" dirty="0" err="1"/>
              <a:t>Strager</a:t>
            </a:r>
            <a:r>
              <a:rPr lang="en-US" dirty="0"/>
              <a:t>, (2009) Globalization: A Very Short Introduction, London: Oxford University Press, pp. 1-16.</a:t>
            </a:r>
          </a:p>
          <a:p>
            <a:pPr lvl="1"/>
            <a:r>
              <a:rPr lang="en-US" dirty="0"/>
              <a:t> A. Heywood, (2011) Global Politics, New York: Palgrave-McMillan</a:t>
            </a:r>
            <a:endParaRPr lang="en-IN" dirty="0">
              <a:hlinkClick r:id="rId2"/>
            </a:endParaRPr>
          </a:p>
          <a:p>
            <a:r>
              <a:rPr lang="en-IN" dirty="0">
                <a:hlinkClick r:id="rId2"/>
              </a:rPr>
              <a:t>Study material of IGNOU on Globalisation</a:t>
            </a:r>
          </a:p>
          <a:p>
            <a:pPr lvl="1"/>
            <a:r>
              <a:rPr lang="en-IN" dirty="0">
                <a:hlinkClick r:id="rId3"/>
              </a:rPr>
              <a:t>http://egyankosh.ac.in/bitstream/123456789/23853/1/Unit-13.pdf</a:t>
            </a:r>
            <a:endParaRPr lang="en-IN" dirty="0"/>
          </a:p>
          <a:p>
            <a:pPr lvl="1"/>
            <a:r>
              <a:rPr lang="en-IN" dirty="0">
                <a:hlinkClick r:id="rId4"/>
              </a:rPr>
              <a:t>http://egyankosh.ac.in/bitstream/123456789/27083/1/Unit-20.pdf</a:t>
            </a:r>
            <a:endParaRPr lang="en-IN" dirty="0"/>
          </a:p>
          <a:p>
            <a:pPr lvl="1"/>
            <a:r>
              <a:rPr lang="en-IN" dirty="0">
                <a:hlinkClick r:id="rId5"/>
              </a:rPr>
              <a:t>http://egyankosh.ac.in/bitstream/123456789/20982/1/Unit-28.pdf</a:t>
            </a:r>
            <a:endParaRPr lang="en-IN" dirty="0"/>
          </a:p>
          <a:p>
            <a:pPr lvl="1"/>
            <a:endParaRPr lang="en-IN" dirty="0">
              <a:hlinkClick r:id="rId2"/>
            </a:endParaRPr>
          </a:p>
          <a:p>
            <a:r>
              <a:rPr lang="en-IN" dirty="0">
                <a:hlinkClick r:id="rId6"/>
              </a:rPr>
              <a:t>https://shodhganga.inflibnet.ac.in/bitstream/10603/24318/9/09_chapter_3.pdf </a:t>
            </a:r>
            <a:endParaRPr lang="en-IN" dirty="0"/>
          </a:p>
          <a:p>
            <a:r>
              <a:rPr lang="en-IN" dirty="0">
                <a:hlinkClick r:id="rId7"/>
              </a:rPr>
              <a:t>https://www.globalization101.org/uploads/File/Technology/tech.pdf</a:t>
            </a:r>
            <a:endParaRPr lang="en-IN" dirty="0"/>
          </a:p>
          <a:p>
            <a:r>
              <a:rPr lang="en-IN" dirty="0">
                <a:hlinkClick r:id="rId8"/>
              </a:rPr>
              <a:t>https://singularityhub.com/2017/10/22/peak-globalization-is-the-path-to-a-sustainable-economy/</a:t>
            </a:r>
            <a:endParaRPr lang="en-IN" dirty="0"/>
          </a:p>
          <a:p>
            <a:r>
              <a:rPr lang="en-IN" dirty="0">
                <a:hlinkClick r:id="rId9"/>
              </a:rPr>
              <a:t>https://pdfs.semanticscholar.org/73e2/1f3082bd9094b99124ceaed0d640d5c2eae8.pdf</a:t>
            </a:r>
            <a:endParaRPr lang="en-IN" dirty="0"/>
          </a:p>
          <a:p>
            <a:r>
              <a:rPr lang="en-IN" dirty="0">
                <a:hlinkClick r:id="rId10"/>
              </a:rPr>
              <a:t>http://biblioteca.clacso.edu.ar/ar/libros/cuba/if/marx/documentos/22/Global%20capitalism%20and%20the%20internationalization.pdf</a:t>
            </a:r>
            <a:endParaRPr lang="en-IN" dirty="0"/>
          </a:p>
          <a:p>
            <a:endParaRPr lang="en-IN" dirty="0"/>
          </a:p>
          <a:p>
            <a:endParaRPr lang="en-IN" sz="2800" dirty="0"/>
          </a:p>
        </p:txBody>
      </p:sp>
    </p:spTree>
    <p:extLst>
      <p:ext uri="{BB962C8B-B14F-4D97-AF65-F5344CB8AC3E}">
        <p14:creationId xmlns:p14="http://schemas.microsoft.com/office/powerpoint/2010/main" val="2576286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4251" y="1468909"/>
            <a:ext cx="7683514"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WATCHING!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3135094" y="4555009"/>
            <a:ext cx="5921814"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GOOD WISHES !</a:t>
            </a:r>
          </a:p>
        </p:txBody>
      </p:sp>
    </p:spTree>
    <p:extLst>
      <p:ext uri="{BB962C8B-B14F-4D97-AF65-F5344CB8AC3E}">
        <p14:creationId xmlns:p14="http://schemas.microsoft.com/office/powerpoint/2010/main" val="379869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C00000"/>
                </a:solidFill>
                <a:latin typeface="Bookman Old Style" panose="02050604050505020204" pitchFamily="18" charset="0"/>
              </a:rPr>
              <a:t>Alternate Conceptions of Development </a:t>
            </a:r>
          </a:p>
        </p:txBody>
      </p:sp>
      <p:sp>
        <p:nvSpPr>
          <p:cNvPr id="3" name="Content Placeholder 2"/>
          <p:cNvSpPr>
            <a:spLocks noGrp="1"/>
          </p:cNvSpPr>
          <p:nvPr>
            <p:ph type="subTitle" idx="1"/>
          </p:nvPr>
        </p:nvSpPr>
        <p:spPr>
          <a:xfrm>
            <a:off x="1268819" y="4079875"/>
            <a:ext cx="9144000" cy="1655762"/>
          </a:xfrm>
        </p:spPr>
        <p:txBody>
          <a:bodyPr>
            <a:normAutofit fontScale="92500" lnSpcReduction="20000"/>
          </a:bodyPr>
          <a:lstStyle/>
          <a:p>
            <a:r>
              <a:rPr lang="en-IN" sz="4400" dirty="0">
                <a:solidFill>
                  <a:srgbClr val="7030A0"/>
                </a:solidFill>
                <a:latin typeface="Book Antiqua" panose="02040602050305030304" pitchFamily="18" charset="0"/>
              </a:rPr>
              <a:t>Gandhian Swaraj, Sen’s Development as Freedom</a:t>
            </a:r>
          </a:p>
          <a:p>
            <a:r>
              <a:rPr lang="en-IN" sz="4400" dirty="0">
                <a:solidFill>
                  <a:srgbClr val="7030A0"/>
                </a:solidFill>
                <a:latin typeface="Book Antiqua" panose="02040602050305030304" pitchFamily="18" charset="0"/>
              </a:rPr>
              <a:t>Marx’s Development as </a:t>
            </a:r>
            <a:r>
              <a:rPr lang="en-IN" sz="4400" dirty="0" err="1">
                <a:solidFill>
                  <a:srgbClr val="7030A0"/>
                </a:solidFill>
                <a:latin typeface="Book Antiqua" panose="02040602050305030304" pitchFamily="18" charset="0"/>
              </a:rPr>
              <a:t>Emacipation</a:t>
            </a:r>
            <a:endParaRPr lang="en-IN" sz="4400" dirty="0">
              <a:solidFill>
                <a:srgbClr val="7030A0"/>
              </a:solidFill>
              <a:latin typeface="Book Antiqua" panose="02040602050305030304" pitchFamily="18" charset="0"/>
            </a:endParaRPr>
          </a:p>
          <a:p>
            <a:endParaRPr lang="en-IN" sz="4400" dirty="0">
              <a:solidFill>
                <a:srgbClr val="7030A0"/>
              </a:solidFill>
              <a:latin typeface="Book Antiqua" panose="02040602050305030304" pitchFamily="18" charset="0"/>
            </a:endParaRPr>
          </a:p>
          <a:p>
            <a:endParaRPr lang="en-IN" sz="4400" dirty="0">
              <a:solidFill>
                <a:srgbClr val="7030A0"/>
              </a:solidFill>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E5B5D9B-8C18-4B7C-BAF8-0336BC98CA83}"/>
                  </a:ext>
                </a:extLst>
              </p14:cNvPr>
              <p14:cNvContentPartPr/>
              <p14:nvPr/>
            </p14:nvContentPartPr>
            <p14:xfrm>
              <a:off x="7046280" y="4325400"/>
              <a:ext cx="606240" cy="1130040"/>
            </p14:xfrm>
          </p:contentPart>
        </mc:Choice>
        <mc:Fallback xmlns="">
          <p:pic>
            <p:nvPicPr>
              <p:cNvPr id="4" name="Ink 3">
                <a:extLst>
                  <a:ext uri="{FF2B5EF4-FFF2-40B4-BE49-F238E27FC236}">
                    <a16:creationId xmlns:a16="http://schemas.microsoft.com/office/drawing/2014/main" id="{4E5B5D9B-8C18-4B7C-BAF8-0336BC98CA83}"/>
                  </a:ext>
                </a:extLst>
              </p:cNvPr>
              <p:cNvPicPr/>
              <p:nvPr/>
            </p:nvPicPr>
            <p:blipFill>
              <a:blip r:embed="rId3"/>
              <a:stretch>
                <a:fillRect/>
              </a:stretch>
            </p:blipFill>
            <p:spPr>
              <a:xfrm>
                <a:off x="7036920" y="4316040"/>
                <a:ext cx="624960" cy="1148760"/>
              </a:xfrm>
              <a:prstGeom prst="rect">
                <a:avLst/>
              </a:prstGeom>
            </p:spPr>
          </p:pic>
        </mc:Fallback>
      </mc:AlternateContent>
    </p:spTree>
    <p:extLst>
      <p:ext uri="{BB962C8B-B14F-4D97-AF65-F5344CB8AC3E}">
        <p14:creationId xmlns:p14="http://schemas.microsoft.com/office/powerpoint/2010/main" val="9213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430E-8678-4526-8701-42D9774939F0}"/>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Gandhian Notion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28201-FDAA-4F98-AE98-0DF328EBFC05}"/>
              </a:ext>
            </a:extLst>
          </p:cNvPr>
          <p:cNvSpPr>
            <a:spLocks noGrp="1"/>
          </p:cNvSpPr>
          <p:nvPr>
            <p:ph idx="1"/>
          </p:nvPr>
        </p:nvSpPr>
        <p:spPr/>
        <p:txBody>
          <a:bodyPr>
            <a:normAutofit fontScale="85000" lnSpcReduction="20000"/>
          </a:bodyPr>
          <a:lstStyle/>
          <a:p>
            <a:pPr marL="228600" lvl="1">
              <a:spcBef>
                <a:spcPts val="600"/>
              </a:spcBef>
              <a:spcAft>
                <a:spcPts val="600"/>
              </a:spcAft>
            </a:pPr>
            <a:r>
              <a:rPr lang="en-IN" b="1" dirty="0"/>
              <a:t>Development is Freedom- Swaraj</a:t>
            </a:r>
          </a:p>
          <a:p>
            <a:pPr marL="228600" lvl="1">
              <a:spcBef>
                <a:spcPts val="600"/>
              </a:spcBef>
              <a:spcAft>
                <a:spcPts val="600"/>
              </a:spcAft>
            </a:pPr>
            <a:r>
              <a:rPr lang="en-IN" b="1" dirty="0"/>
              <a:t>For individual </a:t>
            </a:r>
            <a:r>
              <a:rPr lang="en-IN" dirty="0"/>
              <a:t>it denoted self-mastery, self-control, self-restrain, self-realization, moral goodness &amp; perfectibility</a:t>
            </a:r>
          </a:p>
          <a:p>
            <a:pPr marL="228600" lvl="1">
              <a:spcBef>
                <a:spcPts val="600"/>
              </a:spcBef>
              <a:spcAft>
                <a:spcPts val="600"/>
              </a:spcAft>
            </a:pPr>
            <a:r>
              <a:rPr lang="en-IN" b="1" dirty="0"/>
              <a:t>For Community </a:t>
            </a:r>
            <a:r>
              <a:rPr lang="en-IN" dirty="0"/>
              <a:t>it meant self-governing autonomous community life without any formal coercive authority; full rights of civil liberties, and civil disobedience against any unjust actions/law of the state/govt</a:t>
            </a:r>
          </a:p>
          <a:p>
            <a:pPr marL="228600" lvl="1">
              <a:spcBef>
                <a:spcPts val="600"/>
              </a:spcBef>
              <a:spcAft>
                <a:spcPts val="600"/>
              </a:spcAft>
            </a:pPr>
            <a:r>
              <a:rPr lang="en-IN" b="1" dirty="0"/>
              <a:t>For political economy </a:t>
            </a:r>
            <a:r>
              <a:rPr lang="en-IN" dirty="0"/>
              <a:t>it denoted classless economic order, equal honour/dignity for all kinds of labour, self-renunciation( limiting our wants), Trusteeship, Sarvodaya( welfare of all), and </a:t>
            </a:r>
            <a:r>
              <a:rPr lang="en-IN" dirty="0" err="1"/>
              <a:t>Antyodya</a:t>
            </a:r>
            <a:r>
              <a:rPr lang="en-IN" dirty="0"/>
              <a:t> ( care for the last one)</a:t>
            </a:r>
          </a:p>
          <a:p>
            <a:pPr marL="228600" lvl="1">
              <a:spcBef>
                <a:spcPts val="600"/>
              </a:spcBef>
              <a:spcAft>
                <a:spcPts val="600"/>
              </a:spcAft>
            </a:pPr>
            <a:r>
              <a:rPr lang="en-IN" dirty="0"/>
              <a:t>It also meant </a:t>
            </a:r>
            <a:r>
              <a:rPr lang="en-IN" b="1" dirty="0"/>
              <a:t>freedom from want</a:t>
            </a:r>
            <a:r>
              <a:rPr lang="en-IN" dirty="0"/>
              <a:t>, material possession, ego, bondage of so called modern materialistic life- modern large machine, faster transport system, competition/conflict-court/lawyer, modern medical system-doctors, etc.</a:t>
            </a:r>
          </a:p>
          <a:p>
            <a:pPr marL="228600" lvl="1">
              <a:spcBef>
                <a:spcPts val="600"/>
              </a:spcBef>
              <a:spcAft>
                <a:spcPts val="600"/>
              </a:spcAft>
            </a:pPr>
            <a:r>
              <a:rPr lang="en-IN" b="1" dirty="0"/>
              <a:t>In sum</a:t>
            </a:r>
            <a:r>
              <a:rPr lang="en-IN" dirty="0"/>
              <a:t>, it was his vision of an ideal civilisation based on </a:t>
            </a:r>
            <a:r>
              <a:rPr lang="en-IN" b="1" dirty="0"/>
              <a:t>Non-violence</a:t>
            </a:r>
            <a:r>
              <a:rPr lang="en-IN" dirty="0"/>
              <a:t> (</a:t>
            </a:r>
            <a:r>
              <a:rPr lang="hi-IN" dirty="0"/>
              <a:t>अहिंसा</a:t>
            </a:r>
            <a:r>
              <a:rPr lang="en-US" dirty="0"/>
              <a:t>), </a:t>
            </a:r>
            <a:r>
              <a:rPr lang="en-US" b="1" dirty="0"/>
              <a:t>Truth</a:t>
            </a:r>
            <a:r>
              <a:rPr lang="en-US" dirty="0"/>
              <a:t>, and moral </a:t>
            </a:r>
            <a:r>
              <a:rPr lang="en-US" b="1" dirty="0"/>
              <a:t>duty</a:t>
            </a:r>
            <a:r>
              <a:rPr lang="en-US" dirty="0"/>
              <a:t> (Dharma) </a:t>
            </a:r>
            <a:r>
              <a:rPr lang="en-IN" dirty="0"/>
              <a:t> in contrast to western modern civilisation based on violence/force, material possession, and Rights</a:t>
            </a:r>
          </a:p>
          <a:p>
            <a:endParaRPr lang="en-IN" dirty="0"/>
          </a:p>
        </p:txBody>
      </p:sp>
    </p:spTree>
    <p:extLst>
      <p:ext uri="{BB962C8B-B14F-4D97-AF65-F5344CB8AC3E}">
        <p14:creationId xmlns:p14="http://schemas.microsoft.com/office/powerpoint/2010/main" val="341949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F02E-6276-4A83-8492-61D711A8F7F4}"/>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Development as Freedom- Prof Amartya Sen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E04C58-8716-48AB-B412-8D83C4C1757C}"/>
              </a:ext>
            </a:extLst>
          </p:cNvPr>
          <p:cNvSpPr>
            <a:spLocks noGrp="1"/>
          </p:cNvSpPr>
          <p:nvPr>
            <p:ph idx="1"/>
          </p:nvPr>
        </p:nvSpPr>
        <p:spPr/>
        <p:txBody>
          <a:bodyPr>
            <a:normAutofit fontScale="92500" lnSpcReduction="20000"/>
          </a:bodyPr>
          <a:lstStyle/>
          <a:p>
            <a:r>
              <a:rPr lang="en-US" dirty="0">
                <a:solidFill>
                  <a:srgbClr val="7030A0"/>
                </a:solidFill>
              </a:rPr>
              <a:t>Development to Prof Sen should be seen as a </a:t>
            </a:r>
            <a:r>
              <a:rPr lang="en-US" u="sng" dirty="0">
                <a:solidFill>
                  <a:srgbClr val="7030A0"/>
                </a:solidFill>
              </a:rPr>
              <a:t>process</a:t>
            </a:r>
            <a:r>
              <a:rPr lang="en-US" dirty="0">
                <a:solidFill>
                  <a:srgbClr val="7030A0"/>
                </a:solidFill>
              </a:rPr>
              <a:t> of expanding the real freedoms that people enjoy and which make them capable </a:t>
            </a:r>
            <a:r>
              <a:rPr lang="en-US" dirty="0"/>
              <a:t>to lead the kind of lives they have reason to value</a:t>
            </a:r>
            <a:r>
              <a:rPr lang="en-US" dirty="0">
                <a:solidFill>
                  <a:srgbClr val="7030A0"/>
                </a:solidFill>
              </a:rPr>
              <a:t>. </a:t>
            </a:r>
          </a:p>
          <a:p>
            <a:r>
              <a:rPr lang="en-US" b="1" dirty="0"/>
              <a:t>Narrower views of development: </a:t>
            </a:r>
            <a:r>
              <a:rPr lang="en-US" dirty="0"/>
              <a:t> growth of gross national product, rise in personal incomes, industrialization, technological advance, social modernization</a:t>
            </a:r>
          </a:p>
          <a:p>
            <a:r>
              <a:rPr lang="en-US" dirty="0"/>
              <a:t>Increasing substantive Freedom and Human Capabilities should be the end/goal of development; Freedom ( free agency) is also means of development</a:t>
            </a:r>
          </a:p>
          <a:p>
            <a:r>
              <a:rPr lang="en-US" dirty="0"/>
              <a:t>Truly Free &amp; capable people can effectively shape their own destiny and help each other.</a:t>
            </a:r>
          </a:p>
          <a:p>
            <a:r>
              <a:rPr lang="en-US" dirty="0"/>
              <a:t>They won’t remain poor; neither they will be passive recipient of welfare goods/services</a:t>
            </a:r>
          </a:p>
        </p:txBody>
      </p:sp>
    </p:spTree>
    <p:extLst>
      <p:ext uri="{BB962C8B-B14F-4D97-AF65-F5344CB8AC3E}">
        <p14:creationId xmlns:p14="http://schemas.microsoft.com/office/powerpoint/2010/main" val="160596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302A-79F1-45D4-A2E1-05968284ED60}"/>
              </a:ext>
            </a:extLst>
          </p:cNvPr>
          <p:cNvSpPr>
            <a:spLocks noGrp="1"/>
          </p:cNvSpPr>
          <p:nvPr>
            <p:ph type="title"/>
          </p:nvPr>
        </p:nvSpPr>
        <p:spPr>
          <a:xfrm>
            <a:off x="917713" y="681037"/>
            <a:ext cx="9925878" cy="628788"/>
          </a:xfrm>
        </p:spPr>
        <p:txBody>
          <a:bodyPr vert="horz" lIns="91440" tIns="45720" rIns="91440" bIns="45720" rtlCol="0" anchor="ctr">
            <a:noAutofit/>
          </a:bodyPr>
          <a:lstStyle/>
          <a:p>
            <a:r>
              <a:rPr lang="en-US" dirty="0">
                <a:solidFill>
                  <a:srgbClr val="C00000"/>
                </a:solidFill>
                <a:latin typeface="Times New Roman" panose="02020603050405020304" pitchFamily="18" charset="0"/>
                <a:cs typeface="Times New Roman" panose="02020603050405020304" pitchFamily="18" charset="0"/>
              </a:rPr>
              <a:t>5 Freedoms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306D8-B183-484C-9914-B647C71E2D29}"/>
              </a:ext>
            </a:extLst>
          </p:cNvPr>
          <p:cNvSpPr>
            <a:spLocks noGrp="1"/>
          </p:cNvSpPr>
          <p:nvPr>
            <p:ph idx="1"/>
          </p:nvPr>
        </p:nvSpPr>
        <p:spPr/>
        <p:txBody>
          <a:bodyPr>
            <a:normAutofit fontScale="85000" lnSpcReduction="20000"/>
          </a:bodyPr>
          <a:lstStyle/>
          <a:p>
            <a:r>
              <a:rPr lang="en-US" b="1" dirty="0"/>
              <a:t>Political Freedoms</a:t>
            </a:r>
          </a:p>
          <a:p>
            <a:pPr lvl="1"/>
            <a:r>
              <a:rPr lang="en-US" dirty="0"/>
              <a:t>Freedom to vote, fight election, political participation</a:t>
            </a:r>
          </a:p>
          <a:p>
            <a:r>
              <a:rPr lang="en-US" b="1" dirty="0"/>
              <a:t>Economic Facilities</a:t>
            </a:r>
          </a:p>
          <a:p>
            <a:pPr lvl="1"/>
            <a:r>
              <a:rPr lang="en-US" dirty="0"/>
              <a:t>Freedom to enter into market: trade/commerce/contract, Employment, access to resources</a:t>
            </a:r>
          </a:p>
          <a:p>
            <a:r>
              <a:rPr lang="en-US" b="1" dirty="0"/>
              <a:t>Social opportunities</a:t>
            </a:r>
          </a:p>
          <a:p>
            <a:pPr lvl="1"/>
            <a:r>
              <a:rPr lang="en-US" b="1" dirty="0"/>
              <a:t>Proper education, </a:t>
            </a:r>
            <a:r>
              <a:rPr lang="en-US" dirty="0"/>
              <a:t>health care, social recognition, social equality &amp; equity</a:t>
            </a:r>
          </a:p>
          <a:p>
            <a:r>
              <a:rPr lang="en-US" dirty="0"/>
              <a:t> </a:t>
            </a:r>
            <a:r>
              <a:rPr lang="en-US" b="1" dirty="0"/>
              <a:t>Transparency guarantees </a:t>
            </a:r>
          </a:p>
          <a:p>
            <a:pPr lvl="1"/>
            <a:r>
              <a:rPr lang="en-US" dirty="0"/>
              <a:t>Transparent &amp; open governance system</a:t>
            </a:r>
          </a:p>
          <a:p>
            <a:r>
              <a:rPr lang="en-US" b="1" dirty="0"/>
              <a:t>Protective Security</a:t>
            </a:r>
          </a:p>
          <a:p>
            <a:pPr lvl="1"/>
            <a:r>
              <a:rPr lang="en-US" dirty="0"/>
              <a:t>Social Security- unemployment allowances; old age care, pension, etc.</a:t>
            </a:r>
          </a:p>
          <a:p>
            <a:r>
              <a:rPr lang="en-IN" dirty="0"/>
              <a:t>These freedoms are inter-linked and strengthens each other. </a:t>
            </a:r>
          </a:p>
          <a:p>
            <a:pPr lvl="1"/>
            <a:r>
              <a:rPr lang="en-US" dirty="0">
                <a:solidFill>
                  <a:srgbClr val="7030A0"/>
                </a:solidFill>
              </a:rPr>
              <a:t>Economic unfreedom can breed social unfreedom, just as social or political unfreedom can also foster economic unfreedom</a:t>
            </a:r>
            <a:r>
              <a:rPr lang="en-US" dirty="0"/>
              <a:t>.</a:t>
            </a:r>
            <a:endParaRPr lang="en-IN" dirty="0"/>
          </a:p>
          <a:p>
            <a:endParaRPr lang="en-IN" dirty="0"/>
          </a:p>
        </p:txBody>
      </p:sp>
    </p:spTree>
    <p:extLst>
      <p:ext uri="{BB962C8B-B14F-4D97-AF65-F5344CB8AC3E}">
        <p14:creationId xmlns:p14="http://schemas.microsoft.com/office/powerpoint/2010/main" val="187493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764-5788-4CC4-B983-5E25FF6AEC74}"/>
              </a:ext>
            </a:extLst>
          </p:cNvPr>
          <p:cNvSpPr>
            <a:spLocks noGrp="1"/>
          </p:cNvSpPr>
          <p:nvPr>
            <p:ph type="title"/>
          </p:nvPr>
        </p:nvSpPr>
        <p:spPr>
          <a:xfrm>
            <a:off x="806303" y="269432"/>
            <a:ext cx="10017642" cy="889517"/>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Marxian concept of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A0D51-5DC2-4EC1-91DD-442C4C905369}"/>
              </a:ext>
            </a:extLst>
          </p:cNvPr>
          <p:cNvSpPr>
            <a:spLocks noGrp="1"/>
          </p:cNvSpPr>
          <p:nvPr>
            <p:ph idx="1"/>
          </p:nvPr>
        </p:nvSpPr>
        <p:spPr>
          <a:xfrm>
            <a:off x="640611" y="1254642"/>
            <a:ext cx="11055203" cy="5061098"/>
          </a:xfrm>
        </p:spPr>
        <p:txBody>
          <a:bodyPr>
            <a:normAutofit fontScale="92500" lnSpcReduction="20000"/>
          </a:bodyPr>
          <a:lstStyle/>
          <a:p>
            <a:pPr>
              <a:spcBef>
                <a:spcPts val="600"/>
              </a:spcBef>
              <a:spcAft>
                <a:spcPts val="600"/>
              </a:spcAft>
            </a:pPr>
            <a:r>
              <a:rPr lang="en-US" dirty="0"/>
              <a:t>Development is historical evolution in </a:t>
            </a:r>
            <a:r>
              <a:rPr lang="en-US" u="sng" dirty="0"/>
              <a:t>mode of production </a:t>
            </a:r>
            <a:r>
              <a:rPr lang="en-US" dirty="0"/>
              <a:t>through </a:t>
            </a:r>
            <a:r>
              <a:rPr lang="en-US" u="sng" dirty="0"/>
              <a:t>class struggle</a:t>
            </a:r>
          </a:p>
          <a:p>
            <a:pPr>
              <a:spcBef>
                <a:spcPts val="600"/>
              </a:spcBef>
              <a:spcAft>
                <a:spcPts val="600"/>
              </a:spcAft>
            </a:pPr>
            <a:r>
              <a:rPr lang="en-IN" b="1" dirty="0"/>
              <a:t>Primitive</a:t>
            </a:r>
            <a:r>
              <a:rPr lang="en-IN" dirty="0"/>
              <a:t> subsistence society--</a:t>
            </a:r>
            <a:r>
              <a:rPr lang="en-IN" dirty="0">
                <a:sym typeface="Wingdings" panose="05000000000000000000" pitchFamily="2" charset="2"/>
              </a:rPr>
              <a:t></a:t>
            </a:r>
            <a:r>
              <a:rPr lang="en-IN" b="1" dirty="0">
                <a:sym typeface="Wingdings" panose="05000000000000000000" pitchFamily="2" charset="2"/>
              </a:rPr>
              <a:t>master-slav</a:t>
            </a:r>
            <a:r>
              <a:rPr lang="en-IN" dirty="0">
                <a:sym typeface="Wingdings" panose="05000000000000000000" pitchFamily="2" charset="2"/>
              </a:rPr>
              <a:t>e society-- </a:t>
            </a:r>
            <a:r>
              <a:rPr lang="en-IN" b="1" dirty="0">
                <a:sym typeface="Wingdings" panose="05000000000000000000" pitchFamily="2" charset="2"/>
              </a:rPr>
              <a:t>Feudal</a:t>
            </a:r>
            <a:r>
              <a:rPr lang="en-IN" dirty="0">
                <a:sym typeface="Wingdings" panose="05000000000000000000" pitchFamily="2" charset="2"/>
              </a:rPr>
              <a:t> Society( lord-serf)-- </a:t>
            </a:r>
            <a:r>
              <a:rPr lang="en-IN" b="1" dirty="0">
                <a:sym typeface="Wingdings" panose="05000000000000000000" pitchFamily="2" charset="2"/>
              </a:rPr>
              <a:t>Capitalist</a:t>
            </a:r>
            <a:r>
              <a:rPr lang="en-IN" dirty="0">
                <a:sym typeface="Wingdings" panose="05000000000000000000" pitchFamily="2" charset="2"/>
              </a:rPr>
              <a:t> society( capitalist-labourer)-- </a:t>
            </a:r>
            <a:r>
              <a:rPr lang="en-IN" b="1" dirty="0">
                <a:sym typeface="Wingdings" panose="05000000000000000000" pitchFamily="2" charset="2"/>
              </a:rPr>
              <a:t>Socialist</a:t>
            </a:r>
            <a:r>
              <a:rPr lang="en-IN" dirty="0">
                <a:sym typeface="Wingdings" panose="05000000000000000000" pitchFamily="2" charset="2"/>
              </a:rPr>
              <a:t> society ( Dictatorship of Proletariats') -- </a:t>
            </a:r>
            <a:r>
              <a:rPr lang="en-IN" b="1" dirty="0">
                <a:sym typeface="Wingdings" panose="05000000000000000000" pitchFamily="2" charset="2"/>
              </a:rPr>
              <a:t>Communist</a:t>
            </a:r>
            <a:r>
              <a:rPr lang="en-IN" dirty="0">
                <a:sym typeface="Wingdings" panose="05000000000000000000" pitchFamily="2" charset="2"/>
              </a:rPr>
              <a:t> Society</a:t>
            </a:r>
          </a:p>
          <a:p>
            <a:pPr>
              <a:spcBef>
                <a:spcPts val="600"/>
              </a:spcBef>
              <a:spcAft>
                <a:spcPts val="600"/>
              </a:spcAft>
            </a:pPr>
            <a:r>
              <a:rPr lang="en-IN" b="1" dirty="0">
                <a:sym typeface="Wingdings" panose="05000000000000000000" pitchFamily="2" charset="2"/>
              </a:rPr>
              <a:t>Communist Society- Final stage of development</a:t>
            </a:r>
          </a:p>
          <a:p>
            <a:pPr lvl="1"/>
            <a:r>
              <a:rPr lang="en-IN" dirty="0">
                <a:sym typeface="Wingdings" panose="05000000000000000000" pitchFamily="2" charset="2"/>
              </a:rPr>
              <a:t>Classless, stateless society</a:t>
            </a:r>
          </a:p>
          <a:p>
            <a:pPr lvl="1"/>
            <a:r>
              <a:rPr lang="en-IN" dirty="0">
                <a:solidFill>
                  <a:srgbClr val="C00000"/>
                </a:solidFill>
                <a:sym typeface="Wingdings" panose="05000000000000000000" pitchFamily="2" charset="2"/>
              </a:rPr>
              <a:t>Development is freedom</a:t>
            </a:r>
          </a:p>
          <a:p>
            <a:pPr lvl="1"/>
            <a:r>
              <a:rPr lang="en-IN" dirty="0"/>
              <a:t>True freedom is social production in which each individual contribute freely </a:t>
            </a:r>
            <a:r>
              <a:rPr lang="en-IN" i="1" u="sng" dirty="0"/>
              <a:t>as per his ability, and </a:t>
            </a:r>
            <a:r>
              <a:rPr lang="en-IN" i="1" u="sng" dirty="0">
                <a:sym typeface="Wingdings" panose="05000000000000000000" pitchFamily="2" charset="2"/>
              </a:rPr>
              <a:t>get as per one’s need </a:t>
            </a:r>
            <a:r>
              <a:rPr lang="en-IN" dirty="0"/>
              <a:t>and relate to fellow man as </a:t>
            </a:r>
            <a:r>
              <a:rPr lang="en-IN" u="sng" dirty="0"/>
              <a:t>equal</a:t>
            </a:r>
          </a:p>
          <a:p>
            <a:pPr lvl="1"/>
            <a:r>
              <a:rPr lang="en-IN" dirty="0"/>
              <a:t>Human development is Man working to realise essence of being human, act of </a:t>
            </a:r>
            <a:r>
              <a:rPr lang="en-IN" u="sng" dirty="0"/>
              <a:t>self-realization</a:t>
            </a:r>
          </a:p>
          <a:p>
            <a:pPr lvl="1"/>
            <a:r>
              <a:rPr lang="en-IN" dirty="0"/>
              <a:t>“</a:t>
            </a:r>
            <a:r>
              <a:rPr lang="en-US" i="1" dirty="0"/>
              <a:t>it will be possible for me to do one thing today and another tomorrow, to hunt in the morning, fish in the afternoon, rear cattle in the evening, criticize after dinner, doing just that which gives me pleasure without ever becoming a hunter, fisherman, shepherd or critic. This will be the real state of freedom for man from alienation and exploitation</a:t>
            </a:r>
            <a:r>
              <a:rPr lang="en-US" dirty="0"/>
              <a:t>”(Marx)</a:t>
            </a:r>
            <a:endParaRPr lang="en-IN" dirty="0"/>
          </a:p>
          <a:p>
            <a:endParaRPr lang="en-IN" dirty="0"/>
          </a:p>
        </p:txBody>
      </p:sp>
    </p:spTree>
    <p:extLst>
      <p:ext uri="{BB962C8B-B14F-4D97-AF65-F5344CB8AC3E}">
        <p14:creationId xmlns:p14="http://schemas.microsoft.com/office/powerpoint/2010/main" val="34234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E19B24-EDFB-461E-8437-D03526785162}"/>
              </a:ext>
            </a:extLst>
          </p:cNvPr>
          <p:cNvSpPr>
            <a:spLocks noGrp="1"/>
          </p:cNvSpPr>
          <p:nvPr>
            <p:ph type="ctrTitle"/>
          </p:nvPr>
        </p:nvSpPr>
        <p:spPr/>
        <p:txBody>
          <a:bodyPr/>
          <a:lstStyle/>
          <a:p>
            <a:r>
              <a:rPr lang="en-US" b="1" dirty="0">
                <a:solidFill>
                  <a:srgbClr val="C00000"/>
                </a:solidFill>
              </a:rPr>
              <a:t>GLOBALISATION &amp; DEVELOPMENT</a:t>
            </a:r>
            <a:endParaRPr lang="en-IN" b="1" dirty="0">
              <a:solidFill>
                <a:srgbClr val="C00000"/>
              </a:solidFill>
            </a:endParaRPr>
          </a:p>
        </p:txBody>
      </p:sp>
      <p:sp>
        <p:nvSpPr>
          <p:cNvPr id="5" name="Subtitle 4">
            <a:extLst>
              <a:ext uri="{FF2B5EF4-FFF2-40B4-BE49-F238E27FC236}">
                <a16:creationId xmlns:a16="http://schemas.microsoft.com/office/drawing/2014/main" id="{635CC5CC-33FF-46C6-9D27-0BADA551323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1916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7126</TotalTime>
  <Words>3968</Words>
  <Application>Microsoft Office PowerPoint</Application>
  <PresentationFormat>Widescreen</PresentationFormat>
  <Paragraphs>349</Paragraphs>
  <Slides>34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Book Antiqua</vt:lpstr>
      <vt:lpstr>Bookman Old Style</vt:lpstr>
      <vt:lpstr>Calibri</vt:lpstr>
      <vt:lpstr>Calibri Light</vt:lpstr>
      <vt:lpstr>Times New Roman</vt:lpstr>
      <vt:lpstr>Office Theme</vt:lpstr>
      <vt:lpstr>1_Office Theme</vt:lpstr>
      <vt:lpstr>Globalisation &amp; Development </vt:lpstr>
      <vt:lpstr>WHAT WE INTEND TO DISCUSS?</vt:lpstr>
      <vt:lpstr>Let us pick up the thread- Development</vt:lpstr>
      <vt:lpstr>Alternate Conceptions of Development </vt:lpstr>
      <vt:lpstr>Gandhian Notion of Development </vt:lpstr>
      <vt:lpstr>Development as Freedom- Prof Amartya Sen</vt:lpstr>
      <vt:lpstr>5 Freedoms</vt:lpstr>
      <vt:lpstr>Marxian concept of Development</vt:lpstr>
      <vt:lpstr>GLOBALISATION &amp; DEVELOPMENT</vt:lpstr>
      <vt:lpstr>GLOBALISATION: Meaning &amp; Definitions</vt:lpstr>
      <vt:lpstr>Features of globalization-1/2</vt:lpstr>
      <vt:lpstr>Features of globalization-2/2</vt:lpstr>
      <vt:lpstr>Significance of Globalization</vt:lpstr>
      <vt:lpstr>Historical phases of Globalization</vt:lpstr>
      <vt:lpstr>The world is Flat: Thomas Friedman Globalization versions</vt:lpstr>
      <vt:lpstr>Drivers of Globalization</vt:lpstr>
      <vt:lpstr>The world is Flat: Thomas Friedman 10 key Drivers</vt:lpstr>
      <vt:lpstr>Multiple Perspectives on Globalization</vt:lpstr>
      <vt:lpstr>Alternative Perspectives on Impacts of Globalization</vt:lpstr>
      <vt:lpstr>Dimensions of Globalization </vt:lpstr>
      <vt:lpstr>Dimensions of Globalization </vt:lpstr>
      <vt:lpstr>Dimensions or Types of Globalization</vt:lpstr>
      <vt:lpstr>Economic Globalization: Meaning &amp; Definitions</vt:lpstr>
      <vt:lpstr>Dimensions of Economic Globalization:</vt:lpstr>
      <vt:lpstr>Social Globalization</vt:lpstr>
      <vt:lpstr>Political Globalization</vt:lpstr>
      <vt:lpstr>Cultural Globalization</vt:lpstr>
      <vt:lpstr>Technological Globalization</vt:lpstr>
      <vt:lpstr>Globalization and Development</vt:lpstr>
      <vt:lpstr>Globalization &amp; Development</vt:lpstr>
      <vt:lpstr>Globalization giving way to Slowbalization?</vt:lpstr>
      <vt:lpstr>Sum Up</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GLOBALISATION INTRODUCTION</dc:title>
  <dc:creator>PANKAJ KUMAR</dc:creator>
  <cp:lastModifiedBy>PANKAJ KUMAR</cp:lastModifiedBy>
  <cp:revision>33</cp:revision>
  <dcterms:created xsi:type="dcterms:W3CDTF">2020-01-11T05:14:04Z</dcterms:created>
  <dcterms:modified xsi:type="dcterms:W3CDTF">2022-02-11T14:59:09Z</dcterms:modified>
</cp:coreProperties>
</file>