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29" r:id="rId2"/>
    <p:sldId id="263" r:id="rId3"/>
    <p:sldId id="330" r:id="rId4"/>
    <p:sldId id="351" r:id="rId5"/>
    <p:sldId id="356" r:id="rId6"/>
    <p:sldId id="352" r:id="rId7"/>
    <p:sldId id="353" r:id="rId8"/>
    <p:sldId id="354" r:id="rId9"/>
    <p:sldId id="355" r:id="rId10"/>
    <p:sldId id="342" r:id="rId11"/>
    <p:sldId id="343" r:id="rId12"/>
    <p:sldId id="344" r:id="rId13"/>
    <p:sldId id="345" r:id="rId14"/>
    <p:sldId id="346" r:id="rId15"/>
    <p:sldId id="347" r:id="rId16"/>
    <p:sldId id="348" r:id="rId17"/>
    <p:sldId id="349" r:id="rId18"/>
    <p:sldId id="35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EB2C23-214B-4ED5-9788-5548AE0140BE}" type="datetimeFigureOut">
              <a:rPr lang="en-IN" smtClean="0"/>
              <a:t>06-01-2022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A20456-9F0B-4693-9030-C426628DBCC6}"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707784-ACFE-4F0D-B762-A8A2422BD442}"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07784-ACFE-4F0D-B762-A8A2422BD442}"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07784-ACFE-4F0D-B762-A8A2422BD442}"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707784-ACFE-4F0D-B762-A8A2422BD442}"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707784-ACFE-4F0D-B762-A8A2422BD442}" type="datetimeFigureOut">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707784-ACFE-4F0D-B762-A8A2422BD442}"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707784-ACFE-4F0D-B762-A8A2422BD442}" type="datetimeFigureOut">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707784-ACFE-4F0D-B762-A8A2422BD442}" type="datetimeFigureOut">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707784-ACFE-4F0D-B762-A8A2422BD442}" type="datetimeFigureOut">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07784-ACFE-4F0D-B762-A8A2422BD442}"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707784-ACFE-4F0D-B762-A8A2422BD442}" type="datetimeFigureOut">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8B139-9DA6-47A6-80D6-201F13C413F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707784-ACFE-4F0D-B762-A8A2422BD442}" type="datetimeFigureOut">
              <a:rPr lang="en-US" smtClean="0"/>
              <a:t>1/6/2022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8B139-9DA6-47A6-80D6-201F13C413F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smtClean="0">
                <a:sym typeface="+mn-ea"/>
              </a:rPr>
              <a:t>Multimedia Systems</a:t>
            </a:r>
            <a:br>
              <a:rPr lang="en-IN" dirty="0" smtClean="0">
                <a:sym typeface="+mn-ea"/>
              </a:rPr>
            </a:br>
            <a:r>
              <a:rPr lang="en-IN" dirty="0" smtClean="0">
                <a:sym typeface="+mn-ea"/>
              </a:rPr>
              <a:t>Lecture – 1</a:t>
            </a:r>
            <a:endParaRPr lang="en-US" dirty="0"/>
          </a:p>
        </p:txBody>
      </p:sp>
      <p:sp>
        <p:nvSpPr>
          <p:cNvPr id="5" name="Subtitle 4"/>
          <p:cNvSpPr>
            <a:spLocks noGrp="1"/>
          </p:cNvSpPr>
          <p:nvPr>
            <p:ph type="subTitle" idx="1"/>
          </p:nvPr>
        </p:nvSpPr>
        <p:spPr/>
        <p:txBody>
          <a:bodyPr>
            <a:normAutofit fontScale="90000" lnSpcReduction="10000"/>
          </a:bodyPr>
          <a:lstStyle/>
          <a:p>
            <a:r>
              <a:rPr lang="en-IN" i="1" dirty="0" smtClean="0">
                <a:sym typeface="+mn-ea"/>
              </a:rPr>
              <a:t>By</a:t>
            </a:r>
          </a:p>
          <a:p>
            <a:r>
              <a:rPr lang="en-IN" dirty="0" err="1" smtClean="0">
                <a:latin typeface="Comic Sans MS" panose="030F0702030302020204" pitchFamily="66" charset="0"/>
                <a:sym typeface="+mn-ea"/>
              </a:rPr>
              <a:t>Dr.</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Priyambada</a:t>
            </a:r>
            <a:r>
              <a:rPr lang="en-IN" dirty="0" smtClean="0">
                <a:latin typeface="Comic Sans MS" panose="030F0702030302020204" pitchFamily="66" charset="0"/>
                <a:sym typeface="+mn-ea"/>
              </a:rPr>
              <a:t> </a:t>
            </a:r>
            <a:r>
              <a:rPr lang="en-IN" dirty="0" err="1" smtClean="0">
                <a:latin typeface="Comic Sans MS" panose="030F0702030302020204" pitchFamily="66" charset="0"/>
                <a:sym typeface="+mn-ea"/>
              </a:rPr>
              <a:t>Subudhi</a:t>
            </a:r>
            <a:endParaRPr lang="en-IN" dirty="0" smtClean="0">
              <a:latin typeface="Comic Sans MS" panose="030F0702030302020204" pitchFamily="66" charset="0"/>
            </a:endParaRPr>
          </a:p>
          <a:p>
            <a:r>
              <a:rPr lang="en-US" dirty="0" smtClean="0">
                <a:latin typeface="Comic Sans MS" panose="030F0702030302020204" pitchFamily="66" charset="0"/>
                <a:cs typeface="Times New Roman" panose="02020603050405020304" pitchFamily="18" charset="0"/>
                <a:sym typeface="+mn-ea"/>
              </a:rPr>
              <a:t>Assistant Professor</a:t>
            </a:r>
          </a:p>
          <a:p>
            <a:r>
              <a:rPr lang="en-US" dirty="0" smtClean="0">
                <a:latin typeface="Comic Sans MS" panose="030F0702030302020204" pitchFamily="66" charset="0"/>
                <a:cs typeface="Times New Roman" panose="02020603050405020304" pitchFamily="18" charset="0"/>
                <a:sym typeface="+mn-ea"/>
              </a:rPr>
              <a:t>IIIT Sri City</a:t>
            </a:r>
            <a:endParaRPr lang="en-IN" dirty="0" smtClean="0"/>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Characteristics of multimedia</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537855"/>
            <a:ext cx="10515600" cy="4639108"/>
          </a:xfrm>
        </p:spPr>
        <p:txBody>
          <a:bodyPr/>
          <a:lstStyle/>
          <a:p>
            <a:pPr marL="125095" marR="587375" lvl="1" indent="-125095" algn="just" defTabSz="-635">
              <a:spcBef>
                <a:spcPts val="350"/>
              </a:spcBef>
              <a:buClr>
                <a:srgbClr val="CC3300"/>
              </a:buClr>
              <a:buSzPct val="89000"/>
              <a:buFont typeface="Wingdings" panose="05000000000000000000"/>
              <a:buChar char=""/>
              <a:tabLst>
                <a:tab pos="125095" algn="l"/>
              </a:tabLst>
            </a:pPr>
            <a:r>
              <a:rPr lang="en-US" dirty="0" smtClean="0">
                <a:latin typeface="Comic Sans MS" panose="030F0702030302020204" pitchFamily="66" charset="0"/>
                <a:cs typeface="Verdana" panose="020B0604030504040204"/>
              </a:rPr>
              <a:t> It can increase the impact of the message or impact on the user.</a:t>
            </a:r>
            <a:endParaRPr lang="en-IN" dirty="0" smtClean="0">
              <a:latin typeface="Comic Sans MS" panose="030F0702030302020204" pitchFamily="66" charset="0"/>
            </a:endParaRPr>
          </a:p>
          <a:p>
            <a:pPr marL="125095" marR="587375" lvl="1" indent="-125095" algn="just" defTabSz="-635">
              <a:spcBef>
                <a:spcPts val="350"/>
              </a:spcBef>
              <a:buClr>
                <a:srgbClr val="CC3300"/>
              </a:buClr>
              <a:buSzPct val="89000"/>
              <a:buFont typeface="Wingdings" panose="05000000000000000000"/>
              <a:buChar char=""/>
              <a:tabLst>
                <a:tab pos="125095" algn="l"/>
              </a:tabLst>
            </a:pPr>
            <a:r>
              <a:rPr lang="en-US" dirty="0" smtClean="0">
                <a:solidFill>
                  <a:srgbClr val="00B0F0"/>
                </a:solidFill>
                <a:latin typeface="Comic Sans MS" panose="030F0702030302020204" pitchFamily="66" charset="0"/>
              </a:rPr>
              <a:t> Interactivity</a:t>
            </a:r>
            <a:r>
              <a:rPr lang="en-US" dirty="0">
                <a:solidFill>
                  <a:srgbClr val="00B0F0"/>
                </a:solidFill>
                <a:latin typeface="Comic Sans MS" panose="030F0702030302020204" pitchFamily="66" charset="0"/>
              </a:rPr>
              <a:t>:  </a:t>
            </a:r>
            <a:endParaRPr lang="en-US" dirty="0" smtClean="0">
              <a:solidFill>
                <a:srgbClr val="00B0F0"/>
              </a:solidFill>
              <a:latin typeface="Comic Sans MS" panose="030F0702030302020204" pitchFamily="66" charset="0"/>
            </a:endParaRPr>
          </a:p>
          <a:p>
            <a:pPr marL="582295" marR="587375" lvl="2" indent="-125095" algn="just" defTabSz="-635">
              <a:spcBef>
                <a:spcPts val="350"/>
              </a:spcBef>
              <a:buClr>
                <a:srgbClr val="CC3300"/>
              </a:buClr>
              <a:buSzPct val="89000"/>
              <a:buFont typeface="Wingdings" panose="05000000000000000000"/>
              <a:buChar char=""/>
              <a:tabLst>
                <a:tab pos="125095" algn="l"/>
              </a:tabLst>
            </a:pPr>
            <a:r>
              <a:rPr lang="en-US" dirty="0" smtClean="0">
                <a:latin typeface="Comic Sans MS" panose="030F0702030302020204" pitchFamily="66" charset="0"/>
              </a:rPr>
              <a:t>When </a:t>
            </a:r>
            <a:r>
              <a:rPr lang="en-US" dirty="0">
                <a:latin typeface="Comic Sans MS" panose="030F0702030302020204" pitchFamily="66" charset="0"/>
              </a:rPr>
              <a:t>the end‐user is able to control the elements of media </a:t>
            </a:r>
            <a:r>
              <a:rPr lang="en-US" dirty="0" smtClean="0">
                <a:latin typeface="Comic Sans MS" panose="030F0702030302020204" pitchFamily="66" charset="0"/>
              </a:rPr>
              <a:t> that </a:t>
            </a:r>
            <a:r>
              <a:rPr lang="en-US" dirty="0">
                <a:latin typeface="Comic Sans MS" panose="030F0702030302020204" pitchFamily="66" charset="0"/>
              </a:rPr>
              <a:t>are required, and subsequently obtains the required information in a non‐linear </a:t>
            </a:r>
            <a:r>
              <a:rPr lang="en-US" dirty="0" smtClean="0">
                <a:latin typeface="Comic Sans MS" panose="030F0702030302020204" pitchFamily="66" charset="0"/>
              </a:rPr>
              <a:t>way.</a:t>
            </a:r>
          </a:p>
          <a:p>
            <a:pPr marL="125095" marR="587375" lvl="1" indent="-125095" algn="just" defTabSz="-635">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cs typeface="Verdana" panose="020B0604030504040204"/>
              </a:rPr>
              <a:t> </a:t>
            </a:r>
            <a:r>
              <a:rPr lang="en-US" dirty="0" smtClean="0">
                <a:solidFill>
                  <a:srgbClr val="00B0F0"/>
                </a:solidFill>
                <a:latin typeface="Comic Sans MS" panose="030F0702030302020204" pitchFamily="66" charset="0"/>
                <a:cs typeface="Verdana" panose="020B0604030504040204"/>
              </a:rPr>
              <a:t>Hypertext and Hypermedia support: </a:t>
            </a:r>
          </a:p>
          <a:p>
            <a:pPr marL="582295" marR="587375" lvl="2" indent="-125095" algn="just" defTabSz="-635">
              <a:spcBef>
                <a:spcPts val="350"/>
              </a:spcBef>
              <a:buClr>
                <a:srgbClr val="CC3300"/>
              </a:buClr>
              <a:buSzPct val="89000"/>
              <a:buFont typeface="Wingdings" panose="05000000000000000000"/>
              <a:buChar char=""/>
              <a:tabLst>
                <a:tab pos="125095" algn="l"/>
              </a:tabLst>
            </a:pPr>
            <a:r>
              <a:rPr lang="en-US" dirty="0">
                <a:solidFill>
                  <a:srgbClr val="00B0F0"/>
                </a:solidFill>
                <a:latin typeface="Comic Sans MS" panose="030F0702030302020204" pitchFamily="66" charset="0"/>
                <a:cs typeface="Verdana" panose="020B0604030504040204"/>
              </a:rPr>
              <a:t>Hypertext</a:t>
            </a:r>
            <a:r>
              <a:rPr lang="en-US" dirty="0">
                <a:latin typeface="Comic Sans MS" panose="030F0702030302020204" pitchFamily="66" charset="0"/>
                <a:cs typeface="Verdana" panose="020B0604030504040204"/>
              </a:rPr>
              <a:t> is a text which contains links to other texts. </a:t>
            </a:r>
            <a:endParaRPr lang="en-US" dirty="0" smtClean="0">
              <a:latin typeface="Comic Sans MS" panose="030F0702030302020204" pitchFamily="66" charset="0"/>
              <a:cs typeface="Verdana" panose="020B0604030504040204"/>
            </a:endParaRPr>
          </a:p>
          <a:p>
            <a:pPr marL="582295" marR="587375" lvl="2" indent="-125095" algn="just" defTabSz="-635">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cs typeface="Verdana" panose="020B0604030504040204"/>
              </a:rPr>
              <a:t>Traversal through pages of hypertext is therefore usually non-linear (as indicated </a:t>
            </a:r>
            <a:r>
              <a:rPr lang="en-US" dirty="0" smtClean="0">
                <a:latin typeface="Comic Sans MS" panose="030F0702030302020204" pitchFamily="66" charset="0"/>
                <a:cs typeface="Verdana" panose="020B0604030504040204"/>
              </a:rPr>
              <a:t>below)</a:t>
            </a:r>
          </a:p>
        </p:txBody>
      </p:sp>
      <p:pic>
        <p:nvPicPr>
          <p:cNvPr id="4" name="Picture 3"/>
          <p:cNvPicPr>
            <a:picLocks noChangeAspect="1"/>
          </p:cNvPicPr>
          <p:nvPr/>
        </p:nvPicPr>
        <p:blipFill>
          <a:blip r:embed="rId2"/>
          <a:stretch>
            <a:fillRect/>
          </a:stretch>
        </p:blipFill>
        <p:spPr>
          <a:xfrm>
            <a:off x="3677949" y="4274560"/>
            <a:ext cx="3228975" cy="2105025"/>
          </a:xfrm>
          <a:prstGeom prst="rect">
            <a:avLst/>
          </a:prstGeom>
        </p:spPr>
      </p:pic>
    </p:spTree>
    <p:extLst>
      <p:ext uri="{BB962C8B-B14F-4D97-AF65-F5344CB8AC3E}">
        <p14:creationId xmlns:p14="http://schemas.microsoft.com/office/powerpoint/2010/main" val="13969319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9091"/>
            <a:ext cx="10515600" cy="5137872"/>
          </a:xfrm>
        </p:spPr>
        <p:txBody>
          <a:bodyPr>
            <a:normAutofit lnSpcReduction="10000"/>
          </a:bodyPr>
          <a:lstStyle/>
          <a:p>
            <a:pPr marL="582295" marR="587375" lvl="2" indent="-125095" algn="just" defTabSz="-635">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cs typeface="Verdana" panose="020B0604030504040204"/>
              </a:rPr>
              <a:t> </a:t>
            </a:r>
            <a:r>
              <a:rPr lang="en-US" dirty="0" smtClean="0">
                <a:latin typeface="Comic Sans MS" panose="030F0702030302020204" pitchFamily="66" charset="0"/>
                <a:cs typeface="Verdana" panose="020B0604030504040204"/>
              </a:rPr>
              <a:t>	</a:t>
            </a:r>
            <a:r>
              <a:rPr lang="en-US" dirty="0" err="1" smtClean="0">
                <a:solidFill>
                  <a:srgbClr val="00B0F0"/>
                </a:solidFill>
                <a:latin typeface="Comic Sans MS" panose="030F0702030302020204" pitchFamily="66" charset="0"/>
                <a:cs typeface="Verdana" panose="020B0604030504040204"/>
              </a:rPr>
              <a:t>HyperMedia</a:t>
            </a:r>
            <a:r>
              <a:rPr lang="en-US" dirty="0" smtClean="0">
                <a:latin typeface="Comic Sans MS" panose="030F0702030302020204" pitchFamily="66" charset="0"/>
                <a:cs typeface="Verdana" panose="020B0604030504040204"/>
              </a:rPr>
              <a:t> </a:t>
            </a:r>
            <a:r>
              <a:rPr lang="en-US" dirty="0">
                <a:latin typeface="Comic Sans MS" panose="030F0702030302020204" pitchFamily="66" charset="0"/>
                <a:cs typeface="Verdana" panose="020B0604030504040204"/>
              </a:rPr>
              <a:t>is not constrained to be text-based. It can include other media, e.g., graphics, images, and especially continuous media – sound and </a:t>
            </a:r>
            <a:r>
              <a:rPr lang="en-US" dirty="0" smtClean="0">
                <a:latin typeface="Comic Sans MS" panose="030F0702030302020204" pitchFamily="66" charset="0"/>
                <a:cs typeface="Verdana" panose="020B0604030504040204"/>
              </a:rPr>
              <a:t>video.</a:t>
            </a:r>
          </a:p>
          <a:p>
            <a:pPr marL="582295" marR="587375" lvl="2" indent="-125095" algn="just" defTabSz="-635">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rPr>
              <a:t>The World Wide Web is the largest and most commonly used hypermedia </a:t>
            </a:r>
            <a:r>
              <a:rPr lang="en-US" dirty="0" smtClean="0">
                <a:latin typeface="Comic Sans MS" panose="030F0702030302020204" pitchFamily="66" charset="0"/>
              </a:rPr>
              <a:t>application.</a:t>
            </a:r>
            <a:endParaRPr lang="en-US" dirty="0">
              <a:latin typeface="Comic Sans MS" panose="030F0702030302020204" pitchFamily="66" charset="0"/>
              <a:cs typeface="Verdana" panose="020B0604030504040204"/>
            </a:endParaRPr>
          </a:p>
          <a:p>
            <a:pPr marL="582295" marR="587375" lvl="2" indent="-125095" algn="just" defTabSz="-635">
              <a:spcBef>
                <a:spcPts val="350"/>
              </a:spcBef>
              <a:buClr>
                <a:srgbClr val="CC3300"/>
              </a:buClr>
              <a:buSzPct val="89000"/>
              <a:buFont typeface="Wingdings" panose="05000000000000000000"/>
              <a:buChar char=""/>
              <a:tabLst>
                <a:tab pos="125095" algn="l"/>
              </a:tabLst>
            </a:pPr>
            <a:endParaRPr lang="en-US" dirty="0" smtClean="0">
              <a:latin typeface="Comic Sans MS" panose="030F0702030302020204" pitchFamily="66" charset="0"/>
              <a:cs typeface="Verdana" panose="020B0604030504040204"/>
            </a:endParaRPr>
          </a:p>
          <a:p>
            <a:pPr marL="582295" marR="587375" lvl="2" indent="-125095" algn="just" defTabSz="-635">
              <a:spcBef>
                <a:spcPts val="350"/>
              </a:spcBef>
              <a:buClr>
                <a:srgbClr val="CC3300"/>
              </a:buClr>
              <a:buSzPct val="89000"/>
              <a:buFont typeface="Wingdings" panose="05000000000000000000"/>
              <a:buChar char=""/>
              <a:tabLst>
                <a:tab pos="125095" algn="l"/>
              </a:tabLst>
            </a:pPr>
            <a:endParaRPr lang="en-US" dirty="0">
              <a:latin typeface="Comic Sans MS" panose="030F0702030302020204" pitchFamily="66" charset="0"/>
              <a:cs typeface="Verdana" panose="020B0604030504040204"/>
            </a:endParaRPr>
          </a:p>
          <a:p>
            <a:pPr marL="457200" marR="587375" lvl="2" indent="0" algn="just" defTabSz="-635">
              <a:spcBef>
                <a:spcPts val="350"/>
              </a:spcBef>
              <a:buClr>
                <a:srgbClr val="CC3300"/>
              </a:buClr>
              <a:buSzPct val="89000"/>
              <a:buNone/>
              <a:tabLst>
                <a:tab pos="125095" algn="l"/>
              </a:tabLst>
            </a:pPr>
            <a:endParaRPr lang="en-US" dirty="0" smtClean="0">
              <a:latin typeface="Comic Sans MS" panose="030F0702030302020204" pitchFamily="66" charset="0"/>
              <a:cs typeface="Verdana" panose="020B0604030504040204"/>
            </a:endParaRPr>
          </a:p>
          <a:p>
            <a:pPr marL="582295" marR="587375" lvl="2" indent="-125095" algn="just" defTabSz="-635">
              <a:spcBef>
                <a:spcPts val="350"/>
              </a:spcBef>
              <a:buClr>
                <a:srgbClr val="CC3300"/>
              </a:buClr>
              <a:buSzPct val="89000"/>
              <a:buFont typeface="Wingdings" panose="05000000000000000000"/>
              <a:buChar char=""/>
              <a:tabLst>
                <a:tab pos="125095" algn="l"/>
              </a:tabLst>
            </a:pPr>
            <a:endParaRPr lang="en-US" dirty="0">
              <a:latin typeface="Comic Sans MS" panose="030F0702030302020204" pitchFamily="66" charset="0"/>
              <a:cs typeface="Verdana" panose="020B0604030504040204"/>
            </a:endParaRPr>
          </a:p>
          <a:p>
            <a:pPr marL="582295" marR="587375" lvl="2" indent="-125095" algn="just" defTabSz="-635">
              <a:spcBef>
                <a:spcPts val="350"/>
              </a:spcBef>
              <a:buClr>
                <a:srgbClr val="CC3300"/>
              </a:buClr>
              <a:buSzPct val="89000"/>
              <a:buFont typeface="Wingdings" panose="05000000000000000000"/>
              <a:buChar char=""/>
              <a:tabLst>
                <a:tab pos="125095" algn="l"/>
              </a:tabLst>
            </a:pPr>
            <a:endParaRPr lang="en-US" dirty="0" smtClean="0">
              <a:latin typeface="Comic Sans MS" panose="030F0702030302020204" pitchFamily="66" charset="0"/>
              <a:cs typeface="Verdana" panose="020B0604030504040204"/>
            </a:endParaRPr>
          </a:p>
          <a:p>
            <a:pPr marL="457200" marR="587375" lvl="2" indent="0" algn="just" defTabSz="-635">
              <a:spcBef>
                <a:spcPts val="350"/>
              </a:spcBef>
              <a:buClr>
                <a:srgbClr val="CC3300"/>
              </a:buClr>
              <a:buSzPct val="89000"/>
              <a:buNone/>
              <a:tabLst>
                <a:tab pos="125095" algn="l"/>
              </a:tabLst>
            </a:pPr>
            <a:endParaRPr lang="en-US" dirty="0" smtClean="0">
              <a:latin typeface="Comic Sans MS" panose="030F0702030302020204" pitchFamily="66" charset="0"/>
              <a:cs typeface="Verdana" panose="020B0604030504040204"/>
            </a:endParaRPr>
          </a:p>
          <a:p>
            <a:pPr marL="457200" marR="587375" lvl="2" indent="0" algn="just" defTabSz="-635">
              <a:spcBef>
                <a:spcPts val="350"/>
              </a:spcBef>
              <a:buClr>
                <a:srgbClr val="CC3300"/>
              </a:buClr>
              <a:buSzPct val="89000"/>
              <a:buNone/>
              <a:tabLst>
                <a:tab pos="125095" algn="l"/>
              </a:tabLst>
            </a:pPr>
            <a:endParaRPr lang="en-US" dirty="0" smtClean="0">
              <a:latin typeface="Comic Sans MS" panose="030F0702030302020204" pitchFamily="66" charset="0"/>
              <a:cs typeface="Verdana" panose="020B0604030504040204"/>
            </a:endParaRPr>
          </a:p>
          <a:p>
            <a:pPr marL="457200" marR="587375" lvl="2" indent="0" algn="just" defTabSz="-635">
              <a:spcBef>
                <a:spcPts val="350"/>
              </a:spcBef>
              <a:buClr>
                <a:srgbClr val="CC3300"/>
              </a:buClr>
              <a:buSzPct val="89000"/>
              <a:buNone/>
              <a:tabLst>
                <a:tab pos="125095" algn="l"/>
              </a:tabLst>
            </a:pPr>
            <a:endParaRPr lang="en-US" dirty="0" smtClean="0">
              <a:latin typeface="Comic Sans MS" panose="030F0702030302020204" pitchFamily="66" charset="0"/>
              <a:cs typeface="Verdana" panose="020B0604030504040204"/>
            </a:endParaRPr>
          </a:p>
          <a:p>
            <a:pPr marL="457200" marR="587375" lvl="2" indent="0" algn="just" defTabSz="-635">
              <a:spcBef>
                <a:spcPts val="350"/>
              </a:spcBef>
              <a:buClr>
                <a:srgbClr val="CC3300"/>
              </a:buClr>
              <a:buSzPct val="89000"/>
              <a:buNone/>
              <a:tabLst>
                <a:tab pos="125095" algn="l"/>
              </a:tabLst>
            </a:pPr>
            <a:endParaRPr lang="en-US" dirty="0">
              <a:latin typeface="Comic Sans MS" panose="030F0702030302020204" pitchFamily="66" charset="0"/>
              <a:cs typeface="Verdana" panose="020B0604030504040204"/>
            </a:endParaRPr>
          </a:p>
          <a:p>
            <a:pPr marL="125095" marR="587375" lvl="1" indent="-125095" algn="just" defTabSz="-635">
              <a:spcBef>
                <a:spcPts val="350"/>
              </a:spcBef>
              <a:buClr>
                <a:srgbClr val="CC3300"/>
              </a:buClr>
              <a:buSzPct val="89000"/>
              <a:buFont typeface="Wingdings" panose="05000000000000000000"/>
              <a:buChar char=""/>
              <a:tabLst>
                <a:tab pos="125095" algn="l"/>
              </a:tabLst>
            </a:pPr>
            <a:r>
              <a:rPr lang="en-US" dirty="0" smtClean="0">
                <a:latin typeface="Comic Sans MS" panose="030F0702030302020204" pitchFamily="66" charset="0"/>
              </a:rPr>
              <a:t> It can involve more than one input device.</a:t>
            </a:r>
          </a:p>
          <a:p>
            <a:pPr marL="125095" marR="587375" lvl="1" indent="-125095" algn="just" defTabSz="-635">
              <a:spcBef>
                <a:spcPts val="350"/>
              </a:spcBef>
              <a:buClr>
                <a:srgbClr val="CC3300"/>
              </a:buClr>
              <a:buSzPct val="89000"/>
              <a:buFont typeface="Wingdings" panose="05000000000000000000"/>
              <a:buChar char=""/>
              <a:tabLst>
                <a:tab pos="125095" algn="l"/>
              </a:tabLst>
            </a:pPr>
            <a:r>
              <a:rPr lang="en-US" dirty="0" smtClean="0">
                <a:latin typeface="Comic Sans MS" panose="030F0702030302020204" pitchFamily="66" charset="0"/>
              </a:rPr>
              <a:t> It can repeated (over and over).</a:t>
            </a:r>
          </a:p>
          <a:p>
            <a:pPr marL="125095" marR="587375" lvl="1" indent="-125095" algn="just" defTabSz="-635">
              <a:spcBef>
                <a:spcPts val="350"/>
              </a:spcBef>
              <a:buClr>
                <a:srgbClr val="CC3300"/>
              </a:buClr>
              <a:buSzPct val="89000"/>
              <a:buFont typeface="Wingdings" panose="05000000000000000000"/>
              <a:buChar char=""/>
              <a:tabLst>
                <a:tab pos="125095" algn="l"/>
              </a:tabLst>
            </a:pPr>
            <a:r>
              <a:rPr lang="en-US" dirty="0" smtClean="0">
                <a:latin typeface="Comic Sans MS" panose="030F0702030302020204" pitchFamily="66" charset="0"/>
              </a:rPr>
              <a:t> It is generally dynamic, not static.</a:t>
            </a:r>
          </a:p>
        </p:txBody>
      </p:sp>
      <p:pic>
        <p:nvPicPr>
          <p:cNvPr id="4" name="Picture 3"/>
          <p:cNvPicPr>
            <a:picLocks noChangeAspect="1"/>
          </p:cNvPicPr>
          <p:nvPr/>
        </p:nvPicPr>
        <p:blipFill>
          <a:blip r:embed="rId2"/>
          <a:stretch>
            <a:fillRect/>
          </a:stretch>
        </p:blipFill>
        <p:spPr>
          <a:xfrm>
            <a:off x="3680979" y="2230581"/>
            <a:ext cx="3731202" cy="2507673"/>
          </a:xfrm>
          <a:prstGeom prst="rect">
            <a:avLst/>
          </a:prstGeom>
        </p:spPr>
      </p:pic>
    </p:spTree>
    <p:extLst>
      <p:ext uri="{BB962C8B-B14F-4D97-AF65-F5344CB8AC3E}">
        <p14:creationId xmlns:p14="http://schemas.microsoft.com/office/powerpoint/2010/main" val="311643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Categories of Multimedia</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440873"/>
            <a:ext cx="10515600" cy="5306291"/>
          </a:xfrm>
        </p:spPr>
        <p:txBody>
          <a:bodyPr>
            <a:normAutofit fontScale="70000" lnSpcReduction="20000"/>
          </a:bodyPr>
          <a:lstStyle/>
          <a:p>
            <a:pPr marL="125095" marR="587375" lvl="1" indent="-125095" defTabSz="-635">
              <a:lnSpc>
                <a:spcPct val="170000"/>
              </a:lnSpc>
              <a:spcBef>
                <a:spcPts val="350"/>
              </a:spcBef>
              <a:buClr>
                <a:srgbClr val="CC3300"/>
              </a:buClr>
              <a:buSzPct val="89000"/>
              <a:buFont typeface="Wingdings" panose="05000000000000000000"/>
              <a:buChar char=""/>
              <a:tabLst>
                <a:tab pos="125095" algn="l"/>
              </a:tabLst>
            </a:pPr>
            <a:r>
              <a:rPr lang="en-US" dirty="0" smtClean="0">
                <a:latin typeface="Comic Sans MS" panose="030F0702030302020204" pitchFamily="66" charset="0"/>
                <a:cs typeface="Verdana" panose="020B0604030504040204"/>
              </a:rPr>
              <a:t> </a:t>
            </a:r>
            <a:r>
              <a:rPr lang="en-US" dirty="0">
                <a:latin typeface="Comic Sans MS" panose="030F0702030302020204" pitchFamily="66" charset="0"/>
              </a:rPr>
              <a:t>Multimedia may be divided into following three categories based on their functions and how they are organized</a:t>
            </a:r>
            <a:r>
              <a:rPr lang="en-US" dirty="0" smtClean="0">
                <a:latin typeface="Comic Sans MS" panose="030F0702030302020204" pitchFamily="66" charset="0"/>
              </a:rPr>
              <a:t>.</a:t>
            </a:r>
            <a:endParaRPr lang="en-US" dirty="0">
              <a:latin typeface="Comic Sans MS" panose="030F0702030302020204" pitchFamily="66" charset="0"/>
              <a:cs typeface="Verdana" panose="020B0604030504040204"/>
            </a:endParaRPr>
          </a:p>
          <a:p>
            <a:pPr marL="125095" marR="587375" lvl="1" indent="-125095" defTabSz="-635">
              <a:lnSpc>
                <a:spcPct val="170000"/>
              </a:lnSpc>
              <a:spcBef>
                <a:spcPts val="350"/>
              </a:spcBef>
              <a:buClr>
                <a:srgbClr val="CC3300"/>
              </a:buClr>
              <a:buSzPct val="89000"/>
              <a:buFont typeface="Wingdings" panose="05000000000000000000"/>
              <a:buChar char=""/>
              <a:tabLst>
                <a:tab pos="125095" algn="l"/>
              </a:tabLst>
            </a:pPr>
            <a:r>
              <a:rPr lang="en-US" dirty="0">
                <a:solidFill>
                  <a:srgbClr val="00B0F0"/>
                </a:solidFill>
                <a:latin typeface="Comic Sans MS" panose="030F0702030302020204" pitchFamily="66" charset="0"/>
                <a:cs typeface="Verdana" panose="020B0604030504040204"/>
              </a:rPr>
              <a:t> </a:t>
            </a:r>
            <a:r>
              <a:rPr lang="en-IN" dirty="0">
                <a:solidFill>
                  <a:srgbClr val="00B0F0"/>
                </a:solidFill>
                <a:latin typeface="Comic Sans MS" panose="030F0702030302020204" pitchFamily="66" charset="0"/>
              </a:rPr>
              <a:t>Linear and </a:t>
            </a:r>
            <a:r>
              <a:rPr lang="en-IN" dirty="0" smtClean="0">
                <a:solidFill>
                  <a:srgbClr val="00B0F0"/>
                </a:solidFill>
                <a:latin typeface="Comic Sans MS" panose="030F0702030302020204" pitchFamily="66" charset="0"/>
              </a:rPr>
              <a:t>non-linear</a:t>
            </a:r>
            <a:r>
              <a:rPr lang="en-IN" dirty="0" smtClean="0">
                <a:latin typeface="Comic Sans MS" panose="030F0702030302020204" pitchFamily="66" charset="0"/>
              </a:rPr>
              <a:t>: </a:t>
            </a:r>
            <a:r>
              <a:rPr lang="en-US" dirty="0" smtClean="0">
                <a:latin typeface="Comic Sans MS" panose="030F0702030302020204" pitchFamily="66" charset="0"/>
              </a:rPr>
              <a:t>Linear </a:t>
            </a:r>
            <a:r>
              <a:rPr lang="en-US" dirty="0">
                <a:latin typeface="Comic Sans MS" panose="030F0702030302020204" pitchFamily="66" charset="0"/>
              </a:rPr>
              <a:t>active content progresses without any navigation control for the viewer such as a cinema presentation. Non-linear content offers user interactivity to control progress as used with a computer game or used in self-paced computer-based training</a:t>
            </a:r>
            <a:r>
              <a:rPr lang="en-US" dirty="0" smtClean="0">
                <a:latin typeface="Comic Sans MS" panose="030F0702030302020204" pitchFamily="66" charset="0"/>
              </a:rPr>
              <a:t>.</a:t>
            </a:r>
          </a:p>
          <a:p>
            <a:pPr marL="125095" marR="587375" lvl="1" indent="-125095" defTabSz="-635">
              <a:lnSpc>
                <a:spcPct val="170000"/>
              </a:lnSpc>
              <a:spcBef>
                <a:spcPts val="350"/>
              </a:spcBef>
              <a:buClr>
                <a:srgbClr val="CC3300"/>
              </a:buClr>
              <a:buSzPct val="89000"/>
              <a:buFont typeface="Wingdings" panose="05000000000000000000"/>
              <a:buChar char=""/>
              <a:tabLst>
                <a:tab pos="125095" algn="l"/>
              </a:tabLst>
            </a:pPr>
            <a:r>
              <a:rPr lang="en-IN" dirty="0">
                <a:latin typeface="Comic Sans MS" panose="030F0702030302020204" pitchFamily="66" charset="0"/>
              </a:rPr>
              <a:t> </a:t>
            </a:r>
            <a:r>
              <a:rPr lang="en-IN" dirty="0">
                <a:solidFill>
                  <a:srgbClr val="00B0F0"/>
                </a:solidFill>
                <a:latin typeface="Comic Sans MS" panose="030F0702030302020204" pitchFamily="66" charset="0"/>
              </a:rPr>
              <a:t>Interactive and </a:t>
            </a:r>
            <a:r>
              <a:rPr lang="en-IN" dirty="0" smtClean="0">
                <a:solidFill>
                  <a:srgbClr val="00B0F0"/>
                </a:solidFill>
                <a:latin typeface="Comic Sans MS" panose="030F0702030302020204" pitchFamily="66" charset="0"/>
              </a:rPr>
              <a:t>non-interactive</a:t>
            </a:r>
            <a:r>
              <a:rPr lang="en-IN" dirty="0" smtClean="0">
                <a:latin typeface="Comic Sans MS" panose="030F0702030302020204" pitchFamily="66" charset="0"/>
              </a:rPr>
              <a:t>: </a:t>
            </a:r>
            <a:r>
              <a:rPr lang="en-US" dirty="0" smtClean="0">
                <a:latin typeface="Comic Sans MS" panose="030F0702030302020204" pitchFamily="66" charset="0"/>
              </a:rPr>
              <a:t>Interactive </a:t>
            </a:r>
            <a:r>
              <a:rPr lang="en-US" dirty="0">
                <a:latin typeface="Comic Sans MS" panose="030F0702030302020204" pitchFamily="66" charset="0"/>
              </a:rPr>
              <a:t>multimedia is the means to interface with different media through input (e.g., a computer keyboard, mouse, touch screen, on screen buttons, and text entry, etc.) and output devices allowing a user to make decisions as to what takes place next with </a:t>
            </a:r>
            <a:r>
              <a:rPr lang="en-US" dirty="0" smtClean="0">
                <a:latin typeface="Comic Sans MS" panose="030F0702030302020204" pitchFamily="66" charset="0"/>
              </a:rPr>
              <a:t>multimedia</a:t>
            </a:r>
            <a:endParaRPr lang="en-US" dirty="0">
              <a:latin typeface="Comic Sans MS" panose="030F0702030302020204" pitchFamily="66" charset="0"/>
              <a:cs typeface="Verdana" panose="020B0604030504040204"/>
            </a:endParaRPr>
          </a:p>
          <a:p>
            <a:pPr marL="125095" marR="587375" lvl="1" indent="-125095" defTabSz="-635">
              <a:lnSpc>
                <a:spcPct val="170000"/>
              </a:lnSpc>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cs typeface="Verdana" panose="020B0604030504040204"/>
              </a:rPr>
              <a:t> </a:t>
            </a:r>
            <a:r>
              <a:rPr lang="en-IN" dirty="0">
                <a:solidFill>
                  <a:srgbClr val="00B0F0"/>
                </a:solidFill>
                <a:latin typeface="Comic Sans MS" panose="030F0702030302020204" pitchFamily="66" charset="0"/>
              </a:rPr>
              <a:t>Real-time and </a:t>
            </a:r>
            <a:r>
              <a:rPr lang="en-IN" dirty="0" smtClean="0">
                <a:solidFill>
                  <a:srgbClr val="00B0F0"/>
                </a:solidFill>
                <a:latin typeface="Comic Sans MS" panose="030F0702030302020204" pitchFamily="66" charset="0"/>
              </a:rPr>
              <a:t>recorded: </a:t>
            </a:r>
            <a:r>
              <a:rPr lang="en-US" dirty="0" smtClean="0">
                <a:latin typeface="Comic Sans MS" panose="030F0702030302020204" pitchFamily="66" charset="0"/>
              </a:rPr>
              <a:t>Multimedia </a:t>
            </a:r>
            <a:r>
              <a:rPr lang="en-US" dirty="0">
                <a:latin typeface="Comic Sans MS" panose="030F0702030302020204" pitchFamily="66" charset="0"/>
              </a:rPr>
              <a:t>presentations can be live (real-time) or recorded. A recorded presentation may allow interactivity via a navigation system. A live multimedia presentation may allow interactivity via interaction with the presenter or performer. </a:t>
            </a:r>
            <a:endParaRPr lang="en-IN" dirty="0">
              <a:latin typeface="Comic Sans MS" panose="030F0702030302020204" pitchFamily="66" charset="0"/>
            </a:endParaRPr>
          </a:p>
        </p:txBody>
      </p:sp>
    </p:spTree>
    <p:extLst>
      <p:ext uri="{BB962C8B-B14F-4D97-AF65-F5344CB8AC3E}">
        <p14:creationId xmlns:p14="http://schemas.microsoft.com/office/powerpoint/2010/main" val="2301952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Multimedia Applications</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690688"/>
            <a:ext cx="10515600" cy="4723967"/>
          </a:xfrm>
        </p:spPr>
        <p:txBody>
          <a:bodyPr/>
          <a:lstStyle/>
          <a:p>
            <a:pPr marL="125095" marR="587375" lvl="1" indent="-125095" defTabSz="-635">
              <a:spcBef>
                <a:spcPts val="350"/>
              </a:spcBef>
              <a:buClr>
                <a:srgbClr val="CC3300"/>
              </a:buClr>
              <a:buSzPct val="89000"/>
              <a:buFont typeface="Wingdings" panose="05000000000000000000"/>
              <a:buChar char=""/>
              <a:tabLst>
                <a:tab pos="125095" algn="l"/>
              </a:tabLst>
            </a:pPr>
            <a:r>
              <a:rPr lang="en-US" dirty="0" smtClean="0">
                <a:solidFill>
                  <a:srgbClr val="00B0F0"/>
                </a:solidFill>
                <a:latin typeface="Comic Sans MS" panose="030F0702030302020204" pitchFamily="66" charset="0"/>
                <a:cs typeface="Verdana" panose="020B0604030504040204"/>
              </a:rPr>
              <a:t>Definition</a:t>
            </a:r>
            <a:r>
              <a:rPr lang="en-US" dirty="0" smtClean="0">
                <a:latin typeface="Comic Sans MS" panose="030F0702030302020204" pitchFamily="66" charset="0"/>
                <a:cs typeface="Verdana" panose="020B0604030504040204"/>
              </a:rPr>
              <a:t>: </a:t>
            </a:r>
            <a:r>
              <a:rPr lang="en-US" dirty="0">
                <a:latin typeface="Comic Sans MS" panose="030F0702030302020204" pitchFamily="66" charset="0"/>
                <a:cs typeface="Verdana" panose="020B0604030504040204"/>
              </a:rPr>
              <a:t>A Multimedia Application is an application which uses a collection of multiple media sources e.g. text, graphics, images, sound/audio, animation and/or video</a:t>
            </a:r>
            <a:r>
              <a:rPr lang="en-US" dirty="0" smtClean="0">
                <a:latin typeface="Comic Sans MS" panose="030F0702030302020204" pitchFamily="66" charset="0"/>
                <a:cs typeface="Verdana" panose="020B0604030504040204"/>
              </a:rPr>
              <a:t>.</a:t>
            </a:r>
            <a:endParaRPr lang="en-US" dirty="0">
              <a:latin typeface="Comic Sans MS" panose="030F0702030302020204" pitchFamily="66" charset="0"/>
              <a:cs typeface="Verdana" panose="020B0604030504040204"/>
            </a:endParaRPr>
          </a:p>
          <a:p>
            <a:pPr marL="125095" marR="587375" lvl="1" indent="-125095" defTabSz="-635">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cs typeface="Verdana" panose="020B0604030504040204"/>
              </a:rPr>
              <a:t> </a:t>
            </a:r>
            <a:r>
              <a:rPr lang="en-US" dirty="0" smtClean="0">
                <a:solidFill>
                  <a:srgbClr val="00B0F0"/>
                </a:solidFill>
                <a:latin typeface="Comic Sans MS" panose="030F0702030302020204" pitchFamily="66" charset="0"/>
                <a:cs typeface="Verdana" panose="020B0604030504040204"/>
              </a:rPr>
              <a:t>Examples:</a:t>
            </a:r>
            <a:endParaRPr lang="en-US" spc="-103" dirty="0" smtClean="0">
              <a:latin typeface="Comic Sans MS" panose="030F0702030302020204" pitchFamily="66" charset="0"/>
              <a:cs typeface="Verdana" panose="020B0604030504040204"/>
            </a:endParaRPr>
          </a:p>
          <a:p>
            <a:pPr marL="271145" lvl="1" indent="-104140" defTabSz="-635">
              <a:spcBef>
                <a:spcPts val="360"/>
              </a:spcBef>
              <a:buClr>
                <a:srgbClr val="FF9933"/>
              </a:buClr>
              <a:buSzPct val="81000"/>
              <a:buFont typeface="Wingdings" panose="05000000000000000000"/>
              <a:buChar char=""/>
              <a:tabLst>
                <a:tab pos="271145" algn="l"/>
              </a:tabLst>
            </a:pPr>
            <a:r>
              <a:rPr lang="en-US" spc="5" dirty="0" smtClean="0">
                <a:solidFill>
                  <a:srgbClr val="00AFEF"/>
                </a:solidFill>
                <a:latin typeface="Comic Sans MS" panose="030F0702030302020204" pitchFamily="66" charset="0"/>
                <a:cs typeface="Verdana" panose="020B0604030504040204"/>
              </a:rPr>
              <a:t> Video Teleconferencing: </a:t>
            </a:r>
            <a:r>
              <a:rPr lang="en-US" dirty="0" smtClean="0"/>
              <a:t>Transmission </a:t>
            </a:r>
            <a:r>
              <a:rPr lang="en-US" dirty="0"/>
              <a:t>of </a:t>
            </a:r>
            <a:r>
              <a:rPr lang="en-US" dirty="0" smtClean="0"/>
              <a:t>synchronized </a:t>
            </a:r>
            <a:r>
              <a:rPr lang="en-US" dirty="0"/>
              <a:t>video and audio in real‐time through computer networks in between two or more </a:t>
            </a:r>
            <a:r>
              <a:rPr lang="en-US" dirty="0" err="1" smtClean="0"/>
              <a:t>multipoints</a:t>
            </a:r>
            <a:r>
              <a:rPr lang="en-US" dirty="0" smtClean="0"/>
              <a:t> </a:t>
            </a:r>
            <a:r>
              <a:rPr lang="en-US" dirty="0"/>
              <a:t>(or participants) separated by locations</a:t>
            </a:r>
            <a:r>
              <a:rPr lang="en-US" dirty="0" smtClean="0"/>
              <a:t>.</a:t>
            </a:r>
            <a:endParaRPr lang="en-US" dirty="0">
              <a:latin typeface="Comic Sans MS" panose="030F0702030302020204" pitchFamily="66" charset="0"/>
              <a:cs typeface="Verdana" panose="020B0604030504040204"/>
            </a:endParaRPr>
          </a:p>
          <a:p>
            <a:pPr marL="271145" lvl="1" indent="-104140" defTabSz="-635">
              <a:spcBef>
                <a:spcPts val="360"/>
              </a:spcBef>
              <a:buClr>
                <a:srgbClr val="FF9933"/>
              </a:buClr>
              <a:buSzPct val="81000"/>
              <a:buFont typeface="Wingdings" panose="05000000000000000000"/>
              <a:buChar char=""/>
              <a:tabLst>
                <a:tab pos="271145" algn="l"/>
              </a:tabLst>
            </a:pPr>
            <a:r>
              <a:rPr lang="en-US" dirty="0">
                <a:solidFill>
                  <a:srgbClr val="00B0F0"/>
                </a:solidFill>
              </a:rPr>
              <a:t>Multimedia Store and Forward Mail</a:t>
            </a:r>
            <a:r>
              <a:rPr lang="en-US" dirty="0"/>
              <a:t>: </a:t>
            </a:r>
            <a:r>
              <a:rPr lang="en-US" dirty="0" smtClean="0"/>
              <a:t>Allow </a:t>
            </a:r>
            <a:r>
              <a:rPr lang="en-US" dirty="0"/>
              <a:t>users to generate, modify and receive documents that contain multimedia. </a:t>
            </a:r>
            <a:r>
              <a:rPr lang="en-US" dirty="0" err="1"/>
              <a:t>Eg</a:t>
            </a:r>
            <a:r>
              <a:rPr lang="en-US" dirty="0"/>
              <a:t>. Gmail, Hotmail, Yahoo </a:t>
            </a:r>
            <a:r>
              <a:rPr lang="en-US" dirty="0" smtClean="0"/>
              <a:t>etc.</a:t>
            </a:r>
          </a:p>
          <a:p>
            <a:pPr marL="271145" lvl="1" indent="-104140" defTabSz="-635">
              <a:spcBef>
                <a:spcPts val="360"/>
              </a:spcBef>
              <a:buClr>
                <a:srgbClr val="FF9933"/>
              </a:buClr>
              <a:buSzPct val="81000"/>
              <a:buFont typeface="Wingdings" panose="05000000000000000000"/>
              <a:buChar char=""/>
              <a:tabLst>
                <a:tab pos="271145" algn="l"/>
              </a:tabLst>
            </a:pPr>
            <a:r>
              <a:rPr lang="en-IN" dirty="0">
                <a:solidFill>
                  <a:srgbClr val="00B0F0"/>
                </a:solidFill>
              </a:rPr>
              <a:t>Advertising and Purchasing: </a:t>
            </a:r>
            <a:r>
              <a:rPr lang="en-US" dirty="0"/>
              <a:t>Most of the web sites visited have many advertisements with multimedia features with the objective of marketing merchandise or offering services online. </a:t>
            </a:r>
            <a:endParaRPr lang="en-US" dirty="0" smtClean="0"/>
          </a:p>
        </p:txBody>
      </p:sp>
    </p:spTree>
    <p:extLst>
      <p:ext uri="{BB962C8B-B14F-4D97-AF65-F5344CB8AC3E}">
        <p14:creationId xmlns:p14="http://schemas.microsoft.com/office/powerpoint/2010/main" val="36305874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9927"/>
            <a:ext cx="10515600" cy="5126182"/>
          </a:xfrm>
        </p:spPr>
        <p:txBody>
          <a:bodyPr>
            <a:normAutofit/>
          </a:bodyPr>
          <a:lstStyle/>
          <a:p>
            <a:pPr marL="271145" lvl="1" indent="-104140" defTabSz="-635">
              <a:spcBef>
                <a:spcPts val="360"/>
              </a:spcBef>
              <a:buClr>
                <a:srgbClr val="FF9933"/>
              </a:buClr>
              <a:buSzPct val="81000"/>
              <a:buFont typeface="Wingdings" panose="05000000000000000000"/>
              <a:buChar char=""/>
              <a:tabLst>
                <a:tab pos="271145" algn="l"/>
              </a:tabLst>
            </a:pPr>
            <a:r>
              <a:rPr lang="en-US" spc="5" dirty="0" smtClean="0">
                <a:solidFill>
                  <a:srgbClr val="00AFEF"/>
                </a:solidFill>
                <a:latin typeface="Comic Sans MS" panose="030F0702030302020204" pitchFamily="66" charset="0"/>
                <a:cs typeface="Verdana" panose="020B0604030504040204"/>
              </a:rPr>
              <a:t>For entertainment: </a:t>
            </a:r>
          </a:p>
          <a:p>
            <a:pPr marL="728345" lvl="2" indent="-104140" defTabSz="-635">
              <a:spcBef>
                <a:spcPts val="360"/>
              </a:spcBef>
              <a:buClr>
                <a:srgbClr val="FF9933"/>
              </a:buClr>
              <a:buSzPct val="81000"/>
              <a:buFont typeface="Wingdings" panose="05000000000000000000"/>
              <a:buChar char=""/>
              <a:tabLst>
                <a:tab pos="271145" algn="l"/>
              </a:tabLst>
            </a:pPr>
            <a:r>
              <a:rPr lang="en-US" dirty="0" smtClean="0">
                <a:latin typeface="Comic Sans MS" panose="030F0702030302020204" pitchFamily="66" charset="0"/>
              </a:rPr>
              <a:t>Multimedia </a:t>
            </a:r>
            <a:r>
              <a:rPr lang="en-US" dirty="0">
                <a:latin typeface="Comic Sans MS" panose="030F0702030302020204" pitchFamily="66" charset="0"/>
              </a:rPr>
              <a:t>is heavily used in the entertainment industry, especially to develop special effects in movies and </a:t>
            </a:r>
            <a:r>
              <a:rPr lang="en-US" dirty="0" smtClean="0">
                <a:latin typeface="Comic Sans MS" panose="030F0702030302020204" pitchFamily="66" charset="0"/>
              </a:rPr>
              <a:t>animations. Multimedia </a:t>
            </a:r>
            <a:r>
              <a:rPr lang="en-US" dirty="0">
                <a:latin typeface="Comic Sans MS" panose="030F0702030302020204" pitchFamily="66" charset="0"/>
              </a:rPr>
              <a:t>games are a popular pastime and are software programs available either as CD-ROMs or online</a:t>
            </a:r>
            <a:endParaRPr lang="en-US" dirty="0">
              <a:latin typeface="Comic Sans MS" panose="030F0702030302020204" pitchFamily="66" charset="0"/>
              <a:cs typeface="Verdana" panose="020B0604030504040204"/>
            </a:endParaRPr>
          </a:p>
          <a:p>
            <a:pPr marL="271145" lvl="1" indent="-104140" defTabSz="-635">
              <a:spcBef>
                <a:spcPts val="360"/>
              </a:spcBef>
              <a:buClr>
                <a:srgbClr val="FF9933"/>
              </a:buClr>
              <a:buSzPct val="81000"/>
              <a:buFont typeface="Wingdings" panose="05000000000000000000"/>
              <a:buChar char=""/>
              <a:tabLst>
                <a:tab pos="271145" algn="l"/>
              </a:tabLst>
            </a:pPr>
            <a:r>
              <a:rPr lang="en-US" dirty="0" smtClean="0">
                <a:solidFill>
                  <a:srgbClr val="00B0F0"/>
                </a:solidFill>
                <a:latin typeface="Comic Sans MS" panose="030F0702030302020204" pitchFamily="66" charset="0"/>
              </a:rPr>
              <a:t>For Education</a:t>
            </a:r>
            <a:r>
              <a:rPr lang="en-US" dirty="0">
                <a:solidFill>
                  <a:srgbClr val="00B0F0"/>
                </a:solidFill>
                <a:latin typeface="Comic Sans MS" panose="030F0702030302020204" pitchFamily="66" charset="0"/>
              </a:rPr>
              <a:t>: </a:t>
            </a:r>
            <a:endParaRPr lang="en-US" dirty="0" smtClean="0">
              <a:solidFill>
                <a:srgbClr val="00B0F0"/>
              </a:solidFill>
              <a:latin typeface="Comic Sans MS" panose="030F0702030302020204" pitchFamily="66" charset="0"/>
            </a:endParaRPr>
          </a:p>
          <a:p>
            <a:pPr marL="728345" lvl="2" indent="-104140" defTabSz="-635">
              <a:spcBef>
                <a:spcPts val="360"/>
              </a:spcBef>
              <a:buClr>
                <a:srgbClr val="FF9933"/>
              </a:buClr>
              <a:buSzPct val="81000"/>
              <a:buFont typeface="Wingdings" panose="05000000000000000000"/>
              <a:buChar char=""/>
              <a:tabLst>
                <a:tab pos="271145" algn="l"/>
              </a:tabLst>
            </a:pPr>
            <a:r>
              <a:rPr lang="en-US" dirty="0" smtClean="0">
                <a:latin typeface="Comic Sans MS" panose="030F0702030302020204" pitchFamily="66" charset="0"/>
              </a:rPr>
              <a:t>Multimedia </a:t>
            </a:r>
            <a:r>
              <a:rPr lang="en-US" dirty="0">
                <a:latin typeface="Comic Sans MS" panose="030F0702030302020204" pitchFamily="66" charset="0"/>
              </a:rPr>
              <a:t>is used to produce computer-based training courses (popularly called CBTs) and reference books like encyclopedia and almanacs</a:t>
            </a:r>
            <a:r>
              <a:rPr lang="en-US" dirty="0" smtClean="0">
                <a:latin typeface="Comic Sans MS" panose="030F0702030302020204" pitchFamily="66" charset="0"/>
              </a:rPr>
              <a:t>.</a:t>
            </a:r>
          </a:p>
          <a:p>
            <a:pPr marL="271145" lvl="1" indent="-104140" defTabSz="-635">
              <a:spcBef>
                <a:spcPts val="360"/>
              </a:spcBef>
              <a:buClr>
                <a:srgbClr val="FF9933"/>
              </a:buClr>
              <a:buSzPct val="81000"/>
              <a:buFont typeface="Wingdings" panose="05000000000000000000"/>
              <a:buChar char=""/>
              <a:tabLst>
                <a:tab pos="271145" algn="l"/>
              </a:tabLst>
            </a:pPr>
            <a:r>
              <a:rPr lang="en-IN" dirty="0" smtClean="0">
                <a:solidFill>
                  <a:srgbClr val="00B0F0"/>
                </a:solidFill>
                <a:latin typeface="Comic Sans MS" panose="030F0702030302020204" pitchFamily="66" charset="0"/>
              </a:rPr>
              <a:t>For Healthcare</a:t>
            </a:r>
            <a:r>
              <a:rPr lang="en-IN" dirty="0" smtClean="0">
                <a:latin typeface="Comic Sans MS" panose="030F0702030302020204" pitchFamily="66" charset="0"/>
              </a:rPr>
              <a:t>:</a:t>
            </a:r>
          </a:p>
          <a:p>
            <a:pPr marL="728345" lvl="2" indent="-104140" defTabSz="-635">
              <a:spcBef>
                <a:spcPts val="360"/>
              </a:spcBef>
              <a:buClr>
                <a:srgbClr val="FF9933"/>
              </a:buClr>
              <a:buSzPct val="81000"/>
              <a:buFont typeface="Wingdings" panose="05000000000000000000"/>
              <a:buChar char=""/>
              <a:tabLst>
                <a:tab pos="271145" algn="l"/>
              </a:tabLst>
            </a:pPr>
            <a:r>
              <a:rPr lang="en-IN" dirty="0">
                <a:latin typeface="Comic Sans MS" panose="030F0702030302020204" pitchFamily="66" charset="0"/>
              </a:rPr>
              <a:t> </a:t>
            </a:r>
            <a:r>
              <a:rPr lang="en-US" dirty="0">
                <a:latin typeface="Comic Sans MS" panose="030F0702030302020204" pitchFamily="66" charset="0"/>
              </a:rPr>
              <a:t>Multimedia best use in healthcare is for real time monitoring of conditions of patients in critical illness or accident. </a:t>
            </a:r>
          </a:p>
          <a:p>
            <a:pPr marL="728345" lvl="2" indent="-104140" defTabSz="-635">
              <a:spcBef>
                <a:spcPts val="360"/>
              </a:spcBef>
              <a:buClr>
                <a:srgbClr val="FF9933"/>
              </a:buClr>
              <a:buSzPct val="81000"/>
              <a:buFont typeface="Wingdings" panose="05000000000000000000"/>
              <a:buChar char=""/>
              <a:tabLst>
                <a:tab pos="271145" algn="l"/>
              </a:tabLst>
            </a:pPr>
            <a:r>
              <a:rPr lang="en-US" dirty="0">
                <a:latin typeface="Comic Sans MS" panose="030F0702030302020204" pitchFamily="66" charset="0"/>
              </a:rPr>
              <a:t>Multimedia makes it possible to consult a surgeon or an expert who can watch an ongoing surgery line on his PC monitor and give online advice at any crucial juncture</a:t>
            </a:r>
            <a:r>
              <a:rPr lang="en-US" dirty="0" smtClean="0">
                <a:latin typeface="Comic Sans MS" panose="030F0702030302020204" pitchFamily="66" charset="0"/>
              </a:rPr>
              <a:t>.</a:t>
            </a:r>
            <a:endParaRPr lang="en-IN" dirty="0" smtClean="0">
              <a:latin typeface="Comic Sans MS" panose="030F0702030302020204" pitchFamily="66" charset="0"/>
            </a:endParaRPr>
          </a:p>
          <a:p>
            <a:pPr marL="271145" lvl="1" indent="-104140" defTabSz="-635">
              <a:spcBef>
                <a:spcPts val="360"/>
              </a:spcBef>
              <a:buClr>
                <a:srgbClr val="FF9933"/>
              </a:buClr>
              <a:buSzPct val="81000"/>
              <a:buFont typeface="Wingdings" panose="05000000000000000000"/>
              <a:buChar char=""/>
              <a:tabLst>
                <a:tab pos="271145" algn="l"/>
              </a:tabLst>
            </a:pPr>
            <a:r>
              <a:rPr lang="en-IN" dirty="0" smtClean="0">
                <a:solidFill>
                  <a:srgbClr val="00B0F0"/>
                </a:solidFill>
                <a:latin typeface="Comic Sans MS" panose="030F0702030302020204" pitchFamily="66" charset="0"/>
              </a:rPr>
              <a:t>Other multimedia applications available to us at home are </a:t>
            </a:r>
          </a:p>
          <a:p>
            <a:pPr marL="728345" lvl="2" indent="-104140" defTabSz="-635">
              <a:spcBef>
                <a:spcPts val="360"/>
              </a:spcBef>
              <a:buClr>
                <a:srgbClr val="FF9933"/>
              </a:buClr>
              <a:buSzPct val="81000"/>
              <a:buFont typeface="Wingdings" panose="05000000000000000000"/>
              <a:buChar char=""/>
              <a:tabLst>
                <a:tab pos="271145" algn="l"/>
              </a:tabLst>
            </a:pPr>
            <a:r>
              <a:rPr lang="en-IN" dirty="0">
                <a:latin typeface="Comic Sans MS" panose="030F0702030302020204" pitchFamily="66" charset="0"/>
              </a:rPr>
              <a:t>Basic Television </a:t>
            </a:r>
            <a:r>
              <a:rPr lang="en-IN" dirty="0" smtClean="0">
                <a:latin typeface="Comic Sans MS" panose="030F0702030302020204" pitchFamily="66" charset="0"/>
              </a:rPr>
              <a:t>Services, </a:t>
            </a:r>
            <a:r>
              <a:rPr lang="en-IN" dirty="0">
                <a:latin typeface="Comic Sans MS" panose="030F0702030302020204" pitchFamily="66" charset="0"/>
              </a:rPr>
              <a:t>Digital </a:t>
            </a:r>
            <a:r>
              <a:rPr lang="en-IN" dirty="0" smtClean="0">
                <a:latin typeface="Comic Sans MS" panose="030F0702030302020204" pitchFamily="66" charset="0"/>
              </a:rPr>
              <a:t>Audio, </a:t>
            </a:r>
            <a:r>
              <a:rPr lang="en-IN" dirty="0">
                <a:latin typeface="Comic Sans MS" panose="030F0702030302020204" pitchFamily="66" charset="0"/>
              </a:rPr>
              <a:t>Video on </a:t>
            </a:r>
            <a:r>
              <a:rPr lang="en-IN" dirty="0" smtClean="0">
                <a:latin typeface="Comic Sans MS" panose="030F0702030302020204" pitchFamily="66" charset="0"/>
              </a:rPr>
              <a:t>demand, </a:t>
            </a:r>
            <a:r>
              <a:rPr lang="en-IN" dirty="0">
                <a:latin typeface="Comic Sans MS" panose="030F0702030302020204" pitchFamily="66" charset="0"/>
              </a:rPr>
              <a:t>Home </a:t>
            </a:r>
            <a:r>
              <a:rPr lang="en-IN" dirty="0" smtClean="0">
                <a:latin typeface="Comic Sans MS" panose="030F0702030302020204" pitchFamily="66" charset="0"/>
              </a:rPr>
              <a:t>shopping, </a:t>
            </a:r>
            <a:r>
              <a:rPr lang="en-IN" dirty="0">
                <a:latin typeface="Comic Sans MS" panose="030F0702030302020204" pitchFamily="66" charset="0"/>
              </a:rPr>
              <a:t>Digital multimedia </a:t>
            </a:r>
            <a:r>
              <a:rPr lang="en-IN" dirty="0" smtClean="0">
                <a:latin typeface="Comic Sans MS" panose="030F0702030302020204" pitchFamily="66" charset="0"/>
              </a:rPr>
              <a:t>libraries, </a:t>
            </a:r>
            <a:r>
              <a:rPr lang="en-IN" dirty="0">
                <a:latin typeface="Comic Sans MS" panose="030F0702030302020204" pitchFamily="66" charset="0"/>
              </a:rPr>
              <a:t>E-Newspapers, e-magazines</a:t>
            </a:r>
          </a:p>
          <a:p>
            <a:pPr marL="728345" lvl="2" indent="-104140" defTabSz="-635">
              <a:spcBef>
                <a:spcPts val="360"/>
              </a:spcBef>
              <a:buClr>
                <a:srgbClr val="FF9933"/>
              </a:buClr>
              <a:buSzPct val="81000"/>
              <a:buFont typeface="Wingdings" panose="05000000000000000000"/>
              <a:buChar char=""/>
              <a:tabLst>
                <a:tab pos="271145" algn="l"/>
              </a:tabLst>
            </a:pPr>
            <a:endParaRPr lang="en-IN" dirty="0"/>
          </a:p>
          <a:p>
            <a:pPr marL="728345" lvl="2" indent="-104140" defTabSz="-635">
              <a:spcBef>
                <a:spcPts val="360"/>
              </a:spcBef>
              <a:buClr>
                <a:srgbClr val="FF9933"/>
              </a:buClr>
              <a:buSzPct val="81000"/>
              <a:buFont typeface="Wingdings" panose="05000000000000000000"/>
              <a:buChar char=""/>
              <a:tabLst>
                <a:tab pos="271145" algn="l"/>
              </a:tabLst>
            </a:pPr>
            <a:endParaRPr lang="en-IN" dirty="0"/>
          </a:p>
          <a:p>
            <a:pPr marL="728345" lvl="2" indent="-104140" defTabSz="-635">
              <a:spcBef>
                <a:spcPts val="360"/>
              </a:spcBef>
              <a:buClr>
                <a:srgbClr val="FF9933"/>
              </a:buClr>
              <a:buSzPct val="81000"/>
              <a:buFont typeface="Wingdings" panose="05000000000000000000"/>
              <a:buChar char=""/>
              <a:tabLst>
                <a:tab pos="271145" algn="l"/>
              </a:tabLst>
            </a:pPr>
            <a:endParaRPr lang="en-IN" dirty="0"/>
          </a:p>
          <a:p>
            <a:pPr marL="728345" lvl="2" indent="-104140" defTabSz="-635">
              <a:spcBef>
                <a:spcPts val="360"/>
              </a:spcBef>
              <a:buClr>
                <a:srgbClr val="FF9933"/>
              </a:buClr>
              <a:buSzPct val="81000"/>
              <a:buFont typeface="Wingdings" panose="05000000000000000000"/>
              <a:buChar char=""/>
              <a:tabLst>
                <a:tab pos="271145" algn="l"/>
              </a:tabLst>
            </a:pPr>
            <a:endParaRPr lang="en-IN" dirty="0"/>
          </a:p>
          <a:p>
            <a:pPr marL="728345" lvl="2" indent="-104140" defTabSz="-635">
              <a:spcBef>
                <a:spcPts val="360"/>
              </a:spcBef>
              <a:buClr>
                <a:srgbClr val="FF9933"/>
              </a:buClr>
              <a:buSzPct val="81000"/>
              <a:buFont typeface="Wingdings" panose="05000000000000000000"/>
              <a:buChar char=""/>
              <a:tabLst>
                <a:tab pos="271145" algn="l"/>
              </a:tabLst>
            </a:pPr>
            <a:endParaRPr lang="en-IN" dirty="0"/>
          </a:p>
          <a:p>
            <a:pPr marL="728345" lvl="2" indent="-104140" defTabSz="-635">
              <a:spcBef>
                <a:spcPts val="360"/>
              </a:spcBef>
              <a:buClr>
                <a:srgbClr val="FF9933"/>
              </a:buClr>
              <a:buSzPct val="81000"/>
              <a:buFont typeface="Wingdings" panose="05000000000000000000"/>
              <a:buChar char=""/>
              <a:tabLst>
                <a:tab pos="271145" algn="l"/>
              </a:tabLst>
            </a:pPr>
            <a:endParaRPr lang="en-IN" dirty="0" smtClean="0"/>
          </a:p>
        </p:txBody>
      </p:sp>
    </p:spTree>
    <p:extLst>
      <p:ext uri="{BB962C8B-B14F-4D97-AF65-F5344CB8AC3E}">
        <p14:creationId xmlns:p14="http://schemas.microsoft.com/office/powerpoint/2010/main" val="21660006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latin typeface="Comic Sans MS" panose="030F0702030302020204" pitchFamily="66" charset="0"/>
              </a:rPr>
              <a:t>History of Multimedia</a:t>
            </a:r>
            <a:endParaRPr lang="en-IN" dirty="0">
              <a:solidFill>
                <a:srgbClr val="FF0000"/>
              </a:solidFill>
              <a:latin typeface="Comic Sans MS" panose="030F0702030302020204" pitchFamily="66" charset="0"/>
            </a:endParaRPr>
          </a:p>
        </p:txBody>
      </p:sp>
      <p:sp>
        <p:nvSpPr>
          <p:cNvPr id="3" name="Content Placeholder 2"/>
          <p:cNvSpPr>
            <a:spLocks noGrp="1"/>
          </p:cNvSpPr>
          <p:nvPr>
            <p:ph idx="1"/>
          </p:nvPr>
        </p:nvSpPr>
        <p:spPr>
          <a:xfrm>
            <a:off x="838200" y="1690688"/>
            <a:ext cx="10515600" cy="4486275"/>
          </a:xfrm>
        </p:spPr>
        <p:txBody>
          <a:bodyPr>
            <a:normAutofit fontScale="92500"/>
          </a:bodyPr>
          <a:lstStyle/>
          <a:p>
            <a:pPr algn="just"/>
            <a:r>
              <a:rPr lang="en-US" dirty="0" smtClean="0">
                <a:latin typeface="Comic Sans MS" panose="030F0702030302020204" pitchFamily="66" charset="0"/>
              </a:rPr>
              <a:t>Multimedia </a:t>
            </a:r>
            <a:r>
              <a:rPr lang="en-US" dirty="0">
                <a:latin typeface="Comic Sans MS" panose="030F0702030302020204" pitchFamily="66" charset="0"/>
              </a:rPr>
              <a:t>to communicate ideas might begin with newspapers, which were perhaps </a:t>
            </a:r>
            <a:r>
              <a:rPr lang="en-US" dirty="0" smtClean="0">
                <a:latin typeface="Comic Sans MS" panose="030F0702030302020204" pitchFamily="66" charset="0"/>
              </a:rPr>
              <a:t>the first </a:t>
            </a:r>
            <a:r>
              <a:rPr lang="en-US" dirty="0">
                <a:latin typeface="Comic Sans MS" panose="030F0702030302020204" pitchFamily="66" charset="0"/>
              </a:rPr>
              <a:t>mass </a:t>
            </a:r>
            <a:r>
              <a:rPr lang="en-US" dirty="0" smtClean="0">
                <a:latin typeface="Comic Sans MS" panose="030F0702030302020204" pitchFamily="66" charset="0"/>
              </a:rPr>
              <a:t>communication medium</a:t>
            </a:r>
            <a:r>
              <a:rPr lang="en-US" dirty="0">
                <a:latin typeface="Comic Sans MS" panose="030F0702030302020204" pitchFamily="66" charset="0"/>
              </a:rPr>
              <a:t>, using text, graphics, and images</a:t>
            </a:r>
            <a:r>
              <a:rPr lang="en-US" dirty="0" smtClean="0">
                <a:latin typeface="Comic Sans MS" panose="030F0702030302020204" pitchFamily="66" charset="0"/>
              </a:rPr>
              <a:t>.</a:t>
            </a:r>
          </a:p>
          <a:p>
            <a:pPr algn="just"/>
            <a:r>
              <a:rPr lang="en-US" dirty="0">
                <a:latin typeface="Comic Sans MS" panose="030F0702030302020204" pitchFamily="66" charset="0"/>
              </a:rPr>
              <a:t>Thomas Alva Edison 'commissioned the invention of a motion </a:t>
            </a:r>
            <a:r>
              <a:rPr lang="en-US" dirty="0" smtClean="0">
                <a:latin typeface="Comic Sans MS" panose="030F0702030302020204" pitchFamily="66" charset="0"/>
              </a:rPr>
              <a:t>picture </a:t>
            </a:r>
            <a:r>
              <a:rPr lang="en-US" dirty="0">
                <a:latin typeface="Comic Sans MS" panose="030F0702030302020204" pitchFamily="66" charset="0"/>
              </a:rPr>
              <a:t>camera in </a:t>
            </a:r>
            <a:r>
              <a:rPr lang="en-US" dirty="0" smtClean="0">
                <a:latin typeface="Comic Sans MS" panose="030F0702030302020204" pitchFamily="66" charset="0"/>
              </a:rPr>
              <a:t>1887.</a:t>
            </a:r>
          </a:p>
          <a:p>
            <a:pPr algn="just"/>
            <a:r>
              <a:rPr lang="en-IN" dirty="0">
                <a:latin typeface="Comic Sans MS" panose="030F0702030302020204" pitchFamily="66" charset="0"/>
              </a:rPr>
              <a:t>In 1895, </a:t>
            </a:r>
            <a:r>
              <a:rPr lang="en-IN" dirty="0" err="1">
                <a:latin typeface="Comic Sans MS" panose="030F0702030302020204" pitchFamily="66" charset="0"/>
              </a:rPr>
              <a:t>Guglielmo</a:t>
            </a:r>
            <a:r>
              <a:rPr lang="en-IN" dirty="0">
                <a:latin typeface="Comic Sans MS" panose="030F0702030302020204" pitchFamily="66" charset="0"/>
              </a:rPr>
              <a:t> Marconi sent his first wireless radio transmission at </a:t>
            </a:r>
            <a:r>
              <a:rPr lang="en-IN" dirty="0" err="1">
                <a:latin typeface="Comic Sans MS" panose="030F0702030302020204" pitchFamily="66" charset="0"/>
              </a:rPr>
              <a:t>POlltecchio</a:t>
            </a:r>
            <a:r>
              <a:rPr lang="en-IN" dirty="0">
                <a:latin typeface="Comic Sans MS" panose="030F0702030302020204" pitchFamily="66" charset="0"/>
              </a:rPr>
              <a:t>, Italy</a:t>
            </a:r>
            <a:r>
              <a:rPr lang="en-IN" dirty="0" smtClean="0">
                <a:latin typeface="Comic Sans MS" panose="030F0702030302020204" pitchFamily="66" charset="0"/>
              </a:rPr>
              <a:t>. </a:t>
            </a:r>
            <a:r>
              <a:rPr lang="en-US" dirty="0">
                <a:latin typeface="Comic Sans MS" panose="030F0702030302020204" pitchFamily="66" charset="0"/>
              </a:rPr>
              <a:t>Initially invented for telegraph, radio is now a major medium for audio </a:t>
            </a:r>
            <a:r>
              <a:rPr lang="en-US" dirty="0" smtClean="0">
                <a:latin typeface="Comic Sans MS" panose="030F0702030302020204" pitchFamily="66" charset="0"/>
              </a:rPr>
              <a:t>broadcasting.</a:t>
            </a:r>
          </a:p>
          <a:p>
            <a:pPr algn="just"/>
            <a:r>
              <a:rPr lang="en-US" dirty="0">
                <a:latin typeface="Comic Sans MS" panose="030F0702030302020204" pitchFamily="66" charset="0"/>
              </a:rPr>
              <a:t>Television was the new medium for the twentieth century. It established video as a commonly available medium and has since changed the world of mass communication.</a:t>
            </a:r>
            <a:endParaRPr lang="en-IN" dirty="0" smtClean="0">
              <a:latin typeface="Comic Sans MS" panose="030F0702030302020204" pitchFamily="66" charset="0"/>
            </a:endParaRPr>
          </a:p>
          <a:p>
            <a:endParaRPr lang="en-IN" dirty="0"/>
          </a:p>
        </p:txBody>
      </p:sp>
    </p:spTree>
    <p:extLst>
      <p:ext uri="{BB962C8B-B14F-4D97-AF65-F5344CB8AC3E}">
        <p14:creationId xmlns:p14="http://schemas.microsoft.com/office/powerpoint/2010/main" val="2956628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3672"/>
            <a:ext cx="10515600" cy="5624945"/>
          </a:xfrm>
        </p:spPr>
        <p:txBody>
          <a:bodyPr>
            <a:normAutofit fontScale="77500" lnSpcReduction="20000"/>
          </a:bodyPr>
          <a:lstStyle/>
          <a:p>
            <a:pPr marL="0" indent="0">
              <a:buNone/>
            </a:pPr>
            <a:r>
              <a:rPr lang="en-US" dirty="0">
                <a:latin typeface="Comic Sans MS" panose="030F0702030302020204" pitchFamily="66" charset="0"/>
              </a:rPr>
              <a:t>The connection between computers and digital </a:t>
            </a:r>
            <a:r>
              <a:rPr lang="en-US" dirty="0" smtClean="0">
                <a:latin typeface="Comic Sans MS" panose="030F0702030302020204" pitchFamily="66" charset="0"/>
              </a:rPr>
              <a:t>media represented </a:t>
            </a:r>
            <a:r>
              <a:rPr lang="en-US" dirty="0">
                <a:latin typeface="Comic Sans MS" panose="030F0702030302020204" pitchFamily="66" charset="0"/>
              </a:rPr>
              <a:t>using the discrete binary format, </a:t>
            </a:r>
            <a:r>
              <a:rPr lang="en-US" dirty="0" smtClean="0">
                <a:latin typeface="Comic Sans MS" panose="030F0702030302020204" pitchFamily="66" charset="0"/>
              </a:rPr>
              <a:t>emerged </a:t>
            </a:r>
            <a:r>
              <a:rPr lang="en-US" dirty="0">
                <a:latin typeface="Comic Sans MS" panose="030F0702030302020204" pitchFamily="66" charset="0"/>
              </a:rPr>
              <a:t>only over a short period: </a:t>
            </a:r>
            <a:endParaRPr lang="en-US" dirty="0" smtClean="0">
              <a:latin typeface="Comic Sans MS" panose="030F0702030302020204" pitchFamily="66" charset="0"/>
            </a:endParaRPr>
          </a:p>
          <a:p>
            <a:pPr marL="0" indent="0">
              <a:buNone/>
            </a:pPr>
            <a:r>
              <a:rPr lang="en-US" dirty="0" smtClean="0">
                <a:solidFill>
                  <a:srgbClr val="00B0F0"/>
                </a:solidFill>
                <a:latin typeface="Comic Sans MS" panose="030F0702030302020204" pitchFamily="66" charset="0"/>
              </a:rPr>
              <a:t>1945 </a:t>
            </a:r>
            <a:r>
              <a:rPr lang="en-US" dirty="0" smtClean="0">
                <a:latin typeface="Comic Sans MS" panose="030F0702030302020204" pitchFamily="66" charset="0"/>
              </a:rPr>
              <a:t>: As </a:t>
            </a:r>
            <a:r>
              <a:rPr lang="en-US" dirty="0">
                <a:latin typeface="Comic Sans MS" panose="030F0702030302020204" pitchFamily="66" charset="0"/>
              </a:rPr>
              <a:t>part of MIT's postwar deliberations on what to do with </a:t>
            </a:r>
            <a:r>
              <a:rPr lang="en-US" dirty="0" smtClean="0">
                <a:latin typeface="Comic Sans MS" panose="030F0702030302020204" pitchFamily="66" charset="0"/>
              </a:rPr>
              <a:t>all those </a:t>
            </a:r>
            <a:r>
              <a:rPr lang="en-US" dirty="0">
                <a:latin typeface="Comic Sans MS" panose="030F0702030302020204" pitchFamily="66" charset="0"/>
              </a:rPr>
              <a:t>scientists employed on the war effort, </a:t>
            </a:r>
            <a:r>
              <a:rPr lang="en-US" dirty="0" err="1">
                <a:latin typeface="Comic Sans MS" panose="030F0702030302020204" pitchFamily="66" charset="0"/>
              </a:rPr>
              <a:t>Vannevar</a:t>
            </a:r>
            <a:r>
              <a:rPr lang="en-US" dirty="0">
                <a:latin typeface="Comic Sans MS" panose="030F0702030302020204" pitchFamily="66" charset="0"/>
              </a:rPr>
              <a:t> Bush (1890-1974) wrote a landmark </a:t>
            </a:r>
            <a:r>
              <a:rPr lang="en-US" dirty="0" smtClean="0">
                <a:latin typeface="Comic Sans MS" panose="030F0702030302020204" pitchFamily="66" charset="0"/>
              </a:rPr>
              <a:t>article </a:t>
            </a:r>
            <a:r>
              <a:rPr lang="en-US" dirty="0">
                <a:latin typeface="Comic Sans MS" panose="030F0702030302020204" pitchFamily="66" charset="0"/>
              </a:rPr>
              <a:t>describing what amounts to a hypermedia system, called "</a:t>
            </a:r>
            <a:r>
              <a:rPr lang="en-US" dirty="0" err="1">
                <a:latin typeface="Comic Sans MS" panose="030F0702030302020204" pitchFamily="66" charset="0"/>
              </a:rPr>
              <a:t>Memex</a:t>
            </a:r>
            <a:r>
              <a:rPr lang="en-US" dirty="0" smtClean="0">
                <a:latin typeface="Comic Sans MS" panose="030F0702030302020204" pitchFamily="66" charset="0"/>
              </a:rPr>
              <a:t>.“</a:t>
            </a:r>
          </a:p>
          <a:p>
            <a:pPr marL="0" indent="0">
              <a:buNone/>
            </a:pPr>
            <a:r>
              <a:rPr lang="en-US" dirty="0">
                <a:solidFill>
                  <a:srgbClr val="00B0F0"/>
                </a:solidFill>
                <a:latin typeface="Comic Sans MS" panose="030F0702030302020204" pitchFamily="66" charset="0"/>
              </a:rPr>
              <a:t>1960s</a:t>
            </a:r>
            <a:r>
              <a:rPr lang="en-US" dirty="0">
                <a:latin typeface="Comic Sans MS" panose="030F0702030302020204" pitchFamily="66" charset="0"/>
              </a:rPr>
              <a:t> Ted Nelson started the Xanadu project and coined the term "hypertext</a:t>
            </a:r>
            <a:r>
              <a:rPr lang="en-US" dirty="0" smtClean="0">
                <a:latin typeface="Comic Sans MS" panose="030F0702030302020204" pitchFamily="66" charset="0"/>
              </a:rPr>
              <a:t>.“</a:t>
            </a:r>
          </a:p>
          <a:p>
            <a:pPr marL="0" indent="0">
              <a:buNone/>
            </a:pPr>
            <a:r>
              <a:rPr lang="en-US" dirty="0">
                <a:solidFill>
                  <a:srgbClr val="00B0F0"/>
                </a:solidFill>
                <a:latin typeface="Comic Sans MS" panose="030F0702030302020204" pitchFamily="66" charset="0"/>
              </a:rPr>
              <a:t>1967</a:t>
            </a:r>
            <a:r>
              <a:rPr lang="en-US" dirty="0">
                <a:latin typeface="Comic Sans MS" panose="030F0702030302020204" pitchFamily="66" charset="0"/>
              </a:rPr>
              <a:t> Nicholas Negroponte formed the Architecture Machine Group </a:t>
            </a:r>
            <a:r>
              <a:rPr lang="en-US" dirty="0" smtClean="0">
                <a:latin typeface="Comic Sans MS" panose="030F0702030302020204" pitchFamily="66" charset="0"/>
              </a:rPr>
              <a:t>at MIT.</a:t>
            </a:r>
          </a:p>
          <a:p>
            <a:pPr marL="0" indent="0">
              <a:buNone/>
            </a:pPr>
            <a:r>
              <a:rPr lang="en-US" dirty="0">
                <a:solidFill>
                  <a:srgbClr val="00B0F0"/>
                </a:solidFill>
                <a:latin typeface="Comic Sans MS" panose="030F0702030302020204" pitchFamily="66" charset="0"/>
              </a:rPr>
              <a:t>1969</a:t>
            </a:r>
            <a:r>
              <a:rPr lang="en-US" dirty="0">
                <a:latin typeface="Comic Sans MS" panose="030F0702030302020204" pitchFamily="66" charset="0"/>
              </a:rPr>
              <a:t> Nelson and van Dam at Brown University created an early hypertext editor called </a:t>
            </a:r>
            <a:r>
              <a:rPr lang="en-US" dirty="0" smtClean="0">
                <a:latin typeface="Comic Sans MS" panose="030F0702030302020204" pitchFamily="66" charset="0"/>
              </a:rPr>
              <a:t>FRESS.</a:t>
            </a:r>
          </a:p>
          <a:p>
            <a:pPr marL="0" indent="0">
              <a:buNone/>
            </a:pPr>
            <a:r>
              <a:rPr lang="en-US" dirty="0">
                <a:solidFill>
                  <a:srgbClr val="00B0F0"/>
                </a:solidFill>
                <a:latin typeface="Comic Sans MS" panose="030F0702030302020204" pitchFamily="66" charset="0"/>
              </a:rPr>
              <a:t>1976</a:t>
            </a:r>
            <a:r>
              <a:rPr lang="en-US" dirty="0">
                <a:latin typeface="Comic Sans MS" panose="030F0702030302020204" pitchFamily="66" charset="0"/>
              </a:rPr>
              <a:t> The MIT Architecture Machine Group proposed a project entitled “Multiple Media.” This resulted in the Aspen Movie Map, the ﬁrst videodisk, in </a:t>
            </a:r>
            <a:r>
              <a:rPr lang="en-US" dirty="0" smtClean="0">
                <a:latin typeface="Comic Sans MS" panose="030F0702030302020204" pitchFamily="66" charset="0"/>
              </a:rPr>
              <a:t>1978.</a:t>
            </a:r>
          </a:p>
          <a:p>
            <a:pPr marL="0" indent="0">
              <a:buNone/>
            </a:pPr>
            <a:r>
              <a:rPr lang="en-US" dirty="0">
                <a:solidFill>
                  <a:srgbClr val="00B0F0"/>
                </a:solidFill>
                <a:latin typeface="Comic Sans MS" panose="030F0702030302020204" pitchFamily="66" charset="0"/>
              </a:rPr>
              <a:t>1982</a:t>
            </a:r>
            <a:r>
              <a:rPr lang="en-US" dirty="0">
                <a:latin typeface="Comic Sans MS" panose="030F0702030302020204" pitchFamily="66" charset="0"/>
              </a:rPr>
              <a:t> The Compact Disc (CD) was made commercially available by Philips and Sony, which was soon becoming the standard and popular medium for digital audio </a:t>
            </a:r>
            <a:r>
              <a:rPr lang="en-US" dirty="0" smtClean="0">
                <a:latin typeface="Comic Sans MS" panose="030F0702030302020204" pitchFamily="66" charset="0"/>
              </a:rPr>
              <a:t>data.</a:t>
            </a:r>
          </a:p>
          <a:p>
            <a:pPr marL="0" indent="0">
              <a:buNone/>
            </a:pPr>
            <a:r>
              <a:rPr lang="en-US" dirty="0">
                <a:solidFill>
                  <a:srgbClr val="00B0F0"/>
                </a:solidFill>
                <a:latin typeface="Comic Sans MS" panose="030F0702030302020204" pitchFamily="66" charset="0"/>
              </a:rPr>
              <a:t>1985 </a:t>
            </a:r>
            <a:r>
              <a:rPr lang="en-US" dirty="0">
                <a:latin typeface="Comic Sans MS" panose="030F0702030302020204" pitchFamily="66" charset="0"/>
              </a:rPr>
              <a:t>Negroponte and </a:t>
            </a:r>
            <a:r>
              <a:rPr lang="en-US" dirty="0" err="1">
                <a:latin typeface="Comic Sans MS" panose="030F0702030302020204" pitchFamily="66" charset="0"/>
              </a:rPr>
              <a:t>Wiesner</a:t>
            </a:r>
            <a:r>
              <a:rPr lang="en-US" dirty="0">
                <a:latin typeface="Comic Sans MS" panose="030F0702030302020204" pitchFamily="66" charset="0"/>
              </a:rPr>
              <a:t> co-founded the MIT Media Lab, a leading research institution investigating digital video and multimedia. </a:t>
            </a:r>
          </a:p>
        </p:txBody>
      </p:sp>
    </p:spTree>
    <p:extLst>
      <p:ext uri="{BB962C8B-B14F-4D97-AF65-F5344CB8AC3E}">
        <p14:creationId xmlns:p14="http://schemas.microsoft.com/office/powerpoint/2010/main" val="20014172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36073"/>
            <a:ext cx="10515600" cy="5278582"/>
          </a:xfrm>
        </p:spPr>
        <p:txBody>
          <a:bodyPr>
            <a:normAutofit fontScale="77500" lnSpcReduction="20000"/>
          </a:bodyPr>
          <a:lstStyle/>
          <a:p>
            <a:pPr marL="0" indent="0">
              <a:buNone/>
            </a:pPr>
            <a:r>
              <a:rPr lang="en-US" dirty="0" smtClean="0">
                <a:solidFill>
                  <a:srgbClr val="00B0F0"/>
                </a:solidFill>
                <a:latin typeface="Comic Sans MS" panose="030F0702030302020204" pitchFamily="66" charset="0"/>
              </a:rPr>
              <a:t>1990</a:t>
            </a:r>
            <a:r>
              <a:rPr lang="en-US" dirty="0" smtClean="0">
                <a:latin typeface="Comic Sans MS" panose="030F0702030302020204" pitchFamily="66" charset="0"/>
              </a:rPr>
              <a:t> </a:t>
            </a:r>
            <a:r>
              <a:rPr lang="en-US" dirty="0">
                <a:latin typeface="Comic Sans MS" panose="030F0702030302020204" pitchFamily="66" charset="0"/>
              </a:rPr>
              <a:t>Kristina Hooper Woolsey headed the Apple Multimedia Lab, with a staff of 100</a:t>
            </a:r>
            <a:r>
              <a:rPr lang="en-US" dirty="0" smtClean="0">
                <a:latin typeface="Comic Sans MS" panose="030F0702030302020204" pitchFamily="66" charset="0"/>
              </a:rPr>
              <a:t>.</a:t>
            </a:r>
          </a:p>
          <a:p>
            <a:pPr marL="0" indent="0">
              <a:buNone/>
            </a:pPr>
            <a:r>
              <a:rPr lang="en-IN" dirty="0" smtClean="0">
                <a:solidFill>
                  <a:srgbClr val="00B0F0"/>
                </a:solidFill>
                <a:latin typeface="Comic Sans MS" panose="030F0702030302020204" pitchFamily="66" charset="0"/>
              </a:rPr>
              <a:t>1991</a:t>
            </a:r>
            <a:r>
              <a:rPr lang="en-IN" dirty="0" smtClean="0">
                <a:latin typeface="Comic Sans MS" panose="030F0702030302020204" pitchFamily="66" charset="0"/>
              </a:rPr>
              <a:t> MPEG1 was approved as an international standard for digital video. Its further </a:t>
            </a:r>
            <a:r>
              <a:rPr lang="en-IN" dirty="0" smtClean="0">
                <a:latin typeface="Comic Sans MS" panose="030F0702030302020204" pitchFamily="66" charset="0"/>
              </a:rPr>
              <a:t>development led to newer standards, MPEG-2, MPEG- 4, and further MPEGs</a:t>
            </a:r>
            <a:r>
              <a:rPr lang="en-IN" dirty="0">
                <a:latin typeface="Comic Sans MS" panose="030F0702030302020204" pitchFamily="66" charset="0"/>
              </a:rPr>
              <a:t>, in the 1990s</a:t>
            </a:r>
            <a:r>
              <a:rPr lang="en-IN" dirty="0" smtClean="0">
                <a:latin typeface="Comic Sans MS" panose="030F0702030302020204" pitchFamily="66" charset="0"/>
              </a:rPr>
              <a:t>.</a:t>
            </a:r>
          </a:p>
          <a:p>
            <a:pPr marL="0" indent="0">
              <a:buNone/>
            </a:pPr>
            <a:r>
              <a:rPr lang="en-US" dirty="0" smtClean="0">
                <a:solidFill>
                  <a:srgbClr val="00B0F0"/>
                </a:solidFill>
                <a:latin typeface="Comic Sans MS" panose="030F0702030302020204" pitchFamily="66" charset="0"/>
              </a:rPr>
              <a:t>1991</a:t>
            </a:r>
            <a:r>
              <a:rPr lang="en-US" dirty="0" smtClean="0">
                <a:latin typeface="Comic Sans MS" panose="030F0702030302020204" pitchFamily="66" charset="0"/>
              </a:rPr>
              <a:t> The introduction of PDAs in 1991 began a new period in the use of computers </a:t>
            </a:r>
            <a:r>
              <a:rPr lang="en-US" dirty="0">
                <a:latin typeface="Comic Sans MS" panose="030F0702030302020204" pitchFamily="66" charset="0"/>
              </a:rPr>
              <a:t>in general and multimedia in </a:t>
            </a:r>
            <a:r>
              <a:rPr lang="en-US" dirty="0" smtClean="0">
                <a:latin typeface="Comic Sans MS" panose="030F0702030302020204" pitchFamily="66" charset="0"/>
              </a:rPr>
              <a:t>particular.</a:t>
            </a:r>
          </a:p>
          <a:p>
            <a:pPr marL="0" indent="0">
              <a:buNone/>
            </a:pPr>
            <a:r>
              <a:rPr lang="en-US" dirty="0" smtClean="0">
                <a:solidFill>
                  <a:srgbClr val="00B0F0"/>
                </a:solidFill>
                <a:latin typeface="Comic Sans MS" panose="030F0702030302020204" pitchFamily="66" charset="0"/>
              </a:rPr>
              <a:t>1992</a:t>
            </a:r>
            <a:r>
              <a:rPr lang="en-US" dirty="0" smtClean="0">
                <a:latin typeface="Comic Sans MS" panose="030F0702030302020204" pitchFamily="66" charset="0"/>
              </a:rPr>
              <a:t> JPEG was accepted as the international standard for digital image compression</a:t>
            </a:r>
            <a:r>
              <a:rPr lang="en-US" dirty="0">
                <a:latin typeface="Comic Sans MS" panose="030F0702030302020204" pitchFamily="66" charset="0"/>
              </a:rPr>
              <a:t>, which remains widely used </a:t>
            </a:r>
            <a:r>
              <a:rPr lang="en-US" dirty="0" smtClean="0">
                <a:latin typeface="Comic Sans MS" panose="030F0702030302020204" pitchFamily="66" charset="0"/>
              </a:rPr>
              <a:t>today. </a:t>
            </a:r>
          </a:p>
          <a:p>
            <a:pPr marL="0" indent="0">
              <a:buNone/>
            </a:pPr>
            <a:r>
              <a:rPr lang="en-US" dirty="0">
                <a:solidFill>
                  <a:srgbClr val="00B0F0"/>
                </a:solidFill>
                <a:latin typeface="Comic Sans MS" panose="030F0702030302020204" pitchFamily="66" charset="0"/>
              </a:rPr>
              <a:t>1992 </a:t>
            </a:r>
            <a:r>
              <a:rPr lang="en-US" dirty="0">
                <a:latin typeface="Comic Sans MS" panose="030F0702030302020204" pitchFamily="66" charset="0"/>
              </a:rPr>
              <a:t>The ﬁrst audio multicast on the multicast backbone (</a:t>
            </a:r>
            <a:r>
              <a:rPr lang="en-US" dirty="0" err="1">
                <a:latin typeface="Comic Sans MS" panose="030F0702030302020204" pitchFamily="66" charset="0"/>
              </a:rPr>
              <a:t>MBone</a:t>
            </a:r>
            <a:r>
              <a:rPr lang="en-US" dirty="0">
                <a:latin typeface="Comic Sans MS" panose="030F0702030302020204" pitchFamily="66" charset="0"/>
              </a:rPr>
              <a:t>) was made. </a:t>
            </a:r>
            <a:endParaRPr lang="en-US" dirty="0" smtClean="0">
              <a:latin typeface="Comic Sans MS" panose="030F0702030302020204" pitchFamily="66" charset="0"/>
            </a:endParaRPr>
          </a:p>
          <a:p>
            <a:pPr marL="0" indent="0">
              <a:buNone/>
            </a:pPr>
            <a:r>
              <a:rPr lang="en-US" dirty="0">
                <a:solidFill>
                  <a:srgbClr val="00B0F0"/>
                </a:solidFill>
                <a:latin typeface="Comic Sans MS" panose="030F0702030302020204" pitchFamily="66" charset="0"/>
              </a:rPr>
              <a:t>1995</a:t>
            </a:r>
            <a:r>
              <a:rPr lang="en-US" dirty="0">
                <a:latin typeface="Comic Sans MS" panose="030F0702030302020204" pitchFamily="66" charset="0"/>
              </a:rPr>
              <a:t> The JAVA language was created for platform-independent application development, which was widely used for developing multimedia applications</a:t>
            </a:r>
            <a:r>
              <a:rPr lang="en-US" dirty="0" smtClean="0">
                <a:latin typeface="Comic Sans MS" panose="030F0702030302020204" pitchFamily="66" charset="0"/>
              </a:rPr>
              <a:t>.</a:t>
            </a:r>
          </a:p>
          <a:p>
            <a:pPr marL="0" indent="0">
              <a:buNone/>
            </a:pPr>
            <a:r>
              <a:rPr lang="en-US" dirty="0">
                <a:solidFill>
                  <a:srgbClr val="00B0F0"/>
                </a:solidFill>
                <a:latin typeface="Comic Sans MS" panose="030F0702030302020204" pitchFamily="66" charset="0"/>
              </a:rPr>
              <a:t>1996</a:t>
            </a:r>
            <a:r>
              <a:rPr lang="en-US" dirty="0">
                <a:latin typeface="Comic Sans MS" panose="030F0702030302020204" pitchFamily="66" charset="0"/>
              </a:rPr>
              <a:t> DVD video was introduced; high-quality, full-length movies were distributed on a single disk. </a:t>
            </a:r>
            <a:endParaRPr lang="en-US" dirty="0" smtClean="0">
              <a:latin typeface="Comic Sans MS" panose="030F0702030302020204" pitchFamily="66" charset="0"/>
            </a:endParaRPr>
          </a:p>
          <a:p>
            <a:pPr marL="0" indent="0">
              <a:buNone/>
            </a:pPr>
            <a:r>
              <a:rPr lang="en-US" dirty="0">
                <a:solidFill>
                  <a:srgbClr val="00B0F0"/>
                </a:solidFill>
                <a:latin typeface="Comic Sans MS" panose="030F0702030302020204" pitchFamily="66" charset="0"/>
              </a:rPr>
              <a:t>1998</a:t>
            </a:r>
            <a:r>
              <a:rPr lang="en-US" dirty="0">
                <a:latin typeface="Comic Sans MS" panose="030F0702030302020204" pitchFamily="66" charset="0"/>
              </a:rPr>
              <a:t> </a:t>
            </a:r>
            <a:r>
              <a:rPr lang="en-US" dirty="0" smtClean="0">
                <a:latin typeface="Comic Sans MS" panose="030F0702030302020204" pitchFamily="66" charset="0"/>
              </a:rPr>
              <a:t>Handheld MP3 audio players were introduced to the consumer market, initially </a:t>
            </a:r>
            <a:r>
              <a:rPr lang="en-US" dirty="0">
                <a:latin typeface="Comic Sans MS" panose="030F0702030302020204" pitchFamily="66" charset="0"/>
              </a:rPr>
              <a:t>with 32 MB of ﬂash </a:t>
            </a:r>
            <a:r>
              <a:rPr lang="en-US" dirty="0" smtClean="0">
                <a:latin typeface="Comic Sans MS" panose="030F0702030302020204" pitchFamily="66" charset="0"/>
              </a:rPr>
              <a:t>memory.</a:t>
            </a:r>
          </a:p>
          <a:p>
            <a:pPr marL="0" indent="0">
              <a:buNone/>
            </a:pPr>
            <a:r>
              <a:rPr lang="en-US" dirty="0">
                <a:solidFill>
                  <a:srgbClr val="00B0F0"/>
                </a:solidFill>
                <a:latin typeface="Comic Sans MS" panose="030F0702030302020204" pitchFamily="66" charset="0"/>
              </a:rPr>
              <a:t>2000</a:t>
            </a:r>
            <a:r>
              <a:rPr lang="en-US" dirty="0">
                <a:latin typeface="Comic Sans MS" panose="030F0702030302020204" pitchFamily="66" charset="0"/>
              </a:rPr>
              <a:t> World Wide Web (WWW) size was estimated at over 1 billion </a:t>
            </a:r>
            <a:r>
              <a:rPr lang="en-US" dirty="0" smtClean="0">
                <a:latin typeface="Comic Sans MS" panose="030F0702030302020204" pitchFamily="66" charset="0"/>
              </a:rPr>
              <a:t>pages.</a:t>
            </a:r>
            <a:endParaRPr lang="en-IN" dirty="0" smtClean="0">
              <a:latin typeface="Comic Sans MS" panose="030F0702030302020204" pitchFamily="66" charset="0"/>
            </a:endParaRPr>
          </a:p>
        </p:txBody>
      </p:sp>
    </p:spTree>
    <p:extLst>
      <p:ext uri="{BB962C8B-B14F-4D97-AF65-F5344CB8AC3E}">
        <p14:creationId xmlns:p14="http://schemas.microsoft.com/office/powerpoint/2010/main" val="1746159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69818"/>
            <a:ext cx="10515600" cy="5207145"/>
          </a:xfrm>
        </p:spPr>
        <p:txBody>
          <a:bodyPr>
            <a:normAutofit fontScale="77500" lnSpcReduction="20000"/>
          </a:bodyPr>
          <a:lstStyle/>
          <a:p>
            <a:pPr marL="0" indent="0">
              <a:buNone/>
            </a:pPr>
            <a:r>
              <a:rPr lang="en-US" dirty="0">
                <a:solidFill>
                  <a:srgbClr val="00B0F0"/>
                </a:solidFill>
                <a:latin typeface="Comic Sans MS" panose="030F0702030302020204" pitchFamily="66" charset="0"/>
              </a:rPr>
              <a:t>2001 </a:t>
            </a:r>
            <a:r>
              <a:rPr lang="en-US" dirty="0">
                <a:latin typeface="Comic Sans MS" panose="030F0702030302020204" pitchFamily="66" charset="0"/>
              </a:rPr>
              <a:t>The ﬁrst peer-to-peer ﬁle sharing (mostly MP3 music) </a:t>
            </a:r>
            <a:r>
              <a:rPr lang="en-US" dirty="0" smtClean="0">
                <a:latin typeface="Comic Sans MS" panose="030F0702030302020204" pitchFamily="66" charset="0"/>
              </a:rPr>
              <a:t>system.</a:t>
            </a:r>
          </a:p>
          <a:p>
            <a:pPr marL="0" indent="0">
              <a:buNone/>
            </a:pPr>
            <a:r>
              <a:rPr lang="en-US" dirty="0">
                <a:solidFill>
                  <a:srgbClr val="00B0F0"/>
                </a:solidFill>
                <a:latin typeface="Comic Sans MS" panose="030F0702030302020204" pitchFamily="66" charset="0"/>
              </a:rPr>
              <a:t>2003</a:t>
            </a:r>
            <a:r>
              <a:rPr lang="en-US" dirty="0">
                <a:latin typeface="Comic Sans MS" panose="030F0702030302020204" pitchFamily="66" charset="0"/>
              </a:rPr>
              <a:t> Skype was released for free peer-to-peer voice over the Internet. </a:t>
            </a:r>
            <a:endParaRPr lang="en-US" dirty="0" smtClean="0">
              <a:latin typeface="Comic Sans MS" panose="030F0702030302020204" pitchFamily="66" charset="0"/>
            </a:endParaRPr>
          </a:p>
          <a:p>
            <a:pPr marL="0" indent="0">
              <a:buNone/>
            </a:pPr>
            <a:r>
              <a:rPr lang="en-US" dirty="0">
                <a:solidFill>
                  <a:srgbClr val="00B0F0"/>
                </a:solidFill>
                <a:latin typeface="Comic Sans MS" panose="030F0702030302020204" pitchFamily="66" charset="0"/>
              </a:rPr>
              <a:t>2004</a:t>
            </a:r>
            <a:r>
              <a:rPr lang="en-US" dirty="0">
                <a:latin typeface="Comic Sans MS" panose="030F0702030302020204" pitchFamily="66" charset="0"/>
              </a:rPr>
              <a:t> Web 2.0 was recognized as a new way to utilize software developers and end-users use the </a:t>
            </a:r>
            <a:r>
              <a:rPr lang="en-US" dirty="0" smtClean="0">
                <a:latin typeface="Comic Sans MS" panose="030F0702030302020204" pitchFamily="66" charset="0"/>
              </a:rPr>
              <a:t>Web.</a:t>
            </a:r>
          </a:p>
          <a:p>
            <a:pPr marL="0" indent="0">
              <a:buNone/>
            </a:pPr>
            <a:r>
              <a:rPr lang="en-US" dirty="0">
                <a:solidFill>
                  <a:srgbClr val="00B0F0"/>
                </a:solidFill>
                <a:latin typeface="Comic Sans MS" panose="030F0702030302020204" pitchFamily="66" charset="0"/>
              </a:rPr>
              <a:t>2005</a:t>
            </a:r>
            <a:r>
              <a:rPr lang="en-US" dirty="0">
                <a:latin typeface="Comic Sans MS" panose="030F0702030302020204" pitchFamily="66" charset="0"/>
              </a:rPr>
              <a:t> YouTube was created, providing an easy portal for video </a:t>
            </a:r>
            <a:r>
              <a:rPr lang="en-US" dirty="0" smtClean="0">
                <a:latin typeface="Comic Sans MS" panose="030F0702030302020204" pitchFamily="66" charset="0"/>
              </a:rPr>
              <a:t>sharing, which </a:t>
            </a:r>
            <a:r>
              <a:rPr lang="en-US" dirty="0">
                <a:latin typeface="Comic Sans MS" panose="030F0702030302020204" pitchFamily="66" charset="0"/>
              </a:rPr>
              <a:t>was purchased by Google in late </a:t>
            </a:r>
            <a:r>
              <a:rPr lang="en-US" dirty="0" smtClean="0">
                <a:latin typeface="Comic Sans MS" panose="030F0702030302020204" pitchFamily="66" charset="0"/>
              </a:rPr>
              <a:t>2006.</a:t>
            </a:r>
          </a:p>
          <a:p>
            <a:pPr marL="0" indent="0">
              <a:buNone/>
            </a:pPr>
            <a:r>
              <a:rPr lang="en-US" dirty="0" smtClean="0">
                <a:solidFill>
                  <a:srgbClr val="00B0F0"/>
                </a:solidFill>
                <a:latin typeface="Comic Sans MS" panose="030F0702030302020204" pitchFamily="66" charset="0"/>
              </a:rPr>
              <a:t>2006</a:t>
            </a:r>
            <a:r>
              <a:rPr lang="en-US" dirty="0" smtClean="0">
                <a:latin typeface="Comic Sans MS" panose="030F0702030302020204" pitchFamily="66" charset="0"/>
              </a:rPr>
              <a:t> Twitter was created, and rapidly gained world wide popularity, with 500 million </a:t>
            </a:r>
            <a:r>
              <a:rPr lang="en-US" dirty="0">
                <a:latin typeface="Comic Sans MS" panose="030F0702030302020204" pitchFamily="66" charset="0"/>
              </a:rPr>
              <a:t>registered users in </a:t>
            </a:r>
            <a:r>
              <a:rPr lang="en-US" dirty="0" smtClean="0">
                <a:latin typeface="Comic Sans MS" panose="030F0702030302020204" pitchFamily="66" charset="0"/>
              </a:rPr>
              <a:t>2012.</a:t>
            </a:r>
          </a:p>
          <a:p>
            <a:pPr marL="0" indent="0">
              <a:buNone/>
            </a:pPr>
            <a:r>
              <a:rPr lang="en-US" dirty="0" smtClean="0">
                <a:solidFill>
                  <a:srgbClr val="00B0F0"/>
                </a:solidFill>
                <a:latin typeface="Comic Sans MS" panose="030F0702030302020204" pitchFamily="66" charset="0"/>
              </a:rPr>
              <a:t>2007</a:t>
            </a:r>
            <a:r>
              <a:rPr lang="en-US" dirty="0" smtClean="0">
                <a:latin typeface="Comic Sans MS" panose="030F0702030302020204" pitchFamily="66" charset="0"/>
              </a:rPr>
              <a:t> </a:t>
            </a:r>
            <a:r>
              <a:rPr lang="en-US" dirty="0">
                <a:latin typeface="Comic Sans MS" panose="030F0702030302020204" pitchFamily="66" charset="0"/>
              </a:rPr>
              <a:t>Apple launched the ﬁrst generation of iPhone, running the iOS mobile operating system. </a:t>
            </a:r>
          </a:p>
          <a:p>
            <a:pPr marL="0" indent="0">
              <a:buNone/>
            </a:pPr>
            <a:r>
              <a:rPr lang="en-US" dirty="0" smtClean="0">
                <a:solidFill>
                  <a:srgbClr val="00B0F0"/>
                </a:solidFill>
                <a:latin typeface="Comic Sans MS" panose="030F0702030302020204" pitchFamily="66" charset="0"/>
              </a:rPr>
              <a:t>2008</a:t>
            </a:r>
            <a:r>
              <a:rPr lang="en-US" dirty="0" smtClean="0">
                <a:latin typeface="Comic Sans MS" panose="030F0702030302020204" pitchFamily="66" charset="0"/>
              </a:rPr>
              <a:t> The </a:t>
            </a:r>
            <a:r>
              <a:rPr lang="en-US" dirty="0">
                <a:latin typeface="Comic Sans MS" panose="030F0702030302020204" pitchFamily="66" charset="0"/>
              </a:rPr>
              <a:t>ﬁrst Android-powered phone was sold </a:t>
            </a:r>
            <a:r>
              <a:rPr lang="en-US" dirty="0" smtClean="0">
                <a:latin typeface="Comic Sans MS" panose="030F0702030302020204" pitchFamily="66" charset="0"/>
              </a:rPr>
              <a:t>and Google Play the </a:t>
            </a:r>
            <a:r>
              <a:rPr lang="en-US" dirty="0">
                <a:latin typeface="Comic Sans MS" panose="030F0702030302020204" pitchFamily="66" charset="0"/>
              </a:rPr>
              <a:t>Android’s primary app store, was soon launched.</a:t>
            </a:r>
            <a:endParaRPr lang="en-US" dirty="0" smtClean="0">
              <a:latin typeface="Comic Sans MS" panose="030F0702030302020204" pitchFamily="66" charset="0"/>
            </a:endParaRPr>
          </a:p>
          <a:p>
            <a:pPr marL="0" indent="0">
              <a:buNone/>
            </a:pPr>
            <a:r>
              <a:rPr lang="en-US" dirty="0">
                <a:solidFill>
                  <a:srgbClr val="00B0F0"/>
                </a:solidFill>
                <a:latin typeface="Comic Sans MS" panose="030F0702030302020204" pitchFamily="66" charset="0"/>
              </a:rPr>
              <a:t>2009 </a:t>
            </a:r>
            <a:r>
              <a:rPr lang="en-US" dirty="0" smtClean="0">
                <a:latin typeface="Comic Sans MS" panose="030F0702030302020204" pitchFamily="66" charset="0"/>
              </a:rPr>
              <a:t>The ﬁrst LTE (Long Term Evolution) network was setup making an important step toward 4G wireless networking.</a:t>
            </a:r>
          </a:p>
          <a:p>
            <a:pPr marL="0" indent="0">
              <a:buNone/>
            </a:pPr>
            <a:r>
              <a:rPr lang="en-IN" dirty="0" smtClean="0">
                <a:solidFill>
                  <a:srgbClr val="00B0F0"/>
                </a:solidFill>
                <a:latin typeface="Comic Sans MS" panose="030F0702030302020204" pitchFamily="66" charset="0"/>
              </a:rPr>
              <a:t>2010 </a:t>
            </a:r>
            <a:r>
              <a:rPr lang="en-IN" dirty="0" smtClean="0">
                <a:latin typeface="Comic Sans MS" panose="030F0702030302020204" pitchFamily="66" charset="0"/>
              </a:rPr>
              <a:t>Netﬂix, which used to be a DVD rental service provider, migrated its infrastructure to the Amazon AWS cloud computing platform, and became a major online </a:t>
            </a:r>
            <a:r>
              <a:rPr lang="en-IN" dirty="0">
                <a:latin typeface="Comic Sans MS" panose="030F0702030302020204" pitchFamily="66" charset="0"/>
              </a:rPr>
              <a:t>streaming video provider.</a:t>
            </a:r>
          </a:p>
        </p:txBody>
      </p:sp>
    </p:spTree>
    <p:extLst>
      <p:ext uri="{BB962C8B-B14F-4D97-AF65-F5344CB8AC3E}">
        <p14:creationId xmlns:p14="http://schemas.microsoft.com/office/powerpoint/2010/main" val="22612709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spc="24" dirty="0">
                <a:solidFill>
                  <a:srgbClr val="FF0000"/>
                </a:solidFill>
                <a:latin typeface="Comic Sans MS" panose="030F0702030302020204"/>
                <a:cs typeface="Comic Sans MS" panose="030F0702030302020204"/>
              </a:rPr>
              <a:t>What </a:t>
            </a:r>
            <a:r>
              <a:rPr lang="en-US" b="1" spc="10" dirty="0">
                <a:solidFill>
                  <a:srgbClr val="FF0000"/>
                </a:solidFill>
                <a:latin typeface="Comic Sans MS" panose="030F0702030302020204"/>
                <a:cs typeface="Comic Sans MS" panose="030F0702030302020204"/>
              </a:rPr>
              <a:t>is Multimedia</a:t>
            </a:r>
            <a:r>
              <a:rPr lang="en-US" b="1" spc="15" dirty="0" smtClean="0">
                <a:solidFill>
                  <a:srgbClr val="FF0000"/>
                </a:solidFill>
                <a:latin typeface="Comic Sans MS" panose="030F0702030302020204"/>
                <a:cs typeface="Comic Sans MS" panose="030F0702030302020204"/>
              </a:rPr>
              <a:t>?</a:t>
            </a:r>
            <a:endParaRPr lang="en-US" dirty="0"/>
          </a:p>
        </p:txBody>
      </p:sp>
      <p:sp>
        <p:nvSpPr>
          <p:cNvPr id="3" name="Content Placeholder 2"/>
          <p:cNvSpPr>
            <a:spLocks noGrp="1"/>
          </p:cNvSpPr>
          <p:nvPr>
            <p:ph idx="1"/>
          </p:nvPr>
        </p:nvSpPr>
        <p:spPr>
          <a:xfrm>
            <a:off x="838200" y="1811770"/>
            <a:ext cx="10515600" cy="4351338"/>
          </a:xfrm>
        </p:spPr>
        <p:txBody>
          <a:bodyPr>
            <a:normAutofit/>
          </a:bodyPr>
          <a:lstStyle/>
          <a:p>
            <a:pPr marL="125095" marR="587375" lvl="1" indent="-125095" defTabSz="-635">
              <a:spcBef>
                <a:spcPts val="350"/>
              </a:spcBef>
              <a:buClr>
                <a:srgbClr val="CC3300"/>
              </a:buClr>
              <a:buSzPct val="89000"/>
              <a:buFont typeface="Wingdings" panose="05000000000000000000"/>
              <a:buChar char=""/>
              <a:tabLst>
                <a:tab pos="125095" algn="l"/>
              </a:tabLst>
            </a:pPr>
            <a:r>
              <a:rPr lang="en-US" dirty="0" smtClean="0">
                <a:latin typeface="Comic Sans MS" panose="030F0702030302020204" pitchFamily="66" charset="0"/>
                <a:cs typeface="Verdana" panose="020B0604030504040204"/>
              </a:rPr>
              <a:t> The </a:t>
            </a:r>
            <a:r>
              <a:rPr lang="en-US" dirty="0">
                <a:latin typeface="Comic Sans MS" panose="030F0702030302020204" pitchFamily="66" charset="0"/>
                <a:cs typeface="Verdana" panose="020B0604030504040204"/>
              </a:rPr>
              <a:t>term multimedia is composed of two </a:t>
            </a:r>
            <a:r>
              <a:rPr lang="en-US" dirty="0" smtClean="0">
                <a:latin typeface="Comic Sans MS" panose="030F0702030302020204" pitchFamily="66" charset="0"/>
                <a:cs typeface="Verdana" panose="020B0604030504040204"/>
              </a:rPr>
              <a:t>words</a:t>
            </a:r>
          </a:p>
          <a:p>
            <a:pPr marL="271145" lvl="1" indent="-104140" defTabSz="-635">
              <a:spcBef>
                <a:spcPts val="355"/>
              </a:spcBef>
              <a:buClr>
                <a:srgbClr val="FF9933"/>
              </a:buClr>
              <a:buSzPct val="81000"/>
              <a:buFont typeface="Wingdings" panose="05000000000000000000"/>
              <a:buChar char=""/>
              <a:tabLst>
                <a:tab pos="271145" algn="l"/>
              </a:tabLst>
            </a:pPr>
            <a:r>
              <a:rPr lang="en-US" dirty="0" smtClean="0">
                <a:solidFill>
                  <a:srgbClr val="00AFEF"/>
                </a:solidFill>
                <a:latin typeface="Comic Sans MS" panose="030F0702030302020204" pitchFamily="66" charset="0"/>
                <a:cs typeface="Verdana" panose="020B0604030504040204"/>
              </a:rPr>
              <a:t> Multi : </a:t>
            </a:r>
            <a:r>
              <a:rPr lang="en-US" dirty="0" smtClean="0">
                <a:latin typeface="Comic Sans MS" panose="030F0702030302020204" pitchFamily="66" charset="0"/>
                <a:cs typeface="Verdana" panose="020B0604030504040204"/>
              </a:rPr>
              <a:t>numerous or multiple</a:t>
            </a:r>
            <a:endParaRPr lang="en-US" spc="-103" dirty="0">
              <a:latin typeface="Comic Sans MS" panose="030F0702030302020204" pitchFamily="66" charset="0"/>
              <a:cs typeface="Verdana" panose="020B0604030504040204"/>
            </a:endParaRPr>
          </a:p>
          <a:p>
            <a:pPr marL="271145" lvl="1" indent="-104140" defTabSz="-635">
              <a:spcBef>
                <a:spcPts val="360"/>
              </a:spcBef>
              <a:buClr>
                <a:srgbClr val="FF9933"/>
              </a:buClr>
              <a:buSzPct val="81000"/>
              <a:buFont typeface="Wingdings" panose="05000000000000000000"/>
              <a:buChar char=""/>
              <a:tabLst>
                <a:tab pos="271145" algn="l"/>
              </a:tabLst>
            </a:pPr>
            <a:r>
              <a:rPr lang="en-US" spc="5" dirty="0" smtClean="0">
                <a:solidFill>
                  <a:srgbClr val="00AFEF"/>
                </a:solidFill>
                <a:latin typeface="Comic Sans MS" panose="030F0702030302020204" pitchFamily="66" charset="0"/>
                <a:cs typeface="Verdana" panose="020B0604030504040204"/>
              </a:rPr>
              <a:t> media : </a:t>
            </a:r>
            <a:r>
              <a:rPr lang="en-US" spc="5" dirty="0" smtClean="0">
                <a:latin typeface="Comic Sans MS" panose="030F0702030302020204" pitchFamily="66" charset="0"/>
                <a:cs typeface="Verdana" panose="020B0604030504040204"/>
              </a:rPr>
              <a:t>agent for something</a:t>
            </a:r>
            <a:endParaRPr lang="en-US" dirty="0">
              <a:latin typeface="Comic Sans MS" panose="030F0702030302020204" pitchFamily="66" charset="0"/>
              <a:cs typeface="Verdana" panose="020B0604030504040204"/>
            </a:endParaRPr>
          </a:p>
          <a:p>
            <a:pPr marL="457200" marR="587375" lvl="2" indent="0" defTabSz="-635">
              <a:spcBef>
                <a:spcPts val="350"/>
              </a:spcBef>
              <a:buClr>
                <a:srgbClr val="CC3300"/>
              </a:buClr>
              <a:buSzPct val="89000"/>
              <a:buNone/>
              <a:tabLst>
                <a:tab pos="125095" algn="l"/>
              </a:tabLst>
            </a:pPr>
            <a:endParaRPr lang="en-US" dirty="0" smtClean="0">
              <a:latin typeface="Comic Sans MS" panose="030F0702030302020204" pitchFamily="66" charset="0"/>
              <a:cs typeface="Verdana" panose="020B0604030504040204"/>
            </a:endParaRPr>
          </a:p>
          <a:p>
            <a:pPr marL="125095" marR="587375" lvl="1" indent="-125095" defTabSz="-635">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cs typeface="Verdana" panose="020B0604030504040204"/>
              </a:rPr>
              <a:t> </a:t>
            </a:r>
            <a:r>
              <a:rPr lang="en-US" dirty="0" smtClean="0">
                <a:solidFill>
                  <a:srgbClr val="00B0F0"/>
                </a:solidFill>
                <a:latin typeface="Comic Sans MS" panose="030F0702030302020204" pitchFamily="66" charset="0"/>
                <a:cs typeface="Verdana" panose="020B0604030504040204"/>
              </a:rPr>
              <a:t>Multimedia</a:t>
            </a:r>
            <a:r>
              <a:rPr lang="en-US" dirty="0" smtClean="0">
                <a:latin typeface="Comic Sans MS" panose="030F0702030302020204" pitchFamily="66" charset="0"/>
                <a:cs typeface="Verdana" panose="020B0604030504040204"/>
              </a:rPr>
              <a:t> could be defined as the usage of multiple media or agents for communication of information. </a:t>
            </a:r>
          </a:p>
          <a:p>
            <a:pPr marL="125095" marR="587375" lvl="1" indent="-125095" defTabSz="-635">
              <a:spcBef>
                <a:spcPts val="350"/>
              </a:spcBef>
              <a:buClr>
                <a:srgbClr val="CC3300"/>
              </a:buClr>
              <a:buSzPct val="89000"/>
              <a:buFont typeface="Wingdings" panose="05000000000000000000"/>
              <a:buChar char=""/>
              <a:tabLst>
                <a:tab pos="125095" algn="l"/>
              </a:tabLst>
            </a:pPr>
            <a:endParaRPr lang="en-US" dirty="0">
              <a:latin typeface="Comic Sans MS" panose="030F0702030302020204" pitchFamily="66" charset="0"/>
              <a:cs typeface="Verdana" panose="020B0604030504040204"/>
            </a:endParaRPr>
          </a:p>
          <a:p>
            <a:pPr marL="125095" marR="587375" lvl="1" indent="-125095" defTabSz="-635">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cs typeface="Verdana" panose="020B0604030504040204"/>
              </a:rPr>
              <a:t> </a:t>
            </a:r>
            <a:r>
              <a:rPr lang="en-US" dirty="0" smtClean="0">
                <a:latin typeface="Comic Sans MS" panose="030F0702030302020204" pitchFamily="66" charset="0"/>
                <a:cs typeface="Verdana" panose="020B0604030504040204"/>
              </a:rPr>
              <a:t>These media or agents could be in the form of text, images, audio, video, graphics, animation etc.</a:t>
            </a:r>
          </a:p>
          <a:p>
            <a:pPr marL="0" marR="587375" lvl="1" indent="0" defTabSz="-635">
              <a:spcBef>
                <a:spcPts val="350"/>
              </a:spcBef>
              <a:buClr>
                <a:srgbClr val="CC3300"/>
              </a:buClr>
              <a:buSzPct val="89000"/>
              <a:buNone/>
              <a:tabLst>
                <a:tab pos="125095" algn="l"/>
              </a:tabLst>
            </a:pPr>
            <a:endParaRPr lang="en-US" dirty="0" smtClean="0">
              <a:latin typeface="Comic Sans MS" panose="030F0702030302020204" pitchFamily="66" charset="0"/>
              <a:cs typeface="Verdana" panose="020B0604030504040204"/>
            </a:endParaRPr>
          </a:p>
          <a:p>
            <a:pPr marL="0" marR="587375" lvl="1" indent="0" defTabSz="-635">
              <a:spcBef>
                <a:spcPts val="350"/>
              </a:spcBef>
              <a:buClr>
                <a:srgbClr val="CC3300"/>
              </a:buClr>
              <a:buSzPct val="89000"/>
              <a:buNone/>
              <a:tabLst>
                <a:tab pos="125095" algn="l"/>
              </a:tabLst>
            </a:pPr>
            <a:endParaRPr lang="en-US" dirty="0">
              <a:latin typeface="Comic Sans MS" panose="030F0702030302020204" pitchFamily="66" charset="0"/>
              <a:cs typeface="Verdana" panose="020B0604030504040204"/>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46910"/>
            <a:ext cx="10515600" cy="4849090"/>
          </a:xfrm>
        </p:spPr>
        <p:txBody>
          <a:bodyPr>
            <a:normAutofit/>
          </a:bodyPr>
          <a:lstStyle/>
          <a:p>
            <a:pPr marL="125095" marR="587375" lvl="1" indent="-125095" defTabSz="-635">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cs typeface="Verdana" panose="020B0604030504040204"/>
              </a:rPr>
              <a:t> </a:t>
            </a:r>
            <a:r>
              <a:rPr lang="en-US" dirty="0">
                <a:latin typeface="Comic Sans MS" panose="030F0702030302020204" pitchFamily="66" charset="0"/>
              </a:rPr>
              <a:t>A good general working </a:t>
            </a:r>
            <a:r>
              <a:rPr lang="en-US" dirty="0" smtClean="0">
                <a:latin typeface="Comic Sans MS" panose="030F0702030302020204" pitchFamily="66" charset="0"/>
              </a:rPr>
              <a:t>definition is</a:t>
            </a:r>
          </a:p>
          <a:p>
            <a:pPr marL="0" marR="587375" lvl="1" indent="0" algn="just" defTabSz="-635">
              <a:spcBef>
                <a:spcPts val="350"/>
              </a:spcBef>
              <a:buClr>
                <a:srgbClr val="CC3300"/>
              </a:buClr>
              <a:buSzPct val="89000"/>
              <a:buNone/>
              <a:tabLst>
                <a:tab pos="125095" algn="l"/>
              </a:tabLst>
            </a:pPr>
            <a:endParaRPr lang="en-US" dirty="0" smtClean="0">
              <a:latin typeface="Comic Sans MS" panose="030F0702030302020204" pitchFamily="66" charset="0"/>
            </a:endParaRPr>
          </a:p>
          <a:p>
            <a:pPr marL="0" marR="587375" lvl="1" indent="0" algn="just" defTabSz="-635">
              <a:spcBef>
                <a:spcPts val="350"/>
              </a:spcBef>
              <a:buClr>
                <a:srgbClr val="CC3300"/>
              </a:buClr>
              <a:buSzPct val="89000"/>
              <a:buNone/>
              <a:tabLst>
                <a:tab pos="125095" algn="l"/>
              </a:tabLst>
            </a:pPr>
            <a:r>
              <a:rPr lang="en-US" dirty="0" smtClean="0">
                <a:latin typeface="Comic Sans MS" panose="030F0702030302020204" pitchFamily="66" charset="0"/>
              </a:rPr>
              <a:t>Multimedia </a:t>
            </a:r>
            <a:r>
              <a:rPr lang="en-US" dirty="0">
                <a:latin typeface="Comic Sans MS" panose="030F0702030302020204" pitchFamily="66" charset="0"/>
              </a:rPr>
              <a:t>is the field concerned with the computer controlled integration of text, graphics, drawings, still and moving images (Video), animation, audio, and any other media where every type of information can be represented, stored, transmitted and processed digitally</a:t>
            </a:r>
            <a:r>
              <a:rPr lang="en-US" dirty="0" smtClean="0">
                <a:latin typeface="Comic Sans MS" panose="030F0702030302020204" pitchFamily="66" charset="0"/>
              </a:rPr>
              <a:t>.</a:t>
            </a:r>
            <a:endParaRPr lang="en-US" dirty="0" smtClean="0">
              <a:latin typeface="Comic Sans MS" panose="030F0702030302020204" pitchFamily="66" charset="0"/>
              <a:cs typeface="Verdana" panose="020B0604030504040204"/>
            </a:endParaRPr>
          </a:p>
          <a:p>
            <a:pPr marL="0" marR="587375" lvl="1" indent="0" algn="just" defTabSz="-635">
              <a:spcBef>
                <a:spcPts val="350"/>
              </a:spcBef>
              <a:buClr>
                <a:srgbClr val="CC3300"/>
              </a:buClr>
              <a:buSzPct val="89000"/>
              <a:buNone/>
              <a:tabLst>
                <a:tab pos="125095" algn="l"/>
              </a:tabLst>
            </a:pPr>
            <a:r>
              <a:rPr lang="en-US" dirty="0" smtClean="0">
                <a:latin typeface="Comic Sans MS" panose="030F0702030302020204" pitchFamily="66" charset="0"/>
              </a:rPr>
              <a:t>	</a:t>
            </a:r>
          </a:p>
          <a:p>
            <a:pPr marL="125095" marR="587375" lvl="1" indent="-125095" algn="just" defTabSz="-635">
              <a:spcBef>
                <a:spcPts val="350"/>
              </a:spcBef>
              <a:buClr>
                <a:srgbClr val="CC3300"/>
              </a:buClr>
              <a:buSzPct val="89000"/>
              <a:buFont typeface="Wingdings" panose="05000000000000000000"/>
              <a:buChar char=""/>
              <a:tabLst>
                <a:tab pos="125095" algn="l"/>
              </a:tabLst>
            </a:pPr>
            <a:r>
              <a:rPr lang="en-US" dirty="0" smtClean="0">
                <a:latin typeface="Comic Sans MS" panose="030F0702030302020204" pitchFamily="66" charset="0"/>
              </a:rPr>
              <a:t> </a:t>
            </a:r>
            <a:r>
              <a:rPr lang="en-US" dirty="0">
                <a:solidFill>
                  <a:srgbClr val="00B0F0"/>
                </a:solidFill>
                <a:latin typeface="Comic Sans MS" panose="030F0702030302020204" pitchFamily="66" charset="0"/>
              </a:rPr>
              <a:t>Example:</a:t>
            </a:r>
            <a:r>
              <a:rPr lang="en-US" dirty="0">
                <a:latin typeface="Comic Sans MS" panose="030F0702030302020204" pitchFamily="66" charset="0"/>
              </a:rPr>
              <a:t> A music video and sound should be used together as one without another would lose its significance</a:t>
            </a:r>
            <a:r>
              <a:rPr lang="en-US" dirty="0" smtClean="0">
                <a:latin typeface="Comic Sans MS" panose="030F0702030302020204" pitchFamily="66" charset="0"/>
              </a:rPr>
              <a:t>.</a:t>
            </a:r>
          </a:p>
        </p:txBody>
      </p:sp>
    </p:spTree>
    <p:extLst>
      <p:ext uri="{BB962C8B-B14F-4D97-AF65-F5344CB8AC3E}">
        <p14:creationId xmlns:p14="http://schemas.microsoft.com/office/powerpoint/2010/main" val="40303863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3673"/>
            <a:ext cx="10515600" cy="5193290"/>
          </a:xfrm>
        </p:spPr>
        <p:txBody>
          <a:bodyPr/>
          <a:lstStyle/>
          <a:p>
            <a:pPr marL="125095" marR="587375" lvl="1" indent="-125095" defTabSz="-635">
              <a:spcBef>
                <a:spcPts val="350"/>
              </a:spcBef>
              <a:buClr>
                <a:srgbClr val="CC3300"/>
              </a:buClr>
              <a:buSzPct val="89000"/>
              <a:buFont typeface="Wingdings" panose="05000000000000000000"/>
              <a:buChar char=""/>
              <a:tabLst>
                <a:tab pos="125095" algn="l"/>
              </a:tabLst>
            </a:pPr>
            <a:r>
              <a:rPr lang="en-US" dirty="0">
                <a:latin typeface="Comic Sans MS" panose="030F0702030302020204" pitchFamily="66" charset="0"/>
                <a:cs typeface="Verdana" panose="020B0604030504040204"/>
              </a:rPr>
              <a:t> The </a:t>
            </a:r>
            <a:r>
              <a:rPr lang="en-US" dirty="0" smtClean="0">
                <a:latin typeface="Comic Sans MS" panose="030F0702030302020204" pitchFamily="66" charset="0"/>
                <a:cs typeface="Verdana" panose="020B0604030504040204"/>
              </a:rPr>
              <a:t>term </a:t>
            </a:r>
            <a:r>
              <a:rPr lang="en-US" dirty="0" smtClean="0">
                <a:solidFill>
                  <a:srgbClr val="00B0F0"/>
                </a:solidFill>
                <a:latin typeface="Comic Sans MS" panose="030F0702030302020204" pitchFamily="66" charset="0"/>
                <a:cs typeface="Verdana" panose="020B0604030504040204"/>
              </a:rPr>
              <a:t>media </a:t>
            </a:r>
            <a:r>
              <a:rPr lang="en-US" dirty="0" smtClean="0">
                <a:latin typeface="Comic Sans MS" panose="030F0702030302020204" pitchFamily="66" charset="0"/>
                <a:cs typeface="Verdana" panose="020B0604030504040204"/>
              </a:rPr>
              <a:t>can be categorized based on few criteria</a:t>
            </a:r>
            <a:endParaRPr lang="en-US" dirty="0">
              <a:latin typeface="Comic Sans MS" panose="030F0702030302020204" pitchFamily="66" charset="0"/>
              <a:cs typeface="Verdana" panose="020B0604030504040204"/>
            </a:endParaRPr>
          </a:p>
          <a:p>
            <a:pPr marL="271145" lvl="1" indent="-104140" defTabSz="-635">
              <a:lnSpc>
                <a:spcPct val="150000"/>
              </a:lnSpc>
              <a:spcBef>
                <a:spcPts val="355"/>
              </a:spcBef>
              <a:buClr>
                <a:srgbClr val="FF9933"/>
              </a:buClr>
              <a:buSzPct val="81000"/>
              <a:buFont typeface="Wingdings" panose="05000000000000000000"/>
              <a:buChar char=""/>
              <a:tabLst>
                <a:tab pos="271145" algn="l"/>
              </a:tabLst>
            </a:pPr>
            <a:r>
              <a:rPr lang="en-US" dirty="0">
                <a:latin typeface="Comic Sans MS" panose="030F0702030302020204" pitchFamily="66" charset="0"/>
                <a:cs typeface="Verdana" panose="020B0604030504040204"/>
              </a:rPr>
              <a:t> </a:t>
            </a:r>
            <a:r>
              <a:rPr lang="en-US" dirty="0" smtClean="0">
                <a:latin typeface="Comic Sans MS" panose="030F0702030302020204" pitchFamily="66" charset="0"/>
                <a:cs typeface="Verdana" panose="020B0604030504040204"/>
              </a:rPr>
              <a:t>Perception media</a:t>
            </a:r>
          </a:p>
          <a:p>
            <a:pPr marL="271145" lvl="1" indent="-104140" defTabSz="-635">
              <a:lnSpc>
                <a:spcPct val="150000"/>
              </a:lnSpc>
              <a:spcBef>
                <a:spcPts val="355"/>
              </a:spcBef>
              <a:buClr>
                <a:srgbClr val="FF9933"/>
              </a:buClr>
              <a:buSzPct val="81000"/>
              <a:buFont typeface="Wingdings" panose="05000000000000000000"/>
              <a:buChar char=""/>
              <a:tabLst>
                <a:tab pos="271145" algn="l"/>
              </a:tabLst>
            </a:pPr>
            <a:r>
              <a:rPr lang="en-US" spc="-103" dirty="0">
                <a:latin typeface="Comic Sans MS" panose="030F0702030302020204" pitchFamily="66" charset="0"/>
                <a:cs typeface="Verdana" panose="020B0604030504040204"/>
              </a:rPr>
              <a:t> </a:t>
            </a:r>
            <a:r>
              <a:rPr lang="en-US" spc="-103" dirty="0" smtClean="0">
                <a:latin typeface="Comic Sans MS" panose="030F0702030302020204" pitchFamily="66" charset="0"/>
                <a:cs typeface="Verdana" panose="020B0604030504040204"/>
              </a:rPr>
              <a:t>Representation media</a:t>
            </a:r>
            <a:endParaRPr lang="en-US" spc="-103" dirty="0">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spc="5" dirty="0">
                <a:latin typeface="Comic Sans MS" panose="030F0702030302020204" pitchFamily="66" charset="0"/>
                <a:cs typeface="Verdana" panose="020B0604030504040204"/>
              </a:rPr>
              <a:t> </a:t>
            </a:r>
            <a:r>
              <a:rPr lang="en-US" spc="5" dirty="0" smtClean="0">
                <a:latin typeface="Comic Sans MS" panose="030F0702030302020204" pitchFamily="66" charset="0"/>
                <a:cs typeface="Verdana" panose="020B0604030504040204"/>
              </a:rPr>
              <a:t>Presentation media</a:t>
            </a: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spc="5" dirty="0" smtClean="0">
                <a:latin typeface="Comic Sans MS" panose="030F0702030302020204" pitchFamily="66" charset="0"/>
                <a:cs typeface="Verdana" panose="020B0604030504040204"/>
              </a:rPr>
              <a:t> Storage media</a:t>
            </a: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spc="5" dirty="0">
                <a:latin typeface="Comic Sans MS" panose="030F0702030302020204" pitchFamily="66" charset="0"/>
                <a:cs typeface="Verdana" panose="020B0604030504040204"/>
              </a:rPr>
              <a:t> </a:t>
            </a:r>
            <a:r>
              <a:rPr lang="en-US" spc="5" dirty="0" smtClean="0">
                <a:latin typeface="Comic Sans MS" panose="030F0702030302020204" pitchFamily="66" charset="0"/>
                <a:cs typeface="Verdana" panose="020B0604030504040204"/>
              </a:rPr>
              <a:t>Transmission media</a:t>
            </a:r>
            <a:endParaRPr lang="en-US" dirty="0">
              <a:latin typeface="Comic Sans MS" panose="030F0702030302020204" pitchFamily="66" charset="0"/>
              <a:cs typeface="Verdana" panose="020B0604030504040204"/>
            </a:endParaRPr>
          </a:p>
        </p:txBody>
      </p:sp>
    </p:spTree>
    <p:extLst>
      <p:ext uri="{BB962C8B-B14F-4D97-AF65-F5344CB8AC3E}">
        <p14:creationId xmlns:p14="http://schemas.microsoft.com/office/powerpoint/2010/main" val="18926539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91491"/>
            <a:ext cx="10515600" cy="4985471"/>
          </a:xfrm>
        </p:spPr>
        <p:txBody>
          <a:bodyPr/>
          <a:lstStyle/>
          <a:p>
            <a:pPr marL="125095" marR="587375" lvl="1" indent="-125095" defTabSz="-635">
              <a:lnSpc>
                <a:spcPct val="150000"/>
              </a:lnSpc>
              <a:spcBef>
                <a:spcPts val="350"/>
              </a:spcBef>
              <a:buClr>
                <a:srgbClr val="CC3300"/>
              </a:buClr>
              <a:buSzPct val="89000"/>
              <a:buFont typeface="Wingdings" panose="05000000000000000000"/>
              <a:buChar char=""/>
              <a:tabLst>
                <a:tab pos="125095" algn="l"/>
              </a:tabLst>
            </a:pPr>
            <a:r>
              <a:rPr lang="en-US" dirty="0" smtClean="0">
                <a:solidFill>
                  <a:srgbClr val="00AFEF"/>
                </a:solidFill>
                <a:latin typeface="Comic Sans MS" panose="030F0702030302020204" pitchFamily="66" charset="0"/>
                <a:cs typeface="Verdana" panose="020B0604030504040204"/>
              </a:rPr>
              <a:t> </a:t>
            </a:r>
            <a:r>
              <a:rPr lang="en-US" sz="2800" b="1" dirty="0" smtClean="0">
                <a:solidFill>
                  <a:srgbClr val="FF0000"/>
                </a:solidFill>
                <a:latin typeface="Comic Sans MS" panose="030F0702030302020204" pitchFamily="66" charset="0"/>
                <a:cs typeface="Verdana" panose="020B0604030504040204"/>
              </a:rPr>
              <a:t>Perception media</a:t>
            </a:r>
            <a:endParaRPr lang="en-US" sz="2800" b="1" spc="-103" dirty="0" smtClean="0">
              <a:solidFill>
                <a:srgbClr val="FF0000"/>
              </a:solidFill>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spc="5" dirty="0" smtClean="0">
                <a:solidFill>
                  <a:srgbClr val="00AFEF"/>
                </a:solidFill>
                <a:latin typeface="Comic Sans MS" panose="030F0702030302020204" pitchFamily="66" charset="0"/>
                <a:cs typeface="Verdana" panose="020B0604030504040204"/>
              </a:rPr>
              <a:t> </a:t>
            </a:r>
            <a:r>
              <a:rPr lang="en-US" spc="5" dirty="0" smtClean="0">
                <a:latin typeface="Comic Sans MS" panose="030F0702030302020204" pitchFamily="66" charset="0"/>
                <a:cs typeface="Verdana" panose="020B0604030504040204"/>
              </a:rPr>
              <a:t>“How do human perceive information”</a:t>
            </a:r>
            <a:endParaRPr lang="en-US" spc="5" dirty="0">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dirty="0">
                <a:latin typeface="Comic Sans MS" panose="030F0702030302020204" pitchFamily="66" charset="0"/>
                <a:cs typeface="Verdana" panose="020B0604030504040204"/>
              </a:rPr>
              <a:t> </a:t>
            </a:r>
            <a:r>
              <a:rPr lang="en-US" dirty="0" smtClean="0">
                <a:latin typeface="Comic Sans MS" panose="030F0702030302020204" pitchFamily="66" charset="0"/>
                <a:cs typeface="Verdana" panose="020B0604030504040204"/>
              </a:rPr>
              <a:t>We perceive information from what we see and what we hear.</a:t>
            </a: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solidFill>
                  <a:srgbClr val="00B0F0"/>
                </a:solidFill>
                <a:latin typeface="Comic Sans MS" panose="030F0702030302020204" pitchFamily="66" charset="0"/>
                <a:cs typeface="Verdana" panose="020B0604030504040204"/>
              </a:rPr>
              <a:t>Visual media</a:t>
            </a:r>
            <a:endParaRPr lang="en-US" dirty="0" smtClean="0">
              <a:latin typeface="Comic Sans MS" panose="030F0702030302020204" pitchFamily="66" charset="0"/>
              <a:cs typeface="Verdana" panose="020B0604030504040204"/>
            </a:endParaRPr>
          </a:p>
          <a:p>
            <a:pPr marL="728345" lvl="2" indent="-104140" defTabSz="-635">
              <a:lnSpc>
                <a:spcPct val="150000"/>
              </a:lnSpc>
              <a:spcBef>
                <a:spcPts val="360"/>
              </a:spcBef>
              <a:buClr>
                <a:srgbClr val="FF9933"/>
              </a:buClr>
              <a:buSzPct val="81000"/>
              <a:buFont typeface="Wingdings" panose="05000000000000000000"/>
              <a:buChar char=""/>
              <a:tabLst>
                <a:tab pos="271145" algn="l"/>
              </a:tabLst>
            </a:pPr>
            <a:r>
              <a:rPr lang="en-US" dirty="0">
                <a:latin typeface="Comic Sans MS" panose="030F0702030302020204" pitchFamily="66" charset="0"/>
                <a:cs typeface="Verdana" panose="020B0604030504040204"/>
              </a:rPr>
              <a:t>Text, graphics, images and </a:t>
            </a:r>
            <a:r>
              <a:rPr lang="en-US" dirty="0" smtClean="0">
                <a:latin typeface="Comic Sans MS" panose="030F0702030302020204" pitchFamily="66" charset="0"/>
                <a:cs typeface="Verdana" panose="020B0604030504040204"/>
              </a:rPr>
              <a:t>video</a:t>
            </a: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solidFill>
                  <a:srgbClr val="00B0F0"/>
                </a:solidFill>
                <a:latin typeface="Comic Sans MS" panose="030F0702030302020204" pitchFamily="66" charset="0"/>
                <a:cs typeface="Verdana" panose="020B0604030504040204"/>
              </a:rPr>
              <a:t>Auditory media</a:t>
            </a:r>
          </a:p>
          <a:p>
            <a:pPr marL="728345" lvl="2" indent="-104140" defTabSz="-635">
              <a:lnSpc>
                <a:spcPct val="150000"/>
              </a:lnSpc>
              <a:spcBef>
                <a:spcPts val="360"/>
              </a:spcBef>
              <a:buClr>
                <a:srgbClr val="FF9933"/>
              </a:buClr>
              <a:buSzPct val="81000"/>
              <a:buFont typeface="Wingdings" panose="05000000000000000000"/>
              <a:buChar char=""/>
              <a:tabLst>
                <a:tab pos="271145" algn="l"/>
              </a:tabLst>
            </a:pPr>
            <a:r>
              <a:rPr lang="en-US" dirty="0">
                <a:latin typeface="Comic Sans MS" panose="030F0702030302020204" pitchFamily="66" charset="0"/>
                <a:cs typeface="Verdana" panose="020B0604030504040204"/>
              </a:rPr>
              <a:t> </a:t>
            </a:r>
            <a:r>
              <a:rPr lang="en-US" dirty="0" smtClean="0">
                <a:latin typeface="Comic Sans MS" panose="030F0702030302020204" pitchFamily="66" charset="0"/>
                <a:cs typeface="Verdana" panose="020B0604030504040204"/>
              </a:rPr>
              <a:t>Music, sound, voice</a:t>
            </a:r>
          </a:p>
          <a:p>
            <a:pPr marL="167005" lvl="1" indent="0" defTabSz="-635">
              <a:spcBef>
                <a:spcPts val="360"/>
              </a:spcBef>
              <a:buClr>
                <a:srgbClr val="FF9933"/>
              </a:buClr>
              <a:buSzPct val="81000"/>
              <a:buNone/>
              <a:tabLst>
                <a:tab pos="271145" algn="l"/>
              </a:tabLst>
            </a:pPr>
            <a:endParaRPr lang="en-US" dirty="0" smtClean="0">
              <a:latin typeface="Comic Sans MS" panose="030F0702030302020204" pitchFamily="66" charset="0"/>
              <a:cs typeface="Verdana" panose="020B0604030504040204"/>
            </a:endParaRPr>
          </a:p>
          <a:p>
            <a:pPr marL="624205" lvl="2" indent="0" defTabSz="-635">
              <a:spcBef>
                <a:spcPts val="360"/>
              </a:spcBef>
              <a:buClr>
                <a:srgbClr val="FF9933"/>
              </a:buClr>
              <a:buSzPct val="81000"/>
              <a:buNone/>
              <a:tabLst>
                <a:tab pos="271145" algn="l"/>
              </a:tabLst>
            </a:pPr>
            <a:endParaRPr lang="en-US" dirty="0">
              <a:latin typeface="Comic Sans MS" panose="030F0702030302020204" pitchFamily="66" charset="0"/>
              <a:cs typeface="Verdana" panose="020B0604030504040204"/>
            </a:endParaRPr>
          </a:p>
        </p:txBody>
      </p:sp>
    </p:spTree>
    <p:extLst>
      <p:ext uri="{BB962C8B-B14F-4D97-AF65-F5344CB8AC3E}">
        <p14:creationId xmlns:p14="http://schemas.microsoft.com/office/powerpoint/2010/main" val="33766716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49927"/>
            <a:ext cx="10515600" cy="5027036"/>
          </a:xfrm>
        </p:spPr>
        <p:txBody>
          <a:bodyPr>
            <a:normAutofit lnSpcReduction="10000"/>
          </a:bodyPr>
          <a:lstStyle/>
          <a:p>
            <a:pPr marL="125095" marR="587375" lvl="1" indent="-125095" defTabSz="-635">
              <a:lnSpc>
                <a:spcPct val="150000"/>
              </a:lnSpc>
              <a:spcBef>
                <a:spcPts val="350"/>
              </a:spcBef>
              <a:buClr>
                <a:srgbClr val="CC3300"/>
              </a:buClr>
              <a:buSzPct val="89000"/>
              <a:buFont typeface="Wingdings" panose="05000000000000000000"/>
              <a:buChar char=""/>
              <a:tabLst>
                <a:tab pos="125095" algn="l"/>
              </a:tabLst>
            </a:pPr>
            <a:r>
              <a:rPr lang="en-US" sz="2800" b="1" dirty="0">
                <a:solidFill>
                  <a:srgbClr val="FF0000"/>
                </a:solidFill>
                <a:latin typeface="Comic Sans MS" panose="030F0702030302020204" pitchFamily="66" charset="0"/>
                <a:cs typeface="Verdana" panose="020B0604030504040204"/>
              </a:rPr>
              <a:t> R</a:t>
            </a:r>
            <a:r>
              <a:rPr lang="en-US" sz="2800" b="1" dirty="0" smtClean="0">
                <a:solidFill>
                  <a:srgbClr val="FF0000"/>
                </a:solidFill>
                <a:latin typeface="Comic Sans MS" panose="030F0702030302020204" pitchFamily="66" charset="0"/>
                <a:cs typeface="Verdana" panose="020B0604030504040204"/>
              </a:rPr>
              <a:t>epresentation </a:t>
            </a:r>
            <a:r>
              <a:rPr lang="en-US" sz="2800" b="1" dirty="0">
                <a:solidFill>
                  <a:srgbClr val="FF0000"/>
                </a:solidFill>
                <a:latin typeface="Comic Sans MS" panose="030F0702030302020204" pitchFamily="66" charset="0"/>
                <a:cs typeface="Verdana" panose="020B0604030504040204"/>
              </a:rPr>
              <a:t>media</a:t>
            </a:r>
            <a:endParaRPr lang="en-US" sz="2800" b="1" spc="-103" dirty="0">
              <a:solidFill>
                <a:srgbClr val="FF0000"/>
              </a:solidFill>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spc="5" dirty="0">
                <a:solidFill>
                  <a:srgbClr val="00AFEF"/>
                </a:solidFill>
                <a:latin typeface="Comic Sans MS" panose="030F0702030302020204" pitchFamily="66" charset="0"/>
                <a:cs typeface="Verdana" panose="020B0604030504040204"/>
              </a:rPr>
              <a:t> </a:t>
            </a:r>
            <a:r>
              <a:rPr lang="en-US" spc="5" dirty="0">
                <a:latin typeface="Comic Sans MS" panose="030F0702030302020204" pitchFamily="66" charset="0"/>
                <a:cs typeface="Verdana" panose="020B0604030504040204"/>
              </a:rPr>
              <a:t>“</a:t>
            </a:r>
            <a:r>
              <a:rPr lang="en-US" spc="5" dirty="0" smtClean="0">
                <a:latin typeface="Comic Sans MS" panose="030F0702030302020204" pitchFamily="66" charset="0"/>
                <a:cs typeface="Verdana" panose="020B0604030504040204"/>
              </a:rPr>
              <a:t>How information is encoded in the computer”</a:t>
            </a:r>
            <a:endParaRPr lang="en-US" spc="5" dirty="0">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solidFill>
                  <a:srgbClr val="00B0F0"/>
                </a:solidFill>
                <a:latin typeface="Comic Sans MS" panose="030F0702030302020204" pitchFamily="66" charset="0"/>
                <a:cs typeface="Verdana" panose="020B0604030504040204"/>
              </a:rPr>
              <a:t> </a:t>
            </a:r>
            <a:r>
              <a:rPr lang="en-US" dirty="0" smtClean="0">
                <a:latin typeface="Comic Sans MS" panose="030F0702030302020204" pitchFamily="66" charset="0"/>
                <a:cs typeface="Verdana" panose="020B0604030504040204"/>
              </a:rPr>
              <a:t>Referring to how the information is represented internally in computer.</a:t>
            </a: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dirty="0">
                <a:solidFill>
                  <a:srgbClr val="00B0F0"/>
                </a:solidFill>
                <a:latin typeface="Comic Sans MS" panose="030F0702030302020204" pitchFamily="66" charset="0"/>
                <a:cs typeface="Verdana" panose="020B0604030504040204"/>
              </a:rPr>
              <a:t> </a:t>
            </a:r>
            <a:r>
              <a:rPr lang="en-US" dirty="0" smtClean="0">
                <a:latin typeface="Comic Sans MS" panose="030F0702030302020204" pitchFamily="66" charset="0"/>
                <a:cs typeface="Verdana" panose="020B0604030504040204"/>
              </a:rPr>
              <a:t>Several options: </a:t>
            </a:r>
            <a:endParaRPr lang="en-US" dirty="0">
              <a:latin typeface="Comic Sans MS" panose="030F0702030302020204" pitchFamily="66" charset="0"/>
              <a:cs typeface="Verdana" panose="020B0604030504040204"/>
            </a:endParaRPr>
          </a:p>
          <a:p>
            <a:pPr marL="728345" lvl="2"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latin typeface="Comic Sans MS" panose="030F0702030302020204" pitchFamily="66" charset="0"/>
                <a:cs typeface="Verdana" panose="020B0604030504040204"/>
              </a:rPr>
              <a:t>Text is encoded in ASCII </a:t>
            </a:r>
          </a:p>
          <a:p>
            <a:pPr marL="728345" lvl="2"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latin typeface="Comic Sans MS" panose="030F0702030302020204" pitchFamily="66" charset="0"/>
                <a:cs typeface="Verdana" panose="020B0604030504040204"/>
              </a:rPr>
              <a:t>An audio data stream in PCM</a:t>
            </a:r>
          </a:p>
          <a:p>
            <a:pPr marL="728345" lvl="2"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latin typeface="Comic Sans MS" panose="030F0702030302020204" pitchFamily="66" charset="0"/>
                <a:cs typeface="Verdana" panose="020B0604030504040204"/>
              </a:rPr>
              <a:t>Image in JPEG format</a:t>
            </a:r>
          </a:p>
          <a:p>
            <a:pPr marL="728345" lvl="2"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latin typeface="Comic Sans MS" panose="030F0702030302020204" pitchFamily="66" charset="0"/>
                <a:cs typeface="Verdana" panose="020B0604030504040204"/>
              </a:rPr>
              <a:t>Video in MPEG format</a:t>
            </a:r>
          </a:p>
        </p:txBody>
      </p:sp>
    </p:spTree>
    <p:extLst>
      <p:ext uri="{BB962C8B-B14F-4D97-AF65-F5344CB8AC3E}">
        <p14:creationId xmlns:p14="http://schemas.microsoft.com/office/powerpoint/2010/main" val="6240591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74618"/>
            <a:ext cx="10515600" cy="4902345"/>
          </a:xfrm>
        </p:spPr>
        <p:txBody>
          <a:bodyPr>
            <a:normAutofit fontScale="92500"/>
          </a:bodyPr>
          <a:lstStyle/>
          <a:p>
            <a:pPr marL="125095" marR="587375" lvl="1" indent="-125095" defTabSz="-635">
              <a:lnSpc>
                <a:spcPct val="150000"/>
              </a:lnSpc>
              <a:spcBef>
                <a:spcPts val="350"/>
              </a:spcBef>
              <a:buClr>
                <a:srgbClr val="CC3300"/>
              </a:buClr>
              <a:buSzPct val="89000"/>
              <a:buFont typeface="Wingdings" panose="05000000000000000000"/>
              <a:buChar char=""/>
              <a:tabLst>
                <a:tab pos="125095" algn="l"/>
              </a:tabLst>
            </a:pPr>
            <a:r>
              <a:rPr lang="en-US" sz="2800" b="1" dirty="0" smtClean="0">
                <a:solidFill>
                  <a:srgbClr val="FF0000"/>
                </a:solidFill>
                <a:latin typeface="Comic Sans MS" panose="030F0702030302020204" pitchFamily="66" charset="0"/>
                <a:cs typeface="Verdana" panose="020B0604030504040204"/>
              </a:rPr>
              <a:t>Presentation </a:t>
            </a:r>
            <a:r>
              <a:rPr lang="en-US" sz="2800" b="1" dirty="0">
                <a:solidFill>
                  <a:srgbClr val="FF0000"/>
                </a:solidFill>
                <a:latin typeface="Comic Sans MS" panose="030F0702030302020204" pitchFamily="66" charset="0"/>
                <a:cs typeface="Verdana" panose="020B0604030504040204"/>
              </a:rPr>
              <a:t>media</a:t>
            </a:r>
            <a:endParaRPr lang="en-US" sz="2800" b="1" spc="-103" dirty="0">
              <a:solidFill>
                <a:srgbClr val="FF0000"/>
              </a:solidFill>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spc="5" dirty="0">
                <a:solidFill>
                  <a:srgbClr val="00AFEF"/>
                </a:solidFill>
                <a:latin typeface="Comic Sans MS" panose="030F0702030302020204" pitchFamily="66" charset="0"/>
                <a:cs typeface="Verdana" panose="020B0604030504040204"/>
              </a:rPr>
              <a:t> </a:t>
            </a:r>
            <a:r>
              <a:rPr lang="en-US" spc="5" dirty="0" smtClean="0">
                <a:latin typeface="Comic Sans MS" panose="030F0702030302020204" pitchFamily="66" charset="0"/>
                <a:cs typeface="Verdana" panose="020B0604030504040204"/>
              </a:rPr>
              <a:t>“Which medium is used to output information from the computer or input in the computer”</a:t>
            </a:r>
            <a:endParaRPr lang="en-US" spc="5" dirty="0">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latin typeface="Comic Sans MS" panose="030F0702030302020204" pitchFamily="66" charset="0"/>
                <a:cs typeface="Verdana" panose="020B0604030504040204"/>
              </a:rPr>
              <a:t> Refers to physical means used by systems to reproduce information for humans, </a:t>
            </a:r>
            <a:r>
              <a:rPr lang="en-US" dirty="0" err="1" smtClean="0">
                <a:latin typeface="Comic Sans MS" panose="030F0702030302020204" pitchFamily="66" charset="0"/>
                <a:cs typeface="Verdana" panose="020B0604030504040204"/>
              </a:rPr>
              <a:t>e.g</a:t>
            </a:r>
            <a:r>
              <a:rPr lang="en-US" dirty="0" smtClean="0">
                <a:latin typeface="Comic Sans MS" panose="030F0702030302020204" pitchFamily="66" charset="0"/>
                <a:cs typeface="Verdana" panose="020B0604030504040204"/>
              </a:rPr>
              <a:t>: audio and visual devices.</a:t>
            </a:r>
            <a:endParaRPr lang="en-US" dirty="0">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solidFill>
                  <a:srgbClr val="00B0F0"/>
                </a:solidFill>
                <a:latin typeface="Comic Sans MS" panose="030F0702030302020204" pitchFamily="66" charset="0"/>
                <a:cs typeface="Verdana" panose="020B0604030504040204"/>
              </a:rPr>
              <a:t>Input</a:t>
            </a:r>
            <a:endParaRPr lang="en-US" dirty="0">
              <a:latin typeface="Comic Sans MS" panose="030F0702030302020204" pitchFamily="66" charset="0"/>
              <a:cs typeface="Verdana" panose="020B0604030504040204"/>
            </a:endParaRPr>
          </a:p>
          <a:p>
            <a:pPr marL="728345" lvl="2"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latin typeface="Comic Sans MS" panose="030F0702030302020204" pitchFamily="66" charset="0"/>
                <a:cs typeface="Verdana" panose="020B0604030504040204"/>
              </a:rPr>
              <a:t>Keyboards, cameras, microphone, Head mounted device</a:t>
            </a:r>
            <a:endParaRPr lang="en-US" dirty="0">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dirty="0" smtClean="0">
                <a:solidFill>
                  <a:srgbClr val="00B0F0"/>
                </a:solidFill>
                <a:latin typeface="Comic Sans MS" panose="030F0702030302020204" pitchFamily="66" charset="0"/>
                <a:cs typeface="Verdana" panose="020B0604030504040204"/>
              </a:rPr>
              <a:t>Output</a:t>
            </a:r>
            <a:endParaRPr lang="en-US" dirty="0">
              <a:solidFill>
                <a:srgbClr val="00B0F0"/>
              </a:solidFill>
              <a:latin typeface="Comic Sans MS" panose="030F0702030302020204" pitchFamily="66" charset="0"/>
              <a:cs typeface="Verdana" panose="020B0604030504040204"/>
            </a:endParaRPr>
          </a:p>
          <a:p>
            <a:pPr marL="728345" lvl="2" indent="-104140" defTabSz="-635">
              <a:lnSpc>
                <a:spcPct val="150000"/>
              </a:lnSpc>
              <a:spcBef>
                <a:spcPts val="360"/>
              </a:spcBef>
              <a:buClr>
                <a:srgbClr val="FF9933"/>
              </a:buClr>
              <a:buSzPct val="81000"/>
              <a:buFont typeface="Wingdings" panose="05000000000000000000"/>
              <a:buChar char=""/>
              <a:tabLst>
                <a:tab pos="271145" algn="l"/>
              </a:tabLst>
            </a:pPr>
            <a:r>
              <a:rPr lang="en-US" dirty="0">
                <a:latin typeface="Comic Sans MS" panose="030F0702030302020204" pitchFamily="66" charset="0"/>
                <a:cs typeface="Verdana" panose="020B0604030504040204"/>
              </a:rPr>
              <a:t> </a:t>
            </a:r>
            <a:r>
              <a:rPr lang="en-US" dirty="0" smtClean="0">
                <a:latin typeface="Comic Sans MS" panose="030F0702030302020204" pitchFamily="66" charset="0"/>
                <a:cs typeface="Verdana" panose="020B0604030504040204"/>
              </a:rPr>
              <a:t>Paper, monitors, loud speakers</a:t>
            </a:r>
            <a:endParaRPr lang="en-US" dirty="0">
              <a:latin typeface="Comic Sans MS" panose="030F0702030302020204" pitchFamily="66" charset="0"/>
              <a:cs typeface="Verdana" panose="020B0604030504040204"/>
            </a:endParaRPr>
          </a:p>
        </p:txBody>
      </p:sp>
    </p:spTree>
    <p:extLst>
      <p:ext uri="{BB962C8B-B14F-4D97-AF65-F5344CB8AC3E}">
        <p14:creationId xmlns:p14="http://schemas.microsoft.com/office/powerpoint/2010/main" val="1225487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71600"/>
            <a:ext cx="10515600" cy="4805363"/>
          </a:xfrm>
        </p:spPr>
        <p:txBody>
          <a:bodyPr/>
          <a:lstStyle/>
          <a:p>
            <a:pPr marL="125095" marR="587375" lvl="1" indent="-125095" defTabSz="-635">
              <a:lnSpc>
                <a:spcPct val="150000"/>
              </a:lnSpc>
              <a:spcBef>
                <a:spcPts val="350"/>
              </a:spcBef>
              <a:buClr>
                <a:srgbClr val="CC3300"/>
              </a:buClr>
              <a:buSzPct val="89000"/>
              <a:buFont typeface="Wingdings" panose="05000000000000000000"/>
              <a:buChar char=""/>
              <a:tabLst>
                <a:tab pos="125095" algn="l"/>
              </a:tabLst>
            </a:pPr>
            <a:r>
              <a:rPr lang="en-US" sz="2800" b="1" dirty="0" smtClean="0">
                <a:solidFill>
                  <a:srgbClr val="FF0000"/>
                </a:solidFill>
                <a:latin typeface="Comic Sans MS" panose="030F0702030302020204" pitchFamily="66" charset="0"/>
                <a:cs typeface="Verdana" panose="020B0604030504040204"/>
              </a:rPr>
              <a:t>Storage media</a:t>
            </a:r>
            <a:endParaRPr lang="en-US" sz="2800" b="1" spc="-103" dirty="0">
              <a:solidFill>
                <a:srgbClr val="FF0000"/>
              </a:solidFill>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spc="5" dirty="0">
                <a:solidFill>
                  <a:srgbClr val="00AFEF"/>
                </a:solidFill>
                <a:latin typeface="Comic Sans MS" panose="030F0702030302020204" pitchFamily="66" charset="0"/>
                <a:cs typeface="Verdana" panose="020B0604030504040204"/>
              </a:rPr>
              <a:t> </a:t>
            </a:r>
            <a:r>
              <a:rPr lang="en-US" spc="5" dirty="0" smtClean="0">
                <a:latin typeface="Comic Sans MS" panose="030F0702030302020204" pitchFamily="66" charset="0"/>
                <a:cs typeface="Verdana" panose="020B0604030504040204"/>
              </a:rPr>
              <a:t>“Where information is stored”</a:t>
            </a: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spc="5" dirty="0" smtClean="0">
                <a:latin typeface="Comic Sans MS" panose="030F0702030302020204" pitchFamily="66" charset="0"/>
                <a:cs typeface="Verdana" panose="020B0604030504040204"/>
              </a:rPr>
              <a:t>Refers to various physical means for storing computer data such as magnetic tapes, magnetic disks or digital optical disks (CD-ROM, CD, DVD)</a:t>
            </a:r>
            <a:endParaRPr lang="en-US" dirty="0" smtClean="0">
              <a:latin typeface="Comic Sans MS" panose="030F0702030302020204" pitchFamily="66" charset="0"/>
              <a:cs typeface="Verdana" panose="020B0604030504040204"/>
            </a:endParaRPr>
          </a:p>
        </p:txBody>
      </p:sp>
    </p:spTree>
    <p:extLst>
      <p:ext uri="{BB962C8B-B14F-4D97-AF65-F5344CB8AC3E}">
        <p14:creationId xmlns:p14="http://schemas.microsoft.com/office/powerpoint/2010/main" val="983985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83673"/>
            <a:ext cx="10515600" cy="5193290"/>
          </a:xfrm>
        </p:spPr>
        <p:txBody>
          <a:bodyPr/>
          <a:lstStyle/>
          <a:p>
            <a:pPr marL="125095" marR="587375" lvl="1" indent="-125095" defTabSz="-635">
              <a:lnSpc>
                <a:spcPct val="150000"/>
              </a:lnSpc>
              <a:spcBef>
                <a:spcPts val="350"/>
              </a:spcBef>
              <a:buClr>
                <a:srgbClr val="CC3300"/>
              </a:buClr>
              <a:buSzPct val="89000"/>
              <a:buFont typeface="Wingdings" panose="05000000000000000000"/>
              <a:buChar char=""/>
              <a:tabLst>
                <a:tab pos="125095" algn="l"/>
              </a:tabLst>
            </a:pPr>
            <a:r>
              <a:rPr lang="en-US" sz="2800" b="1" dirty="0" smtClean="0">
                <a:solidFill>
                  <a:srgbClr val="FF0000"/>
                </a:solidFill>
                <a:latin typeface="Comic Sans MS" panose="030F0702030302020204" pitchFamily="66" charset="0"/>
                <a:cs typeface="Verdana" panose="020B0604030504040204"/>
              </a:rPr>
              <a:t>Transmission </a:t>
            </a:r>
            <a:r>
              <a:rPr lang="en-US" sz="2800" b="1" dirty="0">
                <a:solidFill>
                  <a:srgbClr val="FF0000"/>
                </a:solidFill>
                <a:latin typeface="Comic Sans MS" panose="030F0702030302020204" pitchFamily="66" charset="0"/>
                <a:cs typeface="Verdana" panose="020B0604030504040204"/>
              </a:rPr>
              <a:t>media</a:t>
            </a:r>
            <a:endParaRPr lang="en-US" sz="2800" b="1" spc="-103" dirty="0">
              <a:solidFill>
                <a:srgbClr val="FF0000"/>
              </a:solidFill>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spc="5" dirty="0">
                <a:solidFill>
                  <a:srgbClr val="00AFEF"/>
                </a:solidFill>
                <a:latin typeface="Comic Sans MS" panose="030F0702030302020204" pitchFamily="66" charset="0"/>
                <a:cs typeface="Verdana" panose="020B0604030504040204"/>
              </a:rPr>
              <a:t> </a:t>
            </a:r>
            <a:r>
              <a:rPr lang="en-US" spc="5" dirty="0" smtClean="0">
                <a:latin typeface="Comic Sans MS" panose="030F0702030302020204" pitchFamily="66" charset="0"/>
                <a:cs typeface="Verdana" panose="020B0604030504040204"/>
              </a:rPr>
              <a:t>“Which medium is used to transmit data”</a:t>
            </a:r>
            <a:endParaRPr lang="en-US" spc="5" dirty="0">
              <a:latin typeface="Comic Sans MS" panose="030F0702030302020204" pitchFamily="66" charset="0"/>
              <a:cs typeface="Verdana" panose="020B0604030504040204"/>
            </a:endParaRPr>
          </a:p>
          <a:p>
            <a:pPr marL="271145" lvl="1" indent="-104140" defTabSz="-635">
              <a:lnSpc>
                <a:spcPct val="150000"/>
              </a:lnSpc>
              <a:spcBef>
                <a:spcPts val="360"/>
              </a:spcBef>
              <a:buClr>
                <a:srgbClr val="FF9933"/>
              </a:buClr>
              <a:buSzPct val="81000"/>
              <a:buFont typeface="Wingdings" panose="05000000000000000000"/>
              <a:buChar char=""/>
              <a:tabLst>
                <a:tab pos="271145" algn="l"/>
              </a:tabLst>
            </a:pPr>
            <a:r>
              <a:rPr lang="en-US" dirty="0">
                <a:latin typeface="Comic Sans MS" panose="030F0702030302020204" pitchFamily="66" charset="0"/>
                <a:cs typeface="Verdana" panose="020B0604030504040204"/>
              </a:rPr>
              <a:t> </a:t>
            </a:r>
            <a:r>
              <a:rPr lang="en-US" dirty="0" smtClean="0">
                <a:latin typeface="Comic Sans MS" panose="030F0702030302020204" pitchFamily="66" charset="0"/>
                <a:cs typeface="Verdana" panose="020B0604030504040204"/>
              </a:rPr>
              <a:t>Refers to physical means – cable of various type (coaxial cable, twisted pair, </a:t>
            </a:r>
            <a:r>
              <a:rPr lang="en-US" dirty="0" err="1" smtClean="0">
                <a:latin typeface="Comic Sans MS" panose="030F0702030302020204" pitchFamily="66" charset="0"/>
                <a:cs typeface="Verdana" panose="020B0604030504040204"/>
              </a:rPr>
              <a:t>fibre</a:t>
            </a:r>
            <a:r>
              <a:rPr lang="en-US" dirty="0" smtClean="0">
                <a:latin typeface="Comic Sans MS" panose="030F0702030302020204" pitchFamily="66" charset="0"/>
                <a:cs typeface="Verdana" panose="020B0604030504040204"/>
              </a:rPr>
              <a:t> optics), radio tower, satellite – that allow the transmission of telecommunication signals. </a:t>
            </a:r>
            <a:endParaRPr lang="en-US" dirty="0">
              <a:latin typeface="Comic Sans MS" panose="030F0702030302020204" pitchFamily="66" charset="0"/>
              <a:cs typeface="Verdana" panose="020B0604030504040204"/>
            </a:endParaRPr>
          </a:p>
        </p:txBody>
      </p:sp>
    </p:spTree>
    <p:extLst>
      <p:ext uri="{BB962C8B-B14F-4D97-AF65-F5344CB8AC3E}">
        <p14:creationId xmlns:p14="http://schemas.microsoft.com/office/powerpoint/2010/main" val="27960529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608</TotalTime>
  <Words>1538</Words>
  <Application>Microsoft Office PowerPoint</Application>
  <PresentationFormat>Widescreen</PresentationFormat>
  <Paragraphs>128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Comic Sans MS</vt:lpstr>
      <vt:lpstr>Times New Roman</vt:lpstr>
      <vt:lpstr>Verdana</vt:lpstr>
      <vt:lpstr>Wingdings</vt:lpstr>
      <vt:lpstr>Office Theme</vt:lpstr>
      <vt:lpstr>Multimedia Systems Lecture – 1</vt:lpstr>
      <vt:lpstr>What is Multimedia?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Characteristics of multimedia</vt:lpstr>
      <vt:lpstr>PowerPoint Presentation</vt:lpstr>
      <vt:lpstr>Categories of Multimedia</vt:lpstr>
      <vt:lpstr>Multimedia Applications</vt:lpstr>
      <vt:lpstr>PowerPoint Presentation</vt:lpstr>
      <vt:lpstr>History of Multimedia</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 CSE-4041</dc:title>
  <dc:creator>Nitesh jha</dc:creator>
  <cp:lastModifiedBy>Windows User</cp:lastModifiedBy>
  <cp:revision>161</cp:revision>
  <dcterms:created xsi:type="dcterms:W3CDTF">2018-11-18T08:55:00Z</dcterms:created>
  <dcterms:modified xsi:type="dcterms:W3CDTF">2022-01-06T12:09:53Z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1033-10.2.0.5824</vt:lpwstr>
  </property>
</Properties>
</file>