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FB51C7F-0978-47A4-AD75-FA8EFC939288}" type="datetimeFigureOut">
              <a:rPr lang="en-IN" smtClean="0"/>
              <a:t>27-01-2022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31018F-88C0-4164-80F9-9638B58A621D}" type="slidenum">
              <a:rPr lang="en-IN" smtClean="0"/>
              <a:t>‹#›</a:t>
            </a:fld>
            <a:endParaRPr lang="en-IN"/>
          </a:p>
        </p:txBody>
      </p:sp>
    </p:spTree>
    <p:extLst>
      <p:ext uri="{BB962C8B-B14F-4D97-AF65-F5344CB8AC3E}">
        <p14:creationId xmlns:p14="http://schemas.microsoft.com/office/powerpoint/2010/main" val="3330138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FB51C7F-0978-47A4-AD75-FA8EFC939288}" type="datetimeFigureOut">
              <a:rPr lang="en-IN" smtClean="0"/>
              <a:t>27-01-2022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31018F-88C0-4164-80F9-9638B58A621D}" type="slidenum">
              <a:rPr lang="en-IN" smtClean="0"/>
              <a:t>‹#›</a:t>
            </a:fld>
            <a:endParaRPr lang="en-IN"/>
          </a:p>
        </p:txBody>
      </p:sp>
    </p:spTree>
    <p:extLst>
      <p:ext uri="{BB962C8B-B14F-4D97-AF65-F5344CB8AC3E}">
        <p14:creationId xmlns:p14="http://schemas.microsoft.com/office/powerpoint/2010/main" val="602313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FB51C7F-0978-47A4-AD75-FA8EFC939288}" type="datetimeFigureOut">
              <a:rPr lang="en-IN" smtClean="0"/>
              <a:t>27-01-2022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31018F-88C0-4164-80F9-9638B58A621D}" type="slidenum">
              <a:rPr lang="en-IN" smtClean="0"/>
              <a:t>‹#›</a:t>
            </a:fld>
            <a:endParaRPr lang="en-IN"/>
          </a:p>
        </p:txBody>
      </p:sp>
    </p:spTree>
    <p:extLst>
      <p:ext uri="{BB962C8B-B14F-4D97-AF65-F5344CB8AC3E}">
        <p14:creationId xmlns:p14="http://schemas.microsoft.com/office/powerpoint/2010/main" val="3640568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FB51C7F-0978-47A4-AD75-FA8EFC939288}" type="datetimeFigureOut">
              <a:rPr lang="en-IN" smtClean="0"/>
              <a:t>27-01-2022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31018F-88C0-4164-80F9-9638B58A621D}" type="slidenum">
              <a:rPr lang="en-IN" smtClean="0"/>
              <a:t>‹#›</a:t>
            </a:fld>
            <a:endParaRPr lang="en-IN"/>
          </a:p>
        </p:txBody>
      </p:sp>
    </p:spTree>
    <p:extLst>
      <p:ext uri="{BB962C8B-B14F-4D97-AF65-F5344CB8AC3E}">
        <p14:creationId xmlns:p14="http://schemas.microsoft.com/office/powerpoint/2010/main" val="4167292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FB51C7F-0978-47A4-AD75-FA8EFC939288}" type="datetimeFigureOut">
              <a:rPr lang="en-IN" smtClean="0"/>
              <a:t>27-01-2022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31018F-88C0-4164-80F9-9638B58A621D}" type="slidenum">
              <a:rPr lang="en-IN" smtClean="0"/>
              <a:t>‹#›</a:t>
            </a:fld>
            <a:endParaRPr lang="en-IN"/>
          </a:p>
        </p:txBody>
      </p:sp>
    </p:spTree>
    <p:extLst>
      <p:ext uri="{BB962C8B-B14F-4D97-AF65-F5344CB8AC3E}">
        <p14:creationId xmlns:p14="http://schemas.microsoft.com/office/powerpoint/2010/main" val="3266390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FB51C7F-0978-47A4-AD75-FA8EFC939288}" type="datetimeFigureOut">
              <a:rPr lang="en-IN" smtClean="0"/>
              <a:t>27-01-2022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31018F-88C0-4164-80F9-9638B58A621D}" type="slidenum">
              <a:rPr lang="en-IN" smtClean="0"/>
              <a:t>‹#›</a:t>
            </a:fld>
            <a:endParaRPr lang="en-IN"/>
          </a:p>
        </p:txBody>
      </p:sp>
    </p:spTree>
    <p:extLst>
      <p:ext uri="{BB962C8B-B14F-4D97-AF65-F5344CB8AC3E}">
        <p14:creationId xmlns:p14="http://schemas.microsoft.com/office/powerpoint/2010/main" val="1572177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FB51C7F-0978-47A4-AD75-FA8EFC939288}" type="datetimeFigureOut">
              <a:rPr lang="en-IN" smtClean="0"/>
              <a:t>27-01-2022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031018F-88C0-4164-80F9-9638B58A621D}" type="slidenum">
              <a:rPr lang="en-IN" smtClean="0"/>
              <a:t>‹#›</a:t>
            </a:fld>
            <a:endParaRPr lang="en-IN"/>
          </a:p>
        </p:txBody>
      </p:sp>
    </p:spTree>
    <p:extLst>
      <p:ext uri="{BB962C8B-B14F-4D97-AF65-F5344CB8AC3E}">
        <p14:creationId xmlns:p14="http://schemas.microsoft.com/office/powerpoint/2010/main" val="2114868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FB51C7F-0978-47A4-AD75-FA8EFC939288}" type="datetimeFigureOut">
              <a:rPr lang="en-IN" smtClean="0"/>
              <a:t>27-01-2022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031018F-88C0-4164-80F9-9638B58A621D}" type="slidenum">
              <a:rPr lang="en-IN" smtClean="0"/>
              <a:t>‹#›</a:t>
            </a:fld>
            <a:endParaRPr lang="en-IN"/>
          </a:p>
        </p:txBody>
      </p:sp>
    </p:spTree>
    <p:extLst>
      <p:ext uri="{BB962C8B-B14F-4D97-AF65-F5344CB8AC3E}">
        <p14:creationId xmlns:p14="http://schemas.microsoft.com/office/powerpoint/2010/main" val="1027322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B51C7F-0978-47A4-AD75-FA8EFC939288}" type="datetimeFigureOut">
              <a:rPr lang="en-IN" smtClean="0"/>
              <a:t>27-01-2022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031018F-88C0-4164-80F9-9638B58A621D}" type="slidenum">
              <a:rPr lang="en-IN" smtClean="0"/>
              <a:t>‹#›</a:t>
            </a:fld>
            <a:endParaRPr lang="en-IN"/>
          </a:p>
        </p:txBody>
      </p:sp>
    </p:spTree>
    <p:extLst>
      <p:ext uri="{BB962C8B-B14F-4D97-AF65-F5344CB8AC3E}">
        <p14:creationId xmlns:p14="http://schemas.microsoft.com/office/powerpoint/2010/main" val="2670866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FB51C7F-0978-47A4-AD75-FA8EFC939288}" type="datetimeFigureOut">
              <a:rPr lang="en-IN" smtClean="0"/>
              <a:t>27-01-2022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31018F-88C0-4164-80F9-9638B58A621D}" type="slidenum">
              <a:rPr lang="en-IN" smtClean="0"/>
              <a:t>‹#›</a:t>
            </a:fld>
            <a:endParaRPr lang="en-IN"/>
          </a:p>
        </p:txBody>
      </p:sp>
    </p:spTree>
    <p:extLst>
      <p:ext uri="{BB962C8B-B14F-4D97-AF65-F5344CB8AC3E}">
        <p14:creationId xmlns:p14="http://schemas.microsoft.com/office/powerpoint/2010/main" val="2076506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FB51C7F-0978-47A4-AD75-FA8EFC939288}" type="datetimeFigureOut">
              <a:rPr lang="en-IN" smtClean="0"/>
              <a:t>27-01-2022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31018F-88C0-4164-80F9-9638B58A621D}" type="slidenum">
              <a:rPr lang="en-IN" smtClean="0"/>
              <a:t>‹#›</a:t>
            </a:fld>
            <a:endParaRPr lang="en-IN"/>
          </a:p>
        </p:txBody>
      </p:sp>
    </p:spTree>
    <p:extLst>
      <p:ext uri="{BB962C8B-B14F-4D97-AF65-F5344CB8AC3E}">
        <p14:creationId xmlns:p14="http://schemas.microsoft.com/office/powerpoint/2010/main" val="2894915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B51C7F-0978-47A4-AD75-FA8EFC939288}" type="datetimeFigureOut">
              <a:rPr lang="en-IN" smtClean="0"/>
              <a:t>27-01-2022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31018F-88C0-4164-80F9-9638B58A621D}" type="slidenum">
              <a:rPr lang="en-IN" smtClean="0"/>
              <a:t>‹#›</a:t>
            </a:fld>
            <a:endParaRPr lang="en-IN"/>
          </a:p>
        </p:txBody>
      </p:sp>
    </p:spTree>
    <p:extLst>
      <p:ext uri="{BB962C8B-B14F-4D97-AF65-F5344CB8AC3E}">
        <p14:creationId xmlns:p14="http://schemas.microsoft.com/office/powerpoint/2010/main" val="12957828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sym typeface="+mn-ea"/>
              </a:rPr>
              <a:t>Multimedia Systems</a:t>
            </a:r>
            <a:br>
              <a:rPr lang="en-IN" dirty="0" smtClean="0">
                <a:sym typeface="+mn-ea"/>
              </a:rPr>
            </a:br>
            <a:r>
              <a:rPr lang="en-IN" dirty="0" smtClean="0">
                <a:sym typeface="+mn-ea"/>
              </a:rPr>
              <a:t>Lecture – 10</a:t>
            </a:r>
            <a:endParaRPr lang="en-IN" dirty="0"/>
          </a:p>
        </p:txBody>
      </p:sp>
      <p:sp>
        <p:nvSpPr>
          <p:cNvPr id="3" name="Subtitle 2"/>
          <p:cNvSpPr>
            <a:spLocks noGrp="1"/>
          </p:cNvSpPr>
          <p:nvPr>
            <p:ph type="subTitle" idx="1"/>
          </p:nvPr>
        </p:nvSpPr>
        <p:spPr/>
        <p:txBody>
          <a:bodyPr>
            <a:normAutofit lnSpcReduction="10000"/>
          </a:bodyPr>
          <a:lstStyle/>
          <a:p>
            <a:r>
              <a:rPr lang="en-IN" i="1" dirty="0" smtClean="0">
                <a:sym typeface="+mn-ea"/>
              </a:rPr>
              <a:t>By</a:t>
            </a:r>
          </a:p>
          <a:p>
            <a:r>
              <a:rPr lang="en-IN" dirty="0" err="1" smtClean="0">
                <a:latin typeface="Comic Sans MS" panose="030F0702030302020204" pitchFamily="66" charset="0"/>
                <a:sym typeface="+mn-ea"/>
              </a:rPr>
              <a:t>Dr.</a:t>
            </a:r>
            <a:r>
              <a:rPr lang="en-IN" dirty="0" smtClean="0">
                <a:latin typeface="Comic Sans MS" panose="030F0702030302020204" pitchFamily="66" charset="0"/>
                <a:sym typeface="+mn-ea"/>
              </a:rPr>
              <a:t> </a:t>
            </a:r>
            <a:r>
              <a:rPr lang="en-IN" dirty="0" err="1" smtClean="0">
                <a:latin typeface="Comic Sans MS" panose="030F0702030302020204" pitchFamily="66" charset="0"/>
                <a:sym typeface="+mn-ea"/>
              </a:rPr>
              <a:t>Priyambada</a:t>
            </a:r>
            <a:r>
              <a:rPr lang="en-IN" dirty="0" smtClean="0">
                <a:latin typeface="Comic Sans MS" panose="030F0702030302020204" pitchFamily="66" charset="0"/>
                <a:sym typeface="+mn-ea"/>
              </a:rPr>
              <a:t> </a:t>
            </a:r>
            <a:r>
              <a:rPr lang="en-IN" dirty="0" err="1" smtClean="0">
                <a:latin typeface="Comic Sans MS" panose="030F0702030302020204" pitchFamily="66" charset="0"/>
                <a:sym typeface="+mn-ea"/>
              </a:rPr>
              <a:t>Subudhi</a:t>
            </a:r>
            <a:endParaRPr lang="en-IN" dirty="0" smtClean="0">
              <a:latin typeface="Comic Sans MS" panose="030F0702030302020204" pitchFamily="66" charset="0"/>
            </a:endParaRPr>
          </a:p>
          <a:p>
            <a:r>
              <a:rPr lang="en-US" dirty="0" smtClean="0">
                <a:latin typeface="Comic Sans MS" panose="030F0702030302020204" pitchFamily="66" charset="0"/>
                <a:cs typeface="Times New Roman" panose="02020603050405020304" pitchFamily="18" charset="0"/>
                <a:sym typeface="+mn-ea"/>
              </a:rPr>
              <a:t>Assistant Professor</a:t>
            </a:r>
          </a:p>
          <a:p>
            <a:r>
              <a:rPr lang="en-US" dirty="0" smtClean="0">
                <a:latin typeface="Comic Sans MS" panose="030F0702030302020204" pitchFamily="66" charset="0"/>
                <a:cs typeface="Times New Roman" panose="02020603050405020304" pitchFamily="18" charset="0"/>
                <a:sym typeface="+mn-ea"/>
              </a:rPr>
              <a:t>IIIT Sri City</a:t>
            </a:r>
            <a:endParaRPr lang="en-IN" dirty="0" smtClean="0"/>
          </a:p>
          <a:p>
            <a:endParaRPr lang="en-IN" dirty="0"/>
          </a:p>
        </p:txBody>
      </p:sp>
    </p:spTree>
    <p:extLst>
      <p:ext uri="{BB962C8B-B14F-4D97-AF65-F5344CB8AC3E}">
        <p14:creationId xmlns:p14="http://schemas.microsoft.com/office/powerpoint/2010/main" val="9860510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latin typeface="Comic Sans MS" panose="030F0702030302020204" pitchFamily="66" charset="0"/>
              </a:rPr>
              <a:t>Some Other Image Formats</a:t>
            </a:r>
            <a:endParaRPr lang="en-IN" dirty="0">
              <a:solidFill>
                <a:srgbClr val="FF0000"/>
              </a:solidFill>
              <a:latin typeface="Comic Sans MS" panose="030F0702030302020204" pitchFamily="66" charset="0"/>
            </a:endParaRPr>
          </a:p>
        </p:txBody>
      </p:sp>
      <p:sp>
        <p:nvSpPr>
          <p:cNvPr id="3" name="Content Placeholder 2"/>
          <p:cNvSpPr>
            <a:spLocks noGrp="1"/>
          </p:cNvSpPr>
          <p:nvPr>
            <p:ph idx="1"/>
          </p:nvPr>
        </p:nvSpPr>
        <p:spPr/>
        <p:txBody>
          <a:bodyPr>
            <a:normAutofit/>
          </a:bodyPr>
          <a:lstStyle/>
          <a:p>
            <a:r>
              <a:rPr lang="en-US" b="1" dirty="0"/>
              <a:t>Microsoft Windows: </a:t>
            </a:r>
            <a:r>
              <a:rPr lang="en-US" b="1" dirty="0" smtClean="0"/>
              <a:t>WMF (</a:t>
            </a:r>
            <a:r>
              <a:rPr lang="en-IN" i="1" dirty="0"/>
              <a:t>Windows </a:t>
            </a:r>
            <a:r>
              <a:rPr lang="en-IN" i="1" dirty="0" err="1"/>
              <a:t>MetaFile</a:t>
            </a:r>
            <a:r>
              <a:rPr lang="en-US" b="1" dirty="0" smtClean="0"/>
              <a:t>)</a:t>
            </a:r>
            <a:r>
              <a:rPr lang="en-US" dirty="0" smtClean="0"/>
              <a:t>: </a:t>
            </a:r>
            <a:r>
              <a:rPr lang="en-US" dirty="0"/>
              <a:t>the native vector file format for </a:t>
            </a:r>
            <a:r>
              <a:rPr lang="en-US" dirty="0" smtClean="0"/>
              <a:t>the </a:t>
            </a:r>
            <a:r>
              <a:rPr lang="en-IN" dirty="0" smtClean="0"/>
              <a:t>Microsoft </a:t>
            </a:r>
            <a:r>
              <a:rPr lang="en-IN" dirty="0"/>
              <a:t>Windows operating environment:</a:t>
            </a:r>
          </a:p>
          <a:p>
            <a:r>
              <a:rPr lang="en-US" dirty="0"/>
              <a:t>1. Consist of a collection of GDI (Graphics Device </a:t>
            </a:r>
            <a:r>
              <a:rPr lang="en-US" dirty="0" smtClean="0"/>
              <a:t>Interface) function </a:t>
            </a:r>
            <a:r>
              <a:rPr lang="en-US" dirty="0"/>
              <a:t>calls, also native to the Windows environment.</a:t>
            </a:r>
          </a:p>
          <a:p>
            <a:r>
              <a:rPr lang="en-US" dirty="0"/>
              <a:t>2. When a WMF file is “played” (typically using the </a:t>
            </a:r>
            <a:r>
              <a:rPr lang="en-US" dirty="0" smtClean="0"/>
              <a:t>Windows </a:t>
            </a:r>
            <a:r>
              <a:rPr lang="en-US" dirty="0" err="1" smtClean="0"/>
              <a:t>PlayMetaFile</a:t>
            </a:r>
            <a:r>
              <a:rPr lang="en-US" dirty="0"/>
              <a:t>() function) the described graphics </a:t>
            </a:r>
            <a:r>
              <a:rPr lang="en-US" dirty="0" smtClean="0"/>
              <a:t>is </a:t>
            </a:r>
            <a:r>
              <a:rPr lang="en-IN" dirty="0" smtClean="0"/>
              <a:t>rendered</a:t>
            </a:r>
            <a:r>
              <a:rPr lang="en-IN" dirty="0"/>
              <a:t>.</a:t>
            </a:r>
          </a:p>
          <a:p>
            <a:r>
              <a:rPr lang="en-US" dirty="0"/>
              <a:t>3. WMF files are ostensibly device-independent and </a:t>
            </a:r>
            <a:r>
              <a:rPr lang="en-US" dirty="0" smtClean="0"/>
              <a:t>are </a:t>
            </a:r>
            <a:r>
              <a:rPr lang="en-IN" dirty="0" smtClean="0"/>
              <a:t>unlimited </a:t>
            </a:r>
            <a:r>
              <a:rPr lang="en-IN" dirty="0"/>
              <a:t>in size</a:t>
            </a:r>
            <a:r>
              <a:rPr lang="en-IN" dirty="0" smtClean="0"/>
              <a:t>.</a:t>
            </a:r>
          </a:p>
          <a:p>
            <a:pPr marL="0" indent="0">
              <a:buNone/>
            </a:pPr>
            <a:endParaRPr lang="en-IN" dirty="0"/>
          </a:p>
        </p:txBody>
      </p:sp>
    </p:spTree>
    <p:extLst>
      <p:ext uri="{BB962C8B-B14F-4D97-AF65-F5344CB8AC3E}">
        <p14:creationId xmlns:p14="http://schemas.microsoft.com/office/powerpoint/2010/main" val="339211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58537"/>
            <a:ext cx="10515600" cy="4818426"/>
          </a:xfrm>
        </p:spPr>
        <p:txBody>
          <a:bodyPr/>
          <a:lstStyle/>
          <a:p>
            <a:pPr algn="just"/>
            <a:r>
              <a:rPr lang="en-US" b="1" dirty="0"/>
              <a:t>Microsoft Windows: </a:t>
            </a:r>
            <a:r>
              <a:rPr lang="en-US" b="1" dirty="0" smtClean="0"/>
              <a:t>BMP (</a:t>
            </a:r>
            <a:r>
              <a:rPr lang="en-US" i="1" dirty="0" smtClean="0"/>
              <a:t>Bitmap image files</a:t>
            </a:r>
            <a:r>
              <a:rPr lang="en-US" b="1" dirty="0" smtClean="0"/>
              <a:t>)</a:t>
            </a:r>
            <a:r>
              <a:rPr lang="en-US" dirty="0" smtClean="0"/>
              <a:t>: </a:t>
            </a:r>
            <a:r>
              <a:rPr lang="en-US" dirty="0"/>
              <a:t>the major system standard </a:t>
            </a:r>
            <a:r>
              <a:rPr lang="en-US" dirty="0" smtClean="0"/>
              <a:t>graphics file </a:t>
            </a:r>
            <a:r>
              <a:rPr lang="en-US" dirty="0"/>
              <a:t>format for Microsoft Windows, recognized by </a:t>
            </a:r>
            <a:r>
              <a:rPr lang="en-US" dirty="0" smtClean="0"/>
              <a:t>many programs</a:t>
            </a:r>
            <a:r>
              <a:rPr lang="en-US" dirty="0"/>
              <a:t>. Watch it!: there are many sub-variants within the </a:t>
            </a:r>
            <a:r>
              <a:rPr lang="en-US" dirty="0" smtClean="0"/>
              <a:t>BMP </a:t>
            </a:r>
            <a:r>
              <a:rPr lang="en-IN" dirty="0" smtClean="0"/>
              <a:t>standard.</a:t>
            </a:r>
          </a:p>
          <a:p>
            <a:pPr marL="0" indent="0" algn="just">
              <a:buNone/>
            </a:pPr>
            <a:endParaRPr lang="en-IN" dirty="0" smtClean="0"/>
          </a:p>
          <a:p>
            <a:pPr algn="just"/>
            <a:r>
              <a:rPr lang="en-IN" b="1" dirty="0" err="1" smtClean="0"/>
              <a:t>Netpbm</a:t>
            </a:r>
            <a:r>
              <a:rPr lang="en-IN" b="1" dirty="0" smtClean="0"/>
              <a:t> </a:t>
            </a:r>
            <a:r>
              <a:rPr lang="en-IN" b="1" dirty="0"/>
              <a:t>Format</a:t>
            </a:r>
            <a:r>
              <a:rPr lang="en-IN" dirty="0"/>
              <a:t>: PPM (Portable </a:t>
            </a:r>
            <a:r>
              <a:rPr lang="en-IN" dirty="0" err="1"/>
              <a:t>PixMap</a:t>
            </a:r>
            <a:r>
              <a:rPr lang="en-IN" dirty="0"/>
              <a:t>), PGM (</a:t>
            </a:r>
            <a:r>
              <a:rPr lang="en-IN" dirty="0" smtClean="0"/>
              <a:t>Portable </a:t>
            </a:r>
            <a:r>
              <a:rPr lang="en-US" dirty="0" err="1" smtClean="0"/>
              <a:t>GrayMap</a:t>
            </a:r>
            <a:r>
              <a:rPr lang="en-US" dirty="0"/>
              <a:t>), and PBM (Portable </a:t>
            </a:r>
            <a:r>
              <a:rPr lang="en-US" dirty="0" err="1"/>
              <a:t>BitMap</a:t>
            </a:r>
            <a:r>
              <a:rPr lang="en-US" dirty="0"/>
              <a:t>) belong to a family of </a:t>
            </a:r>
            <a:r>
              <a:rPr lang="en-US" dirty="0" smtClean="0"/>
              <a:t>open source </a:t>
            </a:r>
            <a:r>
              <a:rPr lang="en-US" dirty="0" err="1"/>
              <a:t>Netpbm</a:t>
            </a:r>
            <a:r>
              <a:rPr lang="en-US" dirty="0"/>
              <a:t> formats. These formats are mostly common </a:t>
            </a:r>
            <a:r>
              <a:rPr lang="en-US" dirty="0" smtClean="0"/>
              <a:t>in </a:t>
            </a:r>
            <a:r>
              <a:rPr lang="en-IN" dirty="0" smtClean="0"/>
              <a:t>the </a:t>
            </a:r>
            <a:r>
              <a:rPr lang="en-IN" dirty="0" err="1"/>
              <a:t>linux</a:t>
            </a:r>
            <a:r>
              <a:rPr lang="en-IN" dirty="0"/>
              <a:t>/</a:t>
            </a:r>
            <a:r>
              <a:rPr lang="en-IN" dirty="0" err="1"/>
              <a:t>unix</a:t>
            </a:r>
            <a:r>
              <a:rPr lang="en-IN" dirty="0"/>
              <a:t> environments.</a:t>
            </a:r>
            <a:endParaRPr lang="en-IN" dirty="0"/>
          </a:p>
        </p:txBody>
      </p:sp>
    </p:spTree>
    <p:extLst>
      <p:ext uri="{BB962C8B-B14F-4D97-AF65-F5344CB8AC3E}">
        <p14:creationId xmlns:p14="http://schemas.microsoft.com/office/powerpoint/2010/main" val="12499662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latin typeface="Comic Sans MS" panose="030F0702030302020204" pitchFamily="66" charset="0"/>
              </a:rPr>
              <a:t>PTM</a:t>
            </a:r>
            <a:endParaRPr lang="en-IN" dirty="0">
              <a:solidFill>
                <a:srgbClr val="FF0000"/>
              </a:solidFill>
              <a:latin typeface="Comic Sans MS" panose="030F0702030302020204" pitchFamily="66" charset="0"/>
            </a:endParaRPr>
          </a:p>
        </p:txBody>
      </p:sp>
      <p:sp>
        <p:nvSpPr>
          <p:cNvPr id="3" name="Content Placeholder 2"/>
          <p:cNvSpPr>
            <a:spLocks noGrp="1"/>
          </p:cNvSpPr>
          <p:nvPr>
            <p:ph idx="1"/>
          </p:nvPr>
        </p:nvSpPr>
        <p:spPr/>
        <p:txBody>
          <a:bodyPr/>
          <a:lstStyle/>
          <a:p>
            <a:r>
              <a:rPr lang="en-US" dirty="0"/>
              <a:t>PTM (</a:t>
            </a:r>
            <a:r>
              <a:rPr lang="en-US" i="1" dirty="0"/>
              <a:t>Polynomial Texture Mapping</a:t>
            </a:r>
            <a:r>
              <a:rPr lang="en-US" dirty="0"/>
              <a:t>) is a technique for storing </a:t>
            </a:r>
            <a:r>
              <a:rPr lang="en-US" dirty="0" smtClean="0"/>
              <a:t>a representation </a:t>
            </a:r>
            <a:r>
              <a:rPr lang="en-US" dirty="0"/>
              <a:t>of a camera scene that contains </a:t>
            </a:r>
            <a:r>
              <a:rPr lang="en-US" dirty="0" smtClean="0"/>
              <a:t>information about </a:t>
            </a:r>
            <a:r>
              <a:rPr lang="en-US" dirty="0"/>
              <a:t>a set of images taken under a set of lights that each </a:t>
            </a:r>
            <a:r>
              <a:rPr lang="en-US" dirty="0" smtClean="0"/>
              <a:t>have the </a:t>
            </a:r>
            <a:r>
              <a:rPr lang="en-US" dirty="0"/>
              <a:t>same spectrum (say, a xenon flash), but with each </a:t>
            </a:r>
            <a:r>
              <a:rPr lang="en-US" dirty="0" smtClean="0"/>
              <a:t>light placed </a:t>
            </a:r>
            <a:r>
              <a:rPr lang="en-US" dirty="0"/>
              <a:t>at a different direction </a:t>
            </a:r>
            <a:r>
              <a:rPr lang="en-US" dirty="0" smtClean="0"/>
              <a:t>from </a:t>
            </a:r>
            <a:r>
              <a:rPr lang="en-IN" dirty="0"/>
              <a:t>the scene. PTM </a:t>
            </a:r>
            <a:r>
              <a:rPr lang="en-IN" dirty="0" smtClean="0"/>
              <a:t>was invented </a:t>
            </a:r>
            <a:r>
              <a:rPr lang="en-IN" dirty="0"/>
              <a:t>at Hewlett-Packard.</a:t>
            </a:r>
            <a:endParaRPr lang="en-IN" dirty="0"/>
          </a:p>
        </p:txBody>
      </p:sp>
    </p:spTree>
    <p:extLst>
      <p:ext uri="{BB962C8B-B14F-4D97-AF65-F5344CB8AC3E}">
        <p14:creationId xmlns:p14="http://schemas.microsoft.com/office/powerpoint/2010/main" val="38377964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23406"/>
            <a:ext cx="10515600" cy="5053557"/>
          </a:xfrm>
        </p:spPr>
        <p:txBody>
          <a:bodyPr/>
          <a:lstStyle/>
          <a:p>
            <a:r>
              <a:rPr lang="en-US" b="1" dirty="0"/>
              <a:t>a </a:t>
            </a:r>
            <a:r>
              <a:rPr lang="en-US" dirty="0"/>
              <a:t>50 input images for PTM: lights individually from 50 different directions </a:t>
            </a:r>
            <a:r>
              <a:rPr lang="en-US" b="1" i="1" dirty="0" err="1"/>
              <a:t>e</a:t>
            </a:r>
            <a:r>
              <a:rPr lang="en-US" i="1" dirty="0" err="1"/>
              <a:t>i</a:t>
            </a:r>
            <a:r>
              <a:rPr lang="en-US" i="1" dirty="0"/>
              <a:t> </a:t>
            </a:r>
            <a:r>
              <a:rPr lang="en-US" dirty="0"/>
              <a:t>, </a:t>
            </a:r>
            <a:r>
              <a:rPr lang="en-US" i="1" dirty="0" err="1"/>
              <a:t>i</a:t>
            </a:r>
            <a:r>
              <a:rPr lang="en-US" i="1" dirty="0"/>
              <a:t> </a:t>
            </a:r>
            <a:r>
              <a:rPr lang="en-US" dirty="0"/>
              <a:t>= 1 . . . 50; </a:t>
            </a:r>
            <a:r>
              <a:rPr lang="en-US" b="1" dirty="0"/>
              <a:t>b </a:t>
            </a:r>
            <a:r>
              <a:rPr lang="en-US" dirty="0"/>
              <a:t>interpolated image under new light </a:t>
            </a:r>
            <a:r>
              <a:rPr lang="en-US" b="1" i="1" dirty="0"/>
              <a:t>e</a:t>
            </a:r>
            <a:endParaRPr lang="en-IN" dirty="0"/>
          </a:p>
        </p:txBody>
      </p:sp>
      <p:pic>
        <p:nvPicPr>
          <p:cNvPr id="4" name="Picture 3"/>
          <p:cNvPicPr>
            <a:picLocks noChangeAspect="1"/>
          </p:cNvPicPr>
          <p:nvPr/>
        </p:nvPicPr>
        <p:blipFill>
          <a:blip r:embed="rId2"/>
          <a:stretch>
            <a:fillRect/>
          </a:stretch>
        </p:blipFill>
        <p:spPr>
          <a:xfrm>
            <a:off x="1692319" y="2364377"/>
            <a:ext cx="7987258" cy="4114800"/>
          </a:xfrm>
          <a:prstGeom prst="rect">
            <a:avLst/>
          </a:prstGeom>
        </p:spPr>
      </p:pic>
    </p:spTree>
    <p:extLst>
      <p:ext uri="{BB962C8B-B14F-4D97-AF65-F5344CB8AC3E}">
        <p14:creationId xmlns:p14="http://schemas.microsoft.com/office/powerpoint/2010/main" val="693994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latin typeface="Comic Sans MS" panose="030F0702030302020204" pitchFamily="66" charset="0"/>
              </a:rPr>
              <a:t>JPEG</a:t>
            </a:r>
          </a:p>
        </p:txBody>
      </p:sp>
      <p:sp>
        <p:nvSpPr>
          <p:cNvPr id="3" name="Content Placeholder 2"/>
          <p:cNvSpPr>
            <a:spLocks noGrp="1"/>
          </p:cNvSpPr>
          <p:nvPr>
            <p:ph idx="1"/>
          </p:nvPr>
        </p:nvSpPr>
        <p:spPr/>
        <p:txBody>
          <a:bodyPr>
            <a:normAutofit lnSpcReduction="10000"/>
          </a:bodyPr>
          <a:lstStyle/>
          <a:p>
            <a:r>
              <a:rPr lang="en-US" dirty="0"/>
              <a:t>The most important current standard for image compression is </a:t>
            </a:r>
            <a:r>
              <a:rPr lang="en-US" dirty="0" smtClean="0"/>
              <a:t>JPEG.</a:t>
            </a:r>
          </a:p>
          <a:p>
            <a:r>
              <a:rPr lang="en-US" dirty="0" smtClean="0"/>
              <a:t>This standard was </a:t>
            </a:r>
            <a:r>
              <a:rPr lang="en-US" dirty="0"/>
              <a:t>created by a working group of the International Organization for </a:t>
            </a:r>
            <a:r>
              <a:rPr lang="en-US" dirty="0" smtClean="0"/>
              <a:t>Standardization (ISO</a:t>
            </a:r>
            <a:r>
              <a:rPr lang="en-US" dirty="0"/>
              <a:t>) that was informally called the </a:t>
            </a:r>
            <a:r>
              <a:rPr lang="en-US" i="1" dirty="0">
                <a:solidFill>
                  <a:srgbClr val="00B0F0"/>
                </a:solidFill>
              </a:rPr>
              <a:t>Joint Photographic Experts Group </a:t>
            </a:r>
            <a:r>
              <a:rPr lang="en-US" dirty="0" smtClean="0"/>
              <a:t>and </a:t>
            </a:r>
            <a:r>
              <a:rPr lang="en-IN" dirty="0" smtClean="0"/>
              <a:t>is </a:t>
            </a:r>
            <a:r>
              <a:rPr lang="en-IN" dirty="0"/>
              <a:t>therefore so named</a:t>
            </a:r>
            <a:r>
              <a:rPr lang="en-IN" dirty="0" smtClean="0"/>
              <a:t>.</a:t>
            </a:r>
          </a:p>
          <a:p>
            <a:r>
              <a:rPr lang="en-US" dirty="0"/>
              <a:t>The human vision system has some specific limitations, which JPEG takes </a:t>
            </a:r>
            <a:r>
              <a:rPr lang="en-US" dirty="0" smtClean="0"/>
              <a:t>advantage of </a:t>
            </a:r>
            <a:r>
              <a:rPr lang="en-US" dirty="0"/>
              <a:t>to achieve high rates of compression</a:t>
            </a:r>
            <a:r>
              <a:rPr lang="en-US" dirty="0" smtClean="0"/>
              <a:t>.</a:t>
            </a:r>
          </a:p>
          <a:p>
            <a:r>
              <a:rPr lang="en-US" dirty="0"/>
              <a:t>The eye–brain system cannot </a:t>
            </a:r>
            <a:r>
              <a:rPr lang="en-US" dirty="0" smtClean="0"/>
              <a:t>see extremely </a:t>
            </a:r>
            <a:r>
              <a:rPr lang="en-US" dirty="0"/>
              <a:t>fine detail. </a:t>
            </a:r>
            <a:endParaRPr lang="en-US" dirty="0" smtClean="0"/>
          </a:p>
          <a:p>
            <a:r>
              <a:rPr lang="en-US" dirty="0" smtClean="0"/>
              <a:t>If </a:t>
            </a:r>
            <a:r>
              <a:rPr lang="en-US" dirty="0"/>
              <a:t>many changes occur within a few pixels, we refer to </a:t>
            </a:r>
            <a:r>
              <a:rPr lang="en-US" dirty="0" smtClean="0"/>
              <a:t>that image </a:t>
            </a:r>
            <a:r>
              <a:rPr lang="en-US" dirty="0"/>
              <a:t>segment as having </a:t>
            </a:r>
            <a:r>
              <a:rPr lang="en-US" i="1" dirty="0"/>
              <a:t>high </a:t>
            </a:r>
            <a:r>
              <a:rPr lang="en-US" i="1" dirty="0">
                <a:solidFill>
                  <a:srgbClr val="00B0F0"/>
                </a:solidFill>
              </a:rPr>
              <a:t>spatial </a:t>
            </a:r>
            <a:r>
              <a:rPr lang="en-US" i="1" dirty="0" smtClean="0">
                <a:solidFill>
                  <a:srgbClr val="00B0F0"/>
                </a:solidFill>
              </a:rPr>
              <a:t>frequency </a:t>
            </a:r>
            <a:r>
              <a:rPr lang="en-US" dirty="0" smtClean="0"/>
              <a:t>—</a:t>
            </a:r>
            <a:r>
              <a:rPr lang="en-US" dirty="0"/>
              <a:t>that is, a great deal of </a:t>
            </a:r>
            <a:r>
              <a:rPr lang="en-US" dirty="0" smtClean="0"/>
              <a:t>change </a:t>
            </a:r>
            <a:r>
              <a:rPr lang="en-IN" dirty="0" smtClean="0"/>
              <a:t>in </a:t>
            </a:r>
            <a:r>
              <a:rPr lang="en-IN" dirty="0"/>
              <a:t>(</a:t>
            </a:r>
            <a:r>
              <a:rPr lang="en-IN" i="1" dirty="0"/>
              <a:t>x</a:t>
            </a:r>
            <a:r>
              <a:rPr lang="en-IN" dirty="0"/>
              <a:t>, </a:t>
            </a:r>
            <a:r>
              <a:rPr lang="en-IN" i="1" dirty="0"/>
              <a:t>y</a:t>
            </a:r>
            <a:r>
              <a:rPr lang="en-IN" dirty="0"/>
              <a:t>) space</a:t>
            </a:r>
            <a:r>
              <a:rPr lang="en-IN" dirty="0" smtClean="0"/>
              <a:t>.</a:t>
            </a:r>
          </a:p>
        </p:txBody>
      </p:sp>
    </p:spTree>
    <p:extLst>
      <p:ext uri="{BB962C8B-B14F-4D97-AF65-F5344CB8AC3E}">
        <p14:creationId xmlns:p14="http://schemas.microsoft.com/office/powerpoint/2010/main" val="2877808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40526"/>
            <a:ext cx="10515600" cy="5236437"/>
          </a:xfrm>
        </p:spPr>
        <p:txBody>
          <a:bodyPr>
            <a:normAutofit lnSpcReduction="10000"/>
          </a:bodyPr>
          <a:lstStyle/>
          <a:p>
            <a:r>
              <a:rPr lang="en-US" dirty="0" smtClean="0"/>
              <a:t>Therefore, color information in JPEG is decimated (partially dropped, or averaged) and then small blocks of an image are represented in the spatial frequency domain (u, v), rather than in (x, y). </a:t>
            </a:r>
          </a:p>
          <a:p>
            <a:r>
              <a:rPr lang="en-US" dirty="0" smtClean="0"/>
              <a:t>That is, the speed of changes in x and y is evaluated, from low to high, and a new “image” is formed by grouping the coefficients or weights of these speeds.</a:t>
            </a:r>
            <a:endParaRPr lang="en-IN" dirty="0"/>
          </a:p>
          <a:p>
            <a:r>
              <a:rPr lang="en-US" dirty="0" smtClean="0"/>
              <a:t>Weights </a:t>
            </a:r>
            <a:r>
              <a:rPr lang="en-US" dirty="0"/>
              <a:t>that correspond to slow changes are then favored, using a simple </a:t>
            </a:r>
            <a:r>
              <a:rPr lang="en-US" dirty="0" smtClean="0"/>
              <a:t>trick: values </a:t>
            </a:r>
            <a:r>
              <a:rPr lang="en-US" dirty="0"/>
              <a:t>are divided by some large integer and truncated. In this way, small values </a:t>
            </a:r>
            <a:r>
              <a:rPr lang="en-US" dirty="0" smtClean="0"/>
              <a:t>are </a:t>
            </a:r>
            <a:r>
              <a:rPr lang="en-IN" dirty="0" smtClean="0"/>
              <a:t>zeroed </a:t>
            </a:r>
            <a:r>
              <a:rPr lang="en-IN" dirty="0"/>
              <a:t>out</a:t>
            </a:r>
            <a:r>
              <a:rPr lang="en-IN" dirty="0" smtClean="0"/>
              <a:t>.</a:t>
            </a:r>
          </a:p>
          <a:p>
            <a:r>
              <a:rPr lang="en-US" dirty="0"/>
              <a:t>Since we effectively </a:t>
            </a:r>
            <a:r>
              <a:rPr lang="en-US" dirty="0" smtClean="0"/>
              <a:t>throw away </a:t>
            </a:r>
            <a:r>
              <a:rPr lang="en-US" dirty="0"/>
              <a:t>a lot of information by the division and </a:t>
            </a:r>
            <a:r>
              <a:rPr lang="en-US" dirty="0" smtClean="0"/>
              <a:t>truncation step</a:t>
            </a:r>
            <a:r>
              <a:rPr lang="en-US" dirty="0"/>
              <a:t>, this compression scheme is “</a:t>
            </a:r>
            <a:r>
              <a:rPr lang="en-US" i="1" dirty="0" err="1" smtClean="0">
                <a:solidFill>
                  <a:srgbClr val="00B0F0"/>
                </a:solidFill>
              </a:rPr>
              <a:t>lossy</a:t>
            </a:r>
            <a:r>
              <a:rPr lang="en-US" dirty="0" smtClean="0"/>
              <a:t>”</a:t>
            </a:r>
          </a:p>
          <a:p>
            <a:r>
              <a:rPr lang="en-US" dirty="0" smtClean="0"/>
              <a:t>JPEG </a:t>
            </a:r>
            <a:r>
              <a:rPr lang="en-US" dirty="0"/>
              <a:t>allows the user to set a desired </a:t>
            </a:r>
            <a:r>
              <a:rPr lang="en-US" i="1" dirty="0">
                <a:solidFill>
                  <a:srgbClr val="00B0F0"/>
                </a:solidFill>
              </a:rPr>
              <a:t>level of quality</a:t>
            </a:r>
            <a:r>
              <a:rPr lang="en-US" dirty="0"/>
              <a:t>, </a:t>
            </a:r>
            <a:r>
              <a:rPr lang="en-US" dirty="0" smtClean="0"/>
              <a:t>or </a:t>
            </a:r>
            <a:r>
              <a:rPr lang="en-US" i="1" dirty="0" smtClean="0">
                <a:solidFill>
                  <a:srgbClr val="00B0F0"/>
                </a:solidFill>
              </a:rPr>
              <a:t>compression </a:t>
            </a:r>
            <a:r>
              <a:rPr lang="en-US" i="1" dirty="0">
                <a:solidFill>
                  <a:srgbClr val="00B0F0"/>
                </a:solidFill>
              </a:rPr>
              <a:t>ratio</a:t>
            </a:r>
            <a:r>
              <a:rPr lang="en-US" dirty="0"/>
              <a:t> (input divided by output).</a:t>
            </a:r>
            <a:endParaRPr lang="en-IN" dirty="0"/>
          </a:p>
        </p:txBody>
      </p:sp>
    </p:spTree>
    <p:extLst>
      <p:ext uri="{BB962C8B-B14F-4D97-AF65-F5344CB8AC3E}">
        <p14:creationId xmlns:p14="http://schemas.microsoft.com/office/powerpoint/2010/main" val="3315272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Comic Sans MS" panose="030F0702030302020204" pitchFamily="66" charset="0"/>
              </a:rPr>
              <a:t>JPEG image with low quality specified by user</a:t>
            </a:r>
            <a:r>
              <a:rPr lang="en-US" dirty="0"/>
              <a:t>.</a:t>
            </a:r>
            <a:endParaRPr lang="en-IN" dirty="0"/>
          </a:p>
        </p:txBody>
      </p:sp>
      <p:pic>
        <p:nvPicPr>
          <p:cNvPr id="5" name="Content Placeholder 4"/>
          <p:cNvPicPr>
            <a:picLocks noGrp="1" noChangeAspect="1"/>
          </p:cNvPicPr>
          <p:nvPr>
            <p:ph idx="1"/>
          </p:nvPr>
        </p:nvPicPr>
        <p:blipFill>
          <a:blip r:embed="rId2"/>
          <a:stretch>
            <a:fillRect/>
          </a:stretch>
        </p:blipFill>
        <p:spPr>
          <a:xfrm>
            <a:off x="3105150" y="2775540"/>
            <a:ext cx="5981700" cy="3781425"/>
          </a:xfrm>
          <a:prstGeom prst="rect">
            <a:avLst/>
          </a:prstGeom>
        </p:spPr>
      </p:pic>
      <p:sp>
        <p:nvSpPr>
          <p:cNvPr id="6" name="TextBox 5"/>
          <p:cNvSpPr txBox="1"/>
          <p:nvPr/>
        </p:nvSpPr>
        <p:spPr>
          <a:xfrm>
            <a:off x="838200" y="1576974"/>
            <a:ext cx="10043160" cy="1323439"/>
          </a:xfrm>
          <a:prstGeom prst="rect">
            <a:avLst/>
          </a:prstGeom>
          <a:noFill/>
        </p:spPr>
        <p:txBody>
          <a:bodyPr wrap="square" rtlCol="0">
            <a:spAutoFit/>
          </a:bodyPr>
          <a:lstStyle/>
          <a:p>
            <a:pPr algn="just"/>
            <a:r>
              <a:rPr lang="en-US" sz="2000" dirty="0" smtClean="0"/>
              <a:t>This image is having a </a:t>
            </a:r>
            <a:r>
              <a:rPr lang="en-US" sz="2000" dirty="0"/>
              <a:t>quality </a:t>
            </a:r>
            <a:r>
              <a:rPr lang="en-US" sz="2000" dirty="0" smtClean="0"/>
              <a:t>factor </a:t>
            </a:r>
            <a:r>
              <a:rPr lang="en-US" sz="2000" i="1" dirty="0" smtClean="0"/>
              <a:t>Q </a:t>
            </a:r>
            <a:r>
              <a:rPr lang="en-US" sz="2000" dirty="0"/>
              <a:t>= 10. (The usual default quality factor is </a:t>
            </a:r>
            <a:r>
              <a:rPr lang="en-US" sz="2000" i="1" dirty="0"/>
              <a:t>Q </a:t>
            </a:r>
            <a:r>
              <a:rPr lang="en-US" sz="2000" dirty="0"/>
              <a:t>= </a:t>
            </a:r>
            <a:r>
              <a:rPr lang="en-US" sz="2000" dirty="0" smtClean="0"/>
              <a:t>75). This </a:t>
            </a:r>
            <a:r>
              <a:rPr lang="en-US" sz="2000" dirty="0"/>
              <a:t>image is a mere 1.5% of the original size. In comparison, a JPEG </a:t>
            </a:r>
            <a:r>
              <a:rPr lang="en-US" sz="2000" dirty="0" smtClean="0"/>
              <a:t>image with </a:t>
            </a:r>
            <a:r>
              <a:rPr lang="en-US" sz="2000" i="1" dirty="0"/>
              <a:t>Q </a:t>
            </a:r>
            <a:r>
              <a:rPr lang="en-US" sz="2000" dirty="0"/>
              <a:t>= 75 yields an image size 5.6% of the original, whereas a GIF version </a:t>
            </a:r>
            <a:r>
              <a:rPr lang="en-US" sz="2000" dirty="0" smtClean="0"/>
              <a:t>of this </a:t>
            </a:r>
            <a:r>
              <a:rPr lang="en-US" sz="2000" dirty="0"/>
              <a:t>image compresses down to 23.0% of the uncompressed image size.</a:t>
            </a:r>
            <a:endParaRPr lang="en-IN" sz="2000" dirty="0"/>
          </a:p>
        </p:txBody>
      </p:sp>
    </p:spTree>
    <p:extLst>
      <p:ext uri="{BB962C8B-B14F-4D97-AF65-F5344CB8AC3E}">
        <p14:creationId xmlns:p14="http://schemas.microsoft.com/office/powerpoint/2010/main" val="103355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latin typeface="Comic Sans MS" panose="030F0702030302020204" pitchFamily="66" charset="0"/>
              </a:rPr>
              <a:t>PNG</a:t>
            </a:r>
            <a:endParaRPr lang="en-IN" dirty="0">
              <a:solidFill>
                <a:srgbClr val="FF0000"/>
              </a:solidFill>
              <a:latin typeface="Comic Sans MS" panose="030F0702030302020204" pitchFamily="66" charset="0"/>
            </a:endParaRPr>
          </a:p>
        </p:txBody>
      </p:sp>
      <p:sp>
        <p:nvSpPr>
          <p:cNvPr id="3" name="Content Placeholder 2"/>
          <p:cNvSpPr>
            <a:spLocks noGrp="1"/>
          </p:cNvSpPr>
          <p:nvPr>
            <p:ph idx="1"/>
          </p:nvPr>
        </p:nvSpPr>
        <p:spPr>
          <a:xfrm>
            <a:off x="838200" y="1690688"/>
            <a:ext cx="10515600" cy="4583294"/>
          </a:xfrm>
        </p:spPr>
        <p:txBody>
          <a:bodyPr>
            <a:normAutofit lnSpcReduction="10000"/>
          </a:bodyPr>
          <a:lstStyle/>
          <a:p>
            <a:r>
              <a:rPr lang="en-IN" b="1" dirty="0"/>
              <a:t>PNG format</a:t>
            </a:r>
            <a:r>
              <a:rPr lang="en-IN" dirty="0"/>
              <a:t>: standing for </a:t>
            </a:r>
            <a:r>
              <a:rPr lang="en-IN" b="1" i="1" dirty="0">
                <a:solidFill>
                  <a:srgbClr val="00B0F0"/>
                </a:solidFill>
              </a:rPr>
              <a:t>Portable Network Graphics </a:t>
            </a:r>
            <a:r>
              <a:rPr lang="en-IN" dirty="0"/>
              <a:t>— </a:t>
            </a:r>
            <a:r>
              <a:rPr lang="en-IN" dirty="0" smtClean="0"/>
              <a:t>meant </a:t>
            </a:r>
            <a:r>
              <a:rPr lang="en-US" dirty="0" smtClean="0"/>
              <a:t>to </a:t>
            </a:r>
            <a:r>
              <a:rPr lang="en-US" dirty="0"/>
              <a:t>supersede the GIF standard, and extends it in </a:t>
            </a:r>
            <a:r>
              <a:rPr lang="en-US" dirty="0" smtClean="0"/>
              <a:t>important </a:t>
            </a:r>
            <a:r>
              <a:rPr lang="en-IN" dirty="0" smtClean="0"/>
              <a:t>ways.</a:t>
            </a:r>
          </a:p>
          <a:p>
            <a:r>
              <a:rPr lang="en-US" dirty="0"/>
              <a:t>Special features of PNG files include</a:t>
            </a:r>
            <a:r>
              <a:rPr lang="en-US" dirty="0" smtClean="0"/>
              <a:t>:</a:t>
            </a:r>
          </a:p>
          <a:p>
            <a:pPr lvl="1"/>
            <a:r>
              <a:rPr lang="en-US" dirty="0"/>
              <a:t>support for up to 16 bits per pixel in each </a:t>
            </a:r>
            <a:r>
              <a:rPr lang="en-US" dirty="0" smtClean="0"/>
              <a:t>color channel</a:t>
            </a:r>
            <a:r>
              <a:rPr lang="en-US" dirty="0"/>
              <a:t>, i.e., 48-bit </a:t>
            </a:r>
            <a:r>
              <a:rPr lang="en-US" dirty="0" smtClean="0"/>
              <a:t>color—a large </a:t>
            </a:r>
            <a:r>
              <a:rPr lang="en-US" dirty="0"/>
              <a:t>increase</a:t>
            </a:r>
            <a:r>
              <a:rPr lang="en-US" dirty="0" smtClean="0"/>
              <a:t>.</a:t>
            </a:r>
          </a:p>
          <a:p>
            <a:pPr lvl="1"/>
            <a:r>
              <a:rPr lang="en-IN" dirty="0"/>
              <a:t>Files may contain gamma-correction information </a:t>
            </a:r>
            <a:r>
              <a:rPr lang="en-IN" dirty="0" smtClean="0"/>
              <a:t>for </a:t>
            </a:r>
            <a:r>
              <a:rPr lang="en-US" dirty="0" smtClean="0"/>
              <a:t>correct </a:t>
            </a:r>
            <a:r>
              <a:rPr lang="en-US" dirty="0"/>
              <a:t>display of color images, as well as </a:t>
            </a:r>
            <a:r>
              <a:rPr lang="en-US" dirty="0" smtClean="0"/>
              <a:t>alpha-channel information </a:t>
            </a:r>
            <a:r>
              <a:rPr lang="en-US" dirty="0"/>
              <a:t>for such uses as control of transparency</a:t>
            </a:r>
            <a:r>
              <a:rPr lang="en-US" dirty="0" smtClean="0"/>
              <a:t>.</a:t>
            </a:r>
          </a:p>
          <a:p>
            <a:pPr lvl="1"/>
            <a:r>
              <a:rPr lang="en-US" dirty="0"/>
              <a:t>The display progressively displays pixels in a </a:t>
            </a:r>
            <a:r>
              <a:rPr lang="en-US" dirty="0" smtClean="0"/>
              <a:t>2-dimensional fashion </a:t>
            </a:r>
            <a:r>
              <a:rPr lang="en-US" dirty="0"/>
              <a:t>by showing a few pixels at a time over </a:t>
            </a:r>
            <a:r>
              <a:rPr lang="en-US" dirty="0" smtClean="0"/>
              <a:t>seven passes </a:t>
            </a:r>
            <a:r>
              <a:rPr lang="en-US" dirty="0"/>
              <a:t>through each 8 x 8 block of an image</a:t>
            </a:r>
            <a:r>
              <a:rPr lang="en-US" dirty="0" smtClean="0"/>
              <a:t>.</a:t>
            </a:r>
          </a:p>
          <a:p>
            <a:pPr lvl="1"/>
            <a:r>
              <a:rPr lang="en-US" dirty="0"/>
              <a:t>It supports both lossless and </a:t>
            </a:r>
            <a:r>
              <a:rPr lang="en-US" dirty="0" err="1"/>
              <a:t>lossy</a:t>
            </a:r>
            <a:r>
              <a:rPr lang="en-US" dirty="0"/>
              <a:t> compression </a:t>
            </a:r>
            <a:r>
              <a:rPr lang="en-US" dirty="0" smtClean="0"/>
              <a:t>with performance </a:t>
            </a:r>
            <a:r>
              <a:rPr lang="en-US" dirty="0"/>
              <a:t>better than GIF. PNG is widely supported by various web browsers </a:t>
            </a:r>
            <a:r>
              <a:rPr lang="en-US" dirty="0" smtClean="0"/>
              <a:t>and </a:t>
            </a:r>
            <a:r>
              <a:rPr lang="en-IN" dirty="0" smtClean="0"/>
              <a:t>imaging </a:t>
            </a:r>
            <a:r>
              <a:rPr lang="en-IN" dirty="0"/>
              <a:t>software.</a:t>
            </a:r>
            <a:endParaRPr lang="en-IN" dirty="0"/>
          </a:p>
        </p:txBody>
      </p:sp>
    </p:spTree>
    <p:extLst>
      <p:ext uri="{BB962C8B-B14F-4D97-AF65-F5344CB8AC3E}">
        <p14:creationId xmlns:p14="http://schemas.microsoft.com/office/powerpoint/2010/main" val="3000889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latin typeface="Comic Sans MS" panose="030F0702030302020204" pitchFamily="66" charset="0"/>
              </a:rPr>
              <a:t>TIFF</a:t>
            </a:r>
            <a:endParaRPr lang="en-IN" dirty="0">
              <a:solidFill>
                <a:srgbClr val="FF0000"/>
              </a:solidFill>
              <a:latin typeface="Comic Sans MS" panose="030F0702030302020204" pitchFamily="66" charset="0"/>
            </a:endParaRPr>
          </a:p>
        </p:txBody>
      </p:sp>
      <p:sp>
        <p:nvSpPr>
          <p:cNvPr id="3" name="Content Placeholder 2"/>
          <p:cNvSpPr>
            <a:spLocks noGrp="1"/>
          </p:cNvSpPr>
          <p:nvPr>
            <p:ph idx="1"/>
          </p:nvPr>
        </p:nvSpPr>
        <p:spPr/>
        <p:txBody>
          <a:bodyPr>
            <a:normAutofit fontScale="92500" lnSpcReduction="10000"/>
          </a:bodyPr>
          <a:lstStyle/>
          <a:p>
            <a:r>
              <a:rPr lang="en-IN" b="1" dirty="0"/>
              <a:t>TIFF</a:t>
            </a:r>
            <a:r>
              <a:rPr lang="en-IN" dirty="0"/>
              <a:t>: stands for </a:t>
            </a:r>
            <a:r>
              <a:rPr lang="en-IN" i="1" dirty="0">
                <a:solidFill>
                  <a:srgbClr val="00B0F0"/>
                </a:solidFill>
              </a:rPr>
              <a:t>Tagged Image File </a:t>
            </a:r>
            <a:r>
              <a:rPr lang="en-IN" i="1" dirty="0" smtClean="0">
                <a:solidFill>
                  <a:srgbClr val="00B0F0"/>
                </a:solidFill>
              </a:rPr>
              <a:t>Format</a:t>
            </a:r>
            <a:r>
              <a:rPr lang="en-IN" i="1" dirty="0">
                <a:solidFill>
                  <a:srgbClr val="00B0F0"/>
                </a:solidFill>
              </a:rPr>
              <a:t> </a:t>
            </a:r>
            <a:r>
              <a:rPr lang="en-US" dirty="0" smtClean="0"/>
              <a:t>is </a:t>
            </a:r>
            <a:r>
              <a:rPr lang="en-US" dirty="0"/>
              <a:t>another popular image file format. Developed </a:t>
            </a:r>
            <a:r>
              <a:rPr lang="en-US" dirty="0" smtClean="0"/>
              <a:t>by the </a:t>
            </a:r>
            <a:r>
              <a:rPr lang="en-US" i="1" dirty="0"/>
              <a:t>Aldus Corporation </a:t>
            </a:r>
            <a:r>
              <a:rPr lang="en-US" dirty="0"/>
              <a:t>in the 1980s, it was later supported by </a:t>
            </a:r>
            <a:r>
              <a:rPr lang="en-US" i="1" dirty="0"/>
              <a:t>Microsoft</a:t>
            </a:r>
            <a:r>
              <a:rPr lang="en-US" dirty="0" smtClean="0"/>
              <a:t>.</a:t>
            </a:r>
          </a:p>
          <a:p>
            <a:r>
              <a:rPr lang="en-US" dirty="0"/>
              <a:t>The support for attachment of additional information (</a:t>
            </a:r>
            <a:r>
              <a:rPr lang="en-US" dirty="0" smtClean="0"/>
              <a:t>referred to </a:t>
            </a:r>
            <a:r>
              <a:rPr lang="en-US" dirty="0"/>
              <a:t>as “</a:t>
            </a:r>
            <a:r>
              <a:rPr lang="en-US" dirty="0">
                <a:solidFill>
                  <a:srgbClr val="00B0F0"/>
                </a:solidFill>
              </a:rPr>
              <a:t>tags</a:t>
            </a:r>
            <a:r>
              <a:rPr lang="en-US" dirty="0"/>
              <a:t>”) provides a great deal of flexibility</a:t>
            </a:r>
            <a:r>
              <a:rPr lang="en-US" dirty="0" smtClean="0"/>
              <a:t>.</a:t>
            </a:r>
          </a:p>
          <a:p>
            <a:r>
              <a:rPr lang="en-US" dirty="0"/>
              <a:t>The most important tag is a </a:t>
            </a:r>
            <a:r>
              <a:rPr lang="en-US" i="1" dirty="0" smtClean="0"/>
              <a:t>format signifier</a:t>
            </a:r>
            <a:r>
              <a:rPr lang="en-US" dirty="0"/>
              <a:t>: what type </a:t>
            </a:r>
            <a:r>
              <a:rPr lang="en-US" dirty="0" smtClean="0"/>
              <a:t>of compression </a:t>
            </a:r>
            <a:r>
              <a:rPr lang="en-US" dirty="0"/>
              <a:t>etc. is in use in the stored image</a:t>
            </a:r>
            <a:r>
              <a:rPr lang="en-US" dirty="0" smtClean="0"/>
              <a:t>.</a:t>
            </a:r>
          </a:p>
          <a:p>
            <a:r>
              <a:rPr lang="en-US" dirty="0"/>
              <a:t>TIFF can store many different types of image: </a:t>
            </a:r>
            <a:r>
              <a:rPr lang="en-US" dirty="0" smtClean="0"/>
              <a:t>1-bit, </a:t>
            </a:r>
            <a:r>
              <a:rPr lang="en-IN" dirty="0" smtClean="0"/>
              <a:t>grayscale</a:t>
            </a:r>
            <a:r>
              <a:rPr lang="en-IN" dirty="0"/>
              <a:t>, 8-bit </a:t>
            </a:r>
            <a:r>
              <a:rPr lang="en-IN" dirty="0" err="1"/>
              <a:t>color</a:t>
            </a:r>
            <a:r>
              <a:rPr lang="en-IN" dirty="0"/>
              <a:t>, 24-bit RGB, etc</a:t>
            </a:r>
            <a:r>
              <a:rPr lang="en-IN" dirty="0" smtClean="0"/>
              <a:t>.</a:t>
            </a:r>
          </a:p>
          <a:p>
            <a:r>
              <a:rPr lang="en-US" dirty="0"/>
              <a:t>TIFF was originally a lossless format but now a JPEG </a:t>
            </a:r>
            <a:r>
              <a:rPr lang="en-US" dirty="0" smtClean="0"/>
              <a:t>tag allows </a:t>
            </a:r>
            <a:r>
              <a:rPr lang="en-US" dirty="0"/>
              <a:t>one to opt for JPEG compression.</a:t>
            </a:r>
            <a:endParaRPr lang="en-IN" dirty="0"/>
          </a:p>
        </p:txBody>
      </p:sp>
    </p:spTree>
    <p:extLst>
      <p:ext uri="{BB962C8B-B14F-4D97-AF65-F5344CB8AC3E}">
        <p14:creationId xmlns:p14="http://schemas.microsoft.com/office/powerpoint/2010/main" val="2822387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latin typeface="Comic Sans MS" panose="030F0702030302020204" pitchFamily="66" charset="0"/>
              </a:rPr>
              <a:t>EXIF</a:t>
            </a:r>
            <a:endParaRPr lang="en-IN" dirty="0">
              <a:solidFill>
                <a:srgbClr val="FF0000"/>
              </a:solidFill>
              <a:latin typeface="Comic Sans MS" panose="030F0702030302020204" pitchFamily="66" charset="0"/>
            </a:endParaRPr>
          </a:p>
        </p:txBody>
      </p:sp>
      <p:sp>
        <p:nvSpPr>
          <p:cNvPr id="3" name="Content Placeholder 2"/>
          <p:cNvSpPr>
            <a:spLocks noGrp="1"/>
          </p:cNvSpPr>
          <p:nvPr>
            <p:ph idx="1"/>
          </p:nvPr>
        </p:nvSpPr>
        <p:spPr/>
        <p:txBody>
          <a:bodyPr>
            <a:normAutofit/>
          </a:bodyPr>
          <a:lstStyle/>
          <a:p>
            <a:r>
              <a:rPr lang="en-US" b="1" dirty="0"/>
              <a:t>EXIF </a:t>
            </a:r>
            <a:r>
              <a:rPr lang="en-US" dirty="0"/>
              <a:t>(</a:t>
            </a:r>
            <a:r>
              <a:rPr lang="en-US" i="1" dirty="0">
                <a:solidFill>
                  <a:srgbClr val="00B0F0"/>
                </a:solidFill>
              </a:rPr>
              <a:t>Exchange Image File</a:t>
            </a:r>
            <a:r>
              <a:rPr lang="en-US" dirty="0"/>
              <a:t>) is an image format for </a:t>
            </a:r>
            <a:r>
              <a:rPr lang="en-US" dirty="0" smtClean="0"/>
              <a:t>digital </a:t>
            </a:r>
            <a:r>
              <a:rPr lang="en-IN" dirty="0" smtClean="0"/>
              <a:t>cameras.</a:t>
            </a:r>
          </a:p>
          <a:p>
            <a:r>
              <a:rPr lang="en-IN" dirty="0"/>
              <a:t>It </a:t>
            </a:r>
            <a:r>
              <a:rPr lang="en-IN" dirty="0" smtClean="0"/>
              <a:t>enables </a:t>
            </a:r>
            <a:r>
              <a:rPr lang="en-US" dirty="0" smtClean="0"/>
              <a:t>the </a:t>
            </a:r>
            <a:r>
              <a:rPr lang="en-US" dirty="0"/>
              <a:t>recording of image metadata (exposure, light source/flash, white balance, type </a:t>
            </a:r>
            <a:r>
              <a:rPr lang="en-US" dirty="0" smtClean="0"/>
              <a:t>of scene</a:t>
            </a:r>
            <a:r>
              <a:rPr lang="en-US" dirty="0"/>
              <a:t>, etc.) for </a:t>
            </a:r>
            <a:r>
              <a:rPr lang="en-US" dirty="0" smtClean="0"/>
              <a:t>the standardization </a:t>
            </a:r>
            <a:r>
              <a:rPr lang="en-US" dirty="0"/>
              <a:t>of image exchange</a:t>
            </a:r>
            <a:r>
              <a:rPr lang="en-US" dirty="0" smtClean="0"/>
              <a:t>.</a:t>
            </a:r>
          </a:p>
          <a:p>
            <a:r>
              <a:rPr lang="en-US" dirty="0"/>
              <a:t>A variety of tags (many </a:t>
            </a:r>
            <a:r>
              <a:rPr lang="en-US" dirty="0" smtClean="0"/>
              <a:t>more than </a:t>
            </a:r>
            <a:r>
              <a:rPr lang="en-US" dirty="0"/>
              <a:t>in TIFF) is available to facilitate higher quality printing, since information </a:t>
            </a:r>
            <a:r>
              <a:rPr lang="en-US" dirty="0" smtClean="0"/>
              <a:t>about the </a:t>
            </a:r>
            <a:r>
              <a:rPr lang="en-US" dirty="0"/>
              <a:t>camera and picture-taking conditions can be stored and used, e.g., by printers </a:t>
            </a:r>
            <a:r>
              <a:rPr lang="en-US" dirty="0" smtClean="0"/>
              <a:t>for </a:t>
            </a:r>
            <a:r>
              <a:rPr lang="en-IN" dirty="0" smtClean="0"/>
              <a:t>possible </a:t>
            </a:r>
            <a:r>
              <a:rPr lang="en-IN" dirty="0" err="1"/>
              <a:t>color</a:t>
            </a:r>
            <a:r>
              <a:rPr lang="en-IN" dirty="0"/>
              <a:t>-correction algorithms</a:t>
            </a:r>
            <a:r>
              <a:rPr lang="en-IN" dirty="0" smtClean="0"/>
              <a:t>.</a:t>
            </a:r>
          </a:p>
          <a:p>
            <a:r>
              <a:rPr lang="en-US" dirty="0"/>
              <a:t>The EXIF format is incorporated in the </a:t>
            </a:r>
            <a:r>
              <a:rPr lang="en-US" dirty="0" smtClean="0"/>
              <a:t>JPEG software </a:t>
            </a:r>
            <a:r>
              <a:rPr lang="en-US" dirty="0"/>
              <a:t>in most digital cameras.</a:t>
            </a:r>
            <a:endParaRPr lang="en-IN" dirty="0"/>
          </a:p>
        </p:txBody>
      </p:sp>
    </p:spTree>
    <p:extLst>
      <p:ext uri="{BB962C8B-B14F-4D97-AF65-F5344CB8AC3E}">
        <p14:creationId xmlns:p14="http://schemas.microsoft.com/office/powerpoint/2010/main" val="3607947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latin typeface="Comic Sans MS" panose="030F0702030302020204" pitchFamily="66" charset="0"/>
              </a:rPr>
              <a:t>PS and PDF</a:t>
            </a:r>
            <a:endParaRPr lang="en-IN" dirty="0">
              <a:solidFill>
                <a:srgbClr val="FF0000"/>
              </a:solidFill>
              <a:latin typeface="Comic Sans MS" panose="030F0702030302020204" pitchFamily="66" charset="0"/>
            </a:endParaRPr>
          </a:p>
        </p:txBody>
      </p:sp>
      <p:sp>
        <p:nvSpPr>
          <p:cNvPr id="3" name="Content Placeholder 2"/>
          <p:cNvSpPr>
            <a:spLocks noGrp="1"/>
          </p:cNvSpPr>
          <p:nvPr>
            <p:ph idx="1"/>
          </p:nvPr>
        </p:nvSpPr>
        <p:spPr>
          <a:xfrm>
            <a:off x="838200" y="1690688"/>
            <a:ext cx="10515600" cy="4588238"/>
          </a:xfrm>
        </p:spPr>
        <p:txBody>
          <a:bodyPr>
            <a:normAutofit lnSpcReduction="10000"/>
          </a:bodyPr>
          <a:lstStyle/>
          <a:p>
            <a:pPr algn="just">
              <a:lnSpc>
                <a:spcPct val="100000"/>
              </a:lnSpc>
            </a:pPr>
            <a:r>
              <a:rPr lang="en-US" b="1" i="1" dirty="0"/>
              <a:t>Postscript</a:t>
            </a:r>
            <a:r>
              <a:rPr lang="en-US" b="1" dirty="0"/>
              <a:t> </a:t>
            </a:r>
            <a:r>
              <a:rPr lang="en-US" dirty="0"/>
              <a:t>is an important language for typesetting, and </a:t>
            </a:r>
            <a:r>
              <a:rPr lang="en-US" dirty="0" smtClean="0"/>
              <a:t>many high-end </a:t>
            </a:r>
            <a:r>
              <a:rPr lang="en-US" dirty="0"/>
              <a:t>printers have a Postscript interpreter built into them</a:t>
            </a:r>
            <a:r>
              <a:rPr lang="en-US" dirty="0" smtClean="0"/>
              <a:t>.</a:t>
            </a:r>
          </a:p>
          <a:p>
            <a:pPr algn="just">
              <a:lnSpc>
                <a:spcPct val="100000"/>
              </a:lnSpc>
            </a:pPr>
            <a:r>
              <a:rPr lang="en-US" dirty="0"/>
              <a:t>Postscript is a vector-based picture language, rather than </a:t>
            </a:r>
            <a:r>
              <a:rPr lang="en-US" dirty="0" smtClean="0"/>
              <a:t>pixel based: page </a:t>
            </a:r>
            <a:r>
              <a:rPr lang="en-US" dirty="0"/>
              <a:t>element definitions are essentially in terms </a:t>
            </a:r>
            <a:r>
              <a:rPr lang="en-US" dirty="0" smtClean="0"/>
              <a:t>of </a:t>
            </a:r>
            <a:r>
              <a:rPr lang="en-IN" dirty="0" smtClean="0"/>
              <a:t>vectors.</a:t>
            </a:r>
          </a:p>
          <a:p>
            <a:pPr algn="just">
              <a:lnSpc>
                <a:spcPct val="100000"/>
              </a:lnSpc>
            </a:pPr>
            <a:r>
              <a:rPr lang="en-US" dirty="0"/>
              <a:t>Postscript includes text as well as </a:t>
            </a:r>
            <a:r>
              <a:rPr lang="en-US" dirty="0" smtClean="0"/>
              <a:t>vector/structured </a:t>
            </a:r>
            <a:r>
              <a:rPr lang="en-IN" dirty="0" smtClean="0"/>
              <a:t>graphics.</a:t>
            </a:r>
          </a:p>
          <a:p>
            <a:pPr algn="just">
              <a:lnSpc>
                <a:spcPct val="100000"/>
              </a:lnSpc>
            </a:pPr>
            <a:r>
              <a:rPr lang="en-US" dirty="0"/>
              <a:t>Bit-mapped images can be included in output files.</a:t>
            </a:r>
          </a:p>
          <a:p>
            <a:pPr algn="just">
              <a:lnSpc>
                <a:spcPct val="100000"/>
              </a:lnSpc>
            </a:pPr>
            <a:r>
              <a:rPr lang="en-US" i="1" dirty="0" smtClean="0"/>
              <a:t>Encapsulated </a:t>
            </a:r>
            <a:r>
              <a:rPr lang="en-US" i="1" dirty="0"/>
              <a:t>Postscript files (.EPS) </a:t>
            </a:r>
            <a:r>
              <a:rPr lang="en-US" dirty="0"/>
              <a:t>add some </a:t>
            </a:r>
            <a:r>
              <a:rPr lang="en-US" dirty="0" smtClean="0"/>
              <a:t>additional information </a:t>
            </a:r>
            <a:r>
              <a:rPr lang="en-US" dirty="0"/>
              <a:t>for inclusion of Postscript files in </a:t>
            </a:r>
            <a:r>
              <a:rPr lang="en-US" dirty="0" smtClean="0"/>
              <a:t>another </a:t>
            </a:r>
            <a:r>
              <a:rPr lang="en-IN" dirty="0" smtClean="0"/>
              <a:t>document.</a:t>
            </a:r>
          </a:p>
          <a:p>
            <a:pPr algn="just">
              <a:lnSpc>
                <a:spcPct val="100000"/>
              </a:lnSpc>
            </a:pPr>
            <a:r>
              <a:rPr lang="en-US" dirty="0"/>
              <a:t>Postscript page description language itself does </a:t>
            </a:r>
            <a:r>
              <a:rPr lang="en-US" dirty="0" smtClean="0"/>
              <a:t>not provide </a:t>
            </a:r>
            <a:r>
              <a:rPr lang="en-US" dirty="0"/>
              <a:t>compression; in fact, Postscript files are </a:t>
            </a:r>
            <a:r>
              <a:rPr lang="en-US" dirty="0" smtClean="0"/>
              <a:t>just </a:t>
            </a:r>
            <a:r>
              <a:rPr lang="en-IN" dirty="0" smtClean="0"/>
              <a:t>stored </a:t>
            </a:r>
            <a:r>
              <a:rPr lang="en-IN" dirty="0"/>
              <a:t>as ASCII</a:t>
            </a:r>
            <a:r>
              <a:rPr lang="en-IN" dirty="0" smtClean="0"/>
              <a:t>.</a:t>
            </a:r>
          </a:p>
        </p:txBody>
      </p:sp>
    </p:spTree>
    <p:extLst>
      <p:ext uri="{BB962C8B-B14F-4D97-AF65-F5344CB8AC3E}">
        <p14:creationId xmlns:p14="http://schemas.microsoft.com/office/powerpoint/2010/main" val="1945600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14846"/>
            <a:ext cx="10515600" cy="4962117"/>
          </a:xfrm>
        </p:spPr>
        <p:txBody>
          <a:bodyPr>
            <a:normAutofit fontScale="92500" lnSpcReduction="10000"/>
          </a:bodyPr>
          <a:lstStyle/>
          <a:p>
            <a:pPr algn="just">
              <a:lnSpc>
                <a:spcPct val="110000"/>
              </a:lnSpc>
            </a:pPr>
            <a:r>
              <a:rPr lang="en-US" dirty="0"/>
              <a:t>For files containing images, PDF may achieve higher compression ratios by </a:t>
            </a:r>
            <a:r>
              <a:rPr lang="en-US" dirty="0" smtClean="0"/>
              <a:t>using separate </a:t>
            </a:r>
            <a:r>
              <a:rPr lang="en-US" dirty="0"/>
              <a:t>JPEG compression for the image </a:t>
            </a:r>
            <a:r>
              <a:rPr lang="en-US" dirty="0" smtClean="0"/>
              <a:t>content.</a:t>
            </a:r>
          </a:p>
          <a:p>
            <a:pPr algn="just">
              <a:lnSpc>
                <a:spcPct val="110000"/>
              </a:lnSpc>
            </a:pPr>
            <a:r>
              <a:rPr lang="en-US" dirty="0"/>
              <a:t>Another text + figures language has superseded or at least paralleled Postscript: Adobe Systems Inc. includes </a:t>
            </a:r>
            <a:r>
              <a:rPr lang="en-US" dirty="0">
                <a:solidFill>
                  <a:srgbClr val="00B0F0"/>
                </a:solidFill>
              </a:rPr>
              <a:t>LZW</a:t>
            </a:r>
            <a:r>
              <a:rPr lang="en-US" dirty="0"/>
              <a:t> </a:t>
            </a:r>
            <a:r>
              <a:rPr lang="en-IN" dirty="0"/>
              <a:t>compression in its </a:t>
            </a:r>
            <a:r>
              <a:rPr lang="en-IN" i="1" dirty="0">
                <a:solidFill>
                  <a:srgbClr val="00B0F0"/>
                </a:solidFill>
              </a:rPr>
              <a:t>Portable Document Format (</a:t>
            </a:r>
            <a:r>
              <a:rPr lang="en-IN" b="1" i="1" dirty="0">
                <a:solidFill>
                  <a:srgbClr val="00B0F0"/>
                </a:solidFill>
              </a:rPr>
              <a:t>PDF</a:t>
            </a:r>
            <a:r>
              <a:rPr lang="en-IN" i="1" dirty="0">
                <a:solidFill>
                  <a:srgbClr val="00B0F0"/>
                </a:solidFill>
              </a:rPr>
              <a:t>) </a:t>
            </a:r>
            <a:r>
              <a:rPr lang="en-IN" dirty="0"/>
              <a:t>file format.</a:t>
            </a:r>
          </a:p>
          <a:p>
            <a:pPr algn="just">
              <a:lnSpc>
                <a:spcPct val="110000"/>
              </a:lnSpc>
            </a:pPr>
            <a:r>
              <a:rPr lang="en-US" dirty="0"/>
              <a:t>PDF files that do not include images have about the same compression ratio, 2:1 or 3:1, as do files compressed with other LZW-based </a:t>
            </a:r>
            <a:r>
              <a:rPr lang="en-IN" dirty="0"/>
              <a:t>compression tools</a:t>
            </a:r>
            <a:r>
              <a:rPr lang="en-IN" dirty="0" smtClean="0"/>
              <a:t>.</a:t>
            </a:r>
          </a:p>
          <a:p>
            <a:pPr algn="just">
              <a:lnSpc>
                <a:spcPct val="110000"/>
              </a:lnSpc>
            </a:pPr>
            <a:r>
              <a:rPr lang="en-US" dirty="0" smtClean="0"/>
              <a:t>A useful </a:t>
            </a:r>
            <a:r>
              <a:rPr lang="en-US" dirty="0"/>
              <a:t>feature of the Adobe Acrobat </a:t>
            </a:r>
            <a:r>
              <a:rPr lang="en-US" dirty="0" smtClean="0"/>
              <a:t>PDF </a:t>
            </a:r>
            <a:r>
              <a:rPr lang="en-US" dirty="0"/>
              <a:t>reader is that it can be configured to read documents structured as linked </a:t>
            </a:r>
            <a:r>
              <a:rPr lang="en-US" dirty="0" smtClean="0"/>
              <a:t>elements, with </a:t>
            </a:r>
            <a:r>
              <a:rPr lang="en-US" dirty="0"/>
              <a:t>clickable content and handy summary tree-structured link diagrams provided.</a:t>
            </a:r>
            <a:endParaRPr lang="en-IN" dirty="0"/>
          </a:p>
          <a:p>
            <a:endParaRPr lang="en-IN" dirty="0"/>
          </a:p>
        </p:txBody>
      </p:sp>
    </p:spTree>
    <p:extLst>
      <p:ext uri="{BB962C8B-B14F-4D97-AF65-F5344CB8AC3E}">
        <p14:creationId xmlns:p14="http://schemas.microsoft.com/office/powerpoint/2010/main" val="39529609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385</TotalTime>
  <Words>1181</Words>
  <Application>Microsoft Office PowerPoint</Application>
  <PresentationFormat>Widescreen</PresentationFormat>
  <Paragraphs>58</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Comic Sans MS</vt:lpstr>
      <vt:lpstr>Times New Roman</vt:lpstr>
      <vt:lpstr>Office Theme</vt:lpstr>
      <vt:lpstr>Multimedia Systems Lecture – 10</vt:lpstr>
      <vt:lpstr>JPEG</vt:lpstr>
      <vt:lpstr>PowerPoint Presentation</vt:lpstr>
      <vt:lpstr>JPEG image with low quality specified by user.</vt:lpstr>
      <vt:lpstr>PNG</vt:lpstr>
      <vt:lpstr>TIFF</vt:lpstr>
      <vt:lpstr>EXIF</vt:lpstr>
      <vt:lpstr>PS and PDF</vt:lpstr>
      <vt:lpstr>PowerPoint Presentation</vt:lpstr>
      <vt:lpstr>Some Other Image Formats</vt:lpstr>
      <vt:lpstr>PowerPoint Presentation</vt:lpstr>
      <vt:lpstr>PTM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Multimedia Systems Lecture – 10</dc:title>
  <dc:creator>Windows User</dc:creator>
  <cp:lastModifiedBy>Windows User</cp:lastModifiedBy>
  <cp:revision>15</cp:revision>
  <dcterms:created xsi:type="dcterms:W3CDTF">2022-01-26T19:26:36Z</dcterms:created>
  <dcterms:modified xsi:type="dcterms:W3CDTF">2022-01-27T11:32:53Z</dcterms:modified>
</cp:coreProperties>
</file>