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FC6D53E-DCF5-4E35-AB1A-EBFE8C31811D}" type="datetimeFigureOut">
              <a:rPr lang="en-IN" smtClean="0"/>
              <a:t>01-02-2022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E4614B-2EBB-4E15-BA31-F8DDF60DD656}" type="slidenum">
              <a:rPr lang="en-IN" smtClean="0"/>
              <a:t>‹#›</a:t>
            </a:fld>
            <a:endParaRPr lang="en-IN"/>
          </a:p>
        </p:txBody>
      </p:sp>
    </p:spTree>
    <p:extLst>
      <p:ext uri="{BB962C8B-B14F-4D97-AF65-F5344CB8AC3E}">
        <p14:creationId xmlns:p14="http://schemas.microsoft.com/office/powerpoint/2010/main" val="4052584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FC6D53E-DCF5-4E35-AB1A-EBFE8C31811D}" type="datetimeFigureOut">
              <a:rPr lang="en-IN" smtClean="0"/>
              <a:t>01-02-2022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E4614B-2EBB-4E15-BA31-F8DDF60DD656}" type="slidenum">
              <a:rPr lang="en-IN" smtClean="0"/>
              <a:t>‹#›</a:t>
            </a:fld>
            <a:endParaRPr lang="en-IN"/>
          </a:p>
        </p:txBody>
      </p:sp>
    </p:spTree>
    <p:extLst>
      <p:ext uri="{BB962C8B-B14F-4D97-AF65-F5344CB8AC3E}">
        <p14:creationId xmlns:p14="http://schemas.microsoft.com/office/powerpoint/2010/main" val="2649573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FC6D53E-DCF5-4E35-AB1A-EBFE8C31811D}" type="datetimeFigureOut">
              <a:rPr lang="en-IN" smtClean="0"/>
              <a:t>01-02-2022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E4614B-2EBB-4E15-BA31-F8DDF60DD656}" type="slidenum">
              <a:rPr lang="en-IN" smtClean="0"/>
              <a:t>‹#›</a:t>
            </a:fld>
            <a:endParaRPr lang="en-IN"/>
          </a:p>
        </p:txBody>
      </p:sp>
    </p:spTree>
    <p:extLst>
      <p:ext uri="{BB962C8B-B14F-4D97-AF65-F5344CB8AC3E}">
        <p14:creationId xmlns:p14="http://schemas.microsoft.com/office/powerpoint/2010/main" val="1125859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FC6D53E-DCF5-4E35-AB1A-EBFE8C31811D}" type="datetimeFigureOut">
              <a:rPr lang="en-IN" smtClean="0"/>
              <a:t>01-02-2022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E4614B-2EBB-4E15-BA31-F8DDF60DD656}" type="slidenum">
              <a:rPr lang="en-IN" smtClean="0"/>
              <a:t>‹#›</a:t>
            </a:fld>
            <a:endParaRPr lang="en-IN"/>
          </a:p>
        </p:txBody>
      </p:sp>
    </p:spTree>
    <p:extLst>
      <p:ext uri="{BB962C8B-B14F-4D97-AF65-F5344CB8AC3E}">
        <p14:creationId xmlns:p14="http://schemas.microsoft.com/office/powerpoint/2010/main" val="875403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FC6D53E-DCF5-4E35-AB1A-EBFE8C31811D}" type="datetimeFigureOut">
              <a:rPr lang="en-IN" smtClean="0"/>
              <a:t>01-02-2022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E4614B-2EBB-4E15-BA31-F8DDF60DD656}" type="slidenum">
              <a:rPr lang="en-IN" smtClean="0"/>
              <a:t>‹#›</a:t>
            </a:fld>
            <a:endParaRPr lang="en-IN"/>
          </a:p>
        </p:txBody>
      </p:sp>
    </p:spTree>
    <p:extLst>
      <p:ext uri="{BB962C8B-B14F-4D97-AF65-F5344CB8AC3E}">
        <p14:creationId xmlns:p14="http://schemas.microsoft.com/office/powerpoint/2010/main" val="2037289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FC6D53E-DCF5-4E35-AB1A-EBFE8C31811D}" type="datetimeFigureOut">
              <a:rPr lang="en-IN" smtClean="0"/>
              <a:t>01-02-2022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E4614B-2EBB-4E15-BA31-F8DDF60DD656}" type="slidenum">
              <a:rPr lang="en-IN" smtClean="0"/>
              <a:t>‹#›</a:t>
            </a:fld>
            <a:endParaRPr lang="en-IN"/>
          </a:p>
        </p:txBody>
      </p:sp>
    </p:spTree>
    <p:extLst>
      <p:ext uri="{BB962C8B-B14F-4D97-AF65-F5344CB8AC3E}">
        <p14:creationId xmlns:p14="http://schemas.microsoft.com/office/powerpoint/2010/main" val="356742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FC6D53E-DCF5-4E35-AB1A-EBFE8C31811D}" type="datetimeFigureOut">
              <a:rPr lang="en-IN" smtClean="0"/>
              <a:t>01-02-2022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E4614B-2EBB-4E15-BA31-F8DDF60DD656}" type="slidenum">
              <a:rPr lang="en-IN" smtClean="0"/>
              <a:t>‹#›</a:t>
            </a:fld>
            <a:endParaRPr lang="en-IN"/>
          </a:p>
        </p:txBody>
      </p:sp>
    </p:spTree>
    <p:extLst>
      <p:ext uri="{BB962C8B-B14F-4D97-AF65-F5344CB8AC3E}">
        <p14:creationId xmlns:p14="http://schemas.microsoft.com/office/powerpoint/2010/main" val="580902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FC6D53E-DCF5-4E35-AB1A-EBFE8C31811D}" type="datetimeFigureOut">
              <a:rPr lang="en-IN" smtClean="0"/>
              <a:t>01-02-2022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E4614B-2EBB-4E15-BA31-F8DDF60DD656}" type="slidenum">
              <a:rPr lang="en-IN" smtClean="0"/>
              <a:t>‹#›</a:t>
            </a:fld>
            <a:endParaRPr lang="en-IN"/>
          </a:p>
        </p:txBody>
      </p:sp>
    </p:spTree>
    <p:extLst>
      <p:ext uri="{BB962C8B-B14F-4D97-AF65-F5344CB8AC3E}">
        <p14:creationId xmlns:p14="http://schemas.microsoft.com/office/powerpoint/2010/main" val="300522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C6D53E-DCF5-4E35-AB1A-EBFE8C31811D}" type="datetimeFigureOut">
              <a:rPr lang="en-IN" smtClean="0"/>
              <a:t>01-02-2022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CE4614B-2EBB-4E15-BA31-F8DDF60DD656}" type="slidenum">
              <a:rPr lang="en-IN" smtClean="0"/>
              <a:t>‹#›</a:t>
            </a:fld>
            <a:endParaRPr lang="en-IN"/>
          </a:p>
        </p:txBody>
      </p:sp>
    </p:spTree>
    <p:extLst>
      <p:ext uri="{BB962C8B-B14F-4D97-AF65-F5344CB8AC3E}">
        <p14:creationId xmlns:p14="http://schemas.microsoft.com/office/powerpoint/2010/main" val="1718340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FC6D53E-DCF5-4E35-AB1A-EBFE8C31811D}" type="datetimeFigureOut">
              <a:rPr lang="en-IN" smtClean="0"/>
              <a:t>01-02-2022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E4614B-2EBB-4E15-BA31-F8DDF60DD656}" type="slidenum">
              <a:rPr lang="en-IN" smtClean="0"/>
              <a:t>‹#›</a:t>
            </a:fld>
            <a:endParaRPr lang="en-IN"/>
          </a:p>
        </p:txBody>
      </p:sp>
    </p:spTree>
    <p:extLst>
      <p:ext uri="{BB962C8B-B14F-4D97-AF65-F5344CB8AC3E}">
        <p14:creationId xmlns:p14="http://schemas.microsoft.com/office/powerpoint/2010/main" val="4123415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FC6D53E-DCF5-4E35-AB1A-EBFE8C31811D}" type="datetimeFigureOut">
              <a:rPr lang="en-IN" smtClean="0"/>
              <a:t>01-02-2022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E4614B-2EBB-4E15-BA31-F8DDF60DD656}" type="slidenum">
              <a:rPr lang="en-IN" smtClean="0"/>
              <a:t>‹#›</a:t>
            </a:fld>
            <a:endParaRPr lang="en-IN"/>
          </a:p>
        </p:txBody>
      </p:sp>
    </p:spTree>
    <p:extLst>
      <p:ext uri="{BB962C8B-B14F-4D97-AF65-F5344CB8AC3E}">
        <p14:creationId xmlns:p14="http://schemas.microsoft.com/office/powerpoint/2010/main" val="2219201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C6D53E-DCF5-4E35-AB1A-EBFE8C31811D}" type="datetimeFigureOut">
              <a:rPr lang="en-IN" smtClean="0"/>
              <a:t>01-02-2022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E4614B-2EBB-4E15-BA31-F8DDF60DD656}" type="slidenum">
              <a:rPr lang="en-IN" smtClean="0"/>
              <a:t>‹#›</a:t>
            </a:fld>
            <a:endParaRPr lang="en-IN"/>
          </a:p>
        </p:txBody>
      </p:sp>
    </p:spTree>
    <p:extLst>
      <p:ext uri="{BB962C8B-B14F-4D97-AF65-F5344CB8AC3E}">
        <p14:creationId xmlns:p14="http://schemas.microsoft.com/office/powerpoint/2010/main" val="39729993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sym typeface="+mn-ea"/>
              </a:rPr>
              <a:t>Multimedia Systems</a:t>
            </a:r>
            <a:br>
              <a:rPr lang="en-IN" dirty="0" smtClean="0">
                <a:sym typeface="+mn-ea"/>
              </a:rPr>
            </a:br>
            <a:r>
              <a:rPr lang="en-IN" dirty="0" smtClean="0">
                <a:sym typeface="+mn-ea"/>
              </a:rPr>
              <a:t>Lecture – 11</a:t>
            </a:r>
            <a:endParaRPr lang="en-IN" dirty="0"/>
          </a:p>
        </p:txBody>
      </p:sp>
      <p:sp>
        <p:nvSpPr>
          <p:cNvPr id="3" name="Subtitle 2"/>
          <p:cNvSpPr>
            <a:spLocks noGrp="1"/>
          </p:cNvSpPr>
          <p:nvPr>
            <p:ph type="subTitle" idx="1"/>
          </p:nvPr>
        </p:nvSpPr>
        <p:spPr/>
        <p:txBody>
          <a:bodyPr>
            <a:normAutofit lnSpcReduction="10000"/>
          </a:bodyPr>
          <a:lstStyle/>
          <a:p>
            <a:r>
              <a:rPr lang="en-IN" i="1" dirty="0" smtClean="0">
                <a:sym typeface="+mn-ea"/>
              </a:rPr>
              <a:t>By</a:t>
            </a:r>
          </a:p>
          <a:p>
            <a:r>
              <a:rPr lang="en-IN" dirty="0" err="1" smtClean="0">
                <a:latin typeface="Comic Sans MS" panose="030F0702030302020204" pitchFamily="66" charset="0"/>
                <a:sym typeface="+mn-ea"/>
              </a:rPr>
              <a:t>Dr.</a:t>
            </a:r>
            <a:r>
              <a:rPr lang="en-IN" dirty="0" smtClean="0">
                <a:latin typeface="Comic Sans MS" panose="030F0702030302020204" pitchFamily="66" charset="0"/>
                <a:sym typeface="+mn-ea"/>
              </a:rPr>
              <a:t> </a:t>
            </a:r>
            <a:r>
              <a:rPr lang="en-IN" dirty="0" err="1" smtClean="0">
                <a:latin typeface="Comic Sans MS" panose="030F0702030302020204" pitchFamily="66" charset="0"/>
                <a:sym typeface="+mn-ea"/>
              </a:rPr>
              <a:t>Priyambada</a:t>
            </a:r>
            <a:r>
              <a:rPr lang="en-IN" dirty="0" smtClean="0">
                <a:latin typeface="Comic Sans MS" panose="030F0702030302020204" pitchFamily="66" charset="0"/>
                <a:sym typeface="+mn-ea"/>
              </a:rPr>
              <a:t> </a:t>
            </a:r>
            <a:r>
              <a:rPr lang="en-IN" dirty="0" err="1" smtClean="0">
                <a:latin typeface="Comic Sans MS" panose="030F0702030302020204" pitchFamily="66" charset="0"/>
                <a:sym typeface="+mn-ea"/>
              </a:rPr>
              <a:t>Subudhi</a:t>
            </a:r>
            <a:endParaRPr lang="en-IN" dirty="0" smtClean="0">
              <a:latin typeface="Comic Sans MS" panose="030F0702030302020204" pitchFamily="66" charset="0"/>
            </a:endParaRPr>
          </a:p>
          <a:p>
            <a:r>
              <a:rPr lang="en-US" dirty="0" smtClean="0">
                <a:latin typeface="Comic Sans MS" panose="030F0702030302020204" pitchFamily="66" charset="0"/>
                <a:cs typeface="Times New Roman" panose="02020603050405020304" pitchFamily="18" charset="0"/>
                <a:sym typeface="+mn-ea"/>
              </a:rPr>
              <a:t>Assistant Professor</a:t>
            </a:r>
          </a:p>
          <a:p>
            <a:r>
              <a:rPr lang="en-US" dirty="0" smtClean="0">
                <a:latin typeface="Comic Sans MS" panose="030F0702030302020204" pitchFamily="66" charset="0"/>
                <a:cs typeface="Times New Roman" panose="02020603050405020304" pitchFamily="18" charset="0"/>
                <a:sym typeface="+mn-ea"/>
              </a:rPr>
              <a:t>IIIT Sri City</a:t>
            </a:r>
            <a:endParaRPr lang="en-IN" dirty="0" smtClean="0"/>
          </a:p>
          <a:p>
            <a:endParaRPr lang="en-IN" dirty="0"/>
          </a:p>
        </p:txBody>
      </p:sp>
    </p:spTree>
    <p:extLst>
      <p:ext uri="{BB962C8B-B14F-4D97-AF65-F5344CB8AC3E}">
        <p14:creationId xmlns:p14="http://schemas.microsoft.com/office/powerpoint/2010/main" val="22299053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solidFill>
                  <a:srgbClr val="FF0000"/>
                </a:solidFill>
                <a:latin typeface="Comic Sans MS" panose="030F0702030302020204" pitchFamily="66" charset="0"/>
              </a:rPr>
              <a:t>Color</a:t>
            </a:r>
            <a:r>
              <a:rPr lang="en-IN" dirty="0" smtClean="0">
                <a:solidFill>
                  <a:srgbClr val="FF0000"/>
                </a:solidFill>
                <a:latin typeface="Comic Sans MS" panose="030F0702030302020204" pitchFamily="66" charset="0"/>
              </a:rPr>
              <a:t> Model</a:t>
            </a:r>
            <a:endParaRPr lang="en-IN" dirty="0">
              <a:solidFill>
                <a:srgbClr val="FF0000"/>
              </a:solidFill>
              <a:latin typeface="Comic Sans MS" panose="030F0702030302020204" pitchFamily="66" charset="0"/>
            </a:endParaRPr>
          </a:p>
        </p:txBody>
      </p:sp>
      <p:sp>
        <p:nvSpPr>
          <p:cNvPr id="3" name="Content Placeholder 2"/>
          <p:cNvSpPr>
            <a:spLocks noGrp="1"/>
          </p:cNvSpPr>
          <p:nvPr>
            <p:ph idx="1"/>
          </p:nvPr>
        </p:nvSpPr>
        <p:spPr>
          <a:xfrm>
            <a:off x="838200" y="1690688"/>
            <a:ext cx="10515600" cy="4605609"/>
          </a:xfrm>
        </p:spPr>
        <p:txBody>
          <a:bodyPr>
            <a:normAutofit fontScale="92500"/>
          </a:bodyPr>
          <a:lstStyle/>
          <a:p>
            <a:r>
              <a:rPr lang="en-IN" dirty="0" smtClean="0"/>
              <a:t>A </a:t>
            </a:r>
            <a:r>
              <a:rPr lang="en-IN" dirty="0" err="1" smtClean="0"/>
              <a:t>color</a:t>
            </a:r>
            <a:r>
              <a:rPr lang="en-IN" dirty="0" smtClean="0"/>
              <a:t> model is an orderly system for creating a whole range of </a:t>
            </a:r>
            <a:r>
              <a:rPr lang="en-IN" dirty="0" err="1" smtClean="0"/>
              <a:t>colors</a:t>
            </a:r>
            <a:r>
              <a:rPr lang="en-IN" dirty="0" smtClean="0"/>
              <a:t> from a small set of </a:t>
            </a:r>
            <a:r>
              <a:rPr lang="en-IN" b="1" i="1" dirty="0" smtClean="0"/>
              <a:t>primary </a:t>
            </a:r>
            <a:r>
              <a:rPr lang="en-IN" b="1" i="1" dirty="0" err="1" smtClean="0"/>
              <a:t>colors</a:t>
            </a:r>
            <a:r>
              <a:rPr lang="en-IN" b="1" i="1" dirty="0" smtClean="0"/>
              <a:t> </a:t>
            </a:r>
            <a:r>
              <a:rPr lang="en-IN" i="1" dirty="0" smtClean="0"/>
              <a:t>(are the set of </a:t>
            </a:r>
            <a:r>
              <a:rPr lang="en-IN" i="1" dirty="0" err="1" smtClean="0"/>
              <a:t>colors</a:t>
            </a:r>
            <a:r>
              <a:rPr lang="en-IN" i="1" dirty="0" smtClean="0"/>
              <a:t> that can be combined to make an useful range of </a:t>
            </a:r>
            <a:r>
              <a:rPr lang="en-IN" i="1" dirty="0" err="1" smtClean="0"/>
              <a:t>colors</a:t>
            </a:r>
            <a:r>
              <a:rPr lang="en-IN" i="1" dirty="0" smtClean="0"/>
              <a:t>)</a:t>
            </a:r>
            <a:r>
              <a:rPr lang="en-IN" dirty="0" smtClean="0"/>
              <a:t>. </a:t>
            </a:r>
          </a:p>
          <a:p>
            <a:r>
              <a:rPr lang="en-IN" i="1" dirty="0" err="1" smtClean="0">
                <a:solidFill>
                  <a:srgbClr val="C00000"/>
                </a:solidFill>
              </a:rPr>
              <a:t>Color</a:t>
            </a:r>
            <a:r>
              <a:rPr lang="en-IN" i="1" dirty="0" smtClean="0">
                <a:solidFill>
                  <a:srgbClr val="C00000"/>
                </a:solidFill>
              </a:rPr>
              <a:t> Gamut</a:t>
            </a:r>
            <a:r>
              <a:rPr lang="en-IN" dirty="0" smtClean="0"/>
              <a:t>: Set of all </a:t>
            </a:r>
            <a:r>
              <a:rPr lang="en-IN" dirty="0" err="1" smtClean="0"/>
              <a:t>colors</a:t>
            </a:r>
            <a:r>
              <a:rPr lang="en-IN" dirty="0" smtClean="0"/>
              <a:t> </a:t>
            </a:r>
            <a:r>
              <a:rPr lang="en-US" dirty="0"/>
              <a:t>that we can produce from the primary </a:t>
            </a:r>
            <a:r>
              <a:rPr lang="en-US" dirty="0" smtClean="0"/>
              <a:t>colors.</a:t>
            </a:r>
            <a:endParaRPr lang="en-IN" dirty="0" smtClean="0"/>
          </a:p>
          <a:p>
            <a:r>
              <a:rPr lang="en-IN" dirty="0" smtClean="0"/>
              <a:t>There are two types of </a:t>
            </a:r>
            <a:r>
              <a:rPr lang="en-IN" dirty="0" err="1" smtClean="0"/>
              <a:t>color</a:t>
            </a:r>
            <a:r>
              <a:rPr lang="en-IN" dirty="0" smtClean="0"/>
              <a:t> models. </a:t>
            </a:r>
          </a:p>
          <a:p>
            <a:pPr lvl="1"/>
            <a:r>
              <a:rPr lang="en-IN" dirty="0">
                <a:solidFill>
                  <a:srgbClr val="00B0F0"/>
                </a:solidFill>
              </a:rPr>
              <a:t>Additive </a:t>
            </a:r>
            <a:r>
              <a:rPr lang="en-IN" dirty="0" err="1">
                <a:solidFill>
                  <a:srgbClr val="00B0F0"/>
                </a:solidFill>
              </a:rPr>
              <a:t>color</a:t>
            </a:r>
            <a:r>
              <a:rPr lang="en-IN" dirty="0">
                <a:solidFill>
                  <a:srgbClr val="00B0F0"/>
                </a:solidFill>
              </a:rPr>
              <a:t> </a:t>
            </a:r>
            <a:r>
              <a:rPr lang="en-IN" dirty="0" smtClean="0">
                <a:solidFill>
                  <a:srgbClr val="00B0F0"/>
                </a:solidFill>
              </a:rPr>
              <a:t>model (e.g. RGB </a:t>
            </a:r>
            <a:r>
              <a:rPr lang="en-IN" dirty="0" err="1" smtClean="0">
                <a:solidFill>
                  <a:srgbClr val="00B0F0"/>
                </a:solidFill>
              </a:rPr>
              <a:t>color</a:t>
            </a:r>
            <a:r>
              <a:rPr lang="en-IN" dirty="0" smtClean="0">
                <a:solidFill>
                  <a:srgbClr val="00B0F0"/>
                </a:solidFill>
              </a:rPr>
              <a:t> model)</a:t>
            </a:r>
            <a:endParaRPr lang="en-IN" dirty="0">
              <a:solidFill>
                <a:srgbClr val="00B0F0"/>
              </a:solidFill>
            </a:endParaRPr>
          </a:p>
          <a:p>
            <a:pPr lvl="1"/>
            <a:r>
              <a:rPr lang="en-IN" dirty="0">
                <a:solidFill>
                  <a:srgbClr val="00B0F0"/>
                </a:solidFill>
              </a:rPr>
              <a:t>Subtractive </a:t>
            </a:r>
            <a:r>
              <a:rPr lang="en-IN" dirty="0" err="1">
                <a:solidFill>
                  <a:srgbClr val="00B0F0"/>
                </a:solidFill>
              </a:rPr>
              <a:t>color</a:t>
            </a:r>
            <a:r>
              <a:rPr lang="en-IN" dirty="0">
                <a:solidFill>
                  <a:srgbClr val="00B0F0"/>
                </a:solidFill>
              </a:rPr>
              <a:t> </a:t>
            </a:r>
            <a:r>
              <a:rPr lang="en-IN" dirty="0" smtClean="0">
                <a:solidFill>
                  <a:srgbClr val="00B0F0"/>
                </a:solidFill>
              </a:rPr>
              <a:t>model (e.g. CMY </a:t>
            </a:r>
            <a:r>
              <a:rPr lang="en-IN" dirty="0" err="1" smtClean="0">
                <a:solidFill>
                  <a:srgbClr val="00B0F0"/>
                </a:solidFill>
              </a:rPr>
              <a:t>color</a:t>
            </a:r>
            <a:r>
              <a:rPr lang="en-IN" dirty="0" smtClean="0">
                <a:solidFill>
                  <a:srgbClr val="00B0F0"/>
                </a:solidFill>
              </a:rPr>
              <a:t> model)</a:t>
            </a:r>
          </a:p>
          <a:p>
            <a:r>
              <a:rPr lang="en-IN" dirty="0" smtClean="0"/>
              <a:t>Additive </a:t>
            </a:r>
            <a:r>
              <a:rPr lang="en-IN" dirty="0" err="1" smtClean="0"/>
              <a:t>color</a:t>
            </a:r>
            <a:r>
              <a:rPr lang="en-IN" dirty="0" smtClean="0"/>
              <a:t> models use </a:t>
            </a:r>
            <a:r>
              <a:rPr lang="en-IN" dirty="0" smtClean="0">
                <a:solidFill>
                  <a:srgbClr val="00B0F0"/>
                </a:solidFill>
              </a:rPr>
              <a:t>light</a:t>
            </a:r>
            <a:r>
              <a:rPr lang="en-IN" dirty="0" smtClean="0"/>
              <a:t> to display </a:t>
            </a:r>
            <a:r>
              <a:rPr lang="en-IN" dirty="0" err="1" smtClean="0"/>
              <a:t>color</a:t>
            </a:r>
            <a:r>
              <a:rPr lang="en-IN" dirty="0" smtClean="0"/>
              <a:t> while subtractive models use </a:t>
            </a:r>
            <a:r>
              <a:rPr lang="en-IN" dirty="0" smtClean="0">
                <a:solidFill>
                  <a:srgbClr val="00B0F0"/>
                </a:solidFill>
              </a:rPr>
              <a:t>printing inks</a:t>
            </a:r>
            <a:r>
              <a:rPr lang="en-IN" dirty="0" smtClean="0"/>
              <a:t>.</a:t>
            </a:r>
          </a:p>
          <a:p>
            <a:r>
              <a:rPr lang="en-IN" dirty="0" err="1" smtClean="0"/>
              <a:t>Colors</a:t>
            </a:r>
            <a:r>
              <a:rPr lang="en-IN" dirty="0" smtClean="0"/>
              <a:t> perceived in additive models are the result of </a:t>
            </a:r>
            <a:r>
              <a:rPr lang="en-IN" dirty="0" smtClean="0">
                <a:solidFill>
                  <a:srgbClr val="00B0F0"/>
                </a:solidFill>
              </a:rPr>
              <a:t>transmitted light </a:t>
            </a:r>
            <a:r>
              <a:rPr lang="en-IN" dirty="0" smtClean="0"/>
              <a:t>while the </a:t>
            </a:r>
            <a:r>
              <a:rPr lang="en-IN" dirty="0" err="1" smtClean="0"/>
              <a:t>colors</a:t>
            </a:r>
            <a:r>
              <a:rPr lang="en-IN" dirty="0" smtClean="0"/>
              <a:t> perceived in subtractive models are the result of </a:t>
            </a:r>
            <a:r>
              <a:rPr lang="en-IN" dirty="0" smtClean="0">
                <a:solidFill>
                  <a:srgbClr val="00B0F0"/>
                </a:solidFill>
              </a:rPr>
              <a:t>reflected light</a:t>
            </a:r>
            <a:r>
              <a:rPr lang="en-IN" dirty="0" smtClean="0"/>
              <a:t>.</a:t>
            </a:r>
          </a:p>
        </p:txBody>
      </p:sp>
    </p:spTree>
    <p:extLst>
      <p:ext uri="{BB962C8B-B14F-4D97-AF65-F5344CB8AC3E}">
        <p14:creationId xmlns:p14="http://schemas.microsoft.com/office/powerpoint/2010/main" val="15375344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42555"/>
            <a:ext cx="10515600" cy="5458506"/>
          </a:xfrm>
        </p:spPr>
        <p:txBody>
          <a:bodyPr>
            <a:normAutofit fontScale="85000" lnSpcReduction="20000"/>
          </a:bodyPr>
          <a:lstStyle/>
          <a:p>
            <a:r>
              <a:rPr lang="en-IN" dirty="0" smtClean="0"/>
              <a:t>There are several established </a:t>
            </a:r>
            <a:r>
              <a:rPr lang="en-IN" dirty="0" err="1" smtClean="0"/>
              <a:t>color</a:t>
            </a:r>
            <a:r>
              <a:rPr lang="en-IN" dirty="0" smtClean="0"/>
              <a:t> models </a:t>
            </a:r>
            <a:r>
              <a:rPr lang="en-US" dirty="0" smtClean="0"/>
              <a:t>used </a:t>
            </a:r>
            <a:r>
              <a:rPr lang="en-US" dirty="0"/>
              <a:t>in computer graphics, but the two most common are the </a:t>
            </a:r>
            <a:r>
              <a:rPr lang="en-US" i="1" dirty="0">
                <a:solidFill>
                  <a:srgbClr val="00B0F0"/>
                </a:solidFill>
              </a:rPr>
              <a:t>RGB model </a:t>
            </a:r>
            <a:r>
              <a:rPr lang="en-US" dirty="0"/>
              <a:t>(</a:t>
            </a:r>
            <a:r>
              <a:rPr lang="en-US" b="1" i="1" dirty="0"/>
              <a:t>Red-Green-Blue</a:t>
            </a:r>
            <a:r>
              <a:rPr lang="en-US" dirty="0"/>
              <a:t>) for computer display and the </a:t>
            </a:r>
            <a:r>
              <a:rPr lang="en-US" i="1" dirty="0">
                <a:solidFill>
                  <a:srgbClr val="00B0F0"/>
                </a:solidFill>
              </a:rPr>
              <a:t>CMYK model </a:t>
            </a:r>
            <a:r>
              <a:rPr lang="en-US" dirty="0"/>
              <a:t>(</a:t>
            </a:r>
            <a:r>
              <a:rPr lang="en-US" b="1" i="1" dirty="0"/>
              <a:t>Cyan-Magenta-Yellow-Black</a:t>
            </a:r>
            <a:r>
              <a:rPr lang="en-US" dirty="0"/>
              <a:t>) for printing</a:t>
            </a:r>
            <a:r>
              <a:rPr lang="en-US" dirty="0" smtClean="0"/>
              <a:t>.</a:t>
            </a:r>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pPr marL="0" indent="0">
              <a:buNone/>
            </a:pPr>
            <a:endParaRPr lang="en-US" dirty="0" smtClean="0"/>
          </a:p>
          <a:p>
            <a:pPr marL="0" indent="0">
              <a:buNone/>
            </a:pPr>
            <a:endParaRPr lang="en-US" dirty="0"/>
          </a:p>
          <a:p>
            <a:pPr marL="0" indent="0">
              <a:buNone/>
            </a:pPr>
            <a:endParaRPr lang="en-US" dirty="0" smtClean="0"/>
          </a:p>
          <a:p>
            <a:pPr marL="0" indent="0" algn="ctr">
              <a:buNone/>
            </a:pPr>
            <a:r>
              <a:rPr lang="en-US" sz="2400" dirty="0" smtClean="0"/>
              <a:t>Additive </a:t>
            </a:r>
            <a:r>
              <a:rPr lang="en-US" sz="2400" dirty="0"/>
              <a:t>and subtractive color. </a:t>
            </a:r>
            <a:r>
              <a:rPr lang="en-US" sz="2400" b="1" dirty="0"/>
              <a:t>a </a:t>
            </a:r>
            <a:r>
              <a:rPr lang="en-US" sz="2400" dirty="0"/>
              <a:t>RGB is used to specify additive color. </a:t>
            </a:r>
            <a:r>
              <a:rPr lang="en-US" sz="2400" b="1" dirty="0"/>
              <a:t>b </a:t>
            </a:r>
            <a:r>
              <a:rPr lang="en-US" sz="2400" dirty="0"/>
              <a:t>CMY is </a:t>
            </a:r>
            <a:r>
              <a:rPr lang="en-US" sz="2400" dirty="0" smtClean="0"/>
              <a:t>used</a:t>
            </a:r>
            <a:r>
              <a:rPr lang="en-IN" sz="2400" dirty="0" smtClean="0"/>
              <a:t>to </a:t>
            </a:r>
            <a:r>
              <a:rPr lang="en-IN" sz="2400" dirty="0"/>
              <a:t>specify subtractive </a:t>
            </a:r>
            <a:r>
              <a:rPr lang="en-IN" sz="2400" dirty="0" err="1"/>
              <a:t>color</a:t>
            </a:r>
            <a:endParaRPr lang="en-IN" sz="2400" dirty="0"/>
          </a:p>
        </p:txBody>
      </p:sp>
      <p:pic>
        <p:nvPicPr>
          <p:cNvPr id="4" name="Picture 3"/>
          <p:cNvPicPr>
            <a:picLocks noChangeAspect="1"/>
          </p:cNvPicPr>
          <p:nvPr/>
        </p:nvPicPr>
        <p:blipFill>
          <a:blip r:embed="rId2"/>
          <a:stretch>
            <a:fillRect/>
          </a:stretch>
        </p:blipFill>
        <p:spPr>
          <a:xfrm>
            <a:off x="2247900" y="1894115"/>
            <a:ext cx="7696200" cy="3355386"/>
          </a:xfrm>
          <a:prstGeom prst="rect">
            <a:avLst/>
          </a:prstGeom>
        </p:spPr>
      </p:pic>
    </p:spTree>
    <p:extLst>
      <p:ext uri="{BB962C8B-B14F-4D97-AF65-F5344CB8AC3E}">
        <p14:creationId xmlns:p14="http://schemas.microsoft.com/office/powerpoint/2010/main" val="22834256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latin typeface="Comic Sans MS" panose="030F0702030302020204" pitchFamily="66" charset="0"/>
              </a:rPr>
              <a:t>RGB Model</a:t>
            </a:r>
            <a:endParaRPr lang="en-IN" dirty="0">
              <a:solidFill>
                <a:srgbClr val="FF0000"/>
              </a:solidFill>
              <a:latin typeface="Comic Sans MS" panose="030F0702030302020204" pitchFamily="66" charset="0"/>
            </a:endParaRPr>
          </a:p>
        </p:txBody>
      </p:sp>
      <p:sp>
        <p:nvSpPr>
          <p:cNvPr id="4" name="Content Placeholder 3"/>
          <p:cNvSpPr>
            <a:spLocks noGrp="1"/>
          </p:cNvSpPr>
          <p:nvPr>
            <p:ph sz="half" idx="1"/>
          </p:nvPr>
        </p:nvSpPr>
        <p:spPr/>
        <p:txBody>
          <a:bodyPr>
            <a:normAutofit fontScale="85000" lnSpcReduction="20000"/>
          </a:bodyPr>
          <a:lstStyle/>
          <a:p>
            <a:pPr algn="just"/>
            <a:r>
              <a:rPr lang="en-US" dirty="0"/>
              <a:t>The red, green, and blue (RGB) color space is widely used throughout computer </a:t>
            </a:r>
            <a:r>
              <a:rPr lang="en-US" dirty="0" smtClean="0"/>
              <a:t>graphics.</a:t>
            </a:r>
          </a:p>
          <a:p>
            <a:pPr algn="just"/>
            <a:r>
              <a:rPr lang="en-US" dirty="0"/>
              <a:t>Unit Cube defined on R, G &amp; B axes</a:t>
            </a:r>
            <a:r>
              <a:rPr lang="en-US" dirty="0" smtClean="0"/>
              <a:t>.</a:t>
            </a:r>
          </a:p>
          <a:p>
            <a:pPr algn="just"/>
            <a:r>
              <a:rPr lang="en-US" dirty="0"/>
              <a:t>The Origin </a:t>
            </a:r>
            <a:r>
              <a:rPr lang="en-US" b="1" dirty="0"/>
              <a:t>(0,0,0) </a:t>
            </a:r>
            <a:r>
              <a:rPr lang="en-US" dirty="0"/>
              <a:t>represents black and the diagonally opposite vertex </a:t>
            </a:r>
            <a:r>
              <a:rPr lang="en-US" b="1" dirty="0"/>
              <a:t>(1,1,1) </a:t>
            </a:r>
            <a:r>
              <a:rPr lang="en-US" dirty="0"/>
              <a:t>is </a:t>
            </a:r>
            <a:r>
              <a:rPr lang="en-US" dirty="0" smtClean="0"/>
              <a:t>White.</a:t>
            </a:r>
          </a:p>
          <a:p>
            <a:pPr algn="just"/>
            <a:r>
              <a:rPr lang="en-US" dirty="0"/>
              <a:t>Vertices of the cube on the axes represent primary colors, and the remaining vertices are the complementary color points for each of the primary </a:t>
            </a:r>
            <a:r>
              <a:rPr lang="en-US" dirty="0" smtClean="0"/>
              <a:t>colors.</a:t>
            </a:r>
          </a:p>
          <a:p>
            <a:pPr algn="just"/>
            <a:r>
              <a:rPr lang="en-US" dirty="0"/>
              <a:t>Shades of gray are represented along the main diagonal.</a:t>
            </a:r>
            <a:endParaRPr lang="en-IN" dirty="0"/>
          </a:p>
        </p:txBody>
      </p:sp>
      <p:sp>
        <p:nvSpPr>
          <p:cNvPr id="5" name="Content Placeholder 4"/>
          <p:cNvSpPr>
            <a:spLocks noGrp="1"/>
          </p:cNvSpPr>
          <p:nvPr>
            <p:ph sz="half" idx="2"/>
          </p:nvPr>
        </p:nvSpPr>
        <p:spPr/>
        <p:txBody>
          <a:bodyPr>
            <a:normAutofit fontScale="85000" lnSpcReduction="20000"/>
          </a:bodyPr>
          <a:lstStyle/>
          <a:p>
            <a:pPr marL="0" indent="0">
              <a:buNone/>
            </a:pPr>
            <a:r>
              <a:rPr lang="en-IN" dirty="0" smtClean="0"/>
              <a:t> 		</a:t>
            </a:r>
            <a:r>
              <a:rPr lang="en-IN" dirty="0" smtClean="0">
                <a:solidFill>
                  <a:srgbClr val="C00000"/>
                </a:solidFill>
                <a:latin typeface="Comic Sans MS" panose="030F0702030302020204" pitchFamily="66" charset="0"/>
              </a:rPr>
              <a:t>RGB </a:t>
            </a:r>
            <a:r>
              <a:rPr lang="en-IN" dirty="0" err="1" smtClean="0">
                <a:solidFill>
                  <a:srgbClr val="C00000"/>
                </a:solidFill>
                <a:latin typeface="Comic Sans MS" panose="030F0702030302020204" pitchFamily="66" charset="0"/>
              </a:rPr>
              <a:t>color</a:t>
            </a:r>
            <a:r>
              <a:rPr lang="en-IN" dirty="0" smtClean="0">
                <a:solidFill>
                  <a:srgbClr val="C00000"/>
                </a:solidFill>
                <a:latin typeface="Comic Sans MS" panose="030F0702030302020204" pitchFamily="66" charset="0"/>
              </a:rPr>
              <a:t> Cube</a:t>
            </a:r>
            <a:endParaRPr lang="en-IN" dirty="0">
              <a:solidFill>
                <a:srgbClr val="C00000"/>
              </a:solidFill>
              <a:latin typeface="Comic Sans MS" panose="030F0702030302020204" pitchFamily="66" charset="0"/>
            </a:endParaRPr>
          </a:p>
          <a:p>
            <a:endParaRPr lang="en-IN" dirty="0" smtClean="0"/>
          </a:p>
          <a:p>
            <a:endParaRPr lang="en-IN" dirty="0"/>
          </a:p>
          <a:p>
            <a:endParaRPr lang="en-IN" dirty="0" smtClean="0"/>
          </a:p>
          <a:p>
            <a:endParaRPr lang="en-IN" dirty="0"/>
          </a:p>
          <a:p>
            <a:endParaRPr lang="en-IN" dirty="0" smtClean="0"/>
          </a:p>
          <a:p>
            <a:endParaRPr lang="en-IN" dirty="0"/>
          </a:p>
          <a:p>
            <a:pPr lvl="3"/>
            <a:endParaRPr lang="en-IN" dirty="0" smtClean="0"/>
          </a:p>
          <a:p>
            <a:pPr marL="1371600" lvl="3" indent="0">
              <a:buNone/>
            </a:pPr>
            <a:endParaRPr lang="en-IN" dirty="0" smtClean="0"/>
          </a:p>
          <a:p>
            <a:pPr marL="1371600" lvl="3" indent="0">
              <a:buNone/>
            </a:pPr>
            <a:endParaRPr lang="en-IN" dirty="0"/>
          </a:p>
          <a:p>
            <a:pPr marL="1371600" lvl="3" indent="0">
              <a:buNone/>
            </a:pPr>
            <a:endParaRPr lang="en-IN" dirty="0" smtClean="0"/>
          </a:p>
          <a:p>
            <a:pPr marL="1371600" lvl="3" indent="0">
              <a:buNone/>
            </a:pPr>
            <a:r>
              <a:rPr lang="en-IN" dirty="0" smtClean="0"/>
              <a:t>Black(0,0,0)	             White(1,1,1)	</a:t>
            </a:r>
            <a:endParaRPr lang="en-IN" dirty="0"/>
          </a:p>
        </p:txBody>
      </p:sp>
      <p:pic>
        <p:nvPicPr>
          <p:cNvPr id="7" name="Picture 6"/>
          <p:cNvPicPr>
            <a:picLocks noChangeAspect="1"/>
          </p:cNvPicPr>
          <p:nvPr/>
        </p:nvPicPr>
        <p:blipFill>
          <a:blip r:embed="rId2"/>
          <a:stretch>
            <a:fillRect/>
          </a:stretch>
        </p:blipFill>
        <p:spPr>
          <a:xfrm>
            <a:off x="6831873" y="2294550"/>
            <a:ext cx="3918857" cy="2943225"/>
          </a:xfrm>
          <a:prstGeom prst="rect">
            <a:avLst/>
          </a:prstGeom>
        </p:spPr>
      </p:pic>
    </p:spTree>
    <p:extLst>
      <p:ext uri="{BB962C8B-B14F-4D97-AF65-F5344CB8AC3E}">
        <p14:creationId xmlns:p14="http://schemas.microsoft.com/office/powerpoint/2010/main" val="23918620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838200" y="1254034"/>
            <a:ext cx="10515600" cy="4922929"/>
          </a:xfrm>
        </p:spPr>
        <p:txBody>
          <a:bodyPr/>
          <a:lstStyle/>
          <a:p>
            <a:pPr algn="just"/>
            <a:r>
              <a:rPr lang="en-US" dirty="0"/>
              <a:t>Each color point within the unit cube can be represented as w weighted vector sum of the primary colors, using unit vectors </a:t>
            </a:r>
            <a:r>
              <a:rPr lang="en-US" b="1" dirty="0"/>
              <a:t>R</a:t>
            </a:r>
            <a:r>
              <a:rPr lang="en-US" dirty="0"/>
              <a:t>,</a:t>
            </a:r>
            <a:r>
              <a:rPr lang="en-US" b="1" dirty="0"/>
              <a:t>G</a:t>
            </a:r>
            <a:r>
              <a:rPr lang="en-US" dirty="0"/>
              <a:t> and </a:t>
            </a:r>
            <a:r>
              <a:rPr lang="en-US" b="1" dirty="0"/>
              <a:t>B</a:t>
            </a:r>
            <a:r>
              <a:rPr lang="en-US" dirty="0" smtClean="0"/>
              <a:t>.</a:t>
            </a:r>
          </a:p>
          <a:p>
            <a:pPr marL="0" indent="0" algn="just">
              <a:buNone/>
            </a:pPr>
            <a:r>
              <a:rPr lang="en-US" dirty="0"/>
              <a:t>	</a:t>
            </a:r>
            <a:r>
              <a:rPr lang="en-US" dirty="0" smtClean="0"/>
              <a:t>		</a:t>
            </a:r>
            <a:r>
              <a:rPr lang="en-US" i="1" dirty="0" smtClean="0"/>
              <a:t>	C(</a:t>
            </a:r>
            <a:r>
              <a:rPr lang="el-GR" i="1" dirty="0" smtClean="0"/>
              <a:t>λ</a:t>
            </a:r>
            <a:r>
              <a:rPr lang="en-US" i="1" dirty="0" smtClean="0"/>
              <a:t>) =R</a:t>
            </a:r>
            <a:r>
              <a:rPr lang="en-US" b="1" i="1" dirty="0" smtClean="0"/>
              <a:t>R</a:t>
            </a:r>
            <a:r>
              <a:rPr lang="en-US" i="1" dirty="0" smtClean="0"/>
              <a:t>+G</a:t>
            </a:r>
            <a:r>
              <a:rPr lang="en-US" b="1" i="1" dirty="0" smtClean="0"/>
              <a:t>G</a:t>
            </a:r>
            <a:r>
              <a:rPr lang="en-US" i="1" dirty="0" smtClean="0"/>
              <a:t>+B</a:t>
            </a:r>
            <a:r>
              <a:rPr lang="en-US" b="1" i="1" dirty="0" smtClean="0"/>
              <a:t>B</a:t>
            </a:r>
          </a:p>
          <a:p>
            <a:pPr marL="0" indent="0" algn="just">
              <a:buNone/>
            </a:pPr>
            <a:r>
              <a:rPr lang="en-IN" dirty="0" smtClean="0"/>
              <a:t>Where R, G and B are the assigned values in the range from 0 to 1.0</a:t>
            </a:r>
          </a:p>
          <a:p>
            <a:pPr marL="0" indent="0" algn="just">
              <a:buNone/>
            </a:pPr>
            <a:endParaRPr lang="en-IN" dirty="0" smtClean="0"/>
          </a:p>
          <a:p>
            <a:pPr algn="just"/>
            <a:r>
              <a:rPr lang="en-IN" dirty="0" smtClean="0"/>
              <a:t>For example, the magenta vertex is obtained by adding the maximum red and blue values to produce : (1,0,1)</a:t>
            </a:r>
            <a:endParaRPr lang="en-IN" dirty="0"/>
          </a:p>
        </p:txBody>
      </p:sp>
    </p:spTree>
    <p:extLst>
      <p:ext uri="{BB962C8B-B14F-4D97-AF65-F5344CB8AC3E}">
        <p14:creationId xmlns:p14="http://schemas.microsoft.com/office/powerpoint/2010/main" val="28946189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latin typeface="Comic Sans MS" panose="030F0702030302020204" pitchFamily="66" charset="0"/>
              </a:rPr>
              <a:t>CMY and CMYK model</a:t>
            </a:r>
            <a:endParaRPr lang="en-IN" dirty="0">
              <a:solidFill>
                <a:srgbClr val="FF0000"/>
              </a:solidFill>
              <a:latin typeface="Comic Sans MS" panose="030F0702030302020204" pitchFamily="66" charset="0"/>
            </a:endParaRPr>
          </a:p>
        </p:txBody>
      </p:sp>
      <p:sp>
        <p:nvSpPr>
          <p:cNvPr id="4" name="Content Placeholder 3"/>
          <p:cNvSpPr>
            <a:spLocks noGrp="1"/>
          </p:cNvSpPr>
          <p:nvPr>
            <p:ph sz="half" idx="1"/>
          </p:nvPr>
        </p:nvSpPr>
        <p:spPr/>
        <p:txBody>
          <a:bodyPr>
            <a:normAutofit fontScale="92500" lnSpcReduction="10000"/>
          </a:bodyPr>
          <a:lstStyle/>
          <a:p>
            <a:pPr algn="just"/>
            <a:r>
              <a:rPr lang="en-US" dirty="0"/>
              <a:t>Subtractive Color Model. </a:t>
            </a:r>
            <a:endParaRPr lang="en-US" dirty="0" smtClean="0"/>
          </a:p>
          <a:p>
            <a:pPr algn="just"/>
            <a:r>
              <a:rPr lang="en-US" dirty="0" smtClean="0"/>
              <a:t>Stands </a:t>
            </a:r>
            <a:r>
              <a:rPr lang="en-US" dirty="0"/>
              <a:t>for </a:t>
            </a:r>
            <a:r>
              <a:rPr lang="en-US" dirty="0" smtClean="0">
                <a:solidFill>
                  <a:srgbClr val="00B0F0"/>
                </a:solidFill>
              </a:rPr>
              <a:t>cyan-magenta-yellow</a:t>
            </a:r>
            <a:r>
              <a:rPr lang="en-US" dirty="0" smtClean="0"/>
              <a:t>.</a:t>
            </a:r>
          </a:p>
          <a:p>
            <a:pPr algn="just"/>
            <a:r>
              <a:rPr lang="en-US" dirty="0" smtClean="0"/>
              <a:t>Used </a:t>
            </a:r>
            <a:r>
              <a:rPr lang="en-US" dirty="0"/>
              <a:t>for hardcopy devices (ex. Printers). </a:t>
            </a:r>
            <a:endParaRPr lang="en-US" dirty="0" smtClean="0"/>
          </a:p>
          <a:p>
            <a:pPr algn="just"/>
            <a:r>
              <a:rPr lang="en-US" dirty="0" smtClean="0"/>
              <a:t>A </a:t>
            </a:r>
            <a:r>
              <a:rPr lang="en-US" dirty="0"/>
              <a:t>printed color that looks red absorbs the other two components G and B and reflects R. </a:t>
            </a:r>
            <a:endParaRPr lang="en-US" dirty="0" smtClean="0"/>
          </a:p>
          <a:p>
            <a:pPr algn="just"/>
            <a:r>
              <a:rPr lang="en-US" dirty="0" smtClean="0"/>
              <a:t>Thus </a:t>
            </a:r>
            <a:r>
              <a:rPr lang="en-US" dirty="0"/>
              <a:t>the C-M-Y coordinates are just the complements of the R-G-B coordinates. </a:t>
            </a:r>
            <a:endParaRPr lang="en-IN" dirty="0"/>
          </a:p>
        </p:txBody>
      </p:sp>
      <p:sp>
        <p:nvSpPr>
          <p:cNvPr id="5" name="Content Placeholder 4"/>
          <p:cNvSpPr>
            <a:spLocks noGrp="1"/>
          </p:cNvSpPr>
          <p:nvPr>
            <p:ph sz="half" idx="2"/>
          </p:nvPr>
        </p:nvSpPr>
        <p:spPr/>
        <p:txBody>
          <a:bodyPr>
            <a:normAutofit fontScale="92500" lnSpcReduction="10000"/>
          </a:bodyPr>
          <a:lstStyle/>
          <a:p>
            <a:pPr marL="0" indent="0">
              <a:buNone/>
            </a:pPr>
            <a:r>
              <a:rPr lang="en-IN" dirty="0" smtClean="0">
                <a:solidFill>
                  <a:srgbClr val="C00000"/>
                </a:solidFill>
                <a:latin typeface="Comic Sans MS" panose="030F0702030302020204" pitchFamily="66" charset="0"/>
              </a:rPr>
              <a:t>	CMY </a:t>
            </a:r>
            <a:r>
              <a:rPr lang="en-IN" dirty="0" err="1">
                <a:solidFill>
                  <a:srgbClr val="C00000"/>
                </a:solidFill>
                <a:latin typeface="Comic Sans MS" panose="030F0702030302020204" pitchFamily="66" charset="0"/>
              </a:rPr>
              <a:t>color</a:t>
            </a:r>
            <a:r>
              <a:rPr lang="en-IN" dirty="0">
                <a:solidFill>
                  <a:srgbClr val="C00000"/>
                </a:solidFill>
                <a:latin typeface="Comic Sans MS" panose="030F0702030302020204" pitchFamily="66" charset="0"/>
              </a:rPr>
              <a:t> </a:t>
            </a:r>
            <a:r>
              <a:rPr lang="en-IN" dirty="0" smtClean="0">
                <a:solidFill>
                  <a:srgbClr val="C00000"/>
                </a:solidFill>
                <a:latin typeface="Comic Sans MS" panose="030F0702030302020204" pitchFamily="66" charset="0"/>
              </a:rPr>
              <a:t>Cube</a:t>
            </a:r>
          </a:p>
          <a:p>
            <a:pPr marL="0" indent="0">
              <a:buNone/>
            </a:pPr>
            <a:endParaRPr lang="en-IN" dirty="0">
              <a:solidFill>
                <a:srgbClr val="C00000"/>
              </a:solidFill>
              <a:latin typeface="Comic Sans MS" panose="030F0702030302020204" pitchFamily="66" charset="0"/>
            </a:endParaRPr>
          </a:p>
          <a:p>
            <a:pPr marL="0" indent="0">
              <a:buNone/>
            </a:pPr>
            <a:endParaRPr lang="en-IN" dirty="0" smtClean="0">
              <a:solidFill>
                <a:srgbClr val="C00000"/>
              </a:solidFill>
              <a:latin typeface="Comic Sans MS" panose="030F0702030302020204" pitchFamily="66" charset="0"/>
            </a:endParaRPr>
          </a:p>
          <a:p>
            <a:pPr marL="0" indent="0">
              <a:buNone/>
            </a:pPr>
            <a:endParaRPr lang="en-IN" dirty="0">
              <a:solidFill>
                <a:srgbClr val="C00000"/>
              </a:solidFill>
              <a:latin typeface="Comic Sans MS" panose="030F0702030302020204" pitchFamily="66" charset="0"/>
            </a:endParaRPr>
          </a:p>
          <a:p>
            <a:pPr marL="0" indent="0">
              <a:buNone/>
            </a:pPr>
            <a:endParaRPr lang="en-IN" dirty="0" smtClean="0">
              <a:solidFill>
                <a:srgbClr val="C00000"/>
              </a:solidFill>
              <a:latin typeface="Comic Sans MS" panose="030F0702030302020204" pitchFamily="66" charset="0"/>
            </a:endParaRPr>
          </a:p>
          <a:p>
            <a:pPr marL="0" indent="0">
              <a:buNone/>
            </a:pPr>
            <a:endParaRPr lang="en-IN" dirty="0">
              <a:solidFill>
                <a:srgbClr val="C00000"/>
              </a:solidFill>
              <a:latin typeface="Comic Sans MS" panose="030F0702030302020204" pitchFamily="66" charset="0"/>
            </a:endParaRPr>
          </a:p>
          <a:p>
            <a:pPr marL="0" indent="0">
              <a:buNone/>
            </a:pPr>
            <a:endParaRPr lang="en-IN" dirty="0" smtClean="0">
              <a:solidFill>
                <a:srgbClr val="C00000"/>
              </a:solidFill>
              <a:latin typeface="Comic Sans MS" panose="030F0702030302020204" pitchFamily="66" charset="0"/>
            </a:endParaRPr>
          </a:p>
          <a:p>
            <a:pPr marL="0" indent="0">
              <a:buNone/>
            </a:pPr>
            <a:endParaRPr lang="en-IN" sz="2400" dirty="0" smtClean="0">
              <a:solidFill>
                <a:srgbClr val="C00000"/>
              </a:solidFill>
            </a:endParaRPr>
          </a:p>
          <a:p>
            <a:pPr marL="0" indent="0">
              <a:buNone/>
            </a:pPr>
            <a:r>
              <a:rPr lang="en-IN" sz="2400" dirty="0" smtClean="0">
                <a:solidFill>
                  <a:srgbClr val="C00000"/>
                </a:solidFill>
              </a:rPr>
              <a:t>     	 </a:t>
            </a:r>
          </a:p>
          <a:p>
            <a:pPr marL="0" indent="0">
              <a:buNone/>
            </a:pPr>
            <a:r>
              <a:rPr lang="en-IN" sz="2400" dirty="0">
                <a:solidFill>
                  <a:srgbClr val="C00000"/>
                </a:solidFill>
              </a:rPr>
              <a:t>	</a:t>
            </a:r>
            <a:r>
              <a:rPr lang="en-IN" sz="2200" dirty="0" smtClean="0"/>
              <a:t>White (0,0,0)</a:t>
            </a:r>
            <a:r>
              <a:rPr lang="en-IN" sz="2200" dirty="0"/>
              <a:t>	</a:t>
            </a:r>
            <a:r>
              <a:rPr lang="en-IN" sz="2200" dirty="0" smtClean="0"/>
              <a:t>         Black(1,1,1)</a:t>
            </a:r>
            <a:endParaRPr lang="en-IN" sz="2200" dirty="0"/>
          </a:p>
        </p:txBody>
      </p:sp>
      <p:pic>
        <p:nvPicPr>
          <p:cNvPr id="6" name="Picture 5"/>
          <p:cNvPicPr>
            <a:picLocks noChangeAspect="1"/>
          </p:cNvPicPr>
          <p:nvPr/>
        </p:nvPicPr>
        <p:blipFill>
          <a:blip r:embed="rId2"/>
          <a:stretch>
            <a:fillRect/>
          </a:stretch>
        </p:blipFill>
        <p:spPr>
          <a:xfrm>
            <a:off x="6786596" y="2301008"/>
            <a:ext cx="3952808" cy="3400572"/>
          </a:xfrm>
          <a:prstGeom prst="rect">
            <a:avLst/>
          </a:prstGeom>
        </p:spPr>
      </p:pic>
    </p:spTree>
    <p:extLst>
      <p:ext uri="{BB962C8B-B14F-4D97-AF65-F5344CB8AC3E}">
        <p14:creationId xmlns:p14="http://schemas.microsoft.com/office/powerpoint/2010/main" val="31782052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838200" y="1267097"/>
            <a:ext cx="10515600" cy="4909866"/>
          </a:xfrm>
        </p:spPr>
        <p:txBody>
          <a:bodyPr>
            <a:normAutofit fontScale="85000" lnSpcReduction="20000"/>
          </a:bodyPr>
          <a:lstStyle/>
          <a:p>
            <a:pPr algn="just"/>
            <a:r>
              <a:rPr lang="en-US" dirty="0" smtClean="0"/>
              <a:t>In </a:t>
            </a:r>
            <a:r>
              <a:rPr lang="en-US" dirty="0"/>
              <a:t>additive color models such as RGB, white is the “additive” combination of all primary colored lights, while black is the absence of light</a:t>
            </a:r>
            <a:r>
              <a:rPr lang="en-US" dirty="0" smtClean="0"/>
              <a:t>.</a:t>
            </a:r>
          </a:p>
          <a:p>
            <a:pPr algn="just"/>
            <a:r>
              <a:rPr lang="en-US" dirty="0"/>
              <a:t>In the CMYK model, it is the opposite: white is the natural color of the paper or other background, while black results from a full combination of colored inks</a:t>
            </a:r>
            <a:r>
              <a:rPr lang="en-US" dirty="0" smtClean="0"/>
              <a:t>.</a:t>
            </a:r>
          </a:p>
          <a:p>
            <a:r>
              <a:rPr lang="en-US" b="1" dirty="0"/>
              <a:t>Transformation from RGB to </a:t>
            </a:r>
            <a:r>
              <a:rPr lang="en-US" b="1" dirty="0" smtClean="0"/>
              <a:t>CMY and CMY to </a:t>
            </a:r>
            <a:r>
              <a:rPr lang="en-US" b="1" dirty="0" smtClean="0"/>
              <a:t>RGB</a:t>
            </a:r>
          </a:p>
          <a:p>
            <a:pPr marL="0" indent="0">
              <a:buNone/>
            </a:pPr>
            <a:endParaRPr lang="en-US" b="1" dirty="0" smtClean="0"/>
          </a:p>
          <a:p>
            <a:pPr marL="0" indent="0">
              <a:buNone/>
            </a:pPr>
            <a:endParaRPr lang="en-US" b="1" dirty="0" smtClean="0"/>
          </a:p>
          <a:p>
            <a:endParaRPr lang="en-US" b="1" dirty="0"/>
          </a:p>
          <a:p>
            <a:endParaRPr lang="en-US" b="1" dirty="0" smtClean="0"/>
          </a:p>
          <a:p>
            <a:endParaRPr lang="en-US" b="1" dirty="0"/>
          </a:p>
          <a:p>
            <a:r>
              <a:rPr lang="en-US" b="1" dirty="0" smtClean="0"/>
              <a:t>[</a:t>
            </a:r>
            <a:r>
              <a:rPr lang="en-US" b="1" i="1" dirty="0" smtClean="0">
                <a:solidFill>
                  <a:srgbClr val="C00000"/>
                </a:solidFill>
              </a:rPr>
              <a:t>Complementary colors</a:t>
            </a:r>
            <a:r>
              <a:rPr lang="en-US" b="1" i="1" dirty="0" smtClean="0"/>
              <a:t>: </a:t>
            </a:r>
            <a:r>
              <a:rPr lang="en-US" i="1" dirty="0"/>
              <a:t>Pairs of colors which, when combined in the right proportions, produce white. Example, in the RGB model: red &amp; cyan , green &amp; magenta , blue &amp; yellow</a:t>
            </a:r>
            <a:r>
              <a:rPr lang="en-US" i="1" dirty="0" smtClean="0"/>
              <a:t>.]</a:t>
            </a:r>
            <a:endParaRPr lang="en-US" b="1" i="1" dirty="0" smtClean="0"/>
          </a:p>
          <a:p>
            <a:endParaRPr lang="en-IN" dirty="0"/>
          </a:p>
        </p:txBody>
      </p:sp>
      <p:pic>
        <p:nvPicPr>
          <p:cNvPr id="7" name="Picture 6"/>
          <p:cNvPicPr>
            <a:picLocks noChangeAspect="1"/>
          </p:cNvPicPr>
          <p:nvPr/>
        </p:nvPicPr>
        <p:blipFill>
          <a:blip r:embed="rId2"/>
          <a:stretch>
            <a:fillRect/>
          </a:stretch>
        </p:blipFill>
        <p:spPr>
          <a:xfrm>
            <a:off x="2462619" y="3056708"/>
            <a:ext cx="3049906" cy="1567543"/>
          </a:xfrm>
          <a:prstGeom prst="rect">
            <a:avLst/>
          </a:prstGeom>
        </p:spPr>
      </p:pic>
      <p:pic>
        <p:nvPicPr>
          <p:cNvPr id="8" name="Picture 7"/>
          <p:cNvPicPr>
            <a:picLocks noChangeAspect="1"/>
          </p:cNvPicPr>
          <p:nvPr/>
        </p:nvPicPr>
        <p:blipFill>
          <a:blip r:embed="rId3"/>
          <a:stretch>
            <a:fillRect/>
          </a:stretch>
        </p:blipFill>
        <p:spPr>
          <a:xfrm>
            <a:off x="7688580" y="3056708"/>
            <a:ext cx="2756262" cy="1567543"/>
          </a:xfrm>
          <a:prstGeom prst="rect">
            <a:avLst/>
          </a:prstGeom>
        </p:spPr>
      </p:pic>
    </p:spTree>
    <p:extLst>
      <p:ext uri="{BB962C8B-B14F-4D97-AF65-F5344CB8AC3E}">
        <p14:creationId xmlns:p14="http://schemas.microsoft.com/office/powerpoint/2010/main" val="29698297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latin typeface="Comic Sans MS" panose="030F0702030302020204" pitchFamily="66" charset="0"/>
              </a:rPr>
              <a:t>CMYK Model</a:t>
            </a:r>
            <a:endParaRPr lang="en-IN" dirty="0">
              <a:solidFill>
                <a:srgbClr val="FF0000"/>
              </a:solidFill>
              <a:latin typeface="Comic Sans MS" panose="030F0702030302020204" pitchFamily="66" charset="0"/>
            </a:endParaRPr>
          </a:p>
        </p:txBody>
      </p:sp>
      <p:sp>
        <p:nvSpPr>
          <p:cNvPr id="3" name="Content Placeholder 2"/>
          <p:cNvSpPr>
            <a:spLocks noGrp="1"/>
          </p:cNvSpPr>
          <p:nvPr>
            <p:ph idx="1"/>
          </p:nvPr>
        </p:nvSpPr>
        <p:spPr/>
        <p:txBody>
          <a:bodyPr>
            <a:normAutofit/>
          </a:bodyPr>
          <a:lstStyle/>
          <a:p>
            <a:r>
              <a:rPr lang="en-US" dirty="0"/>
              <a:t> Although cyan, magenta and yellow inks might be expected be sufficient for color printing, most actual color printing uses black ink in addition</a:t>
            </a:r>
            <a:r>
              <a:rPr lang="en-US" dirty="0" smtClean="0"/>
              <a:t>.</a:t>
            </a:r>
          </a:p>
          <a:p>
            <a:r>
              <a:rPr lang="en-US" dirty="0"/>
              <a:t>This is partly because a mixture of the first three inks may not yield a black that is neutral enough, or dark enough, but also because the use of black spares the use of the more expensive colored inks, and also reduces the total amount of ink used, thus speeding drying times</a:t>
            </a:r>
            <a:r>
              <a:rPr lang="en-US" dirty="0" smtClean="0"/>
              <a:t>.</a:t>
            </a:r>
          </a:p>
          <a:p>
            <a:r>
              <a:rPr lang="en-US" dirty="0"/>
              <a:t> K used instead of equal amounts of </a:t>
            </a:r>
            <a:r>
              <a:rPr lang="en-US" dirty="0" smtClean="0"/>
              <a:t>CMY</a:t>
            </a:r>
          </a:p>
        </p:txBody>
      </p:sp>
    </p:spTree>
    <p:extLst>
      <p:ext uri="{BB962C8B-B14F-4D97-AF65-F5344CB8AC3E}">
        <p14:creationId xmlns:p14="http://schemas.microsoft.com/office/powerpoint/2010/main" val="16903412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93223"/>
            <a:ext cx="10515600" cy="4883740"/>
          </a:xfrm>
        </p:spPr>
        <p:txBody>
          <a:bodyPr/>
          <a:lstStyle/>
          <a:p>
            <a:r>
              <a:rPr lang="en-US" dirty="0"/>
              <a:t>Truly “black” black ink is in </a:t>
            </a:r>
            <a:r>
              <a:rPr lang="en-US" dirty="0" smtClean="0"/>
              <a:t>fact cheaper </a:t>
            </a:r>
            <a:r>
              <a:rPr lang="en-US" dirty="0"/>
              <a:t>than mixing colored inks to make black, so a simple approach to </a:t>
            </a:r>
            <a:r>
              <a:rPr lang="en-US" dirty="0" smtClean="0"/>
              <a:t>producing sharper </a:t>
            </a:r>
            <a:r>
              <a:rPr lang="en-US" dirty="0"/>
              <a:t>printer colors is to calculate that part of the three-color mix that would </a:t>
            </a:r>
            <a:r>
              <a:rPr lang="en-US" dirty="0" smtClean="0"/>
              <a:t>be black</a:t>
            </a:r>
            <a:r>
              <a:rPr lang="en-US" dirty="0"/>
              <a:t>, remove it from the color proportions, and add it back as real black. This </a:t>
            </a:r>
            <a:r>
              <a:rPr lang="en-US" dirty="0" smtClean="0"/>
              <a:t>is </a:t>
            </a:r>
            <a:r>
              <a:rPr lang="en-IN" dirty="0" smtClean="0"/>
              <a:t>called </a:t>
            </a:r>
            <a:r>
              <a:rPr lang="en-IN" dirty="0"/>
              <a:t>“</a:t>
            </a:r>
            <a:r>
              <a:rPr lang="en-IN" dirty="0" err="1" smtClean="0">
                <a:solidFill>
                  <a:srgbClr val="00B0F0"/>
                </a:solidFill>
              </a:rPr>
              <a:t>undercolor</a:t>
            </a:r>
            <a:r>
              <a:rPr lang="en-IN" dirty="0" smtClean="0">
                <a:solidFill>
                  <a:srgbClr val="00B0F0"/>
                </a:solidFill>
              </a:rPr>
              <a:t> </a:t>
            </a:r>
            <a:r>
              <a:rPr lang="en-IN" dirty="0">
                <a:solidFill>
                  <a:srgbClr val="00B0F0"/>
                </a:solidFill>
              </a:rPr>
              <a:t>removal</a:t>
            </a:r>
            <a:r>
              <a:rPr lang="en-IN" dirty="0" smtClean="0"/>
              <a:t>.”</a:t>
            </a:r>
          </a:p>
          <a:p>
            <a:r>
              <a:rPr lang="en-US" dirty="0"/>
              <a:t>With </a:t>
            </a:r>
            <a:r>
              <a:rPr lang="en-US" i="1" dirty="0"/>
              <a:t>K </a:t>
            </a:r>
            <a:r>
              <a:rPr lang="en-US" dirty="0"/>
              <a:t>representing the amount of black, the new specification of inks is thus</a:t>
            </a:r>
            <a:endParaRPr lang="en-IN" dirty="0"/>
          </a:p>
        </p:txBody>
      </p:sp>
      <p:pic>
        <p:nvPicPr>
          <p:cNvPr id="4" name="Picture 3"/>
          <p:cNvPicPr>
            <a:picLocks noChangeAspect="1"/>
          </p:cNvPicPr>
          <p:nvPr/>
        </p:nvPicPr>
        <p:blipFill>
          <a:blip r:embed="rId2"/>
          <a:stretch>
            <a:fillRect/>
          </a:stretch>
        </p:blipFill>
        <p:spPr>
          <a:xfrm>
            <a:off x="3931921" y="4348164"/>
            <a:ext cx="3331028" cy="1828799"/>
          </a:xfrm>
          <a:prstGeom prst="rect">
            <a:avLst/>
          </a:prstGeom>
        </p:spPr>
      </p:pic>
    </p:spTree>
    <p:extLst>
      <p:ext uri="{BB962C8B-B14F-4D97-AF65-F5344CB8AC3E}">
        <p14:creationId xmlns:p14="http://schemas.microsoft.com/office/powerpoint/2010/main" val="3941361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TotalTime>
  <Words>551</Words>
  <Application>Microsoft Office PowerPoint</Application>
  <PresentationFormat>Widescreen</PresentationFormat>
  <Paragraphs>79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Comic Sans MS</vt:lpstr>
      <vt:lpstr>Times New Roman</vt:lpstr>
      <vt:lpstr>Office Theme</vt:lpstr>
      <vt:lpstr>Multimedia Systems Lecture – 11</vt:lpstr>
      <vt:lpstr>Color Model</vt:lpstr>
      <vt:lpstr>PowerPoint Presentation</vt:lpstr>
      <vt:lpstr>RGB Model</vt:lpstr>
      <vt:lpstr>PowerPoint Presentation</vt:lpstr>
      <vt:lpstr>CMY and CMYK model</vt:lpstr>
      <vt:lpstr>PowerPoint Presentation</vt:lpstr>
      <vt:lpstr>CMYK Model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 Systems Lecture – 11</dc:title>
  <dc:creator>Windows User</dc:creator>
  <cp:lastModifiedBy>Windows User</cp:lastModifiedBy>
  <cp:revision>13</cp:revision>
  <dcterms:created xsi:type="dcterms:W3CDTF">2022-01-31T16:05:37Z</dcterms:created>
  <dcterms:modified xsi:type="dcterms:W3CDTF">2022-02-01T07:04:16Z</dcterms:modified>
</cp:coreProperties>
</file>