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8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3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4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2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1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9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3118-4634-4B43-801B-A5686FB96B96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782F-66AF-4D3F-965F-FEB71921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8425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TV and in some monitors and multimedia standards, another system, </a:t>
            </a:r>
            <a:r>
              <a:rPr lang="en-US" i="1" dirty="0" smtClean="0">
                <a:solidFill>
                  <a:srgbClr val="00B0F0"/>
                </a:solidFill>
              </a:rPr>
              <a:t>interlaced</a:t>
            </a:r>
            <a:r>
              <a:rPr lang="en-US" i="1" dirty="0" smtClean="0"/>
              <a:t> </a:t>
            </a:r>
            <a:r>
              <a:rPr lang="en-US" dirty="0" smtClean="0"/>
              <a:t>scanning</a:t>
            </a:r>
            <a:r>
              <a:rPr lang="en-US" dirty="0"/>
              <a:t>, is used. </a:t>
            </a:r>
            <a:endParaRPr lang="en-US" dirty="0" smtClean="0"/>
          </a:p>
          <a:p>
            <a:pPr algn="just"/>
            <a:r>
              <a:rPr lang="en-US" dirty="0" smtClean="0"/>
              <a:t>Here</a:t>
            </a:r>
            <a:r>
              <a:rPr lang="en-US" dirty="0"/>
              <a:t>, the odd-numbered lines are traced first, then </a:t>
            </a:r>
            <a:r>
              <a:rPr lang="en-US" dirty="0" smtClean="0"/>
              <a:t>the even-numbered </a:t>
            </a:r>
            <a:r>
              <a:rPr lang="en-US" dirty="0"/>
              <a:t>lines. This results in “odd” and “even” </a:t>
            </a:r>
            <a:r>
              <a:rPr lang="en-US" i="1" dirty="0"/>
              <a:t>fields</a:t>
            </a:r>
            <a:r>
              <a:rPr lang="en-US" dirty="0"/>
              <a:t>—two fields make </a:t>
            </a:r>
            <a:r>
              <a:rPr lang="en-US" dirty="0" smtClean="0"/>
              <a:t>up </a:t>
            </a:r>
            <a:r>
              <a:rPr lang="en-IN" dirty="0" smtClean="0"/>
              <a:t>one </a:t>
            </a:r>
            <a:r>
              <a:rPr lang="en-IN" dirty="0"/>
              <a:t>frame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But the resulting video drawn by interlaced </a:t>
            </a:r>
            <a:r>
              <a:rPr lang="en-US" dirty="0" smtClean="0"/>
              <a:t>scanning </a:t>
            </a:r>
            <a:r>
              <a:rPr lang="en-US" dirty="0"/>
              <a:t>techniques might be unacceptable and has occasional flicker and artifacts. This </a:t>
            </a:r>
            <a:r>
              <a:rPr lang="en-US" dirty="0" smtClean="0"/>
              <a:t>is caused </a:t>
            </a:r>
            <a:r>
              <a:rPr lang="en-US" dirty="0"/>
              <a:t>because the video is captured at different moments in time as two </a:t>
            </a:r>
            <a:r>
              <a:rPr lang="en-US" dirty="0" smtClean="0"/>
              <a:t>field and</a:t>
            </a:r>
            <a:r>
              <a:rPr lang="en-US" dirty="0"/>
              <a:t>, hence, interlaced video frames exhibit motion artifacts when both fields </a:t>
            </a:r>
            <a:r>
              <a:rPr lang="en-US" dirty="0" smtClean="0"/>
              <a:t>are combined </a:t>
            </a:r>
            <a:r>
              <a:rPr lang="en-US" dirty="0"/>
              <a:t>and displayed at the same moment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Video is of better quality when it </a:t>
            </a:r>
            <a:r>
              <a:rPr lang="en-US" dirty="0" smtClean="0"/>
              <a:t>is captured </a:t>
            </a:r>
            <a:r>
              <a:rPr lang="en-US" dirty="0"/>
              <a:t>progressively and drawn progressively, which eliminates the </a:t>
            </a:r>
            <a:r>
              <a:rPr lang="en-US" dirty="0" smtClean="0"/>
              <a:t>occasional </a:t>
            </a:r>
            <a:r>
              <a:rPr lang="en-IN" dirty="0" smtClean="0"/>
              <a:t>flicker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5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073"/>
            <a:ext cx="10515600" cy="5745889"/>
          </a:xfrm>
        </p:spPr>
        <p:txBody>
          <a:bodyPr/>
          <a:lstStyle/>
          <a:p>
            <a:r>
              <a:rPr lang="en-US" sz="2000" i="1" dirty="0"/>
              <a:t>Interlaced scanning. The top figure shows the upper “odd” field consisting </a:t>
            </a:r>
            <a:r>
              <a:rPr lang="en-US" sz="2000" i="1" dirty="0" smtClean="0"/>
              <a:t>of odd-numbered </a:t>
            </a:r>
            <a:r>
              <a:rPr lang="en-US" sz="2000" i="1" dirty="0"/>
              <a:t>lines. The bottom shows a lower “even” field interspersed with the </a:t>
            </a:r>
            <a:r>
              <a:rPr lang="en-US" sz="2000" i="1" dirty="0" smtClean="0"/>
              <a:t>odd field</a:t>
            </a:r>
            <a:r>
              <a:rPr lang="en-US" sz="2000" i="1" dirty="0"/>
              <a:t>. Both fields are shown in succession to meet the required frame rate.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8" y="1397727"/>
            <a:ext cx="6374674" cy="52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2046"/>
            <a:ext cx="10515600" cy="450491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Progressive scanning. All the scan lines are drawn in </a:t>
            </a:r>
            <a:r>
              <a:rPr lang="en-US" i="1" dirty="0" smtClean="0"/>
              <a:t>succession, unlike </a:t>
            </a:r>
            <a:r>
              <a:rPr lang="en-US" i="1" dirty="0"/>
              <a:t>in the interlaced case.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42" y="2795451"/>
            <a:ext cx="626255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Analog Video Standards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NTSC </a:t>
            </a:r>
            <a:r>
              <a:rPr lang="en-IN" b="1" u="sng" dirty="0" smtClean="0">
                <a:solidFill>
                  <a:srgbClr val="C00000"/>
                </a:solidFill>
              </a:rPr>
              <a:t>Video</a:t>
            </a:r>
          </a:p>
          <a:p>
            <a:pPr algn="just"/>
            <a:r>
              <a:rPr lang="en-US" b="1" i="1" dirty="0"/>
              <a:t>NTSC</a:t>
            </a:r>
            <a:r>
              <a:rPr lang="en-US" dirty="0"/>
              <a:t>, named for the </a:t>
            </a:r>
            <a:r>
              <a:rPr lang="en-US" b="1" i="1" dirty="0"/>
              <a:t>National Television System Committee</a:t>
            </a:r>
            <a:r>
              <a:rPr lang="en-US" dirty="0"/>
              <a:t>, is the analog television system that is </a:t>
            </a:r>
            <a:r>
              <a:rPr lang="en-US" dirty="0" smtClean="0"/>
              <a:t>mostly used </a:t>
            </a:r>
            <a:r>
              <a:rPr lang="en-US" dirty="0"/>
              <a:t>in most of North </a:t>
            </a:r>
            <a:r>
              <a:rPr lang="en-US" dirty="0" smtClean="0"/>
              <a:t>America</a:t>
            </a:r>
            <a:r>
              <a:rPr lang="en-US" dirty="0"/>
              <a:t> </a:t>
            </a:r>
            <a:r>
              <a:rPr lang="en-US" dirty="0" smtClean="0"/>
              <a:t>and Japan.</a:t>
            </a:r>
          </a:p>
          <a:p>
            <a:pPr algn="just"/>
            <a:r>
              <a:rPr lang="en-IN" dirty="0"/>
              <a:t>It uses a </a:t>
            </a:r>
            <a:r>
              <a:rPr lang="en-IN" dirty="0" smtClean="0"/>
              <a:t>familiar </a:t>
            </a:r>
            <a:r>
              <a:rPr lang="en-US" dirty="0" smtClean="0"/>
              <a:t>4:3 </a:t>
            </a:r>
            <a:r>
              <a:rPr lang="en-US" i="1" dirty="0"/>
              <a:t>aspect ratio </a:t>
            </a:r>
            <a:r>
              <a:rPr lang="en-US" dirty="0"/>
              <a:t>(i.e., the ratio of picture width to height) and 525 scan lines per </a:t>
            </a:r>
            <a:r>
              <a:rPr lang="en-US" dirty="0" smtClean="0"/>
              <a:t>frame </a:t>
            </a:r>
            <a:r>
              <a:rPr lang="en-IN" dirty="0" smtClean="0"/>
              <a:t>at </a:t>
            </a:r>
            <a:r>
              <a:rPr lang="en-IN" dirty="0"/>
              <a:t>30 fps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NTSC video is an analog signal with no fixed horizontal resolution. </a:t>
            </a:r>
            <a:r>
              <a:rPr lang="en-US" dirty="0" smtClean="0"/>
              <a:t>Therefore, we </a:t>
            </a:r>
            <a:r>
              <a:rPr lang="en-US" dirty="0"/>
              <a:t>must decide how many times to sample the signal for display. Each </a:t>
            </a:r>
            <a:r>
              <a:rPr lang="en-US" dirty="0" smtClean="0"/>
              <a:t>sample </a:t>
            </a:r>
            <a:r>
              <a:rPr lang="en-US" dirty="0"/>
              <a:t>corresponds to one pixel output. A </a:t>
            </a:r>
            <a:r>
              <a:rPr lang="en-US" i="1" dirty="0"/>
              <a:t>pixel clock </a:t>
            </a:r>
            <a:r>
              <a:rPr lang="en-US" dirty="0"/>
              <a:t>divides each horizontal line of </a:t>
            </a:r>
            <a:r>
              <a:rPr lang="en-US" dirty="0" smtClean="0"/>
              <a:t>video into </a:t>
            </a:r>
            <a:r>
              <a:rPr lang="en-US" dirty="0"/>
              <a:t>samples. The higher the frequency of the pixel clock, the more samples per line.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7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PAL </a:t>
            </a:r>
            <a:r>
              <a:rPr lang="en-IN" b="1" u="sng" dirty="0" smtClean="0">
                <a:solidFill>
                  <a:srgbClr val="C00000"/>
                </a:solidFill>
              </a:rPr>
              <a:t>Video</a:t>
            </a:r>
          </a:p>
          <a:p>
            <a:r>
              <a:rPr lang="en-US" i="1" dirty="0"/>
              <a:t>PAL (Phase Alternating Line) </a:t>
            </a:r>
            <a:r>
              <a:rPr lang="en-US" dirty="0"/>
              <a:t>is a TV standard originally invented by German scientists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uses 625 scan lines per frame, at 25 frames per second (or 40 </a:t>
            </a:r>
            <a:r>
              <a:rPr lang="en-US" dirty="0" err="1"/>
              <a:t>msec</a:t>
            </a:r>
            <a:r>
              <a:rPr lang="en-US" dirty="0"/>
              <a:t> / frame), with a 4 : 3 aspect ratio and interlaced fields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important standard is widely used in Western Europe, China, India and many other parts of the world</a:t>
            </a:r>
            <a:r>
              <a:rPr lang="en-US" dirty="0" smtClean="0"/>
              <a:t>.</a:t>
            </a:r>
          </a:p>
          <a:p>
            <a:r>
              <a:rPr lang="en-US" dirty="0"/>
              <a:t>PAL uses the YUV color model with an 8 MHz channel, allocating a bandwidth of 5.5 MHz to Y and 1.8 MHz each to U and V</a:t>
            </a:r>
            <a:r>
              <a:rPr lang="en-US" dirty="0" smtClean="0"/>
              <a:t>.</a:t>
            </a:r>
          </a:p>
          <a:p>
            <a:r>
              <a:rPr lang="en-US" dirty="0"/>
              <a:t>To improve picture quality, </a:t>
            </a:r>
            <a:r>
              <a:rPr lang="en-US" dirty="0" err="1"/>
              <a:t>chroma</a:t>
            </a:r>
            <a:r>
              <a:rPr lang="en-US" dirty="0"/>
              <a:t> signals have alternate signs (e.g., +U and — U) in successive scan lines; hence the name "Phase Alternating Line</a:t>
            </a:r>
            <a:r>
              <a:rPr lang="en-US" dirty="0" smtClean="0"/>
              <a:t>.</a:t>
            </a:r>
          </a:p>
          <a:p>
            <a:r>
              <a:rPr lang="en-US" dirty="0"/>
              <a:t>This facilitates the use of a (line - rate) comb filter at the receiver — the signals in consecutive lines are averaged so as to cancel the </a:t>
            </a:r>
            <a:r>
              <a:rPr lang="en-US" dirty="0" err="1"/>
              <a:t>chroma</a:t>
            </a:r>
            <a:r>
              <a:rPr lang="en-US" dirty="0"/>
              <a:t> signals (which always carry opposite signs) for separating Y and C and obtain high - quality Y signals.</a:t>
            </a: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SECAM </a:t>
            </a:r>
            <a:r>
              <a:rPr lang="en-IN" b="1" u="sng" dirty="0" smtClean="0">
                <a:solidFill>
                  <a:srgbClr val="C00000"/>
                </a:solidFill>
              </a:rPr>
              <a:t>Video</a:t>
            </a:r>
          </a:p>
          <a:p>
            <a:r>
              <a:rPr lang="en-US" dirty="0"/>
              <a:t>SECAM, which was invented by the French, is the third major broadcast TV standard. </a:t>
            </a:r>
            <a:endParaRPr lang="en-US" dirty="0" smtClean="0"/>
          </a:p>
          <a:p>
            <a:r>
              <a:rPr lang="fr-FR" dirty="0"/>
              <a:t> SECAM stands for </a:t>
            </a:r>
            <a:r>
              <a:rPr lang="fr-FR" dirty="0" err="1"/>
              <a:t>Systeme</a:t>
            </a:r>
            <a:r>
              <a:rPr lang="fr-FR" dirty="0"/>
              <a:t> Electronique Couleur Avec </a:t>
            </a:r>
            <a:r>
              <a:rPr lang="fr-FR" dirty="0" err="1"/>
              <a:t>Memorie</a:t>
            </a:r>
            <a:r>
              <a:rPr lang="fr-FR" dirty="0" smtClean="0"/>
              <a:t>.</a:t>
            </a:r>
          </a:p>
          <a:p>
            <a:r>
              <a:rPr lang="en-US" dirty="0"/>
              <a:t>SECAM also uses 625 scan lines per frame, at 25 frames per second, with a 4:3 aspect ratio and interlaced fields</a:t>
            </a:r>
            <a:r>
              <a:rPr lang="en-US" dirty="0" smtClean="0"/>
              <a:t>.</a:t>
            </a:r>
          </a:p>
          <a:p>
            <a:r>
              <a:rPr lang="en-US" dirty="0"/>
              <a:t>SECAM and PAL are similar, </a:t>
            </a:r>
            <a:r>
              <a:rPr lang="en-US" dirty="0" smtClean="0"/>
              <a:t>differing </a:t>
            </a:r>
            <a:r>
              <a:rPr lang="en-US" dirty="0"/>
              <a:t>slightly in their color coding scheme.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SECAM, U and V signals are modulated using separate color subcarriers at 4.25 MHz and 4.41 MHz, respectively. They are sent in alternate lines - that is, only one of the U or V signals will be sent on each scan line.</a:t>
            </a: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Video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Video, whether analog or digital, is represented by a sequence of discrete </a:t>
            </a:r>
            <a:r>
              <a:rPr lang="en-US" dirty="0" smtClean="0"/>
              <a:t>images shown </a:t>
            </a:r>
            <a:r>
              <a:rPr lang="en-US" dirty="0"/>
              <a:t>in quick succession. Each image in the video is called a </a:t>
            </a:r>
            <a:r>
              <a:rPr lang="en-US" dirty="0">
                <a:solidFill>
                  <a:srgbClr val="00B0F0"/>
                </a:solidFill>
              </a:rPr>
              <a:t>frame</a:t>
            </a:r>
            <a:r>
              <a:rPr lang="en-US" dirty="0"/>
              <a:t>, which is </a:t>
            </a:r>
            <a:r>
              <a:rPr lang="en-US" dirty="0" smtClean="0"/>
              <a:t>represented as </a:t>
            </a:r>
            <a:r>
              <a:rPr lang="en-US" dirty="0"/>
              <a:t>a matrix of pixels defined by a width, height, and pixel depth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In </a:t>
            </a:r>
            <a:r>
              <a:rPr lang="en-US" dirty="0" smtClean="0"/>
              <a:t>addition</a:t>
            </a:r>
            <a:r>
              <a:rPr lang="en-US" dirty="0"/>
              <a:t>, two important properties govern video representation: </a:t>
            </a:r>
            <a:r>
              <a:rPr lang="en-US" dirty="0">
                <a:solidFill>
                  <a:srgbClr val="00B0F0"/>
                </a:solidFill>
              </a:rPr>
              <a:t>frame rate </a:t>
            </a:r>
            <a:r>
              <a:rPr lang="en-US" dirty="0" smtClean="0"/>
              <a:t>and </a:t>
            </a:r>
            <a:r>
              <a:rPr lang="en-IN" dirty="0" smtClean="0">
                <a:solidFill>
                  <a:srgbClr val="00B0F0"/>
                </a:solidFill>
              </a:rPr>
              <a:t>scanning </a:t>
            </a:r>
            <a:r>
              <a:rPr lang="en-IN" dirty="0">
                <a:solidFill>
                  <a:srgbClr val="00B0F0"/>
                </a:solidFill>
              </a:rPr>
              <a:t>format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The rate at which the images are shown is the frame rate.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frame rate is too slow, the human eye perceives an </a:t>
            </a:r>
            <a:r>
              <a:rPr lang="en-US" dirty="0" smtClean="0"/>
              <a:t>unevenness </a:t>
            </a:r>
            <a:r>
              <a:rPr lang="en-IN" dirty="0" smtClean="0"/>
              <a:t>of </a:t>
            </a:r>
            <a:r>
              <a:rPr lang="en-IN" dirty="0"/>
              <a:t>motion called </a:t>
            </a:r>
            <a:r>
              <a:rPr lang="en-IN" dirty="0" smtClean="0">
                <a:solidFill>
                  <a:srgbClr val="00B0F0"/>
                </a:solidFill>
              </a:rPr>
              <a:t>flicker.</a:t>
            </a:r>
          </a:p>
        </p:txBody>
      </p:sp>
    </p:spTree>
    <p:extLst>
      <p:ext uri="{BB962C8B-B14F-4D97-AF65-F5344CB8AC3E}">
        <p14:creationId xmlns:p14="http://schemas.microsoft.com/office/powerpoint/2010/main" val="133078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Although digital video can be considered a three-dimensional signal—a </a:t>
            </a:r>
            <a:r>
              <a:rPr lang="en-US" dirty="0" smtClean="0"/>
              <a:t>2D image </a:t>
            </a:r>
            <a:r>
              <a:rPr lang="en-US" dirty="0"/>
              <a:t>changing over time—analog video is converted to a 1D signal of scan </a:t>
            </a:r>
            <a:r>
              <a:rPr lang="en-US" dirty="0" smtClean="0"/>
              <a:t>lines.</a:t>
            </a:r>
          </a:p>
          <a:p>
            <a:pPr algn="just"/>
            <a:r>
              <a:rPr lang="en-US" dirty="0"/>
              <a:t>This scan line conversion was introduced to make </a:t>
            </a:r>
            <a:r>
              <a:rPr lang="en-US" dirty="0" smtClean="0"/>
              <a:t>analog television </a:t>
            </a:r>
            <a:r>
              <a:rPr lang="en-US" dirty="0"/>
              <a:t>broadcast technology work, and is central to the manner in which </a:t>
            </a:r>
            <a:r>
              <a:rPr lang="en-US" dirty="0" smtClean="0"/>
              <a:t>televisions (and </a:t>
            </a:r>
            <a:r>
              <a:rPr lang="en-US" dirty="0"/>
              <a:t>all other cathode-ray tubes) display </a:t>
            </a:r>
            <a:r>
              <a:rPr lang="en-US" dirty="0" smtClean="0"/>
              <a:t>images.</a:t>
            </a:r>
          </a:p>
          <a:p>
            <a:pPr algn="just"/>
            <a:r>
              <a:rPr lang="en-US" dirty="0"/>
              <a:t>The electron gun(s) in </a:t>
            </a:r>
            <a:r>
              <a:rPr lang="en-US" dirty="0" smtClean="0"/>
              <a:t>a television </a:t>
            </a:r>
            <a:r>
              <a:rPr lang="en-US" dirty="0"/>
              <a:t>project electrons on the phosphor screen from left to right in a scan </a:t>
            </a:r>
            <a:r>
              <a:rPr lang="en-US" dirty="0" smtClean="0"/>
              <a:t>line manner </a:t>
            </a:r>
            <a:r>
              <a:rPr lang="en-US" dirty="0"/>
              <a:t>and from top to bottom successively for each frame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phosphor </a:t>
            </a:r>
            <a:r>
              <a:rPr lang="en-US" dirty="0" smtClean="0"/>
              <a:t>screen glows </a:t>
            </a:r>
            <a:r>
              <a:rPr lang="en-US" dirty="0"/>
              <a:t>at each location on a scan line creating a color at all positions on the line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Scanning formats, which is an outcome of </a:t>
            </a:r>
            <a:r>
              <a:rPr lang="en-US" dirty="0" smtClean="0"/>
              <a:t>the analog </a:t>
            </a:r>
            <a:r>
              <a:rPr lang="en-US" dirty="0"/>
              <a:t>technology, can be represented as </a:t>
            </a:r>
            <a:r>
              <a:rPr lang="en-US" dirty="0">
                <a:solidFill>
                  <a:srgbClr val="00B0F0"/>
                </a:solidFill>
              </a:rPr>
              <a:t>interlaced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progressive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5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r>
              <a:rPr lang="en-US" sz="2000" i="1" dirty="0"/>
              <a:t>Left: Video is represented as a sequence of images. Right: Analog video of </a:t>
            </a:r>
            <a:r>
              <a:rPr lang="en-US" sz="2000" i="1" dirty="0" smtClean="0"/>
              <a:t>one frame </a:t>
            </a:r>
            <a:r>
              <a:rPr lang="en-US" sz="2000" i="1" dirty="0"/>
              <a:t>scanned as a 1D signal. Each scan line is scanned from left to right as an </a:t>
            </a:r>
            <a:r>
              <a:rPr lang="en-US" sz="2000" i="1" dirty="0" smtClean="0"/>
              <a:t>analog signal </a:t>
            </a:r>
            <a:r>
              <a:rPr lang="en-US" sz="2000" i="1" dirty="0"/>
              <a:t>separated by horizontal syncs. Two scan lines are shown; each begins with </a:t>
            </a:r>
            <a:r>
              <a:rPr lang="en-US" sz="2000" i="1" dirty="0" smtClean="0"/>
              <a:t>a horizontal </a:t>
            </a:r>
            <a:r>
              <a:rPr lang="en-US" sz="2000" i="1" dirty="0"/>
              <a:t>sync and traces through the intensity variation on that scan line.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03" y="2565967"/>
            <a:ext cx="7973242" cy="38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0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i="1" dirty="0"/>
              <a:t>Digital display technologies display media in a digital format. Digital video </a:t>
            </a:r>
            <a:r>
              <a:rPr lang="en-IN" i="1" dirty="0" smtClean="0"/>
              <a:t>display </a:t>
            </a:r>
            <a:r>
              <a:rPr lang="en-US" i="1" dirty="0" smtClean="0"/>
              <a:t>on </a:t>
            </a:r>
            <a:r>
              <a:rPr lang="en-US" i="1" dirty="0"/>
              <a:t>these devices, such as LCD or plasma, does not require the scanning </a:t>
            </a:r>
            <a:r>
              <a:rPr lang="en-US" i="1" dirty="0" smtClean="0"/>
              <a:t>mechanism described </a:t>
            </a:r>
            <a:r>
              <a:rPr lang="en-US" i="1" dirty="0"/>
              <a:t>previously. However, when the technology for digital video started </a:t>
            </a:r>
            <a:r>
              <a:rPr lang="en-US" i="1" dirty="0" smtClean="0"/>
              <a:t>to evolve</a:t>
            </a:r>
            <a:r>
              <a:rPr lang="en-US" i="1" dirty="0"/>
              <a:t>, the television instruments were still rendering analog signals only. As a </a:t>
            </a:r>
            <a:r>
              <a:rPr lang="en-US" i="1" dirty="0" smtClean="0"/>
              <a:t>result, the </a:t>
            </a:r>
            <a:r>
              <a:rPr lang="en-US" i="1" dirty="0"/>
              <a:t>digital video standards have their representations and formats closely tied to </a:t>
            </a:r>
            <a:r>
              <a:rPr lang="en-US" i="1" dirty="0" smtClean="0"/>
              <a:t>analog </a:t>
            </a:r>
            <a:r>
              <a:rPr lang="en-IN" i="1" dirty="0" smtClean="0"/>
              <a:t>TV standards.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19622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Analog Video and Television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nalog </a:t>
            </a:r>
            <a:r>
              <a:rPr lang="en-US" dirty="0"/>
              <a:t>video signal used in broadcast is scanned as a one-dimensional signal </a:t>
            </a:r>
            <a:r>
              <a:rPr lang="en-US" dirty="0" smtClean="0"/>
              <a:t>in time</a:t>
            </a:r>
            <a:r>
              <a:rPr lang="en-US" dirty="0"/>
              <a:t>, where the spatiotemporal information is ordered as a function of time </a:t>
            </a:r>
            <a:r>
              <a:rPr lang="en-US" dirty="0" smtClean="0"/>
              <a:t>according to </a:t>
            </a:r>
            <a:r>
              <a:rPr lang="en-US" dirty="0"/>
              <a:t>a predefined scanning convention</a:t>
            </a:r>
            <a:r>
              <a:rPr lang="en-US" dirty="0" smtClean="0"/>
              <a:t>.</a:t>
            </a:r>
          </a:p>
          <a:p>
            <a:r>
              <a:rPr lang="en-US" dirty="0"/>
              <a:t>This 1D signal captures the time-varying </a:t>
            </a:r>
            <a:r>
              <a:rPr lang="en-US" dirty="0" smtClean="0"/>
              <a:t>image intensity </a:t>
            </a:r>
            <a:r>
              <a:rPr lang="en-US" dirty="0"/>
              <a:t>information only along scanned </a:t>
            </a:r>
            <a:r>
              <a:rPr lang="en-US" dirty="0" smtClean="0"/>
              <a:t>lines.</a:t>
            </a:r>
          </a:p>
          <a:p>
            <a:r>
              <a:rPr lang="en-US" dirty="0" smtClean="0"/>
              <a:t>Television </a:t>
            </a:r>
            <a:r>
              <a:rPr lang="en-US" dirty="0"/>
              <a:t>requires this </a:t>
            </a:r>
            <a:r>
              <a:rPr lang="en-US" dirty="0" smtClean="0"/>
              <a:t>analog scanned </a:t>
            </a:r>
            <a:r>
              <a:rPr lang="en-US" dirty="0"/>
              <a:t>information to be broadcast from a broadcast station to all </a:t>
            </a:r>
            <a:r>
              <a:rPr lang="en-US" dirty="0" smtClean="0"/>
              <a:t>users.</a:t>
            </a:r>
          </a:p>
          <a:p>
            <a:r>
              <a:rPr lang="en-US" dirty="0"/>
              <a:t>The standardization process implemented in the broadcast of analog video </a:t>
            </a:r>
            <a:r>
              <a:rPr lang="en-US" dirty="0" smtClean="0"/>
              <a:t>for television </a:t>
            </a:r>
            <a:r>
              <a:rPr lang="en-US" dirty="0"/>
              <a:t>mandated a few requirements, which were necessary for making </a:t>
            </a:r>
            <a:r>
              <a:rPr lang="en-US" dirty="0" smtClean="0"/>
              <a:t>television transmission </a:t>
            </a:r>
            <a:r>
              <a:rPr lang="en-US" dirty="0"/>
              <a:t>viable: </a:t>
            </a:r>
            <a:r>
              <a:rPr lang="en-US" dirty="0">
                <a:solidFill>
                  <a:srgbClr val="00B0F0"/>
                </a:solidFill>
              </a:rPr>
              <a:t>YUV color space conversion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interlaced scanning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1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569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C00000"/>
                </a:solidFill>
              </a:rPr>
              <a:t>Television works by sending scan line information in interlaced YUV format.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1" y="951820"/>
            <a:ext cx="6622868" cy="57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Conversion </a:t>
            </a:r>
            <a:r>
              <a:rPr lang="en-IN" b="1" u="sng" dirty="0">
                <a:solidFill>
                  <a:srgbClr val="C00000"/>
                </a:solidFill>
              </a:rPr>
              <a:t>to </a:t>
            </a:r>
            <a:r>
              <a:rPr lang="en-IN" b="1" u="sng" dirty="0" smtClean="0">
                <a:solidFill>
                  <a:srgbClr val="C00000"/>
                </a:solidFill>
              </a:rPr>
              <a:t>YUV</a:t>
            </a:r>
          </a:p>
          <a:p>
            <a:r>
              <a:rPr lang="en-US" dirty="0"/>
              <a:t>Video frames, like images, are represented using a color format, which is </a:t>
            </a:r>
            <a:r>
              <a:rPr lang="en-US" dirty="0" smtClean="0"/>
              <a:t>normally RGB</a:t>
            </a:r>
            <a:r>
              <a:rPr lang="en-US" dirty="0"/>
              <a:t>. This RGB color space is used by cathode-ray tube–based display devices, </a:t>
            </a:r>
            <a:r>
              <a:rPr lang="en-US" dirty="0" smtClean="0"/>
              <a:t>such as </a:t>
            </a:r>
            <a:r>
              <a:rPr lang="en-US" dirty="0"/>
              <a:t>the television, to display and render the video signal</a:t>
            </a:r>
            <a:r>
              <a:rPr lang="en-US" dirty="0" smtClean="0"/>
              <a:t>.</a:t>
            </a:r>
          </a:p>
          <a:p>
            <a:r>
              <a:rPr lang="en-IN" dirty="0"/>
              <a:t>For transmission </a:t>
            </a:r>
            <a:r>
              <a:rPr lang="en-IN" dirty="0" smtClean="0"/>
              <a:t>purposes, </a:t>
            </a:r>
            <a:r>
              <a:rPr lang="en-US" dirty="0" smtClean="0"/>
              <a:t>however</a:t>
            </a:r>
            <a:r>
              <a:rPr lang="en-US" dirty="0"/>
              <a:t>, the RGB signal is transformed into a </a:t>
            </a:r>
            <a:r>
              <a:rPr lang="en-US" dirty="0">
                <a:solidFill>
                  <a:srgbClr val="00B0F0"/>
                </a:solidFill>
              </a:rPr>
              <a:t>YUV</a:t>
            </a:r>
            <a:r>
              <a:rPr lang="en-US" dirty="0"/>
              <a:t> signal. The YUV color space </a:t>
            </a:r>
            <a:r>
              <a:rPr lang="en-US" dirty="0" smtClean="0"/>
              <a:t>aims to </a:t>
            </a:r>
            <a:r>
              <a:rPr lang="en-US" dirty="0"/>
              <a:t>decouple the intensity information (</a:t>
            </a:r>
            <a:r>
              <a:rPr lang="en-US" dirty="0">
                <a:solidFill>
                  <a:srgbClr val="00B0F0"/>
                </a:solidFill>
              </a:rPr>
              <a:t>Y or luminance</a:t>
            </a:r>
            <a:r>
              <a:rPr lang="en-US" dirty="0"/>
              <a:t>) from the color information (</a:t>
            </a:r>
            <a:r>
              <a:rPr lang="en-US" dirty="0" smtClean="0">
                <a:solidFill>
                  <a:srgbClr val="00B0F0"/>
                </a:solidFill>
              </a:rPr>
              <a:t>UV </a:t>
            </a:r>
            <a:r>
              <a:rPr lang="en-IN" dirty="0" smtClean="0">
                <a:solidFill>
                  <a:srgbClr val="00B0F0"/>
                </a:solidFill>
              </a:rPr>
              <a:t>or </a:t>
            </a:r>
            <a:r>
              <a:rPr lang="en-IN" dirty="0">
                <a:solidFill>
                  <a:srgbClr val="00B0F0"/>
                </a:solidFill>
              </a:rPr>
              <a:t>chrominance</a:t>
            </a:r>
            <a:r>
              <a:rPr lang="en-IN" dirty="0" smtClean="0"/>
              <a:t>).</a:t>
            </a:r>
          </a:p>
          <a:p>
            <a:r>
              <a:rPr lang="en-US" dirty="0"/>
              <a:t>The separation was intended to reduce the transmission </a:t>
            </a:r>
            <a:r>
              <a:rPr lang="en-US" dirty="0" smtClean="0"/>
              <a:t>bandwidth and </a:t>
            </a:r>
            <a:r>
              <a:rPr lang="en-US" dirty="0"/>
              <a:t>is based on experiments with the human visual system, which suggests </a:t>
            </a:r>
            <a:r>
              <a:rPr lang="en-US" dirty="0" smtClean="0"/>
              <a:t>that humans </a:t>
            </a:r>
            <a:r>
              <a:rPr lang="en-US" dirty="0"/>
              <a:t>are more tolerant to color distortions than to intensity distortions.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9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Analog Video </a:t>
            </a:r>
            <a:r>
              <a:rPr lang="en-IN" b="1" dirty="0" smtClean="0">
                <a:solidFill>
                  <a:srgbClr val="C00000"/>
                </a:solidFill>
              </a:rPr>
              <a:t>Scanning</a:t>
            </a:r>
          </a:p>
          <a:p>
            <a:r>
              <a:rPr lang="en-US" dirty="0"/>
              <a:t>Video is scanned as a 1D signal, </a:t>
            </a:r>
            <a:r>
              <a:rPr lang="en-US" dirty="0" smtClean="0"/>
              <a:t>where each raster </a:t>
            </a:r>
            <a:r>
              <a:rPr lang="en-US" dirty="0"/>
              <a:t>line is interspaced with horizontal and vertical syncs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horizontal synchronization in analog video, </a:t>
            </a:r>
            <a:r>
              <a:rPr lang="en-US" dirty="0"/>
              <a:t>a small voltage offset from zero </a:t>
            </a:r>
            <a:r>
              <a:rPr lang="en-US" dirty="0" smtClean="0"/>
              <a:t>is used to indicate black </a:t>
            </a:r>
            <a:r>
              <a:rPr lang="en-US" dirty="0"/>
              <a:t>and another value, such as zero, to indicate the start of a line</a:t>
            </a:r>
            <a:r>
              <a:rPr lang="en-US" dirty="0" smtClean="0"/>
              <a:t>.</a:t>
            </a:r>
          </a:p>
          <a:p>
            <a:r>
              <a:rPr lang="en-IN" dirty="0" smtClean="0"/>
              <a:t>Vertical synchronization </a:t>
            </a:r>
            <a:r>
              <a:rPr lang="en-US" dirty="0" smtClean="0"/>
              <a:t>is </a:t>
            </a:r>
            <a:r>
              <a:rPr lang="en-US" dirty="0"/>
              <a:t>carried out by the cycles in the power outlet (60 Hz for NTSC, 50 Hz for PAL</a:t>
            </a:r>
            <a:r>
              <a:rPr lang="en-US" dirty="0" smtClean="0"/>
              <a:t>). Every </a:t>
            </a:r>
            <a:r>
              <a:rPr lang="en-US" dirty="0"/>
              <a:t>1/60th of a second, the electron gun is reset by the vertical sync to draw </a:t>
            </a:r>
            <a:r>
              <a:rPr lang="en-US" dirty="0" smtClean="0"/>
              <a:t>the beginning </a:t>
            </a:r>
            <a:r>
              <a:rPr lang="en-US" dirty="0"/>
              <a:t>of the next frame.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9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948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12</vt:lpstr>
      <vt:lpstr>Video</vt:lpstr>
      <vt:lpstr>PowerPoint Presentation</vt:lpstr>
      <vt:lpstr>PowerPoint Presentation</vt:lpstr>
      <vt:lpstr>PowerPoint Presentation</vt:lpstr>
      <vt:lpstr>Analog Video and Television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 Video Standards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12</dc:title>
  <dc:creator>Windows User</dc:creator>
  <cp:lastModifiedBy>Windows User</cp:lastModifiedBy>
  <cp:revision>13</cp:revision>
  <dcterms:created xsi:type="dcterms:W3CDTF">2022-02-02T18:30:56Z</dcterms:created>
  <dcterms:modified xsi:type="dcterms:W3CDTF">2022-02-03T06:40:27Z</dcterms:modified>
</cp:coreProperties>
</file>