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0DF1-1627-491B-8B15-D5EADF1358C4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4684-9C5E-45A5-AF1E-8ED3646D0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147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0DF1-1627-491B-8B15-D5EADF1358C4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4684-9C5E-45A5-AF1E-8ED3646D0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5682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0DF1-1627-491B-8B15-D5EADF1358C4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4684-9C5E-45A5-AF1E-8ED3646D0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621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0DF1-1627-491B-8B15-D5EADF1358C4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4684-9C5E-45A5-AF1E-8ED3646D0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362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0DF1-1627-491B-8B15-D5EADF1358C4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4684-9C5E-45A5-AF1E-8ED3646D0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936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0DF1-1627-491B-8B15-D5EADF1358C4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4684-9C5E-45A5-AF1E-8ED3646D0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149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0DF1-1627-491B-8B15-D5EADF1358C4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4684-9C5E-45A5-AF1E-8ED3646D0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522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0DF1-1627-491B-8B15-D5EADF1358C4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4684-9C5E-45A5-AF1E-8ED3646D0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088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0DF1-1627-491B-8B15-D5EADF1358C4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4684-9C5E-45A5-AF1E-8ED3646D0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288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0DF1-1627-491B-8B15-D5EADF1358C4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4684-9C5E-45A5-AF1E-8ED3646D0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595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0DF1-1627-491B-8B15-D5EADF1358C4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84684-9C5E-45A5-AF1E-8ED3646D0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48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B0DF1-1627-491B-8B15-D5EADF1358C4}" type="datetimeFigureOut">
              <a:rPr lang="en-IN" smtClean="0"/>
              <a:t>03-02-2022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84684-9C5E-45A5-AF1E-8ED3646D0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0761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sym typeface="+mn-ea"/>
              </a:rPr>
              <a:t>Multimedia Systems</a:t>
            </a:r>
            <a:br>
              <a:rPr lang="en-IN" dirty="0" smtClean="0">
                <a:sym typeface="+mn-ea"/>
              </a:rPr>
            </a:br>
            <a:r>
              <a:rPr lang="en-IN" dirty="0" smtClean="0">
                <a:sym typeface="+mn-ea"/>
              </a:rPr>
              <a:t>Lecture – 13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i="1" dirty="0" smtClean="0">
                <a:sym typeface="+mn-ea"/>
              </a:rPr>
              <a:t>By</a:t>
            </a:r>
          </a:p>
          <a:p>
            <a:r>
              <a:rPr lang="en-IN" dirty="0" err="1" smtClean="0">
                <a:latin typeface="Comic Sans MS" panose="030F0702030302020204" pitchFamily="66" charset="0"/>
                <a:sym typeface="+mn-ea"/>
              </a:rPr>
              <a:t>Dr.</a:t>
            </a:r>
            <a:r>
              <a:rPr lang="en-IN" dirty="0" smtClean="0">
                <a:latin typeface="Comic Sans MS" panose="030F0702030302020204" pitchFamily="66" charset="0"/>
                <a:sym typeface="+mn-ea"/>
              </a:rPr>
              <a:t> </a:t>
            </a:r>
            <a:r>
              <a:rPr lang="en-IN" dirty="0" err="1" smtClean="0">
                <a:latin typeface="Comic Sans MS" panose="030F0702030302020204" pitchFamily="66" charset="0"/>
                <a:sym typeface="+mn-ea"/>
              </a:rPr>
              <a:t>Priyambada</a:t>
            </a:r>
            <a:r>
              <a:rPr lang="en-IN" dirty="0" smtClean="0">
                <a:latin typeface="Comic Sans MS" panose="030F0702030302020204" pitchFamily="66" charset="0"/>
                <a:sym typeface="+mn-ea"/>
              </a:rPr>
              <a:t> </a:t>
            </a:r>
            <a:r>
              <a:rPr lang="en-IN" dirty="0" err="1" smtClean="0">
                <a:latin typeface="Comic Sans MS" panose="030F0702030302020204" pitchFamily="66" charset="0"/>
                <a:sym typeface="+mn-ea"/>
              </a:rPr>
              <a:t>Subudhi</a:t>
            </a:r>
            <a:endParaRPr lang="en-IN" dirty="0" smtClean="0">
              <a:latin typeface="Comic Sans MS" panose="030F0702030302020204" pitchFamily="66" charset="0"/>
            </a:endParaRPr>
          </a:p>
          <a:p>
            <a:r>
              <a:rPr lang="en-US" dirty="0" smtClean="0">
                <a:latin typeface="Comic Sans MS" panose="030F0702030302020204" pitchFamily="66" charset="0"/>
                <a:cs typeface="Times New Roman" panose="02020603050405020304" pitchFamily="18" charset="0"/>
                <a:sym typeface="+mn-ea"/>
              </a:rPr>
              <a:t>Assistant Professor</a:t>
            </a:r>
          </a:p>
          <a:p>
            <a:r>
              <a:rPr lang="en-US" dirty="0" smtClean="0">
                <a:latin typeface="Comic Sans MS" panose="030F0702030302020204" pitchFamily="66" charset="0"/>
                <a:cs typeface="Times New Roman" panose="02020603050405020304" pitchFamily="18" charset="0"/>
                <a:sym typeface="+mn-ea"/>
              </a:rPr>
              <a:t>IIIT Sri City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306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3406"/>
            <a:ext cx="10515600" cy="5053557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dirty="0">
                <a:solidFill>
                  <a:srgbClr val="00B0F0"/>
                </a:solidFill>
              </a:rPr>
              <a:t>4:4:4</a:t>
            </a:r>
            <a:r>
              <a:rPr lang="en-US" dirty="0"/>
              <a:t> scheme, each pixel has luminance (8 bits) and </a:t>
            </a:r>
            <a:r>
              <a:rPr lang="en-US" dirty="0" smtClean="0"/>
              <a:t>chrominance (8 </a:t>
            </a:r>
            <a:r>
              <a:rPr lang="en-US" dirty="0"/>
              <a:t>bits for U and 8 bits for V), resulting in 24 bits per pixel</a:t>
            </a:r>
            <a:r>
              <a:rPr lang="en-US" dirty="0" smtClean="0"/>
              <a:t>.</a:t>
            </a:r>
          </a:p>
          <a:p>
            <a:pPr algn="just"/>
            <a:r>
              <a:rPr lang="en-IN" dirty="0"/>
              <a:t>In the </a:t>
            </a:r>
            <a:r>
              <a:rPr lang="en-IN" dirty="0">
                <a:solidFill>
                  <a:srgbClr val="00B0F0"/>
                </a:solidFill>
              </a:rPr>
              <a:t>4:2:2</a:t>
            </a:r>
            <a:r>
              <a:rPr lang="en-IN" dirty="0"/>
              <a:t> </a:t>
            </a:r>
            <a:r>
              <a:rPr lang="en-IN" dirty="0" smtClean="0"/>
              <a:t>subsampling </a:t>
            </a:r>
            <a:r>
              <a:rPr lang="en-US" dirty="0" smtClean="0"/>
              <a:t>scheme</a:t>
            </a:r>
            <a:r>
              <a:rPr lang="en-US" dirty="0"/>
              <a:t>, chrominance information is stored for every other pixel bringing the </a:t>
            </a:r>
            <a:r>
              <a:rPr lang="en-US" dirty="0" smtClean="0"/>
              <a:t>equivalent bits </a:t>
            </a:r>
            <a:r>
              <a:rPr lang="en-US" dirty="0"/>
              <a:t>per pixel down to 16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In the </a:t>
            </a:r>
            <a:r>
              <a:rPr lang="en-US" dirty="0">
                <a:solidFill>
                  <a:srgbClr val="00B0F0"/>
                </a:solidFill>
              </a:rPr>
              <a:t>4:1:1</a:t>
            </a:r>
            <a:r>
              <a:rPr lang="en-US" dirty="0"/>
              <a:t> subsampling scheme, chrominance </a:t>
            </a:r>
            <a:r>
              <a:rPr lang="en-US" dirty="0" smtClean="0"/>
              <a:t>is stored </a:t>
            </a:r>
            <a:r>
              <a:rPr lang="en-US" dirty="0"/>
              <a:t>every fourth pixel in a </a:t>
            </a:r>
            <a:r>
              <a:rPr lang="en-US" dirty="0" smtClean="0"/>
              <a:t>row.</a:t>
            </a:r>
          </a:p>
          <a:p>
            <a:pPr algn="just"/>
            <a:r>
              <a:rPr lang="en-US" dirty="0" smtClean="0"/>
              <a:t>Whereas </a:t>
            </a:r>
            <a:r>
              <a:rPr lang="en-US" dirty="0"/>
              <a:t>in the </a:t>
            </a:r>
            <a:r>
              <a:rPr lang="en-US" dirty="0">
                <a:solidFill>
                  <a:srgbClr val="00B0F0"/>
                </a:solidFill>
              </a:rPr>
              <a:t>4:2:0</a:t>
            </a:r>
            <a:r>
              <a:rPr lang="en-US" dirty="0"/>
              <a:t> scheme, the average of </a:t>
            </a:r>
            <a:r>
              <a:rPr lang="en-US" dirty="0" smtClean="0"/>
              <a:t>the U </a:t>
            </a:r>
            <a:r>
              <a:rPr lang="en-US" dirty="0"/>
              <a:t>values for a </a:t>
            </a:r>
            <a:r>
              <a:rPr lang="en-US" dirty="0" smtClean="0"/>
              <a:t>2×2 </a:t>
            </a:r>
            <a:r>
              <a:rPr lang="en-US" dirty="0"/>
              <a:t>pixel area is stored, and similarly for the V values</a:t>
            </a:r>
            <a:r>
              <a:rPr lang="en-US" dirty="0" smtClean="0"/>
              <a:t>.</a:t>
            </a:r>
          </a:p>
          <a:p>
            <a:pPr algn="just"/>
            <a:r>
              <a:rPr lang="en-IN" dirty="0"/>
              <a:t>Since there </a:t>
            </a:r>
            <a:r>
              <a:rPr lang="en-IN" dirty="0" smtClean="0"/>
              <a:t>is </a:t>
            </a:r>
            <a:r>
              <a:rPr lang="en-US" dirty="0" smtClean="0"/>
              <a:t>only </a:t>
            </a:r>
            <a:r>
              <a:rPr lang="en-US" dirty="0"/>
              <a:t>1 U and 1 V sample for every four luminance samples, the equivalent bits </a:t>
            </a:r>
            <a:r>
              <a:rPr lang="en-US" dirty="0" smtClean="0"/>
              <a:t>per pixel </a:t>
            </a:r>
            <a:r>
              <a:rPr lang="en-US" dirty="0"/>
              <a:t>is brought down to 12 bits per pixel.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1324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Comic Sans MS" panose="030F0702030302020204" pitchFamily="66" charset="0"/>
              </a:rPr>
              <a:t>Types of Video 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u="sng" dirty="0" smtClean="0">
                <a:solidFill>
                  <a:srgbClr val="C00000"/>
                </a:solidFill>
              </a:rPr>
              <a:t>Composite Video</a:t>
            </a:r>
          </a:p>
          <a:p>
            <a:r>
              <a:rPr lang="en-US" dirty="0"/>
              <a:t>Composite video is also called baseband video or RCA video. It is the analog </a:t>
            </a:r>
            <a:r>
              <a:rPr lang="en-US" dirty="0" smtClean="0"/>
              <a:t>waveform that </a:t>
            </a:r>
            <a:r>
              <a:rPr lang="en-US" dirty="0"/>
              <a:t>conveys the image data in the conventional </a:t>
            </a:r>
            <a:r>
              <a:rPr lang="en-US" dirty="0" smtClean="0"/>
              <a:t>NTSC, PAL and SECAM television </a:t>
            </a:r>
            <a:r>
              <a:rPr lang="en-US" dirty="0"/>
              <a:t>signal</a:t>
            </a:r>
            <a:r>
              <a:rPr lang="en-US" dirty="0" smtClean="0"/>
              <a:t>.</a:t>
            </a:r>
          </a:p>
          <a:p>
            <a:r>
              <a:rPr lang="en-US" dirty="0"/>
              <a:t>Composite video contains both chrominance (color) and luminance (brightness) </a:t>
            </a:r>
            <a:r>
              <a:rPr lang="en-US" dirty="0" smtClean="0"/>
              <a:t>information, along </a:t>
            </a:r>
            <a:r>
              <a:rPr lang="en-US" dirty="0"/>
              <a:t>with synchronization and blanking pulses, all together in a </a:t>
            </a:r>
            <a:r>
              <a:rPr lang="en-US" dirty="0" smtClean="0"/>
              <a:t>single </a:t>
            </a:r>
            <a:r>
              <a:rPr lang="en-IN" dirty="0" smtClean="0"/>
              <a:t>signal.</a:t>
            </a:r>
          </a:p>
          <a:p>
            <a:r>
              <a:rPr lang="en-US" dirty="0" smtClean="0"/>
              <a:t>This was done to reduce bandwidth and achieve real-time </a:t>
            </a:r>
            <a:r>
              <a:rPr lang="en-IN" dirty="0" smtClean="0"/>
              <a:t>transmission.</a:t>
            </a:r>
          </a:p>
          <a:p>
            <a:r>
              <a:rPr lang="en-US" dirty="0"/>
              <a:t>However, in composite video, interference between the </a:t>
            </a:r>
            <a:r>
              <a:rPr lang="en-US" dirty="0" smtClean="0"/>
              <a:t>chrominance and </a:t>
            </a:r>
            <a:r>
              <a:rPr lang="en-US" dirty="0"/>
              <a:t>luminance information is inevitable and tends to worsen when the signal is weak</a:t>
            </a:r>
            <a:r>
              <a:rPr lang="en-US" dirty="0" smtClean="0"/>
              <a:t>.</a:t>
            </a:r>
          </a:p>
          <a:p>
            <a:r>
              <a:rPr lang="en-US" dirty="0"/>
              <a:t>This is why fluctuating colors, false colors, and intensity variations are seen when </a:t>
            </a:r>
            <a:r>
              <a:rPr lang="en-US" dirty="0" smtClean="0"/>
              <a:t>a distant </a:t>
            </a:r>
            <a:r>
              <a:rPr lang="en-US" dirty="0"/>
              <a:t>NTSC television station sends signals that are weak and not properly </a:t>
            </a:r>
            <a:r>
              <a:rPr lang="en-US" dirty="0" smtClean="0"/>
              <a:t>captured at </a:t>
            </a:r>
            <a:r>
              <a:rPr lang="en-US" dirty="0"/>
              <a:t>home with old-fashioned “rabbit ears,” or outdoor “aerial” antennae.</a:t>
            </a:r>
            <a:endParaRPr lang="en-IN" b="1" u="sn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41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5657"/>
            <a:ext cx="10515600" cy="5001306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IN" b="1" u="sng" dirty="0" smtClean="0">
                <a:solidFill>
                  <a:srgbClr val="C00000"/>
                </a:solidFill>
              </a:rPr>
              <a:t>S-Video</a:t>
            </a:r>
          </a:p>
          <a:p>
            <a:pPr algn="just"/>
            <a:r>
              <a:rPr lang="en-IN" dirty="0"/>
              <a:t>S-Video (</a:t>
            </a:r>
            <a:r>
              <a:rPr lang="en-IN" i="1" dirty="0"/>
              <a:t>Super-Video</a:t>
            </a:r>
            <a:r>
              <a:rPr lang="en-IN" dirty="0"/>
              <a:t>, sometimes referred to as </a:t>
            </a:r>
            <a:r>
              <a:rPr lang="en-IN" i="1" dirty="0"/>
              <a:t>Y/C Video</a:t>
            </a:r>
            <a:r>
              <a:rPr lang="en-IN" dirty="0"/>
              <a:t>) is a video signal </a:t>
            </a:r>
            <a:r>
              <a:rPr lang="en-IN" dirty="0" smtClean="0"/>
              <a:t>transmission </a:t>
            </a:r>
            <a:r>
              <a:rPr lang="en-US" dirty="0" smtClean="0"/>
              <a:t>in </a:t>
            </a:r>
            <a:r>
              <a:rPr lang="en-US" dirty="0"/>
              <a:t>which the luminance signal and the chrominance signal are transmitted </a:t>
            </a:r>
            <a:r>
              <a:rPr lang="en-US" dirty="0" smtClean="0"/>
              <a:t>separately to </a:t>
            </a:r>
            <a:r>
              <a:rPr lang="en-US" dirty="0"/>
              <a:t>achieve superior picture clarity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The luminance signal (</a:t>
            </a:r>
            <a:r>
              <a:rPr lang="en-US" i="1" dirty="0"/>
              <a:t>Y</a:t>
            </a:r>
            <a:r>
              <a:rPr lang="en-US" dirty="0"/>
              <a:t>) carries </a:t>
            </a:r>
            <a:r>
              <a:rPr lang="en-US" dirty="0" smtClean="0"/>
              <a:t>brightness information</a:t>
            </a:r>
            <a:r>
              <a:rPr lang="en-US" dirty="0"/>
              <a:t>, and the chrominance signal (</a:t>
            </a:r>
            <a:r>
              <a:rPr lang="en-US" i="1" dirty="0"/>
              <a:t>C</a:t>
            </a:r>
            <a:r>
              <a:rPr lang="en-US" dirty="0"/>
              <a:t>) carries color information</a:t>
            </a:r>
            <a:r>
              <a:rPr lang="en-US" dirty="0" smtClean="0"/>
              <a:t>.</a:t>
            </a:r>
          </a:p>
          <a:p>
            <a:pPr algn="just"/>
            <a:r>
              <a:rPr lang="en-IN" dirty="0"/>
              <a:t>Here, </a:t>
            </a:r>
            <a:r>
              <a:rPr lang="en-IN" dirty="0" smtClean="0"/>
              <a:t>the </a:t>
            </a:r>
            <a:r>
              <a:rPr lang="en-US" dirty="0" smtClean="0"/>
              <a:t>chrominance </a:t>
            </a:r>
            <a:r>
              <a:rPr lang="en-US" dirty="0"/>
              <a:t>signal (</a:t>
            </a:r>
            <a:r>
              <a:rPr lang="en-US" i="1" dirty="0"/>
              <a:t>C</a:t>
            </a:r>
            <a:r>
              <a:rPr lang="en-US" dirty="0"/>
              <a:t>) is formed by combining the two chrominance signals </a:t>
            </a:r>
            <a:r>
              <a:rPr lang="en-US" i="1" dirty="0"/>
              <a:t>U </a:t>
            </a:r>
            <a:r>
              <a:rPr lang="en-US" dirty="0"/>
              <a:t>and </a:t>
            </a:r>
            <a:r>
              <a:rPr lang="en-US" dirty="0" smtClean="0"/>
              <a:t>V into </a:t>
            </a:r>
            <a:r>
              <a:rPr lang="en-US" dirty="0"/>
              <a:t>one signal along with their respective synchronization data, so at </a:t>
            </a:r>
            <a:r>
              <a:rPr lang="en-US" dirty="0" smtClean="0"/>
              <a:t>display time</a:t>
            </a:r>
            <a:r>
              <a:rPr lang="en-US" dirty="0"/>
              <a:t>, the </a:t>
            </a:r>
            <a:r>
              <a:rPr lang="en-US" i="1" dirty="0"/>
              <a:t>C </a:t>
            </a:r>
            <a:r>
              <a:rPr lang="en-US" dirty="0"/>
              <a:t>signal can be separated into </a:t>
            </a:r>
            <a:r>
              <a:rPr lang="en-US" i="1" dirty="0"/>
              <a:t>U </a:t>
            </a:r>
            <a:r>
              <a:rPr lang="en-US" dirty="0"/>
              <a:t>and </a:t>
            </a:r>
            <a:r>
              <a:rPr lang="en-US" i="1" dirty="0"/>
              <a:t>V </a:t>
            </a:r>
            <a:r>
              <a:rPr lang="en-US" dirty="0"/>
              <a:t>signals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Separating the </a:t>
            </a:r>
            <a:r>
              <a:rPr lang="en-US" i="1" dirty="0"/>
              <a:t>Y </a:t>
            </a:r>
            <a:r>
              <a:rPr lang="en-US" dirty="0"/>
              <a:t>and </a:t>
            </a:r>
            <a:r>
              <a:rPr lang="en-US" i="1" dirty="0"/>
              <a:t>C </a:t>
            </a:r>
            <a:r>
              <a:rPr lang="en-US" dirty="0"/>
              <a:t>channels and sending them separately reduces </a:t>
            </a:r>
            <a:r>
              <a:rPr lang="en-US" dirty="0" smtClean="0"/>
              <a:t>problems caused </a:t>
            </a:r>
            <a:r>
              <a:rPr lang="en-US" dirty="0"/>
              <a:t>by interference between the luminance and chrominance signals </a:t>
            </a:r>
            <a:r>
              <a:rPr lang="en-US" dirty="0" smtClean="0"/>
              <a:t>and </a:t>
            </a:r>
            <a:r>
              <a:rPr lang="en-IN" dirty="0" smtClean="0"/>
              <a:t>yields </a:t>
            </a:r>
            <a:r>
              <a:rPr lang="en-IN" dirty="0"/>
              <a:t>a superior visual quality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u="sn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045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514" y="1541418"/>
            <a:ext cx="10515600" cy="3709851"/>
          </a:xfrm>
        </p:spPr>
        <p:txBody>
          <a:bodyPr/>
          <a:lstStyle/>
          <a:p>
            <a:pPr marL="0" indent="0">
              <a:buNone/>
            </a:pPr>
            <a:r>
              <a:rPr lang="en-IN" b="1" u="sng" dirty="0">
                <a:solidFill>
                  <a:srgbClr val="C00000"/>
                </a:solidFill>
              </a:rPr>
              <a:t>Component </a:t>
            </a:r>
            <a:r>
              <a:rPr lang="en-IN" b="1" u="sng" dirty="0" smtClean="0">
                <a:solidFill>
                  <a:srgbClr val="C00000"/>
                </a:solidFill>
              </a:rPr>
              <a:t>Video</a:t>
            </a:r>
          </a:p>
          <a:p>
            <a:r>
              <a:rPr lang="en-US" dirty="0"/>
              <a:t>Component video strives to go a step further than S-Video by keeping all three </a:t>
            </a:r>
            <a:r>
              <a:rPr lang="en-US" i="1" dirty="0" smtClean="0"/>
              <a:t>Y, </a:t>
            </a:r>
            <a:r>
              <a:rPr lang="en-IN" i="1" dirty="0" smtClean="0"/>
              <a:t>U</a:t>
            </a:r>
            <a:r>
              <a:rPr lang="en-IN" i="1" dirty="0"/>
              <a:t>, V </a:t>
            </a:r>
            <a:r>
              <a:rPr lang="en-IN" dirty="0"/>
              <a:t>(or equivalent) components separate</a:t>
            </a:r>
            <a:r>
              <a:rPr lang="en-IN" dirty="0" smtClean="0"/>
              <a:t>.</a:t>
            </a:r>
          </a:p>
          <a:p>
            <a:r>
              <a:rPr lang="en-IN" dirty="0"/>
              <a:t>Consequently, the bandwidth </a:t>
            </a:r>
            <a:r>
              <a:rPr lang="en-IN" dirty="0" smtClean="0"/>
              <a:t>required </a:t>
            </a:r>
            <a:r>
              <a:rPr lang="en-US" dirty="0" smtClean="0"/>
              <a:t>to </a:t>
            </a:r>
            <a:r>
              <a:rPr lang="en-US" dirty="0"/>
              <a:t>broadcast component video is more than the composite or S-Video and, </a:t>
            </a:r>
            <a:r>
              <a:rPr lang="en-US" dirty="0" smtClean="0"/>
              <a:t>correspondingly, so </a:t>
            </a:r>
            <a:r>
              <a:rPr lang="en-US" dirty="0"/>
              <a:t>is the visual quality</a:t>
            </a:r>
            <a:r>
              <a:rPr lang="en-US" dirty="0" smtClean="0"/>
              <a:t>.</a:t>
            </a:r>
          </a:p>
          <a:p>
            <a:r>
              <a:rPr lang="en-US" dirty="0"/>
              <a:t>The separation of these components </a:t>
            </a:r>
            <a:r>
              <a:rPr lang="en-US" dirty="0" smtClean="0"/>
              <a:t>prevents artifacts </a:t>
            </a:r>
            <a:r>
              <a:rPr lang="en-US" dirty="0"/>
              <a:t>due to </a:t>
            </a:r>
            <a:r>
              <a:rPr lang="en-US" dirty="0" err="1"/>
              <a:t>intersignal</a:t>
            </a:r>
            <a:r>
              <a:rPr lang="en-US" dirty="0"/>
              <a:t> interference.</a:t>
            </a:r>
            <a:endParaRPr lang="en-IN" u="sn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99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1966"/>
            <a:ext cx="10515600" cy="514499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Connectors for typical analog display interfaces. From left to right</a:t>
            </a:r>
            <a:r>
              <a:rPr lang="en-US" dirty="0" smtClean="0"/>
              <a:t>:, </a:t>
            </a:r>
            <a:r>
              <a:rPr lang="en-IN" dirty="0" smtClean="0"/>
              <a:t>Composite </a:t>
            </a:r>
            <a:r>
              <a:rPr lang="en-IN" dirty="0"/>
              <a:t>video, S-video, and </a:t>
            </a:r>
            <a:r>
              <a:rPr lang="en-US" dirty="0" smtClean="0"/>
              <a:t>Component video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968" y="2642439"/>
            <a:ext cx="2428875" cy="1924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822" y="2715168"/>
            <a:ext cx="2057400" cy="2066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2698" y="2403567"/>
            <a:ext cx="2869474" cy="314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226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Comic Sans MS" panose="030F0702030302020204" pitchFamily="66" charset="0"/>
              </a:rPr>
              <a:t>Digital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advantages of digital representation for video are many. It </a:t>
            </a:r>
            <a:r>
              <a:rPr lang="en-US" dirty="0" smtClean="0"/>
              <a:t>permits</a:t>
            </a:r>
          </a:p>
          <a:p>
            <a:pPr lvl="1"/>
            <a:r>
              <a:rPr lang="en-US" dirty="0"/>
              <a:t>Storing video on digital devices or in memory, ready to be processed (</a:t>
            </a:r>
            <a:r>
              <a:rPr lang="en-US" dirty="0" smtClean="0"/>
              <a:t>noise removal</a:t>
            </a:r>
            <a:r>
              <a:rPr lang="en-US" dirty="0"/>
              <a:t>, cut and paste, and so on) and integrated into various multimedia applications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Direct access, which makes nonlinear video editing simple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Repeated recording without degradation of image quality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Ease of encryption and better tolerance to channel noise.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9608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Comic Sans MS" panose="030F0702030302020204" pitchFamily="66" charset="0"/>
              </a:rPr>
              <a:t>YUV Subsampling Schemes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Video signals captured by digital cameras are represented in the RGB color </a:t>
            </a:r>
            <a:r>
              <a:rPr lang="en-US" dirty="0" smtClean="0"/>
              <a:t>space, which </a:t>
            </a:r>
            <a:r>
              <a:rPr lang="en-US" dirty="0"/>
              <a:t>is also used to render video frames on a display device</a:t>
            </a:r>
            <a:r>
              <a:rPr lang="en-US" dirty="0" smtClean="0"/>
              <a:t>.</a:t>
            </a:r>
          </a:p>
          <a:p>
            <a:r>
              <a:rPr lang="en-IN" dirty="0"/>
              <a:t>However, for </a:t>
            </a:r>
            <a:r>
              <a:rPr lang="en-IN" dirty="0" smtClean="0"/>
              <a:t>transmission </a:t>
            </a:r>
            <a:r>
              <a:rPr lang="en-US" dirty="0" smtClean="0"/>
              <a:t>and </a:t>
            </a:r>
            <a:r>
              <a:rPr lang="en-US" dirty="0"/>
              <a:t>other intermediary processing, the YUV space is commonly </a:t>
            </a:r>
            <a:r>
              <a:rPr lang="en-US" dirty="0" smtClean="0"/>
              <a:t>used.</a:t>
            </a:r>
          </a:p>
          <a:p>
            <a:r>
              <a:rPr lang="en-US" dirty="0"/>
              <a:t>The YUV space separates the color and luminance information.</a:t>
            </a:r>
          </a:p>
          <a:p>
            <a:r>
              <a:rPr lang="en-US" dirty="0"/>
              <a:t>The color information (UV) is then further subsampled to gain more bandwidth.</a:t>
            </a:r>
            <a:endParaRPr lang="en-US" dirty="0" smtClean="0"/>
          </a:p>
          <a:p>
            <a:r>
              <a:rPr lang="en-US" dirty="0"/>
              <a:t>In analog video, subsampling is achieved by allocating half as </a:t>
            </a:r>
            <a:r>
              <a:rPr lang="en-US" dirty="0" smtClean="0"/>
              <a:t>much bandwidth </a:t>
            </a:r>
            <a:r>
              <a:rPr lang="en-US" dirty="0"/>
              <a:t>to chrominance as to luminance.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digital video, subsampling can </a:t>
            </a:r>
            <a:r>
              <a:rPr lang="en-US" dirty="0" smtClean="0"/>
              <a:t>be done </a:t>
            </a:r>
            <a:r>
              <a:rPr lang="en-US" dirty="0"/>
              <a:t>by reducing the number of bits used for the color channels on average.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4354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8720"/>
            <a:ext cx="10515600" cy="4988243"/>
          </a:xfrm>
        </p:spPr>
        <p:txBody>
          <a:bodyPr/>
          <a:lstStyle/>
          <a:p>
            <a:r>
              <a:rPr lang="en-US" dirty="0"/>
              <a:t>Depending on the way subsampling is done, a variety of subsampling ratios </a:t>
            </a:r>
            <a:r>
              <a:rPr lang="en-US" dirty="0" smtClean="0"/>
              <a:t>can </a:t>
            </a:r>
            <a:r>
              <a:rPr lang="en-IN" dirty="0" smtClean="0"/>
              <a:t>be </a:t>
            </a:r>
            <a:r>
              <a:rPr lang="en-IN" dirty="0"/>
              <a:t>achieved</a:t>
            </a:r>
            <a:r>
              <a:rPr lang="en-IN" dirty="0" smtClean="0"/>
              <a:t>.</a:t>
            </a:r>
          </a:p>
          <a:p>
            <a:r>
              <a:rPr lang="en-IN" dirty="0" smtClean="0"/>
              <a:t>The circles </a:t>
            </a:r>
            <a:r>
              <a:rPr lang="en-IN" dirty="0"/>
              <a:t>represent pixel information.</a:t>
            </a:r>
            <a:endParaRPr lang="en-IN" dirty="0" smtClean="0"/>
          </a:p>
          <a:p>
            <a:r>
              <a:rPr lang="en-US" dirty="0"/>
              <a:t>Potentially, we could store 1 byte each for Y, </a:t>
            </a:r>
            <a:r>
              <a:rPr lang="en-US" dirty="0" smtClean="0"/>
              <a:t>U, and </a:t>
            </a:r>
            <a:r>
              <a:rPr lang="en-US" dirty="0"/>
              <a:t>V components, resulting in 24 bits per </a:t>
            </a:r>
            <a:r>
              <a:rPr lang="en-US" dirty="0" smtClean="0"/>
              <a:t>pixel.</a:t>
            </a:r>
          </a:p>
          <a:p>
            <a:r>
              <a:rPr lang="en-US" dirty="0"/>
              <a:t>In subsampling, the luminance </a:t>
            </a:r>
            <a:r>
              <a:rPr lang="en-US" dirty="0" smtClean="0"/>
              <a:t>component Y </a:t>
            </a:r>
            <a:r>
              <a:rPr lang="en-US" dirty="0"/>
              <a:t>is left untouched—that is, 1 byte is reserved for the luminance data </a:t>
            </a:r>
            <a:r>
              <a:rPr lang="en-US" dirty="0" smtClean="0"/>
              <a:t>per </a:t>
            </a:r>
            <a:r>
              <a:rPr lang="en-IN" dirty="0" smtClean="0"/>
              <a:t>pixel.</a:t>
            </a:r>
          </a:p>
          <a:p>
            <a:r>
              <a:rPr lang="en-US" dirty="0"/>
              <a:t>An X at a pixel position suggests that we also store the chrominance </a:t>
            </a:r>
            <a:r>
              <a:rPr lang="en-US" dirty="0" smtClean="0"/>
              <a:t>components </a:t>
            </a:r>
            <a:r>
              <a:rPr lang="en-IN" dirty="0" smtClean="0"/>
              <a:t>for </a:t>
            </a:r>
            <a:r>
              <a:rPr lang="en-IN" dirty="0"/>
              <a:t>this position.</a:t>
            </a:r>
          </a:p>
        </p:txBody>
      </p:sp>
    </p:spTree>
    <p:extLst>
      <p:ext uri="{BB962C8B-B14F-4D97-AF65-F5344CB8AC3E}">
        <p14:creationId xmlns:p14="http://schemas.microsoft.com/office/powerpoint/2010/main" val="216775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70709"/>
            <a:ext cx="10515600" cy="5406254"/>
          </a:xfrm>
        </p:spPr>
        <p:txBody>
          <a:bodyPr/>
          <a:lstStyle/>
          <a:p>
            <a:pPr marL="0" indent="0">
              <a:buNone/>
            </a:pPr>
            <a:r>
              <a:rPr lang="en-US" i="1" dirty="0">
                <a:solidFill>
                  <a:srgbClr val="C00000"/>
                </a:solidFill>
              </a:rPr>
              <a:t>YUV subsampling schemes used in video</a:t>
            </a: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890" y="1528353"/>
            <a:ext cx="6688183" cy="451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504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785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Comic Sans MS</vt:lpstr>
      <vt:lpstr>Times New Roman</vt:lpstr>
      <vt:lpstr>Office Theme</vt:lpstr>
      <vt:lpstr>Multimedia Systems Lecture – 13</vt:lpstr>
      <vt:lpstr>Types of Video Signals</vt:lpstr>
      <vt:lpstr>PowerPoint Presentation</vt:lpstr>
      <vt:lpstr>PowerPoint Presentation</vt:lpstr>
      <vt:lpstr>PowerPoint Presentation</vt:lpstr>
      <vt:lpstr>Digital Video</vt:lpstr>
      <vt:lpstr>YUV Subsampling Schemes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 Systems Lecture – 13</dc:title>
  <dc:creator>Windows User</dc:creator>
  <cp:lastModifiedBy>Windows User</cp:lastModifiedBy>
  <cp:revision>11</cp:revision>
  <dcterms:created xsi:type="dcterms:W3CDTF">2022-02-03T09:12:34Z</dcterms:created>
  <dcterms:modified xsi:type="dcterms:W3CDTF">2022-02-03T11:30:33Z</dcterms:modified>
</cp:coreProperties>
</file>