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3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75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60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8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8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8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9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7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02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4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68EA3-C8BE-4125-BE56-85DB638DC302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5F5BE-D33A-493C-A1C7-8609299D22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972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14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>
                <a:sym typeface="+mn-ea"/>
              </a:rPr>
              <a:t>By</a:t>
            </a:r>
          </a:p>
          <a:p>
            <a:r>
              <a:rPr lang="en-IN" dirty="0" err="1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21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Digital Visual Interface (DVI</a:t>
            </a:r>
            <a:r>
              <a:rPr lang="en-IN" b="1" u="sng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Digital Visual Interface (DVI) was developed by the </a:t>
            </a:r>
            <a:r>
              <a:rPr lang="en-US" i="1" dirty="0"/>
              <a:t>Digital </a:t>
            </a:r>
            <a:r>
              <a:rPr lang="en-US" i="1" dirty="0" smtClean="0"/>
              <a:t>Display Working </a:t>
            </a:r>
            <a:r>
              <a:rPr lang="en-US" i="1" dirty="0" smtClean="0"/>
              <a:t>Group </a:t>
            </a:r>
            <a:r>
              <a:rPr lang="en-US" dirty="0" smtClean="0"/>
              <a:t>(DDWG</a:t>
            </a:r>
            <a:r>
              <a:rPr lang="en-US" dirty="0"/>
              <a:t>) for transferring digital video signals, particularly from a computer’s </a:t>
            </a:r>
            <a:r>
              <a:rPr lang="en-US" dirty="0" smtClean="0"/>
              <a:t>video </a:t>
            </a:r>
            <a:r>
              <a:rPr lang="en-IN" dirty="0" smtClean="0"/>
              <a:t>card </a:t>
            </a:r>
            <a:r>
              <a:rPr lang="en-IN" dirty="0"/>
              <a:t>to a monitor</a:t>
            </a:r>
            <a:r>
              <a:rPr lang="en-IN" dirty="0" smtClean="0"/>
              <a:t>.</a:t>
            </a:r>
          </a:p>
          <a:p>
            <a:r>
              <a:rPr lang="en-US" dirty="0"/>
              <a:t>It carries uncompressed digital video and can be configured </a:t>
            </a:r>
            <a:r>
              <a:rPr lang="en-US" dirty="0" smtClean="0"/>
              <a:t>to support </a:t>
            </a:r>
            <a:r>
              <a:rPr lang="en-US" dirty="0"/>
              <a:t>multiple modes, including DVI-D (digital only), DVI-A (analog only), </a:t>
            </a:r>
            <a:r>
              <a:rPr lang="en-US" dirty="0" smtClean="0"/>
              <a:t>or </a:t>
            </a:r>
            <a:r>
              <a:rPr lang="en-IN" dirty="0" smtClean="0"/>
              <a:t>DVI-I </a:t>
            </a:r>
            <a:r>
              <a:rPr lang="en-IN" dirty="0"/>
              <a:t>(digital and </a:t>
            </a:r>
            <a:r>
              <a:rPr lang="en-IN" dirty="0" err="1"/>
              <a:t>analog</a:t>
            </a:r>
            <a:r>
              <a:rPr lang="en-IN" dirty="0" smtClean="0"/>
              <a:t>).</a:t>
            </a:r>
          </a:p>
          <a:p>
            <a:r>
              <a:rPr lang="en-US" dirty="0"/>
              <a:t>The support for analog connections </a:t>
            </a:r>
            <a:r>
              <a:rPr lang="en-US" dirty="0" smtClean="0"/>
              <a:t>makes DVI backward compatible with </a:t>
            </a:r>
            <a:r>
              <a:rPr lang="en-US" dirty="0"/>
              <a:t>VGA </a:t>
            </a:r>
            <a:r>
              <a:rPr lang="en-US" dirty="0" smtClean="0"/>
              <a:t>(Video Graphics Array).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89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DVI’s digital video transmission format is based on </a:t>
            </a:r>
            <a:r>
              <a:rPr lang="en-US" i="1" dirty="0" err="1"/>
              <a:t>PanelLink</a:t>
            </a:r>
            <a:r>
              <a:rPr lang="en-US" dirty="0"/>
              <a:t>, a high-speed </a:t>
            </a:r>
            <a:r>
              <a:rPr lang="en-US" dirty="0" smtClean="0"/>
              <a:t>serial link </a:t>
            </a:r>
            <a:r>
              <a:rPr lang="en-US" dirty="0"/>
              <a:t>technology using </a:t>
            </a:r>
            <a:r>
              <a:rPr lang="en-US" i="1" dirty="0">
                <a:solidFill>
                  <a:srgbClr val="00B0F0"/>
                </a:solidFill>
              </a:rPr>
              <a:t>transition minimized differential signaling </a:t>
            </a:r>
            <a:r>
              <a:rPr lang="en-US" dirty="0">
                <a:solidFill>
                  <a:srgbClr val="00B0F0"/>
                </a:solidFill>
              </a:rPr>
              <a:t>(TMDS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.</a:t>
            </a:r>
          </a:p>
          <a:p>
            <a:pPr algn="just"/>
            <a:r>
              <a:rPr lang="en-IN" dirty="0" smtClean="0"/>
              <a:t>Through </a:t>
            </a:r>
            <a:r>
              <a:rPr lang="en-US" dirty="0" smtClean="0"/>
              <a:t>DVI</a:t>
            </a:r>
            <a:r>
              <a:rPr lang="en-US" dirty="0"/>
              <a:t>, a source, e.g., video card, can read the display’s </a:t>
            </a:r>
            <a:r>
              <a:rPr lang="en-US" i="1" dirty="0">
                <a:solidFill>
                  <a:srgbClr val="00B0F0"/>
                </a:solidFill>
              </a:rPr>
              <a:t>extended display </a:t>
            </a:r>
            <a:r>
              <a:rPr lang="en-US" i="1" dirty="0" smtClean="0">
                <a:solidFill>
                  <a:srgbClr val="00B0F0"/>
                </a:solidFill>
              </a:rPr>
              <a:t>identification data </a:t>
            </a:r>
            <a:r>
              <a:rPr lang="en-US" dirty="0">
                <a:solidFill>
                  <a:srgbClr val="00B0F0"/>
                </a:solidFill>
              </a:rPr>
              <a:t>(EDID)</a:t>
            </a:r>
            <a:r>
              <a:rPr lang="en-US" dirty="0"/>
              <a:t>, which contains the display’s identification, color </a:t>
            </a:r>
            <a:r>
              <a:rPr lang="en-US" dirty="0" smtClean="0"/>
              <a:t>characteristics, </a:t>
            </a:r>
            <a:r>
              <a:rPr lang="en-US" dirty="0"/>
              <a:t>and table of supported video modes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a source and a display </a:t>
            </a:r>
            <a:r>
              <a:rPr lang="en-US" dirty="0" smtClean="0"/>
              <a:t>are connected</a:t>
            </a:r>
            <a:r>
              <a:rPr lang="en-US" dirty="0"/>
              <a:t>, the source first queries the display’s capabilities by reading the </a:t>
            </a:r>
            <a:r>
              <a:rPr lang="en-US" dirty="0" smtClean="0"/>
              <a:t>monitor’s </a:t>
            </a:r>
            <a:r>
              <a:rPr lang="en-IN" dirty="0" smtClean="0"/>
              <a:t>EDID </a:t>
            </a:r>
            <a:r>
              <a:rPr lang="en-IN" dirty="0"/>
              <a:t>block</a:t>
            </a:r>
            <a:r>
              <a:rPr lang="en-IN" dirty="0" smtClean="0"/>
              <a:t>.</a:t>
            </a:r>
          </a:p>
          <a:p>
            <a:pPr algn="just"/>
            <a:r>
              <a:rPr lang="en-US" dirty="0"/>
              <a:t>A preferred mode or native resolution can then be chosen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In a single-link mode, the maximum pixel clock frequency of DVI is </a:t>
            </a:r>
            <a:r>
              <a:rPr lang="en-US" dirty="0" smtClean="0"/>
              <a:t>165MHz, which </a:t>
            </a:r>
            <a:r>
              <a:rPr lang="en-US" dirty="0"/>
              <a:t>supports a maximum resolution of </a:t>
            </a:r>
            <a:r>
              <a:rPr lang="en-US" dirty="0" smtClean="0"/>
              <a:t>2.75megapixels </a:t>
            </a:r>
            <a:r>
              <a:rPr lang="en-US" dirty="0"/>
              <a:t>at the 60Hz refresh rate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This allows a maximum 16:9 screen resolution of </a:t>
            </a:r>
            <a:r>
              <a:rPr lang="en-US" dirty="0" smtClean="0"/>
              <a:t>1,920×1,080 </a:t>
            </a:r>
            <a:r>
              <a:rPr lang="en-US" dirty="0"/>
              <a:t>at 60 </a:t>
            </a:r>
            <a:r>
              <a:rPr lang="en-US" dirty="0" smtClean="0"/>
              <a:t>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51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52233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rgbClr val="C00000"/>
                </a:solidFill>
              </a:rPr>
              <a:t>High-Definition Multimedia Interface (HDMI</a:t>
            </a:r>
            <a:r>
              <a:rPr lang="en-IN" b="1" u="sng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HDMI is a newer digital audio/video interface developed to be </a:t>
            </a:r>
            <a:r>
              <a:rPr lang="en-US" dirty="0" smtClean="0"/>
              <a:t>backward-compatible </a:t>
            </a:r>
            <a:r>
              <a:rPr lang="en-IN" dirty="0" smtClean="0"/>
              <a:t>with DVI.</a:t>
            </a:r>
          </a:p>
          <a:p>
            <a:r>
              <a:rPr lang="en-IN" dirty="0"/>
              <a:t>Its electrical </a:t>
            </a:r>
            <a:r>
              <a:rPr lang="en-IN" dirty="0" smtClean="0"/>
              <a:t>specifications, </a:t>
            </a:r>
            <a:r>
              <a:rPr lang="en-US" dirty="0" smtClean="0"/>
              <a:t>in </a:t>
            </a:r>
            <a:r>
              <a:rPr lang="en-US" dirty="0"/>
              <a:t>terms of TMDS and VESA/DDC links, are identical to those of DVI</a:t>
            </a:r>
            <a:r>
              <a:rPr lang="en-US" dirty="0" smtClean="0"/>
              <a:t>.</a:t>
            </a:r>
          </a:p>
          <a:p>
            <a:r>
              <a:rPr lang="en-US" dirty="0"/>
              <a:t>HDMI, however, differs from DVI in the following aspects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HDMI does not carry analog signal and hence is not compatible with VGA.</a:t>
            </a:r>
          </a:p>
          <a:p>
            <a:pPr lvl="1"/>
            <a:r>
              <a:rPr lang="en-US" dirty="0"/>
              <a:t>DVI is limited to the RGB color range (0–255). HDMI supports both RGB and </a:t>
            </a:r>
            <a:r>
              <a:rPr lang="en-US" dirty="0" smtClean="0"/>
              <a:t>YUV 4:4:4 </a:t>
            </a:r>
            <a:r>
              <a:rPr lang="en-US" dirty="0"/>
              <a:t>or 4:2:2. The latter are more common in application fields other </a:t>
            </a:r>
            <a:r>
              <a:rPr lang="en-IN" dirty="0"/>
              <a:t>than computer graphics.</a:t>
            </a:r>
          </a:p>
          <a:p>
            <a:pPr lvl="1"/>
            <a:r>
              <a:rPr lang="en-US" dirty="0"/>
              <a:t>HDMI supports digital audio, in addition to digital video</a:t>
            </a:r>
            <a:r>
              <a:rPr lang="en-US" dirty="0" smtClean="0"/>
              <a:t>.</a:t>
            </a:r>
          </a:p>
          <a:p>
            <a:r>
              <a:rPr lang="en-US" dirty="0"/>
              <a:t>The maximum pixel clock rate for HDMI 1.0 is 165MHz</a:t>
            </a:r>
            <a:r>
              <a:rPr lang="en-US" dirty="0" smtClean="0"/>
              <a:t>, </a:t>
            </a:r>
            <a:r>
              <a:rPr lang="en-IN" dirty="0"/>
              <a:t>HDMI 1.3 increases </a:t>
            </a:r>
            <a:r>
              <a:rPr lang="en-IN" dirty="0" smtClean="0"/>
              <a:t>that to 340MHz while the </a:t>
            </a:r>
            <a:r>
              <a:rPr lang="en-US" dirty="0" smtClean="0"/>
              <a:t>latest </a:t>
            </a:r>
            <a:r>
              <a:rPr lang="en-US" dirty="0"/>
              <a:t>HDMI 2.0 </a:t>
            </a:r>
            <a:r>
              <a:rPr lang="en-US" dirty="0" smtClean="0"/>
              <a:t>supports</a:t>
            </a:r>
            <a:r>
              <a:rPr lang="en-US" dirty="0"/>
              <a:t> </a:t>
            </a:r>
            <a:r>
              <a:rPr lang="en-IN" dirty="0" smtClean="0"/>
              <a:t>4K </a:t>
            </a:r>
            <a:r>
              <a:rPr lang="en-IN" dirty="0"/>
              <a:t>resolution at 60 </a:t>
            </a:r>
            <a:r>
              <a:rPr lang="en-IN" dirty="0" smtClean="0"/>
              <a:t>fps.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9857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5" y="757646"/>
            <a:ext cx="10515600" cy="54193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 smtClean="0">
                <a:solidFill>
                  <a:srgbClr val="C00000"/>
                </a:solidFill>
              </a:rPr>
              <a:t>DisplayPort</a:t>
            </a:r>
          </a:p>
          <a:p>
            <a:r>
              <a:rPr lang="en-IN" dirty="0" smtClean="0"/>
              <a:t>DisplayPort </a:t>
            </a:r>
            <a:r>
              <a:rPr lang="en-US" dirty="0"/>
              <a:t>is the first display interface that uses packetized data transmission, like the </a:t>
            </a:r>
            <a:r>
              <a:rPr lang="en-US" dirty="0" smtClean="0"/>
              <a:t>Internet </a:t>
            </a:r>
            <a:r>
              <a:rPr lang="en-IN" dirty="0" smtClean="0"/>
              <a:t>or Ethernet.</a:t>
            </a:r>
          </a:p>
          <a:p>
            <a:r>
              <a:rPr lang="en-US" dirty="0"/>
              <a:t>Specifically, it is based on small data packets known </a:t>
            </a:r>
            <a:r>
              <a:rPr lang="en-US" dirty="0" smtClean="0"/>
              <a:t>as </a:t>
            </a:r>
            <a:r>
              <a:rPr lang="en-US" i="1" dirty="0" smtClean="0"/>
              <a:t>micro </a:t>
            </a:r>
            <a:r>
              <a:rPr lang="en-US" i="1" dirty="0"/>
              <a:t>packets</a:t>
            </a:r>
            <a:r>
              <a:rPr lang="en-US" dirty="0"/>
              <a:t>, which can embed the clock signal within the data stream</a:t>
            </a:r>
            <a:r>
              <a:rPr lang="en-US" dirty="0" smtClean="0"/>
              <a:t>.</a:t>
            </a:r>
          </a:p>
          <a:p>
            <a:r>
              <a:rPr lang="en-US" dirty="0"/>
              <a:t>DisplayPort can achieve a higher resolution yet with fewer pins than the </a:t>
            </a:r>
            <a:r>
              <a:rPr lang="en-US" dirty="0" smtClean="0"/>
              <a:t>previous technologies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use of data packets also allows DisplayPort to be </a:t>
            </a:r>
            <a:r>
              <a:rPr lang="en-US" dirty="0" smtClean="0"/>
              <a:t>extensible.</a:t>
            </a:r>
          </a:p>
          <a:p>
            <a:r>
              <a:rPr lang="en-US" dirty="0"/>
              <a:t>DisplayPort can be used to transmit audio and video simultaneously, or either </a:t>
            </a:r>
            <a:r>
              <a:rPr lang="en-US" dirty="0" smtClean="0"/>
              <a:t>of </a:t>
            </a:r>
            <a:r>
              <a:rPr lang="en-IN" dirty="0" smtClean="0"/>
              <a:t>them.</a:t>
            </a:r>
          </a:p>
          <a:p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has a </a:t>
            </a:r>
            <a:r>
              <a:rPr lang="en-IN" dirty="0" smtClean="0"/>
              <a:t>much </a:t>
            </a:r>
            <a:r>
              <a:rPr lang="en-US" dirty="0" smtClean="0"/>
              <a:t>higher </a:t>
            </a:r>
            <a:r>
              <a:rPr lang="en-US" dirty="0"/>
              <a:t>video bandwidth, enough for four simultaneous 1080P 60Hz displays, </a:t>
            </a:r>
            <a:r>
              <a:rPr lang="en-US" dirty="0" smtClean="0"/>
              <a:t>or </a:t>
            </a:r>
            <a:r>
              <a:rPr lang="en-IN" dirty="0" smtClean="0"/>
              <a:t>4K </a:t>
            </a:r>
            <a:r>
              <a:rPr lang="en-IN" dirty="0"/>
              <a:t>video at 60 Hz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26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Compared with HDMI, DisplayPort has slightly more </a:t>
            </a:r>
            <a:r>
              <a:rPr lang="en-US" dirty="0" smtClean="0"/>
              <a:t>bandwidth, which </a:t>
            </a:r>
            <a:r>
              <a:rPr lang="en-US" dirty="0"/>
              <a:t>also accommodates multiple streams of audio and video to separate devices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It is </a:t>
            </a:r>
            <a:r>
              <a:rPr lang="en-US" dirty="0"/>
              <a:t>royalty-free, while HDMI charges an </a:t>
            </a:r>
            <a:r>
              <a:rPr lang="en-US" dirty="0" smtClean="0"/>
              <a:t>annual fee </a:t>
            </a:r>
            <a:r>
              <a:rPr lang="en-US" dirty="0"/>
              <a:t>to manufacturers. These points make DisplayPort a strong competitor to </a:t>
            </a:r>
            <a:r>
              <a:rPr lang="en-US" dirty="0" smtClean="0"/>
              <a:t>HDMI in </a:t>
            </a:r>
            <a:r>
              <a:rPr lang="en-US" dirty="0"/>
              <a:t>the consumer electronics market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76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CCIR and ITU-R Standards for Digital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CCIR is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Consultative Committee for International Radio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One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it has produced is </a:t>
            </a:r>
            <a:r>
              <a:rPr lang="en-US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CCIR-601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component digital video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standard has since become standard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ITU-R Rec. 601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international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video applications.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adopted by several digital video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formats, including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 DV video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NTSC version has 525 scan lines, each having 858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pixels. Because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NTSC version uses 4:2:2,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pixel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represented with two bytes (8 bits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8 bits alternating between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Rec. 601 (NTSC) data rate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approximately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216Mbps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4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388" y="1655808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(Common Interchange Format) was established for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 digital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television. It consists of VHS quality resolutions whose width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height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divisible by 8—a requirement for digital encoding algorithms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Quarter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Interchange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(QCIF) was established for digital videoconferencing over ISDN lines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 is a compromise between NTSC and PAL, in that it adopts the NTSC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rate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half the number of active lines in PAL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played on existing TV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sets, NTSC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will first need to convert the number of lines, whereas PAL TV will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conversion.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62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ITU-R digital video specifications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914" y="2181497"/>
            <a:ext cx="8556172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23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High-Definition 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TV (HDTV)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 NTSC analog TV signal in the United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has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525 scan lines, with 480 actually visible. The usual TV has an effective picture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210,000 pixels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consumers are accustomed to better resolutions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1024×768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higher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now commonly supported by most graphics hardware that come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of digital television called HDTV supports a higher resolution display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surround sound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formats used in HDTV are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</a:p>
          <a:p>
            <a:pPr lvl="1" algn="just"/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  <a:r>
              <a:rPr lang="en-IN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—1280×720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progressive</a:t>
            </a:r>
          </a:p>
          <a:p>
            <a:pPr lvl="1" algn="just"/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1080</a:t>
            </a:r>
            <a:r>
              <a:rPr lang="en-IN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—1920×1080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interlaced</a:t>
            </a:r>
          </a:p>
          <a:p>
            <a:pPr lvl="1" algn="just"/>
            <a:r>
              <a:rPr lang="en-IN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1080</a:t>
            </a:r>
            <a:r>
              <a:rPr lang="en-IN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—1920×1080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progressive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09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3514" y="1645920"/>
            <a:ext cx="10515600" cy="348778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They use the MPEG2-based video compression </a:t>
            </a:r>
            <a:r>
              <a:rPr lang="en-US" dirty="0" smtClean="0"/>
              <a:t>format with </a:t>
            </a:r>
            <a:r>
              <a:rPr lang="en-US" dirty="0"/>
              <a:t>a 17 Mbps bandwidth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/>
              <a:t>Although HDTV signals can be </a:t>
            </a:r>
            <a:r>
              <a:rPr lang="en-US" dirty="0" smtClean="0"/>
              <a:t>stored and </a:t>
            </a:r>
            <a:r>
              <a:rPr lang="en-US" dirty="0"/>
              <a:t>transmitted effectively using MPEG-2 technology, a lot of bandwidth is </a:t>
            </a:r>
            <a:r>
              <a:rPr lang="en-US" dirty="0" smtClean="0"/>
              <a:t>required </a:t>
            </a:r>
            <a:r>
              <a:rPr lang="en-IN" dirty="0" smtClean="0"/>
              <a:t>to </a:t>
            </a:r>
            <a:r>
              <a:rPr lang="en-IN" dirty="0"/>
              <a:t>transmit numerous channels</a:t>
            </a:r>
            <a:r>
              <a:rPr lang="en-IN" dirty="0" smtClean="0"/>
              <a:t>.</a:t>
            </a:r>
            <a:endParaRPr lang="en-IN" dirty="0" smtClean="0"/>
          </a:p>
          <a:p>
            <a:pPr algn="just"/>
            <a:r>
              <a:rPr lang="en-US" dirty="0"/>
              <a:t>The aspect ratio of HDTV is </a:t>
            </a:r>
            <a:r>
              <a:rPr lang="en-US" dirty="0">
                <a:solidFill>
                  <a:srgbClr val="00B0F0"/>
                </a:solidFill>
              </a:rPr>
              <a:t>16:9</a:t>
            </a:r>
            <a:r>
              <a:rPr lang="en-US" dirty="0"/>
              <a:t> (1.78:1), which is closer to the ratios used in </a:t>
            </a:r>
            <a:r>
              <a:rPr lang="en-US" dirty="0" smtClean="0"/>
              <a:t>theatrical movies</a:t>
            </a:r>
            <a:r>
              <a:rPr lang="en-US" dirty="0"/>
              <a:t>, typically 1.85:1 or 2.35:1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increased resolution provides for a clearer, more detailed picture. In addition, progressive scan and higher frame rates result in a picture with less flicker and better rendering of fast </a:t>
            </a:r>
            <a:r>
              <a:rPr lang="en-US" dirty="0" smtClean="0"/>
              <a:t>motion.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360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Ultra High Definition TV (UHDTV)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UHDTV is a new development—a new generation of </a:t>
            </a:r>
            <a:r>
              <a:rPr lang="en-US" dirty="0" smtClean="0"/>
              <a:t>HDTV.</a:t>
            </a:r>
          </a:p>
          <a:p>
            <a:pPr algn="just"/>
            <a:r>
              <a:rPr lang="en-IN" dirty="0"/>
              <a:t>The standards </a:t>
            </a:r>
            <a:r>
              <a:rPr lang="en-IN" dirty="0" smtClean="0"/>
              <a:t>announced </a:t>
            </a:r>
            <a:r>
              <a:rPr lang="en-US" dirty="0" smtClean="0"/>
              <a:t>in </a:t>
            </a:r>
            <a:r>
              <a:rPr lang="en-US" dirty="0"/>
              <a:t>2012 support 4K UHDTV: </a:t>
            </a:r>
            <a:r>
              <a:rPr lang="en-US" dirty="0">
                <a:solidFill>
                  <a:srgbClr val="00B0F0"/>
                </a:solidFill>
              </a:rPr>
              <a:t>2160P</a:t>
            </a:r>
            <a:r>
              <a:rPr lang="en-US" dirty="0"/>
              <a:t> (</a:t>
            </a:r>
            <a:r>
              <a:rPr lang="en-US" dirty="0" smtClean="0"/>
              <a:t>3,840×2,160</a:t>
            </a:r>
            <a:r>
              <a:rPr lang="en-US" dirty="0"/>
              <a:t>, progressive scan) and </a:t>
            </a:r>
            <a:r>
              <a:rPr lang="en-US" dirty="0" smtClean="0"/>
              <a:t>8K </a:t>
            </a:r>
            <a:r>
              <a:rPr lang="it-IT" dirty="0" smtClean="0"/>
              <a:t>UHDTV</a:t>
            </a:r>
            <a:r>
              <a:rPr lang="it-IT" dirty="0"/>
              <a:t>: 4320P (</a:t>
            </a:r>
            <a:r>
              <a:rPr lang="it-IT" dirty="0" smtClean="0"/>
              <a:t>7,680 </a:t>
            </a:r>
            <a:r>
              <a:rPr lang="it-IT" dirty="0"/>
              <a:t>× </a:t>
            </a:r>
            <a:r>
              <a:rPr lang="it-IT" dirty="0" smtClean="0"/>
              <a:t>4,320</a:t>
            </a:r>
            <a:r>
              <a:rPr lang="it-IT" dirty="0"/>
              <a:t>, progressive scan</a:t>
            </a:r>
            <a:r>
              <a:rPr lang="it-IT" dirty="0" smtClean="0"/>
              <a:t>).</a:t>
            </a:r>
          </a:p>
          <a:p>
            <a:pPr algn="just"/>
            <a:r>
              <a:rPr lang="en-US" dirty="0"/>
              <a:t>The aspect ratio is 16:9. </a:t>
            </a:r>
            <a:r>
              <a:rPr lang="en-US" dirty="0" smtClean="0"/>
              <a:t>The bit-depth </a:t>
            </a:r>
            <a:r>
              <a:rPr lang="en-US" dirty="0"/>
              <a:t>can be up to 12 bits, and the </a:t>
            </a:r>
            <a:r>
              <a:rPr lang="en-US" dirty="0" err="1"/>
              <a:t>chroma</a:t>
            </a:r>
            <a:r>
              <a:rPr lang="en-US" dirty="0"/>
              <a:t> subsampling can be 4:2:0 or 4:2:2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supported frame rate has been gradually increased to 120 fps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The UHDTV </a:t>
            </a:r>
            <a:r>
              <a:rPr lang="en-IN" dirty="0" smtClean="0"/>
              <a:t>will </a:t>
            </a:r>
            <a:r>
              <a:rPr lang="en-US" dirty="0" smtClean="0"/>
              <a:t>provide </a:t>
            </a:r>
            <a:r>
              <a:rPr lang="en-US" dirty="0"/>
              <a:t>superior picture quality, comparable to IMAX movies, but it will require </a:t>
            </a:r>
            <a:r>
              <a:rPr lang="en-US" dirty="0" smtClean="0"/>
              <a:t>a much </a:t>
            </a:r>
            <a:r>
              <a:rPr lang="en-US" dirty="0"/>
              <a:t>higher bandwidth and/or bitrate.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50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Digital Display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Given the rise of digital video processing and the monitors that directly accept </a:t>
            </a:r>
            <a:r>
              <a:rPr lang="en-US" dirty="0" smtClean="0"/>
              <a:t>digital video </a:t>
            </a:r>
            <a:r>
              <a:rPr lang="en-US" dirty="0"/>
              <a:t>signals, there is a great demand toward video display interfaces that </a:t>
            </a:r>
            <a:r>
              <a:rPr lang="en-US" dirty="0" smtClean="0"/>
              <a:t>transmit </a:t>
            </a:r>
            <a:r>
              <a:rPr lang="en-IN" dirty="0" smtClean="0"/>
              <a:t>digital </a:t>
            </a:r>
            <a:r>
              <a:rPr lang="en-IN" dirty="0"/>
              <a:t>video signals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T</a:t>
            </a:r>
            <a:r>
              <a:rPr lang="en-IN" dirty="0" smtClean="0"/>
              <a:t>he most </a:t>
            </a:r>
            <a:r>
              <a:rPr lang="en-US" dirty="0" smtClean="0"/>
              <a:t>widely </a:t>
            </a:r>
            <a:r>
              <a:rPr lang="en-US" dirty="0"/>
              <a:t>used digital video interfaces include </a:t>
            </a:r>
            <a:endParaRPr lang="en-US" dirty="0" smtClean="0"/>
          </a:p>
          <a:p>
            <a:pPr lvl="1" algn="just"/>
            <a:r>
              <a:rPr lang="en-US" dirty="0" smtClean="0"/>
              <a:t>Digital </a:t>
            </a:r>
            <a:r>
              <a:rPr lang="en-US" dirty="0"/>
              <a:t>Visual Interface (</a:t>
            </a:r>
            <a:r>
              <a:rPr lang="en-US" dirty="0" smtClean="0"/>
              <a:t>DVI)</a:t>
            </a:r>
          </a:p>
          <a:p>
            <a:pPr lvl="1" algn="just"/>
            <a:r>
              <a:rPr lang="en-US" dirty="0" smtClean="0"/>
              <a:t>High- Definition </a:t>
            </a:r>
            <a:r>
              <a:rPr lang="en-US" dirty="0"/>
              <a:t>Multimedia Interface (HDMI), </a:t>
            </a:r>
            <a:r>
              <a:rPr lang="en-US" dirty="0" smtClean="0"/>
              <a:t>and</a:t>
            </a:r>
          </a:p>
          <a:p>
            <a:pPr lvl="1" algn="just"/>
            <a:r>
              <a:rPr lang="en-US" dirty="0" smtClean="0"/>
              <a:t>DisplayPort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77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0857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Connectors of different digital display interfaces. From left to right: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VGA, DVI</a:t>
            </a:r>
            <a:r>
              <a:rPr lang="en-US" sz="280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HDMI, </a:t>
            </a:r>
            <a:r>
              <a:rPr lang="en-IN" sz="2800" dirty="0" smtClean="0">
                <a:solidFill>
                  <a:srgbClr val="C00000"/>
                </a:solidFill>
                <a:latin typeface="+mn-lt"/>
              </a:rPr>
              <a:t>DisplayPort</a:t>
            </a:r>
            <a:endParaRPr lang="en-IN" sz="28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108" y="2646839"/>
            <a:ext cx="838200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42114"/>
            <a:ext cx="23336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67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1156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14</vt:lpstr>
      <vt:lpstr>CCIR and ITU-R Standards for Digital Video</vt:lpstr>
      <vt:lpstr>PowerPoint Presentation</vt:lpstr>
      <vt:lpstr>ITU-R digital video specifications</vt:lpstr>
      <vt:lpstr>High-Definition TV (HDTV)</vt:lpstr>
      <vt:lpstr>PowerPoint Presentation</vt:lpstr>
      <vt:lpstr>Ultra High Definition TV (UHDTV)</vt:lpstr>
      <vt:lpstr>Digital Display Interfaces</vt:lpstr>
      <vt:lpstr>Connectors of different digital display interfaces. From left to right: VGA, DVI, HDMI, DisplayPort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14</dc:title>
  <dc:creator>Windows User</dc:creator>
  <cp:lastModifiedBy>Windows User</cp:lastModifiedBy>
  <cp:revision>24</cp:revision>
  <dcterms:created xsi:type="dcterms:W3CDTF">2022-02-03T11:35:26Z</dcterms:created>
  <dcterms:modified xsi:type="dcterms:W3CDTF">2022-02-08T07:29:20Z</dcterms:modified>
</cp:coreProperties>
</file>