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26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008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1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18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2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8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4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2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00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54BB-751B-4959-8515-A43A2A17E028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6807B-92DD-4AB6-93CF-CF4174455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28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1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3D Video and 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Three-dimensional (3D) pictures and movies have been in existence for decades</a:t>
            </a:r>
            <a:r>
              <a:rPr lang="en-US" dirty="0" smtClean="0"/>
              <a:t>.</a:t>
            </a:r>
          </a:p>
          <a:p>
            <a:r>
              <a:rPr lang="en-IN" dirty="0" smtClean="0"/>
              <a:t>Increasingly, </a:t>
            </a:r>
            <a:r>
              <a:rPr lang="en-US" dirty="0" smtClean="0"/>
              <a:t>it </a:t>
            </a:r>
            <a:r>
              <a:rPr lang="en-US" dirty="0"/>
              <a:t>is in movie theaters, broadcast TV (e.g., sporting events), personal computers, </a:t>
            </a:r>
            <a:r>
              <a:rPr lang="en-US" dirty="0" smtClean="0"/>
              <a:t>and </a:t>
            </a:r>
            <a:r>
              <a:rPr lang="en-IN" dirty="0" smtClean="0"/>
              <a:t>various </a:t>
            </a:r>
            <a:r>
              <a:rPr lang="en-IN" dirty="0"/>
              <a:t>handheld devices</a:t>
            </a:r>
            <a:r>
              <a:rPr lang="en-IN" dirty="0" smtClean="0"/>
              <a:t>.</a:t>
            </a:r>
          </a:p>
          <a:p>
            <a:r>
              <a:rPr lang="en-US" dirty="0"/>
              <a:t>The main advantage of the 3D video is that it enables the </a:t>
            </a:r>
            <a:r>
              <a:rPr lang="en-US" dirty="0">
                <a:solidFill>
                  <a:srgbClr val="00B0F0"/>
                </a:solidFill>
              </a:rPr>
              <a:t>experience of </a:t>
            </a:r>
            <a:r>
              <a:rPr lang="en-US" dirty="0" smtClean="0">
                <a:solidFill>
                  <a:srgbClr val="00B0F0"/>
                </a:solidFill>
              </a:rPr>
              <a:t>immersion</a:t>
            </a:r>
            <a:r>
              <a:rPr lang="en-US" dirty="0" smtClean="0"/>
              <a:t>— be </a:t>
            </a:r>
            <a:r>
              <a:rPr lang="en-US" dirty="0"/>
              <a:t>there, and really Be </a:t>
            </a:r>
            <a:r>
              <a:rPr lang="en-US" dirty="0" smtClean="0"/>
              <a:t>there</a:t>
            </a:r>
            <a:r>
              <a:rPr lang="en-IN" dirty="0" smtClean="0"/>
              <a:t>.</a:t>
            </a:r>
            <a:endParaRPr lang="en-US" dirty="0"/>
          </a:p>
          <a:p>
            <a:r>
              <a:rPr lang="en-US" dirty="0" smtClean="0"/>
              <a:t>We will see </a:t>
            </a:r>
            <a:r>
              <a:rPr lang="en-US" dirty="0"/>
              <a:t>fundamentals of 3D vision or 3D </a:t>
            </a:r>
            <a:r>
              <a:rPr lang="en-US" dirty="0" smtClean="0"/>
              <a:t>percept, emphasizing </a:t>
            </a:r>
            <a:r>
              <a:rPr lang="en-US" dirty="0"/>
              <a:t>stereo vision (or stereopsis) since most modern 3D video and 3D </a:t>
            </a:r>
            <a:r>
              <a:rPr lang="en-US" dirty="0" smtClean="0"/>
              <a:t>TV are </a:t>
            </a:r>
            <a:r>
              <a:rPr lang="en-US" dirty="0"/>
              <a:t>based on stereoscopic vision.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99155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Cues for 3D </a:t>
            </a:r>
            <a:r>
              <a:rPr lang="en-IN" b="1" dirty="0" smtClean="0">
                <a:solidFill>
                  <a:srgbClr val="C00000"/>
                </a:solidFill>
              </a:rPr>
              <a:t>Percept</a:t>
            </a:r>
          </a:p>
          <a:p>
            <a:r>
              <a:rPr lang="en-US" dirty="0"/>
              <a:t>The human vision system is capable of achieving a 3D percept by utilizing </a:t>
            </a:r>
            <a:r>
              <a:rPr lang="en-US" dirty="0" smtClean="0"/>
              <a:t>multiple </a:t>
            </a:r>
            <a:r>
              <a:rPr lang="en-IN" dirty="0" smtClean="0"/>
              <a:t>cues.</a:t>
            </a:r>
          </a:p>
          <a:p>
            <a:r>
              <a:rPr lang="en-US" dirty="0"/>
              <a:t>They are combined to produce optimal (or nearly optimal) depth estimates</a:t>
            </a:r>
            <a:r>
              <a:rPr lang="en-US" dirty="0" smtClean="0"/>
              <a:t>.</a:t>
            </a:r>
          </a:p>
          <a:p>
            <a:r>
              <a:rPr lang="en-US" dirty="0"/>
              <a:t>When the multiple cues agree, this enhances the 3D percept. When they </a:t>
            </a:r>
            <a:r>
              <a:rPr lang="en-US" dirty="0" smtClean="0"/>
              <a:t>conflict with </a:t>
            </a:r>
            <a:r>
              <a:rPr lang="en-US" dirty="0"/>
              <a:t>each other, the 3D percept can be hindered. Sometimes, illusions can arise.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394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51252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dirty="0">
                <a:solidFill>
                  <a:srgbClr val="C00000"/>
                </a:solidFill>
              </a:rPr>
              <a:t>Monocular </a:t>
            </a:r>
            <a:r>
              <a:rPr lang="en-IN" b="1" dirty="0" smtClean="0">
                <a:solidFill>
                  <a:srgbClr val="C00000"/>
                </a:solidFill>
              </a:rPr>
              <a:t>Cues</a:t>
            </a:r>
          </a:p>
          <a:p>
            <a:pPr algn="just"/>
            <a:r>
              <a:rPr lang="en-US" dirty="0"/>
              <a:t>The monocular cues that do not necessarily involve both eyes </a:t>
            </a:r>
            <a:r>
              <a:rPr lang="en-US" dirty="0" smtClean="0"/>
              <a:t>include:</a:t>
            </a:r>
          </a:p>
          <a:p>
            <a:pPr lvl="1" algn="just"/>
            <a:r>
              <a:rPr lang="en-US" dirty="0" smtClean="0"/>
              <a:t>Shading—depth </a:t>
            </a:r>
            <a:r>
              <a:rPr lang="en-US" dirty="0"/>
              <a:t>perception by shading and </a:t>
            </a:r>
            <a:r>
              <a:rPr lang="en-US" dirty="0" smtClean="0"/>
              <a:t>highlights</a:t>
            </a:r>
          </a:p>
          <a:p>
            <a:pPr lvl="1" algn="just"/>
            <a:r>
              <a:rPr lang="en-US" dirty="0" smtClean="0"/>
              <a:t>Perspective </a:t>
            </a:r>
            <a:r>
              <a:rPr lang="en-US" dirty="0"/>
              <a:t>scaling—converging parallel lines with distance and at </a:t>
            </a:r>
            <a:r>
              <a:rPr lang="en-US" dirty="0" smtClean="0"/>
              <a:t>infinity</a:t>
            </a:r>
          </a:p>
          <a:p>
            <a:pPr lvl="1" algn="just"/>
            <a:r>
              <a:rPr lang="en-US" dirty="0" smtClean="0"/>
              <a:t>Relative </a:t>
            </a:r>
            <a:r>
              <a:rPr lang="en-US" dirty="0"/>
              <a:t>size—distant objects appear smaller compared to known </a:t>
            </a:r>
            <a:r>
              <a:rPr lang="en-US" dirty="0" smtClean="0"/>
              <a:t>same-size </a:t>
            </a:r>
            <a:r>
              <a:rPr lang="en-IN" dirty="0" smtClean="0"/>
              <a:t>objects </a:t>
            </a:r>
            <a:r>
              <a:rPr lang="en-IN" dirty="0"/>
              <a:t>not in </a:t>
            </a:r>
            <a:r>
              <a:rPr lang="en-IN" dirty="0" smtClean="0"/>
              <a:t>distance</a:t>
            </a:r>
          </a:p>
          <a:p>
            <a:pPr lvl="1" algn="just"/>
            <a:r>
              <a:rPr lang="en-US" dirty="0" smtClean="0"/>
              <a:t>Texture </a:t>
            </a:r>
            <a:r>
              <a:rPr lang="en-US" dirty="0"/>
              <a:t>gradient—the appearance of textures change when they recede in </a:t>
            </a:r>
            <a:r>
              <a:rPr lang="en-US" dirty="0" smtClean="0"/>
              <a:t>distance</a:t>
            </a:r>
          </a:p>
          <a:p>
            <a:pPr lvl="1" algn="just"/>
            <a:r>
              <a:rPr lang="en-US" dirty="0" smtClean="0"/>
              <a:t>Blur </a:t>
            </a:r>
            <a:r>
              <a:rPr lang="en-US" dirty="0"/>
              <a:t>gradient—objects appear sharper at the distance where the eyes are </a:t>
            </a:r>
            <a:r>
              <a:rPr lang="en-US" dirty="0" smtClean="0"/>
              <a:t>focused, whereas </a:t>
            </a:r>
            <a:r>
              <a:rPr lang="en-US" dirty="0"/>
              <a:t>nearer and farther objects are gradually </a:t>
            </a:r>
            <a:r>
              <a:rPr lang="en-US" dirty="0" smtClean="0"/>
              <a:t>blurred</a:t>
            </a:r>
          </a:p>
          <a:p>
            <a:pPr lvl="1" algn="just"/>
            <a:r>
              <a:rPr lang="en-US" dirty="0" smtClean="0"/>
              <a:t>Haze—due </a:t>
            </a:r>
            <a:r>
              <a:rPr lang="en-US" dirty="0"/>
              <a:t>to light scattering by the atmosphere, objects at distance have </a:t>
            </a:r>
            <a:r>
              <a:rPr lang="en-US" dirty="0" smtClean="0"/>
              <a:t>lower contrast </a:t>
            </a:r>
            <a:r>
              <a:rPr lang="en-US" dirty="0"/>
              <a:t>and lower color </a:t>
            </a:r>
            <a:r>
              <a:rPr lang="en-US" dirty="0" smtClean="0"/>
              <a:t>saturation</a:t>
            </a:r>
          </a:p>
          <a:p>
            <a:pPr lvl="1" algn="just"/>
            <a:r>
              <a:rPr lang="en-US" dirty="0" smtClean="0"/>
              <a:t>Occlusion—a </a:t>
            </a:r>
            <a:r>
              <a:rPr lang="en-US" dirty="0"/>
              <a:t>far object occluded by nearer </a:t>
            </a:r>
            <a:r>
              <a:rPr lang="en-US" dirty="0" smtClean="0"/>
              <a:t>object(s)</a:t>
            </a:r>
          </a:p>
          <a:p>
            <a:pPr lvl="1" algn="just"/>
            <a:r>
              <a:rPr lang="en-US" dirty="0" smtClean="0"/>
              <a:t>Motion </a:t>
            </a:r>
            <a:r>
              <a:rPr lang="en-US" dirty="0"/>
              <a:t>parallax—induced by object movement and head movement, such </a:t>
            </a:r>
            <a:r>
              <a:rPr lang="en-US" dirty="0" smtClean="0"/>
              <a:t>that nearer </a:t>
            </a:r>
            <a:r>
              <a:rPr lang="en-US" dirty="0"/>
              <a:t>objects appear to move faster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Among the above monocular cues, it has been said that Occlusion and </a:t>
            </a:r>
            <a:r>
              <a:rPr lang="en-US" dirty="0" smtClean="0"/>
              <a:t>Motion </a:t>
            </a:r>
            <a:r>
              <a:rPr lang="en-IN" dirty="0" smtClean="0"/>
              <a:t>parallax </a:t>
            </a:r>
            <a:r>
              <a:rPr lang="en-IN" dirty="0"/>
              <a:t>are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347322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2364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Binocular </a:t>
            </a:r>
            <a:r>
              <a:rPr lang="en-IN" b="1" dirty="0" smtClean="0">
                <a:solidFill>
                  <a:srgbClr val="C00000"/>
                </a:solidFill>
              </a:rPr>
              <a:t>Cues</a:t>
            </a:r>
          </a:p>
          <a:p>
            <a:r>
              <a:rPr lang="en-US" dirty="0"/>
              <a:t>The human vision system utilizes effective binocular vision, i.e., </a:t>
            </a:r>
            <a:r>
              <a:rPr lang="en-US" i="1" dirty="0"/>
              <a:t>stereo </a:t>
            </a:r>
            <a:r>
              <a:rPr lang="en-US" i="1" dirty="0" smtClean="0"/>
              <a:t>vision.</a:t>
            </a:r>
          </a:p>
          <a:p>
            <a:r>
              <a:rPr lang="en-US" dirty="0"/>
              <a:t>Our left and right eyes are separated by a small distance, on </a:t>
            </a:r>
            <a:r>
              <a:rPr lang="en-US" dirty="0" smtClean="0"/>
              <a:t>average approximately </a:t>
            </a:r>
            <a:r>
              <a:rPr lang="en-US" dirty="0"/>
              <a:t>2.5 inches, or 65mm. This is known as the </a:t>
            </a:r>
            <a:r>
              <a:rPr lang="en-US" i="1" dirty="0" err="1"/>
              <a:t>interocular</a:t>
            </a:r>
            <a:r>
              <a:rPr lang="en-US" i="1" dirty="0"/>
              <a:t> distance</a:t>
            </a:r>
            <a:r>
              <a:rPr lang="en-US" dirty="0" smtClean="0"/>
              <a:t>.</a:t>
            </a:r>
          </a:p>
          <a:p>
            <a:r>
              <a:rPr lang="en-IN" dirty="0" smtClean="0"/>
              <a:t>As </a:t>
            </a:r>
            <a:r>
              <a:rPr lang="en-US" dirty="0" smtClean="0"/>
              <a:t>a </a:t>
            </a:r>
            <a:r>
              <a:rPr lang="en-US" dirty="0"/>
              <a:t>result, the left and right eyes have slightly different views, i.e., images of </a:t>
            </a:r>
            <a:r>
              <a:rPr lang="en-US" dirty="0" smtClean="0"/>
              <a:t>objects </a:t>
            </a:r>
            <a:r>
              <a:rPr lang="en-IN" dirty="0" smtClean="0"/>
              <a:t>are </a:t>
            </a:r>
            <a:r>
              <a:rPr lang="en-IN" dirty="0"/>
              <a:t>shifted horizontally</a:t>
            </a:r>
            <a:r>
              <a:rPr lang="en-IN" dirty="0" smtClean="0"/>
              <a:t>.</a:t>
            </a:r>
          </a:p>
          <a:p>
            <a:r>
              <a:rPr lang="en-US" dirty="0"/>
              <a:t>The amount of the shift, or </a:t>
            </a:r>
            <a:r>
              <a:rPr lang="en-US" i="1" dirty="0"/>
              <a:t>disparity</a:t>
            </a:r>
            <a:r>
              <a:rPr lang="en-US" dirty="0"/>
              <a:t>, is dependent on </a:t>
            </a:r>
            <a:r>
              <a:rPr lang="en-US" dirty="0" smtClean="0"/>
              <a:t>the object’s </a:t>
            </a:r>
            <a:r>
              <a:rPr lang="en-US" dirty="0"/>
              <a:t>distance from the eyes, i.e., its </a:t>
            </a:r>
            <a:r>
              <a:rPr lang="en-US" i="1" dirty="0"/>
              <a:t>depth</a:t>
            </a:r>
            <a:r>
              <a:rPr lang="en-US" dirty="0"/>
              <a:t>, thus providing the binocular cue </a:t>
            </a:r>
            <a:r>
              <a:rPr lang="en-US" dirty="0" smtClean="0"/>
              <a:t>for </a:t>
            </a:r>
            <a:r>
              <a:rPr lang="en-IN" dirty="0" smtClean="0"/>
              <a:t>the </a:t>
            </a:r>
            <a:r>
              <a:rPr lang="en-IN" dirty="0"/>
              <a:t>3D percept</a:t>
            </a:r>
            <a:r>
              <a:rPr lang="en-IN" dirty="0" smtClean="0"/>
              <a:t>.</a:t>
            </a:r>
          </a:p>
          <a:p>
            <a:r>
              <a:rPr lang="en-US" dirty="0"/>
              <a:t>The horizontal shift is also known as </a:t>
            </a:r>
            <a:r>
              <a:rPr lang="en-US" i="1" dirty="0"/>
              <a:t>horizontal parallax</a:t>
            </a:r>
            <a:r>
              <a:rPr lang="en-US" dirty="0" smtClean="0"/>
              <a:t>.</a:t>
            </a:r>
          </a:p>
          <a:p>
            <a:r>
              <a:rPr lang="en-IN" dirty="0"/>
              <a:t>The </a:t>
            </a:r>
            <a:r>
              <a:rPr lang="en-IN" dirty="0" smtClean="0"/>
              <a:t>fusion </a:t>
            </a:r>
            <a:r>
              <a:rPr lang="en-US" dirty="0" smtClean="0"/>
              <a:t>of </a:t>
            </a:r>
            <a:r>
              <a:rPr lang="en-US" dirty="0"/>
              <a:t>the left and right images into single vision occurs in the brain, producing the </a:t>
            </a:r>
            <a:r>
              <a:rPr lang="en-US" dirty="0" smtClean="0"/>
              <a:t>3D </a:t>
            </a:r>
            <a:r>
              <a:rPr lang="en-IN" dirty="0" smtClean="0"/>
              <a:t>percept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04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Stereo Camera Model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design a simple (artificial) stereo camera system in which the left and </a:t>
            </a:r>
            <a:r>
              <a:rPr lang="en-US" dirty="0" smtClean="0"/>
              <a:t>right cameras </a:t>
            </a:r>
            <a:r>
              <a:rPr lang="en-US" dirty="0"/>
              <a:t>are identical (same lens, same focal length, etc.); the cameras’ optical </a:t>
            </a:r>
            <a:r>
              <a:rPr lang="en-US" dirty="0" smtClean="0"/>
              <a:t>axes </a:t>
            </a:r>
            <a:r>
              <a:rPr lang="en-US" dirty="0"/>
              <a:t>are in parallel, pointing at the </a:t>
            </a:r>
            <a:r>
              <a:rPr lang="en-US" i="1" dirty="0"/>
              <a:t>Z</a:t>
            </a:r>
            <a:r>
              <a:rPr lang="en-US" dirty="0"/>
              <a:t>-direction, the scene depth</a:t>
            </a:r>
            <a:r>
              <a:rPr lang="en-US" dirty="0" smtClean="0"/>
              <a:t>.</a:t>
            </a:r>
          </a:p>
          <a:p>
            <a:r>
              <a:rPr lang="en-IN" dirty="0"/>
              <a:t>The cameras are </a:t>
            </a:r>
            <a:r>
              <a:rPr lang="en-IN" dirty="0" smtClean="0"/>
              <a:t>placed </a:t>
            </a:r>
            <a:r>
              <a:rPr lang="en-US" dirty="0" smtClean="0"/>
              <a:t>at </a:t>
            </a:r>
            <a:r>
              <a:rPr lang="en-US" dirty="0"/>
              <a:t>(−</a:t>
            </a:r>
            <a:r>
              <a:rPr lang="en-US" i="1" dirty="0"/>
              <a:t>b</a:t>
            </a:r>
            <a:r>
              <a:rPr lang="en-US" dirty="0"/>
              <a:t>/2, 0, 0) and (</a:t>
            </a:r>
            <a:r>
              <a:rPr lang="en-US" i="1" dirty="0"/>
              <a:t>b</a:t>
            </a:r>
            <a:r>
              <a:rPr lang="en-US" dirty="0"/>
              <a:t>/2, 0, 0) in the world coordinate </a:t>
            </a:r>
            <a:r>
              <a:rPr lang="en-US" dirty="0" smtClean="0"/>
              <a:t>system where </a:t>
            </a:r>
            <a:r>
              <a:rPr lang="en-US" i="1" dirty="0"/>
              <a:t>b </a:t>
            </a:r>
            <a:r>
              <a:rPr lang="en-US" dirty="0"/>
              <a:t>is camera separation, or </a:t>
            </a:r>
            <a:r>
              <a:rPr lang="en-US" dirty="0" smtClean="0"/>
              <a:t>the </a:t>
            </a:r>
            <a:r>
              <a:rPr lang="en-IN" dirty="0" smtClean="0"/>
              <a:t>length </a:t>
            </a:r>
            <a:r>
              <a:rPr lang="en-IN" dirty="0"/>
              <a:t>of the </a:t>
            </a:r>
            <a:r>
              <a:rPr lang="en-IN" i="1" dirty="0" smtClean="0"/>
              <a:t>baseline</a:t>
            </a:r>
            <a:r>
              <a:rPr lang="en-IN" dirty="0"/>
              <a:t> </a:t>
            </a:r>
            <a:r>
              <a:rPr lang="en-US" dirty="0" smtClean="0"/>
              <a:t>where </a:t>
            </a:r>
            <a:r>
              <a:rPr lang="en-US" i="1" dirty="0"/>
              <a:t>b </a:t>
            </a:r>
            <a:r>
              <a:rPr lang="en-US" dirty="0"/>
              <a:t>is camera separation, or </a:t>
            </a:r>
            <a:r>
              <a:rPr lang="en-US" dirty="0" smtClean="0"/>
              <a:t>the length </a:t>
            </a:r>
            <a:r>
              <a:rPr lang="en-US" dirty="0"/>
              <a:t>of the </a:t>
            </a:r>
            <a:r>
              <a:rPr lang="en-US" i="1" dirty="0"/>
              <a:t>baseline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 point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 in the 3D space, and </a:t>
            </a:r>
            <a:r>
              <a:rPr lang="en-US" i="1" dirty="0"/>
              <a:t>x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 err="1"/>
              <a:t>x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 smtClean="0"/>
              <a:t>being the </a:t>
            </a:r>
            <a:r>
              <a:rPr lang="en-US" i="1" dirty="0"/>
              <a:t>x</a:t>
            </a:r>
            <a:r>
              <a:rPr lang="en-US" dirty="0"/>
              <a:t>-coordinates of its projections on the left and right camera image planes, </a:t>
            </a:r>
            <a:r>
              <a:rPr lang="en-US" dirty="0" smtClean="0"/>
              <a:t>the </a:t>
            </a:r>
            <a:r>
              <a:rPr lang="en-IN" dirty="0" smtClean="0"/>
              <a:t>following </a:t>
            </a:r>
            <a:r>
              <a:rPr lang="en-IN" dirty="0"/>
              <a:t>can be derived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i="1" dirty="0" smtClean="0"/>
              <a:t>			d </a:t>
            </a:r>
            <a:r>
              <a:rPr lang="en-IN" dirty="0"/>
              <a:t>= </a:t>
            </a:r>
            <a:r>
              <a:rPr lang="en-IN" i="1" dirty="0"/>
              <a:t>f b</a:t>
            </a:r>
            <a:r>
              <a:rPr lang="en-IN" dirty="0"/>
              <a:t>/</a:t>
            </a:r>
            <a:r>
              <a:rPr lang="en-IN" i="1" dirty="0"/>
              <a:t>Z</a:t>
            </a:r>
            <a:r>
              <a:rPr lang="en-IN" dirty="0" smtClean="0"/>
              <a:t>,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f </a:t>
            </a:r>
            <a:r>
              <a:rPr lang="en-US" dirty="0"/>
              <a:t>is the focal length, </a:t>
            </a:r>
            <a:r>
              <a:rPr lang="en-US" i="1" dirty="0"/>
              <a:t>d </a:t>
            </a:r>
            <a:r>
              <a:rPr lang="en-US" dirty="0"/>
              <a:t>= </a:t>
            </a:r>
            <a:r>
              <a:rPr lang="en-US" i="1" dirty="0"/>
              <a:t>x</a:t>
            </a:r>
            <a:r>
              <a:rPr lang="en-US" i="1" baseline="-25000" dirty="0"/>
              <a:t>l</a:t>
            </a:r>
            <a:r>
              <a:rPr lang="en-US" i="1" dirty="0"/>
              <a:t> </a:t>
            </a:r>
            <a:r>
              <a:rPr lang="en-US" dirty="0"/>
              <a:t>− </a:t>
            </a:r>
            <a:r>
              <a:rPr lang="en-US" i="1" dirty="0" err="1"/>
              <a:t>x</a:t>
            </a:r>
            <a:r>
              <a:rPr lang="en-US" i="1" baseline="-25000" dirty="0" err="1"/>
              <a:t>r</a:t>
            </a:r>
            <a:r>
              <a:rPr lang="en-US" i="1" dirty="0"/>
              <a:t> </a:t>
            </a:r>
            <a:r>
              <a:rPr lang="en-US" dirty="0"/>
              <a:t>is the </a:t>
            </a:r>
            <a:r>
              <a:rPr lang="en-US" i="1" dirty="0"/>
              <a:t>disparity </a:t>
            </a:r>
            <a:r>
              <a:rPr lang="en-US" dirty="0"/>
              <a:t>or </a:t>
            </a:r>
            <a:r>
              <a:rPr lang="en-US" i="1" dirty="0"/>
              <a:t>horizontal parallax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63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/>
          </a:bodyPr>
          <a:lstStyle/>
          <a:p>
            <a:r>
              <a:rPr lang="en-US" dirty="0"/>
              <a:t>This suggests that disparity </a:t>
            </a:r>
            <a:r>
              <a:rPr lang="en-US" i="1" dirty="0"/>
              <a:t>d </a:t>
            </a:r>
            <a:r>
              <a:rPr lang="en-US" dirty="0"/>
              <a:t>is inversely proportional to the depth </a:t>
            </a:r>
            <a:r>
              <a:rPr lang="en-US" i="1" dirty="0"/>
              <a:t>Z </a:t>
            </a:r>
            <a:r>
              <a:rPr lang="en-US" dirty="0"/>
              <a:t>of the </a:t>
            </a:r>
            <a:r>
              <a:rPr lang="en-US" dirty="0" smtClean="0"/>
              <a:t>point </a:t>
            </a:r>
            <a:r>
              <a:rPr lang="en-IN" i="1" dirty="0" smtClean="0"/>
              <a:t>P</a:t>
            </a:r>
            <a:r>
              <a:rPr lang="en-IN" dirty="0" smtClean="0"/>
              <a:t>.</a:t>
            </a:r>
          </a:p>
          <a:p>
            <a:r>
              <a:rPr lang="en-US" dirty="0"/>
              <a:t>Namely, objects near the cameras yield large disparity values, and far </a:t>
            </a:r>
            <a:r>
              <a:rPr lang="en-US" dirty="0" smtClean="0"/>
              <a:t>objects yield </a:t>
            </a:r>
            <a:r>
              <a:rPr lang="en-US" dirty="0"/>
              <a:t>small disparity values. When the point is very far, approaching infinity, </a:t>
            </a:r>
            <a:r>
              <a:rPr lang="en-US" i="1" dirty="0"/>
              <a:t>d </a:t>
            </a:r>
            <a:r>
              <a:rPr lang="en-US" dirty="0"/>
              <a:t>→ 0</a:t>
            </a:r>
            <a:r>
              <a:rPr lang="en-US" dirty="0" smtClean="0"/>
              <a:t>.</a:t>
            </a:r>
          </a:p>
          <a:p>
            <a:r>
              <a:rPr lang="en-US" dirty="0"/>
              <a:t>Moreover, objects at the same depth in </a:t>
            </a:r>
            <a:r>
              <a:rPr lang="en-US" dirty="0" smtClean="0"/>
              <a:t>the scene </a:t>
            </a:r>
            <a:r>
              <a:rPr lang="en-US" dirty="0"/>
              <a:t>will have the same disparity </a:t>
            </a:r>
            <a:r>
              <a:rPr lang="en-US" i="1" dirty="0" smtClean="0"/>
              <a:t>d. </a:t>
            </a:r>
            <a:r>
              <a:rPr lang="en-US" dirty="0" smtClean="0"/>
              <a:t>This </a:t>
            </a:r>
            <a:r>
              <a:rPr lang="en-US" dirty="0"/>
              <a:t>enables us to </a:t>
            </a:r>
            <a:r>
              <a:rPr lang="en-US" dirty="0" smtClean="0"/>
              <a:t>depict the </a:t>
            </a:r>
            <a:r>
              <a:rPr lang="en-US" dirty="0"/>
              <a:t>3D space with a stack of </a:t>
            </a:r>
            <a:r>
              <a:rPr lang="en-US" i="1" dirty="0"/>
              <a:t>depth planes</a:t>
            </a:r>
            <a:r>
              <a:rPr lang="en-US" dirty="0"/>
              <a:t>, or equivalently, </a:t>
            </a:r>
            <a:r>
              <a:rPr lang="en-US" i="1" dirty="0"/>
              <a:t>disparity planes</a:t>
            </a:r>
            <a:r>
              <a:rPr lang="en-US" dirty="0"/>
              <a:t>, </a:t>
            </a:r>
            <a:r>
              <a:rPr lang="en-US" dirty="0" smtClean="0"/>
              <a:t>which is </a:t>
            </a:r>
            <a:r>
              <a:rPr lang="en-US" dirty="0"/>
              <a:t>handy in camera calibration, video processing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76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3DMovie and TV Based on Stereo Vision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3D Movie Using Colored </a:t>
            </a:r>
            <a:r>
              <a:rPr lang="en-US" b="1" dirty="0" smtClean="0"/>
              <a:t>Glasses</a:t>
            </a:r>
          </a:p>
          <a:p>
            <a:r>
              <a:rPr lang="en-US" b="1" dirty="0"/>
              <a:t>3D Movies Using Circularly Polarized </a:t>
            </a:r>
            <a:r>
              <a:rPr lang="en-US" b="1" dirty="0" smtClean="0"/>
              <a:t>Glasses</a:t>
            </a:r>
          </a:p>
          <a:p>
            <a:r>
              <a:rPr lang="en-US" b="1" dirty="0"/>
              <a:t>3D TV with Shutter Glasses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69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710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15</vt:lpstr>
      <vt:lpstr>3D Video and TV</vt:lpstr>
      <vt:lpstr>PowerPoint Presentation</vt:lpstr>
      <vt:lpstr>PowerPoint Presentation</vt:lpstr>
      <vt:lpstr>PowerPoint Presentation</vt:lpstr>
      <vt:lpstr>Stereo Camera Model</vt:lpstr>
      <vt:lpstr>PowerPoint Presentation</vt:lpstr>
      <vt:lpstr>3DMovie and TV Based on Stereo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15</dc:title>
  <dc:creator>Windows User</dc:creator>
  <cp:lastModifiedBy>Windows User</cp:lastModifiedBy>
  <cp:revision>6</cp:revision>
  <dcterms:created xsi:type="dcterms:W3CDTF">2022-02-07T18:54:44Z</dcterms:created>
  <dcterms:modified xsi:type="dcterms:W3CDTF">2022-02-08T12:30:00Z</dcterms:modified>
</cp:coreProperties>
</file>