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2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8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25B4-0AAF-4CDA-B619-C63108B4ECE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7BDC-F8B7-4603-965B-D1585061A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16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0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9" y="1554479"/>
            <a:ext cx="10515600" cy="5105809"/>
          </a:xfrm>
        </p:spPr>
        <p:txBody>
          <a:bodyPr/>
          <a:lstStyle/>
          <a:p>
            <a:r>
              <a:rPr lang="en-US" dirty="0"/>
              <a:t>Although such pressure waves are longitudinal, they still have ordinary </a:t>
            </a:r>
            <a:r>
              <a:rPr lang="en-US" dirty="0" smtClean="0"/>
              <a:t>wave properties </a:t>
            </a:r>
            <a:r>
              <a:rPr lang="en-US" dirty="0"/>
              <a:t>and behaviors, such as reflection (bouncing), refraction (change of </a:t>
            </a:r>
            <a:r>
              <a:rPr lang="en-US" dirty="0" smtClean="0"/>
              <a:t>angle when </a:t>
            </a:r>
            <a:r>
              <a:rPr lang="en-US" dirty="0"/>
              <a:t>entering a medium with a different density), and diffraction (bending </a:t>
            </a:r>
            <a:r>
              <a:rPr lang="en-US" dirty="0" smtClean="0"/>
              <a:t>around an </a:t>
            </a:r>
            <a:r>
              <a:rPr lang="en-US" dirty="0"/>
              <a:t>obstacle). This makes the design of “surround sound” possible</a:t>
            </a:r>
            <a:r>
              <a:rPr lang="en-US" dirty="0" smtClean="0"/>
              <a:t>.</a:t>
            </a:r>
          </a:p>
          <a:p>
            <a:r>
              <a:rPr lang="en-US" dirty="0"/>
              <a:t>In general, any signal can be decomposed into a sum of sinusoids, if we are </a:t>
            </a:r>
            <a:r>
              <a:rPr lang="en-US" dirty="0" smtClean="0"/>
              <a:t>willing </a:t>
            </a:r>
            <a:r>
              <a:rPr lang="en-IN" dirty="0" smtClean="0"/>
              <a:t>to </a:t>
            </a:r>
            <a:r>
              <a:rPr lang="en-IN" dirty="0"/>
              <a:t>use enough sinusoids</a:t>
            </a:r>
            <a:r>
              <a:rPr lang="en-IN" dirty="0" smtClean="0"/>
              <a:t>.</a:t>
            </a:r>
          </a:p>
          <a:p>
            <a:r>
              <a:rPr lang="en-US" dirty="0" smtClean="0"/>
              <a:t>A weighted </a:t>
            </a:r>
            <a:r>
              <a:rPr lang="en-US" dirty="0"/>
              <a:t>sinusoids can build up </a:t>
            </a:r>
            <a:r>
              <a:rPr lang="en-US" dirty="0" smtClean="0"/>
              <a:t>quite </a:t>
            </a:r>
            <a:r>
              <a:rPr lang="en-IN" dirty="0" smtClean="0"/>
              <a:t>a </a:t>
            </a:r>
            <a:r>
              <a:rPr lang="en-IN" dirty="0"/>
              <a:t>complex signal.</a:t>
            </a:r>
          </a:p>
        </p:txBody>
      </p:sp>
    </p:spTree>
    <p:extLst>
      <p:ext uri="{BB962C8B-B14F-4D97-AF65-F5344CB8AC3E}">
        <p14:creationId xmlns:p14="http://schemas.microsoft.com/office/powerpoint/2010/main" val="329575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Building up a complex signal by superposing sinusoids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029" y="1825624"/>
            <a:ext cx="5159827" cy="46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718458"/>
            <a:ext cx="10515600" cy="51319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300" b="1" dirty="0">
                <a:solidFill>
                  <a:srgbClr val="C00000"/>
                </a:solidFill>
                <a:cs typeface="Times New Roman" panose="02020603050405020304" pitchFamily="18" charset="0"/>
              </a:rPr>
              <a:t>3D Movie Using Colored </a:t>
            </a:r>
            <a:r>
              <a:rPr lang="en-US" sz="23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Glasses</a:t>
            </a:r>
            <a:endParaRPr lang="en-US" sz="23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300" dirty="0">
                <a:cs typeface="Times New Roman" panose="02020603050405020304" pitchFamily="18" charset="0"/>
              </a:rPr>
              <a:t>In the early days, most movie theaters offering a 3D experience provided </a:t>
            </a:r>
            <a:r>
              <a:rPr lang="en-US" sz="2300" dirty="0" smtClean="0">
                <a:cs typeface="Times New Roman" panose="02020603050405020304" pitchFamily="18" charset="0"/>
              </a:rPr>
              <a:t>glasses tinted </a:t>
            </a:r>
            <a:r>
              <a:rPr lang="en-US" sz="2300" dirty="0">
                <a:cs typeface="Times New Roman" panose="02020603050405020304" pitchFamily="18" charset="0"/>
              </a:rPr>
              <a:t>with complementary colors, usually red on the left and cyan on the </a:t>
            </a:r>
            <a:r>
              <a:rPr lang="en-US" sz="2300" dirty="0" smtClean="0">
                <a:cs typeface="Times New Roman" panose="02020603050405020304" pitchFamily="18" charset="0"/>
              </a:rPr>
              <a:t>right. This </a:t>
            </a:r>
            <a:r>
              <a:rPr lang="en-US" sz="2300" dirty="0">
                <a:cs typeface="Times New Roman" panose="02020603050405020304" pitchFamily="18" charset="0"/>
              </a:rPr>
              <a:t>technique is called </a:t>
            </a:r>
            <a:r>
              <a:rPr lang="en-US" sz="2300" i="1" dirty="0">
                <a:solidFill>
                  <a:srgbClr val="00B0F0"/>
                </a:solidFill>
                <a:cs typeface="Times New Roman" panose="02020603050405020304" pitchFamily="18" charset="0"/>
              </a:rPr>
              <a:t>Anaglyph 3D</a:t>
            </a:r>
            <a:r>
              <a:rPr lang="en-US" sz="2300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300" dirty="0">
                <a:cs typeface="Times New Roman" panose="02020603050405020304" pitchFamily="18" charset="0"/>
              </a:rPr>
              <a:t>Anaglyph 3D images contain two differently filtered colored images, one for each eye. T</a:t>
            </a:r>
            <a:r>
              <a:rPr lang="en-US" sz="2300" dirty="0" smtClean="0">
                <a:cs typeface="Times New Roman" panose="02020603050405020304" pitchFamily="18" charset="0"/>
              </a:rPr>
              <a:t>he </a:t>
            </a:r>
            <a:r>
              <a:rPr lang="en-US" sz="2300" dirty="0">
                <a:cs typeface="Times New Roman" panose="02020603050405020304" pitchFamily="18" charset="0"/>
              </a:rPr>
              <a:t>left image is filtered to remove Blue and Green, and the right image is </a:t>
            </a:r>
            <a:r>
              <a:rPr lang="en-US" sz="2300" dirty="0" smtClean="0">
                <a:cs typeface="Times New Roman" panose="02020603050405020304" pitchFamily="18" charset="0"/>
              </a:rPr>
              <a:t>filtered </a:t>
            </a:r>
            <a:r>
              <a:rPr lang="en-IN" sz="2300" dirty="0">
                <a:cs typeface="Times New Roman" panose="02020603050405020304" pitchFamily="18" charset="0"/>
              </a:rPr>
              <a:t>to remove </a:t>
            </a:r>
            <a:r>
              <a:rPr lang="en-IN" sz="2300" dirty="0" smtClean="0">
                <a:cs typeface="Times New Roman" panose="02020603050405020304" pitchFamily="18" charset="0"/>
              </a:rPr>
              <a:t>Red.</a:t>
            </a:r>
            <a:endParaRPr lang="en-US" sz="23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300" dirty="0" smtClean="0">
                <a:cs typeface="Times New Roman" panose="02020603050405020304" pitchFamily="18" charset="0"/>
              </a:rPr>
              <a:t>When </a:t>
            </a:r>
            <a:r>
              <a:rPr lang="en-US" sz="2300" dirty="0">
                <a:cs typeface="Times New Roman" panose="02020603050405020304" pitchFamily="18" charset="0"/>
              </a:rPr>
              <a:t>viewed through the "color-coded" "anaglyph glasses", each of the two images reaches the eye it's intended for, revealing an integrated stereoscopic image</a:t>
            </a:r>
            <a:r>
              <a:rPr lang="en-US" sz="2300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300" dirty="0">
                <a:cs typeface="Times New Roman" panose="02020603050405020304" pitchFamily="18" charset="0"/>
              </a:rPr>
              <a:t>The visual cortex of the brain fuses this into the perception of a three-dimensional scene or composition</a:t>
            </a:r>
            <a:r>
              <a:rPr lang="en-US" sz="23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/>
              <a:t>The Anaglyph 3D movies are easy to produce. However, due to the color </a:t>
            </a:r>
            <a:r>
              <a:rPr lang="en-US" sz="2300" dirty="0" smtClean="0"/>
              <a:t>filtering, the </a:t>
            </a:r>
            <a:r>
              <a:rPr lang="en-US" sz="2300" dirty="0"/>
              <a:t>color quality is not necessarily the best.</a:t>
            </a:r>
            <a:endParaRPr lang="en-IN" sz="2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4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Anaglyph </a:t>
            </a:r>
            <a:r>
              <a:rPr lang="en-IN" dirty="0"/>
              <a:t>3d glasses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5" y="2272937"/>
            <a:ext cx="4153988" cy="3579223"/>
          </a:xfrm>
        </p:spPr>
      </p:pic>
    </p:spTree>
    <p:extLst>
      <p:ext uri="{BB962C8B-B14F-4D97-AF65-F5344CB8AC3E}">
        <p14:creationId xmlns:p14="http://schemas.microsoft.com/office/powerpoint/2010/main" val="388742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211"/>
            <a:ext cx="10515600" cy="523820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3D Movies Using Circularly Polarized Glasses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Nowadays, the dominant technology in 3D movie theaters is the </a:t>
            </a:r>
            <a:r>
              <a:rPr lang="en-US" dirty="0" err="1"/>
              <a:t>RealD</a:t>
            </a:r>
            <a:r>
              <a:rPr lang="en-US" dirty="0"/>
              <a:t> </a:t>
            </a:r>
            <a:r>
              <a:rPr lang="en-US" dirty="0" smtClean="0"/>
              <a:t>Cinema </a:t>
            </a:r>
            <a:r>
              <a:rPr lang="en-IN" dirty="0" smtClean="0"/>
              <a:t>System.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Movie-goers are required to wear polarized glasses in order to see the </a:t>
            </a:r>
            <a:r>
              <a:rPr lang="en-US" dirty="0" smtClean="0"/>
              <a:t>movie </a:t>
            </a:r>
            <a:r>
              <a:rPr lang="en-IN" dirty="0" smtClean="0"/>
              <a:t>in </a:t>
            </a:r>
            <a:r>
              <a:rPr lang="en-IN" dirty="0"/>
              <a:t>3D</a:t>
            </a:r>
            <a:r>
              <a:rPr lang="en-IN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Basically, the lights from the left and right pictures are polarized in </a:t>
            </a:r>
            <a:r>
              <a:rPr lang="en-US" dirty="0" smtClean="0"/>
              <a:t>different directions</a:t>
            </a:r>
            <a:r>
              <a:rPr lang="en-US" dirty="0"/>
              <a:t>. They are projected and superimposed on the same screen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The left </a:t>
            </a:r>
            <a:r>
              <a:rPr lang="en-IN" dirty="0" smtClean="0"/>
              <a:t>and </a:t>
            </a:r>
            <a:r>
              <a:rPr lang="en-US" dirty="0" smtClean="0"/>
              <a:t>right </a:t>
            </a:r>
            <a:r>
              <a:rPr lang="en-US" dirty="0"/>
              <a:t>polarized glasses that the audience wear are polarized accordingly, which </a:t>
            </a:r>
            <a:r>
              <a:rPr lang="en-US" dirty="0" smtClean="0"/>
              <a:t>allows one </a:t>
            </a:r>
            <a:r>
              <a:rPr lang="en-US" dirty="0"/>
              <a:t>of the two polarized pictures to pass through while blocking the other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Circularly </a:t>
            </a:r>
            <a:r>
              <a:rPr lang="en-US" dirty="0" smtClean="0"/>
              <a:t>polarized </a:t>
            </a:r>
            <a:r>
              <a:rPr lang="en-US" dirty="0"/>
              <a:t>glasses are used so the users can </a:t>
            </a:r>
            <a:r>
              <a:rPr lang="en-US" dirty="0" smtClean="0"/>
              <a:t>tilt their </a:t>
            </a:r>
            <a:r>
              <a:rPr lang="en-US" dirty="0"/>
              <a:t>heads and look around a bit more freely without losing the 3D </a:t>
            </a:r>
            <a:r>
              <a:rPr lang="en-US" dirty="0" smtClean="0"/>
              <a:t>percept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08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olarized </a:t>
            </a:r>
            <a:r>
              <a:rPr lang="en-IN" dirty="0"/>
              <a:t>3D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7" y="2312126"/>
            <a:ext cx="6152606" cy="3487783"/>
          </a:xfrm>
        </p:spPr>
      </p:pic>
    </p:spTree>
    <p:extLst>
      <p:ext uri="{BB962C8B-B14F-4D97-AF65-F5344CB8AC3E}">
        <p14:creationId xmlns:p14="http://schemas.microsoft.com/office/powerpoint/2010/main" val="107536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3D TV with Shutter </a:t>
            </a:r>
            <a:r>
              <a:rPr lang="en-US" b="1" dirty="0" smtClean="0">
                <a:solidFill>
                  <a:srgbClr val="C00000"/>
                </a:solidFill>
              </a:rPr>
              <a:t>Glasses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Most TVs for home entertainment, however, use </a:t>
            </a:r>
            <a:r>
              <a:rPr lang="en-US" i="1" dirty="0"/>
              <a:t>Shutter Glasses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Basically, </a:t>
            </a:r>
            <a:r>
              <a:rPr lang="en-IN" dirty="0" smtClean="0"/>
              <a:t>the </a:t>
            </a:r>
            <a:r>
              <a:rPr lang="en-US" dirty="0" smtClean="0"/>
              <a:t>liquid </a:t>
            </a:r>
            <a:r>
              <a:rPr lang="en-US" dirty="0"/>
              <a:t>crystal layer on the glasses that the user wears becomes opaque (behaving </a:t>
            </a:r>
            <a:r>
              <a:rPr lang="en-US" dirty="0" smtClean="0"/>
              <a:t>like a </a:t>
            </a:r>
            <a:r>
              <a:rPr lang="en-US" dirty="0"/>
              <a:t>shutter) when some voltage is applied. It is otherwise transparent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The glasses </a:t>
            </a:r>
            <a:r>
              <a:rPr lang="en-IN" dirty="0" smtClean="0"/>
              <a:t>are </a:t>
            </a:r>
            <a:r>
              <a:rPr lang="en-US" dirty="0" smtClean="0"/>
              <a:t>actively </a:t>
            </a:r>
            <a:r>
              <a:rPr lang="en-US" dirty="0"/>
              <a:t>(e.g., via Infra-Red) synchronized with the TV set that alternately </a:t>
            </a:r>
            <a:r>
              <a:rPr lang="en-US" dirty="0" smtClean="0"/>
              <a:t>shows left </a:t>
            </a:r>
            <a:r>
              <a:rPr lang="en-US" dirty="0"/>
              <a:t>and right images (e.g., 120Hz for the left and 120Hz for the Right) in a </a:t>
            </a:r>
            <a:r>
              <a:rPr lang="en-US" dirty="0" smtClean="0"/>
              <a:t>Time </a:t>
            </a:r>
            <a:r>
              <a:rPr lang="en-IN" dirty="0" smtClean="0"/>
              <a:t>Sequential </a:t>
            </a:r>
            <a:r>
              <a:rPr lang="en-IN" dirty="0"/>
              <a:t>manner</a:t>
            </a:r>
            <a:r>
              <a:rPr lang="en-IN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3D vision with shutter glasses can readily be realized on desktop computers </a:t>
            </a:r>
            <a:r>
              <a:rPr lang="en-US" dirty="0" smtClean="0"/>
              <a:t>or laptops </a:t>
            </a:r>
            <a:r>
              <a:rPr lang="en-US" dirty="0"/>
              <a:t>with a modest addition of specially designed hardware and software. </a:t>
            </a:r>
            <a:r>
              <a:rPr lang="en-US" dirty="0" smtClean="0"/>
              <a:t>The NVIDIA </a:t>
            </a:r>
            <a:r>
              <a:rPr lang="en-US" dirty="0"/>
              <a:t>GeForce 3D Vision Kit is such an example.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2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pair of </a:t>
            </a:r>
            <a:r>
              <a:rPr lang="en-US" dirty="0" smtClean="0"/>
              <a:t>Crystal Eyes </a:t>
            </a:r>
            <a:r>
              <a:rPr lang="en-US" dirty="0"/>
              <a:t>shutter glasses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4" y="2220686"/>
            <a:ext cx="4336868" cy="27301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89" y="2076994"/>
            <a:ext cx="4075611" cy="26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Audio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Audio information is crucial for multimedia presentations and, in a sense, is </a:t>
            </a:r>
            <a:r>
              <a:rPr lang="en-US" dirty="0" smtClean="0"/>
              <a:t>the simplest </a:t>
            </a:r>
            <a:r>
              <a:rPr lang="en-US" dirty="0"/>
              <a:t>type of multimedia data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However, some important differences </a:t>
            </a:r>
            <a:r>
              <a:rPr lang="en-US" dirty="0" smtClean="0"/>
              <a:t>between audio </a:t>
            </a:r>
            <a:r>
              <a:rPr lang="en-US" dirty="0"/>
              <a:t>and image information cannot be ignored. For example, while it is </a:t>
            </a:r>
            <a:r>
              <a:rPr lang="en-US" dirty="0" smtClean="0"/>
              <a:t>customary and </a:t>
            </a:r>
            <a:r>
              <a:rPr lang="en-US" dirty="0"/>
              <a:t>useful to occasionally drop a video frame from a video stream, to </a:t>
            </a:r>
            <a:r>
              <a:rPr lang="en-US" dirty="0" smtClean="0"/>
              <a:t>facilitate viewing </a:t>
            </a:r>
            <a:r>
              <a:rPr lang="en-US" dirty="0"/>
              <a:t>speed, we simply cannot do the same with sound information or all </a:t>
            </a:r>
            <a:r>
              <a:rPr lang="en-US" dirty="0" smtClean="0"/>
              <a:t>sense will </a:t>
            </a:r>
            <a:r>
              <a:rPr lang="en-US" dirty="0"/>
              <a:t>be lost from that </a:t>
            </a:r>
            <a:r>
              <a:rPr lang="en-US" dirty="0" smtClean="0"/>
              <a:t>dimension.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63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Digitization of Sound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What is </a:t>
            </a:r>
            <a:r>
              <a:rPr lang="en-IN" b="1" dirty="0" smtClean="0">
                <a:solidFill>
                  <a:srgbClr val="C00000"/>
                </a:solidFill>
              </a:rPr>
              <a:t>Sound?</a:t>
            </a:r>
          </a:p>
          <a:p>
            <a:r>
              <a:rPr lang="en-US" dirty="0"/>
              <a:t>Sound is a wave phenomenon like light, but it </a:t>
            </a:r>
            <a:r>
              <a:rPr lang="en-US" dirty="0" smtClean="0"/>
              <a:t>is macroscopic </a:t>
            </a:r>
            <a:r>
              <a:rPr lang="en-US" dirty="0"/>
              <a:t>and involves </a:t>
            </a:r>
            <a:r>
              <a:rPr lang="en-US" dirty="0" smtClean="0"/>
              <a:t>molecules of </a:t>
            </a:r>
            <a:r>
              <a:rPr lang="en-US" dirty="0"/>
              <a:t>air being compressed and expanded under the action of some physical device</a:t>
            </a:r>
            <a:r>
              <a:rPr lang="en-US" dirty="0" smtClean="0"/>
              <a:t>.</a:t>
            </a:r>
          </a:p>
          <a:p>
            <a:r>
              <a:rPr lang="en-US" dirty="0"/>
              <a:t>For example, a speaker in an audio system vibrates back and forth and </a:t>
            </a:r>
            <a:r>
              <a:rPr lang="en-US" dirty="0" smtClean="0"/>
              <a:t>produces a </a:t>
            </a:r>
            <a:r>
              <a:rPr lang="en-US" dirty="0"/>
              <a:t>longitudinal pressure wave that we perceive as sound</a:t>
            </a:r>
            <a:r>
              <a:rPr lang="en-US" dirty="0" smtClean="0"/>
              <a:t>.</a:t>
            </a:r>
          </a:p>
          <a:p>
            <a:r>
              <a:rPr lang="en-US" dirty="0"/>
              <a:t>Without air there is no sound—for example, in space.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sound is a </a:t>
            </a:r>
            <a:r>
              <a:rPr lang="en-US" dirty="0" smtClean="0"/>
              <a:t>pressure wave</a:t>
            </a:r>
            <a:r>
              <a:rPr lang="en-US" dirty="0"/>
              <a:t>, it takes on continuous values, as opposed to digitized ones with a finite range</a:t>
            </a:r>
            <a:r>
              <a:rPr lang="en-US" dirty="0" smtClean="0"/>
              <a:t>.</a:t>
            </a:r>
          </a:p>
          <a:p>
            <a:r>
              <a:rPr lang="en-US" dirty="0"/>
              <a:t>Nevertheless, if we wish to use a digital version of sound waves, we must </a:t>
            </a:r>
            <a:r>
              <a:rPr lang="en-US" dirty="0" smtClean="0"/>
              <a:t>form digitized </a:t>
            </a:r>
            <a:r>
              <a:rPr lang="en-US" dirty="0"/>
              <a:t>representations of audio information.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7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16</vt:lpstr>
      <vt:lpstr>PowerPoint Presentation</vt:lpstr>
      <vt:lpstr>Anaglyph 3d glasses</vt:lpstr>
      <vt:lpstr>PowerPoint Presentation</vt:lpstr>
      <vt:lpstr>Polarized 3D systems</vt:lpstr>
      <vt:lpstr>PowerPoint Presentation</vt:lpstr>
      <vt:lpstr>A pair of Crystal Eyes shutter glasses</vt:lpstr>
      <vt:lpstr>Audio</vt:lpstr>
      <vt:lpstr>Digitization of Sound</vt:lpstr>
      <vt:lpstr>PowerPoint Presentation</vt:lpstr>
      <vt:lpstr>Building up a complex signal by superposing sinusoids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16</dc:title>
  <dc:creator>Windows User</dc:creator>
  <cp:lastModifiedBy>Windows User</cp:lastModifiedBy>
  <cp:revision>5</cp:revision>
  <dcterms:created xsi:type="dcterms:W3CDTF">2022-02-10T10:34:23Z</dcterms:created>
  <dcterms:modified xsi:type="dcterms:W3CDTF">2022-02-11T05:04:29Z</dcterms:modified>
</cp:coreProperties>
</file>