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4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9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8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4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6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9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7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3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2B6B-EE49-420D-B4C5-53489A58C7A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A7CD-0B23-41D0-905D-55348C517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38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17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07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2-bit and 3-bit Quantization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053840"/>
            <a:ext cx="8534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9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Characteristics of Sound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sound wave is having the following characteristics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Amplitude: </a:t>
            </a:r>
          </a:p>
          <a:p>
            <a:pPr lvl="1"/>
            <a:r>
              <a:rPr lang="en-US" dirty="0" smtClean="0"/>
              <a:t>It refers to the distance of the maximum vertical displacement of the wave from its mean position.</a:t>
            </a:r>
          </a:p>
          <a:p>
            <a:pPr lvl="1"/>
            <a:r>
              <a:rPr lang="en-US" dirty="0" smtClean="0"/>
              <a:t> In sound, amplitude refers to the magnitude of compression and expansion experienced by the medium the sound wave is travelling through.</a:t>
            </a:r>
          </a:p>
          <a:p>
            <a:pPr lvl="1"/>
            <a:r>
              <a:rPr lang="en-US" dirty="0" smtClean="0"/>
              <a:t>This amplitude is perceived by our ears as loudness. High amplitude is equivalent to loud sounds.</a:t>
            </a:r>
            <a:endParaRPr lang="en-IN" dirty="0" smtClean="0"/>
          </a:p>
          <a:p>
            <a:r>
              <a:rPr lang="en-IN" dirty="0" smtClean="0">
                <a:solidFill>
                  <a:srgbClr val="00B0F0"/>
                </a:solidFill>
              </a:rPr>
              <a:t>Wavelength:</a:t>
            </a:r>
          </a:p>
          <a:p>
            <a:pPr lvl="1"/>
            <a:r>
              <a:rPr lang="en-US" dirty="0"/>
              <a:t>A sound wave is made of areas of high pressure alternated by an area of low </a:t>
            </a:r>
            <a:r>
              <a:rPr lang="en-US" dirty="0" smtClean="0"/>
              <a:t>pressure.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high-pressure areas are represented as the peaks of the graph. The low-pressure areas are represented as troughs of the graph.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physical distance between two consecutive peaks in a sound wave is referred to as the wavelength of the sound wave.</a:t>
            </a:r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6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577" y="1894115"/>
            <a:ext cx="10515600" cy="313508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Frequency/ Pitch of the Sound </a:t>
            </a:r>
            <a:r>
              <a:rPr lang="en-US" dirty="0" smtClean="0">
                <a:solidFill>
                  <a:srgbClr val="00B0F0"/>
                </a:solidFill>
              </a:rPr>
              <a:t>Waves</a:t>
            </a:r>
          </a:p>
          <a:p>
            <a:pPr lvl="1"/>
            <a:r>
              <a:rPr lang="en-US" dirty="0"/>
              <a:t>Frequency in a sound wave refers to the rate of the vibration of the sound travelling through the air. This parameter decides whether a sound is perceived as high pitched or low pitched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sound, the frequency is also known as </a:t>
            </a:r>
            <a:r>
              <a:rPr lang="en-US" b="1" dirty="0"/>
              <a:t>Pitch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frequency of the vibrating source of sound is calculated in cycles per </a:t>
            </a:r>
            <a:r>
              <a:rPr lang="en-US" dirty="0" smtClean="0"/>
              <a:t>second (Hertz).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93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 depiction of Sound Waves in Waveform 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640" y="2259874"/>
            <a:ext cx="6191794" cy="29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3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Digitization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Since there is </a:t>
            </a:r>
            <a:r>
              <a:rPr lang="en-IN" dirty="0" smtClean="0"/>
              <a:t>only </a:t>
            </a:r>
            <a:r>
              <a:rPr lang="en-US" dirty="0" smtClean="0"/>
              <a:t>one </a:t>
            </a:r>
            <a:r>
              <a:rPr lang="en-US" dirty="0"/>
              <a:t>independent </a:t>
            </a:r>
            <a:r>
              <a:rPr lang="en-US" dirty="0" smtClean="0"/>
              <a:t>variable in sound i.e. time</a:t>
            </a:r>
            <a:r>
              <a:rPr lang="en-US" dirty="0"/>
              <a:t>, we call this a 1D signal—as opposed to </a:t>
            </a:r>
            <a:r>
              <a:rPr lang="en-US" dirty="0" smtClean="0"/>
              <a:t>images, with </a:t>
            </a:r>
            <a:r>
              <a:rPr lang="en-US" dirty="0"/>
              <a:t>data that depends on two variables, </a:t>
            </a:r>
            <a:r>
              <a:rPr lang="en-US" i="1" dirty="0"/>
              <a:t>x</a:t>
            </a:r>
            <a:r>
              <a:rPr lang="en-US" dirty="0"/>
              <a:t>, and </a:t>
            </a:r>
            <a:r>
              <a:rPr lang="en-US" i="1" dirty="0" smtClean="0"/>
              <a:t>y.</a:t>
            </a:r>
          </a:p>
          <a:p>
            <a:r>
              <a:rPr lang="en-US" dirty="0"/>
              <a:t>The amplitude value is a continuous quantity</a:t>
            </a:r>
            <a:r>
              <a:rPr lang="en-US" dirty="0" smtClean="0"/>
              <a:t>. To </a:t>
            </a:r>
            <a:r>
              <a:rPr lang="en-US" dirty="0"/>
              <a:t>fully digitize the </a:t>
            </a:r>
            <a:r>
              <a:rPr lang="en-US" dirty="0" smtClean="0"/>
              <a:t>sound signal, we </a:t>
            </a:r>
            <a:r>
              <a:rPr lang="en-US" dirty="0"/>
              <a:t>have to </a:t>
            </a:r>
            <a:r>
              <a:rPr lang="en-US" i="1" dirty="0"/>
              <a:t>sample </a:t>
            </a:r>
            <a:r>
              <a:rPr lang="en-US" dirty="0"/>
              <a:t>in </a:t>
            </a:r>
            <a:r>
              <a:rPr lang="en-US" dirty="0" smtClean="0"/>
              <a:t>time </a:t>
            </a:r>
            <a:r>
              <a:rPr lang="en-US" dirty="0"/>
              <a:t>and in amplitude</a:t>
            </a:r>
            <a:r>
              <a:rPr lang="en-US" dirty="0" smtClean="0"/>
              <a:t>.</a:t>
            </a:r>
          </a:p>
          <a:p>
            <a:r>
              <a:rPr lang="en-IN" dirty="0">
                <a:solidFill>
                  <a:srgbClr val="00B0F0"/>
                </a:solidFill>
              </a:rPr>
              <a:t>Sampling</a:t>
            </a:r>
            <a:r>
              <a:rPr lang="en-IN" dirty="0"/>
              <a:t> </a:t>
            </a:r>
            <a:r>
              <a:rPr lang="en-IN" dirty="0" smtClean="0"/>
              <a:t>means </a:t>
            </a:r>
            <a:r>
              <a:rPr lang="en-US" dirty="0" smtClean="0"/>
              <a:t>measuring </a:t>
            </a:r>
            <a:r>
              <a:rPr lang="en-US" dirty="0"/>
              <a:t>the quantity we are interested in, usually at evenly spaced intervals</a:t>
            </a:r>
            <a:r>
              <a:rPr lang="en-US" dirty="0" smtClean="0"/>
              <a:t>.</a:t>
            </a:r>
          </a:p>
          <a:p>
            <a:r>
              <a:rPr lang="en-US" dirty="0"/>
              <a:t>The first kind of sampling—using measurements only at evenly spaced </a:t>
            </a:r>
            <a:r>
              <a:rPr lang="en-US" i="1" dirty="0" smtClean="0"/>
              <a:t>time </a:t>
            </a:r>
            <a:r>
              <a:rPr lang="en-US" dirty="0" smtClean="0"/>
              <a:t>intervals—is </a:t>
            </a:r>
            <a:r>
              <a:rPr lang="en-US" dirty="0"/>
              <a:t>simply called </a:t>
            </a:r>
            <a:r>
              <a:rPr lang="en-US" i="1" dirty="0" smtClean="0"/>
              <a:t>sampling </a:t>
            </a:r>
            <a:r>
              <a:rPr lang="en-US" dirty="0" smtClean="0"/>
              <a:t>and </a:t>
            </a:r>
            <a:r>
              <a:rPr lang="en-US" dirty="0"/>
              <a:t>the rate at which it is </a:t>
            </a:r>
            <a:r>
              <a:rPr lang="en-US" dirty="0" smtClean="0"/>
              <a:t>performed is </a:t>
            </a:r>
            <a:r>
              <a:rPr lang="en-US" dirty="0"/>
              <a:t>called the </a:t>
            </a:r>
            <a:r>
              <a:rPr lang="en-US" i="1" dirty="0" smtClean="0">
                <a:solidFill>
                  <a:srgbClr val="00B0F0"/>
                </a:solidFill>
              </a:rPr>
              <a:t>sampling rate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00B0F0"/>
                </a:solidFill>
              </a:rPr>
              <a:t>sampling </a:t>
            </a:r>
            <a:r>
              <a:rPr lang="en-US" i="1" dirty="0">
                <a:solidFill>
                  <a:srgbClr val="00B0F0"/>
                </a:solidFill>
              </a:rPr>
              <a:t>frequency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85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Sampling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8434"/>
            <a:ext cx="5131525" cy="2886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66" y="2168434"/>
            <a:ext cx="4741817" cy="31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2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audio, typical sampling rates are from 8 kHz (8,000 samples per second) </a:t>
            </a:r>
            <a:r>
              <a:rPr lang="en-US" dirty="0" smtClean="0"/>
              <a:t>to </a:t>
            </a:r>
            <a:r>
              <a:rPr lang="en-IN" dirty="0" smtClean="0"/>
              <a:t>48 </a:t>
            </a:r>
            <a:r>
              <a:rPr lang="en-IN" dirty="0"/>
              <a:t>kHz</a:t>
            </a:r>
            <a:r>
              <a:rPr lang="en-IN" dirty="0" smtClean="0"/>
              <a:t>.</a:t>
            </a:r>
          </a:p>
          <a:p>
            <a:r>
              <a:rPr lang="en-US" dirty="0"/>
              <a:t>The human ear can hear from about </a:t>
            </a:r>
            <a:r>
              <a:rPr lang="en-US" i="1" dirty="0">
                <a:solidFill>
                  <a:srgbClr val="00B0F0"/>
                </a:solidFill>
              </a:rPr>
              <a:t>20 Hz </a:t>
            </a:r>
            <a:r>
              <a:rPr lang="en-US" i="1" dirty="0" smtClean="0">
                <a:solidFill>
                  <a:srgbClr val="00B0F0"/>
                </a:solidFill>
              </a:rPr>
              <a:t>to </a:t>
            </a:r>
            <a:r>
              <a:rPr lang="en-US" i="1" dirty="0">
                <a:solidFill>
                  <a:srgbClr val="00B0F0"/>
                </a:solidFill>
              </a:rPr>
              <a:t>as </a:t>
            </a:r>
            <a:r>
              <a:rPr lang="en-US" i="1" dirty="0" smtClean="0">
                <a:solidFill>
                  <a:srgbClr val="00B0F0"/>
                </a:solidFill>
              </a:rPr>
              <a:t>much as </a:t>
            </a:r>
            <a:r>
              <a:rPr lang="en-US" i="1" dirty="0">
                <a:solidFill>
                  <a:srgbClr val="00B0F0"/>
                </a:solidFill>
              </a:rPr>
              <a:t>20 kHz</a:t>
            </a:r>
            <a:r>
              <a:rPr lang="en-US" dirty="0"/>
              <a:t>; above this level, we enter the range of ultrasound</a:t>
            </a:r>
            <a:r>
              <a:rPr lang="en-US" dirty="0" smtClean="0"/>
              <a:t>.</a:t>
            </a:r>
          </a:p>
          <a:p>
            <a:r>
              <a:rPr lang="en-IN" dirty="0"/>
              <a:t>The human voice </a:t>
            </a:r>
            <a:r>
              <a:rPr lang="en-IN" dirty="0" smtClean="0"/>
              <a:t>can reach approximately </a:t>
            </a:r>
            <a:r>
              <a:rPr lang="en-IN" dirty="0"/>
              <a:t>4 </a:t>
            </a:r>
            <a:r>
              <a:rPr lang="en-IN" dirty="0" smtClean="0"/>
              <a:t>kHz.</a:t>
            </a:r>
          </a:p>
          <a:p>
            <a:r>
              <a:rPr lang="en-IN" i="1" dirty="0" err="1" smtClean="0">
                <a:solidFill>
                  <a:srgbClr val="C00000"/>
                </a:solidFill>
              </a:rPr>
              <a:t>Nyquist</a:t>
            </a:r>
            <a:r>
              <a:rPr lang="en-IN" i="1" dirty="0" smtClean="0">
                <a:solidFill>
                  <a:srgbClr val="C00000"/>
                </a:solidFill>
              </a:rPr>
              <a:t> sampling rate </a:t>
            </a:r>
            <a:r>
              <a:rPr lang="en-IN" i="1" dirty="0" smtClean="0"/>
              <a:t>: 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preserve the full information in the signal, it is necessary to sample at twice the maximum frequency of the signal.  This is known as the </a:t>
            </a:r>
            <a:r>
              <a:rPr lang="en-US" dirty="0" err="1"/>
              <a:t>Nyquist</a:t>
            </a:r>
            <a:r>
              <a:rPr lang="en-US" dirty="0"/>
              <a:t> rate. 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we sample the signal at a frequency that is lower that the </a:t>
            </a:r>
            <a:r>
              <a:rPr lang="en-US" dirty="0" err="1"/>
              <a:t>Nyquist</a:t>
            </a:r>
            <a:r>
              <a:rPr lang="en-US" dirty="0"/>
              <a:t> </a:t>
            </a:r>
            <a:r>
              <a:rPr lang="en-US" dirty="0" smtClean="0"/>
              <a:t>rate, when </a:t>
            </a:r>
            <a:r>
              <a:rPr lang="en-US" dirty="0"/>
              <a:t>the signal is converted back into a continuous time signal, it will exhibit a phenomenon called </a:t>
            </a:r>
            <a:r>
              <a:rPr lang="en-US" b="1" i="1" dirty="0"/>
              <a:t>aliasing</a:t>
            </a:r>
            <a:r>
              <a:rPr lang="en-US" dirty="0"/>
              <a:t>.  Aliasing is the presence of unwanted components in the reconstructed signal.  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6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01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Aliasing: </a:t>
            </a:r>
            <a:r>
              <a:rPr lang="en-IN" sz="2400" b="1" dirty="0"/>
              <a:t>a </a:t>
            </a:r>
            <a:r>
              <a:rPr lang="en-IN" sz="2400" b="1" dirty="0" smtClean="0"/>
              <a:t>) </a:t>
            </a:r>
            <a:r>
              <a:rPr lang="en-IN" sz="2400" dirty="0" smtClean="0"/>
              <a:t>a single frequency</a:t>
            </a:r>
            <a:r>
              <a:rPr lang="en-IN" sz="2400" dirty="0"/>
              <a:t>; </a:t>
            </a:r>
            <a:r>
              <a:rPr lang="en-IN" sz="2400" b="1" dirty="0"/>
              <a:t>b </a:t>
            </a:r>
            <a:r>
              <a:rPr lang="en-IN" sz="2400" b="1" dirty="0" smtClean="0"/>
              <a:t>) </a:t>
            </a:r>
            <a:r>
              <a:rPr lang="en-IN" sz="2400" dirty="0" smtClean="0"/>
              <a:t>sampling at exactly </a:t>
            </a:r>
            <a:r>
              <a:rPr lang="en-IN" sz="2400" dirty="0"/>
              <a:t>the </a:t>
            </a:r>
            <a:r>
              <a:rPr lang="en-IN" sz="2400" dirty="0" smtClean="0"/>
              <a:t>frequency produces </a:t>
            </a:r>
            <a:r>
              <a:rPr lang="en-IN" sz="2400" dirty="0"/>
              <a:t>a </a:t>
            </a:r>
            <a:r>
              <a:rPr lang="en-IN" sz="2400" dirty="0" smtClean="0"/>
              <a:t>constant; </a:t>
            </a:r>
            <a:r>
              <a:rPr lang="en-US" sz="2400" b="1" dirty="0" smtClean="0"/>
              <a:t>c) </a:t>
            </a:r>
            <a:r>
              <a:rPr lang="en-US" sz="2400" dirty="0" smtClean="0"/>
              <a:t>sampling </a:t>
            </a:r>
            <a:r>
              <a:rPr lang="en-US" sz="2400" dirty="0"/>
              <a:t>at 1.5 times </a:t>
            </a:r>
            <a:r>
              <a:rPr lang="en-US" sz="2400" dirty="0" smtClean="0"/>
              <a:t>per </a:t>
            </a:r>
            <a:r>
              <a:rPr lang="en-IN" sz="2400" dirty="0" smtClean="0"/>
              <a:t>cycle </a:t>
            </a:r>
            <a:r>
              <a:rPr lang="en-IN" sz="2400" dirty="0"/>
              <a:t>produces an </a:t>
            </a:r>
            <a:r>
              <a:rPr lang="en-IN" sz="2400" i="1" dirty="0" smtClean="0"/>
              <a:t>alias </a:t>
            </a:r>
            <a:r>
              <a:rPr lang="en-IN" sz="2400" dirty="0" smtClean="0"/>
              <a:t>frequency </a:t>
            </a:r>
            <a:r>
              <a:rPr lang="en-IN" sz="2400" dirty="0"/>
              <a:t>that is perceived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029" y="1515292"/>
            <a:ext cx="4767942" cy="49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9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Quantization: 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70"/>
            <a:ext cx="10515600" cy="458329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Sampling in the amplitude or voltage dimension is called </a:t>
            </a:r>
            <a:r>
              <a:rPr lang="en-US" i="1" dirty="0" smtClean="0"/>
              <a:t>quantization or It </a:t>
            </a:r>
            <a:r>
              <a:rPr lang="en-US" dirty="0" smtClean="0"/>
              <a:t>refers </a:t>
            </a:r>
            <a:r>
              <a:rPr lang="en-US" dirty="0"/>
              <a:t>to the process of transforming </a:t>
            </a:r>
            <a:r>
              <a:rPr lang="en-US" dirty="0" smtClean="0"/>
              <a:t>a sampled analog </a:t>
            </a:r>
            <a:r>
              <a:rPr lang="en-US" dirty="0"/>
              <a:t>signal</a:t>
            </a:r>
            <a:r>
              <a:rPr lang="en-US" dirty="0" smtClean="0"/>
              <a:t>, </a:t>
            </a:r>
            <a:r>
              <a:rPr lang="en-US" dirty="0"/>
              <a:t>to a digital signal, which has a discrete </a:t>
            </a:r>
            <a:r>
              <a:rPr lang="en-US" dirty="0" smtClean="0"/>
              <a:t>set of values.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While we have discussed only uniform sampling, with equally </a:t>
            </a:r>
            <a:r>
              <a:rPr lang="en-US" dirty="0" smtClean="0"/>
              <a:t>spaced sampling </a:t>
            </a:r>
            <a:r>
              <a:rPr lang="en-US" dirty="0"/>
              <a:t>intervals, </a:t>
            </a:r>
            <a:r>
              <a:rPr lang="en-US" dirty="0" smtClean="0"/>
              <a:t>non-uniform </a:t>
            </a:r>
            <a:r>
              <a:rPr lang="en-US" dirty="0"/>
              <a:t>sampling is possible. This is not used for </a:t>
            </a:r>
            <a:r>
              <a:rPr lang="en-US" dirty="0" smtClean="0"/>
              <a:t>sampling in </a:t>
            </a:r>
            <a:r>
              <a:rPr lang="en-US" dirty="0"/>
              <a:t>time but is used for </a:t>
            </a:r>
            <a:r>
              <a:rPr lang="en-US" dirty="0" smtClean="0"/>
              <a:t>quantization.</a:t>
            </a:r>
          </a:p>
          <a:p>
            <a:pPr algn="just">
              <a:lnSpc>
                <a:spcPct val="110000"/>
              </a:lnSpc>
            </a:pPr>
            <a:r>
              <a:rPr lang="en-IN" dirty="0"/>
              <a:t>Typical </a:t>
            </a:r>
            <a:r>
              <a:rPr lang="en-IN" dirty="0" smtClean="0"/>
              <a:t>uniform </a:t>
            </a:r>
            <a:r>
              <a:rPr lang="en-US" dirty="0" smtClean="0"/>
              <a:t>quantization </a:t>
            </a:r>
            <a:r>
              <a:rPr lang="en-US" dirty="0"/>
              <a:t>rates are </a:t>
            </a:r>
            <a:r>
              <a:rPr lang="en-US" dirty="0">
                <a:solidFill>
                  <a:srgbClr val="00B0F0"/>
                </a:solidFill>
              </a:rPr>
              <a:t>8-bit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16-bit</a:t>
            </a:r>
            <a:r>
              <a:rPr lang="en-US" dirty="0"/>
              <a:t>; 8-bit quantization divides the vertical </a:t>
            </a:r>
            <a:r>
              <a:rPr lang="en-US" dirty="0" smtClean="0"/>
              <a:t>axis into </a:t>
            </a:r>
            <a:r>
              <a:rPr lang="en-US" dirty="0"/>
              <a:t>256 levels, and 16-bit divides it into 65,536 levels</a:t>
            </a:r>
            <a:r>
              <a:rPr lang="en-US" dirty="0" smtClean="0"/>
              <a:t>.</a:t>
            </a:r>
            <a:endParaRPr lang="en-IN" dirty="0"/>
          </a:p>
          <a:p>
            <a:pPr algn="just">
              <a:lnSpc>
                <a:spcPct val="110000"/>
              </a:lnSpc>
            </a:pPr>
            <a:r>
              <a:rPr lang="en-IN" dirty="0" smtClean="0">
                <a:solidFill>
                  <a:srgbClr val="00B0F0"/>
                </a:solidFill>
              </a:rPr>
              <a:t>Quantization Error: </a:t>
            </a:r>
            <a:r>
              <a:rPr lang="en-US" dirty="0"/>
              <a:t>A digitized sample can have a maximum error of one-half the discretization step </a:t>
            </a:r>
            <a:r>
              <a:rPr lang="en-US" dirty="0" smtClean="0"/>
              <a:t>size.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46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426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17</vt:lpstr>
      <vt:lpstr>Characteristics of Sound</vt:lpstr>
      <vt:lpstr>PowerPoint Presentation</vt:lpstr>
      <vt:lpstr>A depiction of Sound Waves in Waveform </vt:lpstr>
      <vt:lpstr>Digitization</vt:lpstr>
      <vt:lpstr>Sampling</vt:lpstr>
      <vt:lpstr>PowerPoint Presentation</vt:lpstr>
      <vt:lpstr>Aliasing: a ) a single frequency; b ) sampling at exactly the frequency produces a constant; c) sampling at 1.5 times per cycle produces an alias frequency that is perceived</vt:lpstr>
      <vt:lpstr>Quantization: </vt:lpstr>
      <vt:lpstr>2-bit and 3-bit Quantization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17</dc:title>
  <dc:creator>Windows User</dc:creator>
  <cp:lastModifiedBy>Windows User</cp:lastModifiedBy>
  <cp:revision>15</cp:revision>
  <dcterms:created xsi:type="dcterms:W3CDTF">2022-02-14T15:46:14Z</dcterms:created>
  <dcterms:modified xsi:type="dcterms:W3CDTF">2022-02-15T11:41:38Z</dcterms:modified>
</cp:coreProperties>
</file>