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7T11:00:19.4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0839D12-F4DF-4AEF-A736-D8E1552D49EA}" emma:medium="tactile" emma:mode="ink">
          <msink:context xmlns:msink="http://schemas.microsoft.com/ink/2010/main" type="writingRegion" rotatedBoundingBox="17342,5966 18856,8361 16798,9662 15283,7266"/>
        </emma:interpretation>
      </emma:emma>
    </inkml:annotationXML>
    <inkml:traceGroup>
      <inkml:annotationXML>
        <emma:emma xmlns:emma="http://www.w3.org/2003/04/emma" version="1.0">
          <emma:interpretation id="{AAE5AFF7-8B03-40AC-BA57-4773D359B1C4}" emma:medium="tactile" emma:mode="ink">
            <msink:context xmlns:msink="http://schemas.microsoft.com/ink/2010/main" type="paragraph" rotatedBoundingBox="17342,5966 18856,8361 16798,9662 15283,72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6FB06D-4054-448E-85F6-63A20A5C7223}" emma:medium="tactile" emma:mode="ink">
              <msink:context xmlns:msink="http://schemas.microsoft.com/ink/2010/main" type="line" rotatedBoundingBox="17342,5966 18856,8361 16798,9662 15283,7266"/>
            </emma:interpretation>
          </emma:emma>
        </inkml:annotationXML>
        <inkml:traceGroup>
          <inkml:annotationXML>
            <emma:emma xmlns:emma="http://www.w3.org/2003/04/emma" version="1.0">
              <emma:interpretation id="{077C3793-88CC-4286-B293-79C70F143AF9}" emma:medium="tactile" emma:mode="ink">
                <msink:context xmlns:msink="http://schemas.microsoft.com/ink/2010/main" type="inkWord" rotatedBoundingBox="17342,5966 18856,8361 16798,9662 15283,7266"/>
              </emma:interpretation>
            </emma:emma>
          </inkml:annotationXML>
          <inkml:trace contextRef="#ctx0" brushRef="#br0">72 47 0,'0'36'203,"0"1"-187,0-1 0,0 37-16,0-37 15,0 0 1,0 0-16,0 1 31,0-1-15,0 0-1,0 1 1,0-1 15,0 0-15,0 0-1,0 1 17,0-1-1,0 0 16,0 1-16,0-1-15</inkml:trace>
          <inkml:trace contextRef="#ctx0" brushRef="#br0" timeOffset="-3018.2849">362 120 0,'37'0'219,"-1"0"-188,0 0-15,1 0-1,-1 0-15,0 0 16,0 0 0,1 0-1,-1 0 1,0 0-1,1 0 1,35 0 0,-36 0-1,1 0-15,-1-37 16,0 37 0,1 0 15,-1 0-16,0 0 17,0 0-17,1 0 1,-1 0 0,0 0-1,1 0 16,-1 0 173</inkml:trace>
          <inkml:trace contextRef="#ctx0" brushRef="#br0" timeOffset="519.7261">-109 809 0</inkml:trace>
          <inkml:trace contextRef="#ctx0" brushRef="#br0" timeOffset="1135.4731">-109 809 0,'36'0'109,"0"0"-93,1 36 15,-1-36-15,-36 37-1,0-1 16,36-36-31,0 0 125,-36-36-109,37-37-16,-1 37 16,-36 0-1,36-1-15,-36 1 0</inkml:trace>
          <inkml:trace contextRef="#ctx0" brushRef="#br0" timeOffset="3132.1802">108 120 0,'0'-37'453,"0"74"-156,-36-37-297,36 36 16,-36 0 15,0 1-16,36-110 267,36 73-267,-36-36-15,36-37 16,-36 37 31,36 36 31,1 0-62,-1 0-16,0 36 15,1-36-15,-1 36 16,-36 1-16,36-37 15,0 0 1,-36 36 0</inkml:trace>
          <inkml:trace contextRef="#ctx0" brushRef="#br0" timeOffset="-15941.9892">290 700 0,'36'0'281,"0"37"-281,1-37 31,-37 36 16,36-36-31,0 36 30,1-36-30,-1 0 0,0 0 15,0 0 0,1 0 0,-1 0 16,0 0-15,1 0-1,-1 0 0,0 0 47,0 0 16,1 0-16,-1 0-47</inkml:trace>
          <inkml:trace contextRef="#ctx0" brushRef="#br0" timeOffset="-14847.8073">399 773 0</inkml:trace>
          <inkml:trace contextRef="#ctx0" brushRef="#br0" timeOffset="-8168.5424">1342 120 0,'36'36'1203,"-36"0"-1203,0 37 16,0-37-16,0 0 16,0 37-16,0-37 15,0 1-15,37-37 16,-37 36-16,0 0 15,0 0 17,0 1 15,0-1-47,0 0 31,0 1 0,0-1-15,0 0-1,36 0 17,-36 1-17,0-1-15,0 0 16,0 1-1,0-1 1,0 0 0,36 0-1,-36 1 1,0-1 0,0 0 15,0 1-16,37-1 17,-37 0-17,0 0 17,0 1-1,0-1 16,0 0-16,36-36 0,-36 37-31,0-1 16,0 0 31,0 0 15,0 1 1</inkml:trace>
          <inkml:trace contextRef="#ctx0" brushRef="#br0" timeOffset="-19132.621">943 700 0,'0'37'297,"0"-1"-282,36-36-15,-36 36 16,0 0 0,0 1-1,0-1-15,0 0 16,37 1 0,-37-1-1,0 0 1,0 0 15,0 1 16,0-1-16,0 0-15,0 1-1,0-1 1,0 0 0,0 0-1,0 1 17,0-1 14,0 0 1,0 1-15,0-1 30,0 0 63,0 0-62,0 1-48,36-37 251,-36 36-219</inkml:trace>
          <inkml:trace contextRef="#ctx0" brushRef="#br0" timeOffset="-5833.9909">1124 1934 0,'37'0'187,"-1"0"-171,0 0 0,1 0 15,-1 0 0,0 0 32,0 0-48,1 0 16,-1 0 1,0 0 15,1 0 31,-1 0 0,0 0-47,0 0 32,1 0 30,-37-36-93,36 36 78</inkml:trace>
          <inkml:trace contextRef="#ctx0" brushRef="#br0" timeOffset="12369.6588">1632-497 0,'0'36'219,"0"0"-203,0 37-16,0-37 15,0 1 1,0-1 0,37 0-1,-37 0 1,0 1 15,0-1 0,0 0-15,36 1 15,-36-1 1,0 0-17,0 0 1,36-36-16,-36 37 15,37-37 1,-37 36 0,0 0-1,0 1 17,36-37-17,-36 36 1,0 0-1,0 0 1,0 1 15,0-1-15,0 0 15,36-36-15,-36 37-16,0-1 31,0 0-15,0 0 15,0 1-15,0-1-1,36 0-15,-36 1 16,0-1-1,37 0 1,-37 0 15,0 1 1,0-1-17,0 0 1,0 1-1,0-1 1,0 0 0,36-36-1,-36 36-15,0 1 32,0-1-17,0 0-15,0 1 16,0-1-1,0 0 17,0 0-17,0 1 32,0-1-16,36-36-15,-36 36 0,0 1-16,0-1 31,0 0 16,0 0 0,0 1-16,0-1 141,37-36-172</inkml:trace>
          <inkml:trace contextRef="#ctx0" brushRef="#br0" timeOffset="9845.3101">1814-679 0</inkml:trace>
          <inkml:trace contextRef="#ctx0" brushRef="#br0" timeOffset="16951.6262">326-570 0,'36'0'125,"1"0"-94,-1 0 78,0 0-62,37 0-15,-37 0-17,0 0 1,1 0-1,-1 0 1,0 0 0,1 0-1,-1 0 17,0 0-32,0 0 15,1 0 1,35 0-1,-35 0-15,-1 0 16,0 0-16,0 0 16,1 0-1,-1 0 17,0 0 14,1 0-30,-1 0 0,0 0 15,0 0-15,1 0-1,-1 0 1,0 0-1,1 0 17,-1 0-17,0 0 126,0 0-125,1 0-1,-1 0 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7T11:00:48.13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C382EF9-CC03-40B5-9D5F-65EB58E9CD57}" emma:medium="tactile" emma:mode="ink">
          <msink:context xmlns:msink="http://schemas.microsoft.com/ink/2010/main" type="inkDrawing" rotatedBoundingBox="18579,5804 19016,8884 18956,8892 18519,5813" shapeName="Other">
            <msink:destinationLink direction="with" ref="{1EB0F607-B492-4520-BCCF-9508C933A1EE}"/>
          </msink:context>
        </emma:interpretation>
      </emma:emma>
    </inkml:annotationXML>
    <inkml:trace contextRef="#ctx0" brushRef="#br0">0 0 0,'0'37'109,"0"-1"-93,0 0-1,0 1-15,0-1 16,0 0 15,0 0-15,0 1-1,0-1 1,0 0 0,36 1-1,-36-1 1,0 0-1,0 0 1,0 1 0,0-1-16,36 0 15,-36 37 1,0-37 0,0 37-1,0-37 1,0 0-1,0 1-15,37-37 16,-37 36 0,0 0-16,0 0 15,0 1 1,0-1 0,0 0-1,0 1 1,36-1-1,-36 0 1,36 37 0,-36-37-1,0 0 1,0 1 0,0-1-1,0 0 1,0 0 15,0 1-15,36-1-1,-36 0-15,0 37 32,0-37-17,0 0 1,0 1-1,0-1 1,0 0 0,37-36-1,-37 37 1,0-1 0,0 0-1,0 0 1,0 1-16,0-1 31,36 0-31,-36 1 16,0-1 15,0 0-15,0 0-1,36-36 1,-36 37-1,0-1 1,0 0 15,0 1-31,0-1 16,0 0 0,0 0 15,0 1-31,37-37 15,-37 36-15,0 0 32,0 1-1,0-1-15,0 0 15,0 0 0,0 1-15,0-1 15,0 0-15,0 1 30,0-1 48,36-36-94,-36 36 235,0 0-220,0 1 220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7T11:00:53.2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794CD44-409D-4C39-80DA-9EA187DE8A9C}" emma:medium="tactile" emma:mode="ink">
          <msink:context xmlns:msink="http://schemas.microsoft.com/ink/2010/main" type="inkDrawing" rotatedBoundingBox="16182,5878 18540,5837 18541,5902 16183,5943" shapeName="Other"/>
        </emma:interpretation>
      </emma:emma>
    </inkml:annotationXML>
    <inkml:trace contextRef="#ctx0" brushRef="#br0">0 3 0,'0'36'94,"36"-36"-78,0 0 15,1 0-31,-1 0 31,0 0-15,1 0-16,-1 0 15,0 0 1,0 0 15,1 0-31,-1 0 31,0 0-15,1 0-16,-1 0 16,0 0-16,0 0 15,1 0-15,-1 0 16,0 0 0,1 0 15,-1 0-31,0 0 15,0 0 17,1 0-17,-1 0 1,0 0-16,37 0 16,-37 0-1,0 0 16,1 0-15,-1 0 0,0 0 15,1 0-15,-1 0-1,0 0 1,0 0-1,37 0-15,-37 0 16,1 0 0,35 0-16,37 0 15,-73 0-15,-36-36 16,37 36 0,-1 0 77,0 0-46,0 0 0,1 0-16,-1 0-15,0 0 31,1 0 15,-1 0-15,0 0-47,0 0 47,1 0 16,-1 0 15,0 0-47,1 0-15,-1 0 30,0 0 48,0 0 62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7T11:00:56.33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EB0F607-B492-4520-BCCF-9508C933A1EE}" emma:medium="tactile" emma:mode="ink">
          <msink:context xmlns:msink="http://schemas.microsoft.com/ink/2010/main" type="inkDrawing" rotatedBoundingBox="19109,5604 19497,8916 19319,8936 18932,5624" semanticType="callout" shapeName="Other">
            <msink:sourceLink direction="with" ref="{AC382EF9-CC03-40B5-9D5F-65EB58E9CD57}"/>
            <msink:sourceLink direction="with" ref="{D3C30E69-39AB-41FE-BDCB-5BA118969128}"/>
          </msink:context>
        </emma:interpretation>
      </emma:emma>
    </inkml:annotationXML>
    <inkml:trace contextRef="#ctx0" brushRef="#br0">0 0 0,'0'36'219,"0"1"-219,36-1 16,-36 0-1,36 0 1,-36 1-16,36 35 15,-36-35 1,0-1 0,37 0-16,-37 0 31,0 1-15,0-1 30,36-36-46,-36 36 16,0 1 0,36-37-16,-36 36 15,0 0 1,0 0-16,37 1 16,-37-1-1,0 0-15,0 1 16,0-1-1,0 0 1,0 0 0,0 1-1,0-1 1,36-36 0,-36 36-1,0 1-15,0-1 16,0 0-1,0 0 1,0 1 0,0-1-1,0 0 1,0 1 0,0-1-16,0 0 15,0 0 1,36 37-1,-36-37 17,0 1-32,0-1 15,0 0-15,0 37 16,0-37-16,0 0 16,0 1-16,0-1 15,0 0 1,0 0-1,0 1 17,0-1-1,0 0-15,36 1-1,-36-1 1,0 36-1,0-35 17,0-1-32,0 0 15,0 1 1,37-37 0,-37 36-16,0 0 15,0 0 1,0 1-1,0-1-15,0 0 16,0 1 0,0-1-16,0 0 15,0 0 1,0 1 0,0-1 15,36 0-16,-36 1 1,0-1 15,0 0-15,0 0 31,0 1-32,0-1 17,36 0-32,-36 1 15,0-1 17,0 0-17,0 0 16,0 1 48,0-1-64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7T11:01:00.64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3C30E69-39AB-41FE-BDCB-5BA118969128}" emma:medium="tactile" emma:mode="ink">
          <msink:context xmlns:msink="http://schemas.microsoft.com/ink/2010/main" type="inkDrawing" rotatedBoundingBox="16183,5620 19049,5670 19048,5738 16181,5688" shapeName="Other">
            <msink:destinationLink direction="with" ref="{1EB0F607-B492-4520-BCCF-9508C933A1EE}"/>
          </msink:context>
        </emma:interpretation>
      </emma:emma>
    </inkml:annotationXML>
    <inkml:trace contextRef="#ctx0" brushRef="#br0">0 0 0,'36'0'156,"0"0"-109,1 0-31,-1 0-1,0 0-15,1 0 16,35 36-1,-36-36 1,1 0-16,-1 0 16,0 0-16,1 0 15,-1 0-15,-36 37 16,36-37-16,0 0 16,1 0 30,-1 0-30,0 0 0,1 0-16,35 0 15,-36 0 1,1 0 0,-1 0-1,0 0 1,1 0-1,-1 0 1,0 0 15,0 0-31,1 0 32,-1 0-17,0 0 1,1 0-1,-1 0-15,36 0 16,-35 0 0,-1 0-16,0 0 15,1 0 1,-1 0 15,0 0-31,0 0 16,37 0-16,-37 0 15,1 0-15,-1 0 16,0 0-16,0 0 16,37 0-16,-37 0 15,1 0-15,-1 0 16,0 0 0,0 0-1,1 0-15,-1 0 31,0 0-15,1 0 0,-1 0-16,0 0 15,37 0 1,-37 0 0,37 0-16,-37 0 15,0 0-15,0 0 16,1 0-16,-1 0 15,0 0 17,1 0-1,-1 0-15,0 0-1,0 0 32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7T11:00:33.6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76FF7C3-CA36-4B0E-8ACE-20B1B63B76C4}" emma:medium="tactile" emma:mode="ink">
          <msink:context xmlns:msink="http://schemas.microsoft.com/ink/2010/main" type="inkDrawing" rotatedBoundingBox="16292,6604 16307,6604 16307,6619 16292,6619" shapeName="Other"/>
        </emma:interpretation>
      </emma:emma>
    </inkml:annotationXML>
    <inkml:trace contextRef="#ctx0" brushRef="#br0">399-642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A228-A55F-4593-AA94-FE73057C9619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32B-43F0-40EE-B862-F744D141F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85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A228-A55F-4593-AA94-FE73057C9619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32B-43F0-40EE-B862-F744D141F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A228-A55F-4593-AA94-FE73057C9619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32B-43F0-40EE-B862-F744D141F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4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A228-A55F-4593-AA94-FE73057C9619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32B-43F0-40EE-B862-F744D141F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6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A228-A55F-4593-AA94-FE73057C9619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32B-43F0-40EE-B862-F744D141F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5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A228-A55F-4593-AA94-FE73057C9619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32B-43F0-40EE-B862-F744D141F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A228-A55F-4593-AA94-FE73057C9619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32B-43F0-40EE-B862-F744D141F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3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A228-A55F-4593-AA94-FE73057C9619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32B-43F0-40EE-B862-F744D141F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2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A228-A55F-4593-AA94-FE73057C9619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32B-43F0-40EE-B862-F744D141F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5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A228-A55F-4593-AA94-FE73057C9619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32B-43F0-40EE-B862-F744D141F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A228-A55F-4593-AA94-FE73057C9619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032B-43F0-40EE-B862-F744D141F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1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8A228-A55F-4593-AA94-FE73057C9619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032B-43F0-40EE-B862-F744D141F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7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customXml" Target="../ink/ink4.xml"/><Relationship Id="rId1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ym typeface="+mn-ea"/>
              </a:rPr>
              <a:t>Multimedia Systems</a:t>
            </a:r>
            <a:br>
              <a:rPr lang="en-IN" dirty="0" smtClean="0">
                <a:sym typeface="+mn-ea"/>
              </a:rPr>
            </a:br>
            <a:r>
              <a:rPr lang="en-IN" dirty="0" smtClean="0">
                <a:sym typeface="+mn-ea"/>
              </a:rPr>
              <a:t>Lecture – 18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>
                <a:sym typeface="+mn-ea"/>
              </a:rPr>
              <a:t>By</a:t>
            </a:r>
          </a:p>
          <a:p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Dr.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Priyambada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Subudhi</a:t>
            </a:r>
            <a:endParaRPr lang="en-IN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04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Basic Elements of PCM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611" y="1998617"/>
            <a:ext cx="8725989" cy="34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Comic Sans MS" panose="030F0702030302020204" pitchFamily="66" charset="0"/>
              </a:rPr>
              <a:t>Linear and </a:t>
            </a:r>
            <a:r>
              <a:rPr lang="en-IN" sz="4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Nonlinear/ </a:t>
            </a:r>
            <a:r>
              <a:rPr lang="en-IN" sz="4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Uniform </a:t>
            </a:r>
            <a:r>
              <a:rPr lang="en-IN" sz="4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and Non-uniform </a:t>
            </a:r>
            <a:r>
              <a:rPr lang="en-IN" sz="4000" dirty="0">
                <a:solidFill>
                  <a:srgbClr val="FF0000"/>
                </a:solidFill>
                <a:latin typeface="Comic Sans MS" panose="030F0702030302020204" pitchFamily="66" charset="0"/>
              </a:rPr>
              <a:t>Quantization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amples </a:t>
            </a:r>
            <a:r>
              <a:rPr lang="en-US" dirty="0"/>
              <a:t>are typically stored as uniformly quantized </a:t>
            </a:r>
            <a:r>
              <a:rPr lang="en-US" dirty="0" smtClean="0"/>
              <a:t>values. This </a:t>
            </a:r>
            <a:r>
              <a:rPr lang="en-US" dirty="0"/>
              <a:t>is called </a:t>
            </a:r>
            <a:r>
              <a:rPr lang="en-US" i="1" dirty="0"/>
              <a:t>linear or uniform </a:t>
            </a:r>
            <a:r>
              <a:rPr lang="en-US" i="1" dirty="0" smtClean="0"/>
              <a:t>quantization.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551" y="2865527"/>
            <a:ext cx="52387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5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2332"/>
            <a:ext cx="10515600" cy="5484632"/>
          </a:xfrm>
        </p:spPr>
        <p:txBody>
          <a:bodyPr/>
          <a:lstStyle/>
          <a:p>
            <a:pPr algn="just"/>
            <a:r>
              <a:rPr lang="en-US" sz="2200" dirty="0"/>
              <a:t>There are two types of uniform quantization. They are </a:t>
            </a:r>
            <a:r>
              <a:rPr lang="en-US" sz="2200" i="1" dirty="0">
                <a:solidFill>
                  <a:srgbClr val="00B0F0"/>
                </a:solidFill>
              </a:rPr>
              <a:t>Mid-Rise</a:t>
            </a:r>
            <a:r>
              <a:rPr lang="en-US" sz="2200" dirty="0"/>
              <a:t> type and </a:t>
            </a:r>
            <a:r>
              <a:rPr lang="en-US" sz="2200" i="1" dirty="0">
                <a:solidFill>
                  <a:srgbClr val="00B0F0"/>
                </a:solidFill>
              </a:rPr>
              <a:t>Mid-Tread</a:t>
            </a:r>
            <a:r>
              <a:rPr lang="en-US" sz="2200" dirty="0"/>
              <a:t> type. </a:t>
            </a:r>
            <a:endParaRPr lang="en-US" sz="2200" dirty="0" smtClean="0"/>
          </a:p>
          <a:p>
            <a:pPr algn="just"/>
            <a:r>
              <a:rPr lang="en-US" sz="2200" dirty="0"/>
              <a:t>The </a:t>
            </a:r>
            <a:r>
              <a:rPr lang="en-US" sz="2200" b="1" dirty="0"/>
              <a:t>Mid-Rise</a:t>
            </a:r>
            <a:r>
              <a:rPr lang="en-US" sz="2200" dirty="0"/>
              <a:t> type is so called because the origin lies in the middle of a raising part of the stair-case like graph. The quantization levels in this type are even in number.</a:t>
            </a:r>
          </a:p>
          <a:p>
            <a:pPr algn="just"/>
            <a:r>
              <a:rPr lang="en-US" sz="2200" dirty="0"/>
              <a:t>The </a:t>
            </a:r>
            <a:r>
              <a:rPr lang="en-US" sz="2200" b="1" dirty="0"/>
              <a:t>Mid-tread</a:t>
            </a:r>
            <a:r>
              <a:rPr lang="en-US" sz="2200" dirty="0"/>
              <a:t> type is so called because the origin lies in the middle of a tread of the stair-case like graph. The quantization levels in this type are odd in number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The difference between an input value and its quantized value is called a </a:t>
            </a:r>
            <a:r>
              <a:rPr lang="en-US" sz="2200" b="1" dirty="0"/>
              <a:t>Quantization Error</a:t>
            </a:r>
            <a:r>
              <a:rPr lang="en-US" sz="2200" dirty="0"/>
              <a:t>.</a:t>
            </a:r>
            <a:endParaRPr lang="en-US" sz="2200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3278777"/>
            <a:ext cx="6884126" cy="28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7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Non-uniform Quantization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3191"/>
            <a:ext cx="10515600" cy="3086009"/>
          </a:xfrm>
        </p:spPr>
        <p:txBody>
          <a:bodyPr/>
          <a:lstStyle/>
          <a:p>
            <a:r>
              <a:rPr lang="en-IN" dirty="0" smtClean="0"/>
              <a:t>If the quantization characteristic is nonlinear then the step size is not constant and quantization is known as non-uniform quantization.</a:t>
            </a:r>
          </a:p>
          <a:p>
            <a:r>
              <a:rPr lang="en-IN" dirty="0" smtClean="0"/>
              <a:t>It is mostly used in case of speech or music as here the variation in amplitude is high which is expressed as crest factor and is given by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crest factor = peak value of signal/</a:t>
            </a:r>
            <a:r>
              <a:rPr lang="en-IN" dirty="0" err="1" smtClean="0"/>
              <a:t>rms</a:t>
            </a:r>
            <a:r>
              <a:rPr lang="en-IN" dirty="0" smtClean="0"/>
              <a:t> value of signal</a:t>
            </a:r>
          </a:p>
          <a:p>
            <a:r>
              <a:rPr lang="en-IN" dirty="0" smtClean="0"/>
              <a:t>Non-uniform quantization is achieved using </a:t>
            </a:r>
            <a:r>
              <a:rPr lang="en-IN" dirty="0" err="1" smtClean="0">
                <a:solidFill>
                  <a:srgbClr val="00B0F0"/>
                </a:solidFill>
              </a:rPr>
              <a:t>companding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14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/>
          <a:lstStyle/>
          <a:p>
            <a:r>
              <a:rPr lang="en-IN" u="sng" dirty="0" err="1" smtClean="0">
                <a:solidFill>
                  <a:srgbClr val="C00000"/>
                </a:solidFill>
              </a:rPr>
              <a:t>Companding</a:t>
            </a:r>
            <a:r>
              <a:rPr lang="en-IN" u="sng" dirty="0" smtClean="0">
                <a:solidFill>
                  <a:srgbClr val="C00000"/>
                </a:solidFill>
              </a:rPr>
              <a:t>: </a:t>
            </a:r>
          </a:p>
          <a:p>
            <a:r>
              <a:rPr lang="en-IN" dirty="0" smtClean="0"/>
              <a:t>It is derived from two words, </a:t>
            </a:r>
            <a:r>
              <a:rPr lang="en-IN" b="1" i="1" dirty="0" smtClean="0"/>
              <a:t>Compressing</a:t>
            </a:r>
            <a:r>
              <a:rPr lang="en-IN" dirty="0" smtClean="0"/>
              <a:t> </a:t>
            </a:r>
            <a:r>
              <a:rPr lang="en-IN" dirty="0" smtClean="0"/>
              <a:t>and </a:t>
            </a:r>
            <a:r>
              <a:rPr lang="en-IN" b="1" i="1" dirty="0" smtClean="0"/>
              <a:t>Expanding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The desired form of non-uniform quantization can be achieved by using compressor followed by a uniform </a:t>
            </a:r>
            <a:r>
              <a:rPr lang="en-IN" dirty="0" err="1" smtClean="0"/>
              <a:t>quantizer</a:t>
            </a:r>
            <a:r>
              <a:rPr lang="en-IN" dirty="0" smtClean="0"/>
              <a:t>.</a:t>
            </a: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63" y="3565276"/>
            <a:ext cx="68675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0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err="1" smtClean="0">
                <a:solidFill>
                  <a:srgbClr val="FF0000"/>
                </a:solidFill>
              </a:rPr>
              <a:t>Companding</a:t>
            </a:r>
            <a:r>
              <a:rPr lang="en-IN" sz="3600" dirty="0" smtClean="0">
                <a:solidFill>
                  <a:srgbClr val="FF0000"/>
                </a:solidFill>
              </a:rPr>
              <a:t> Process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383" y="1397727"/>
            <a:ext cx="6518366" cy="50161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/>
              <p14:cNvContentPartPr/>
              <p14:nvPr/>
            </p14:nvContentPartPr>
            <p14:xfrm>
              <a:off x="5682446" y="2364223"/>
              <a:ext cx="771120" cy="94104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0566" y="2352343"/>
                <a:ext cx="79488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6688286" y="2089903"/>
              <a:ext cx="144000" cy="111096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6406" y="2078023"/>
                <a:ext cx="167760" cy="11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6" name="Ink 35"/>
              <p14:cNvContentPartPr/>
              <p14:nvPr/>
            </p14:nvContentPartPr>
            <p14:xfrm>
              <a:off x="5826086" y="2115103"/>
              <a:ext cx="849240" cy="1440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4206" y="2103223"/>
                <a:ext cx="873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Ink 37"/>
              <p14:cNvContentPartPr/>
              <p14:nvPr/>
            </p14:nvContentPartPr>
            <p14:xfrm>
              <a:off x="6818966" y="2024743"/>
              <a:ext cx="171720" cy="118908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07086" y="2012863"/>
                <a:ext cx="195480" cy="12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0" name="Ink 39"/>
              <p14:cNvContentPartPr/>
              <p14:nvPr/>
            </p14:nvContentPartPr>
            <p14:xfrm>
              <a:off x="5826086" y="2024743"/>
              <a:ext cx="1032120" cy="3384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14206" y="2012863"/>
                <a:ext cx="10558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" name="Ink 40"/>
              <p14:cNvContentPartPr/>
              <p14:nvPr/>
            </p14:nvContentPartPr>
            <p14:xfrm>
              <a:off x="5865326" y="2377543"/>
              <a:ext cx="360" cy="36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53446" y="2365663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39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µ-law and A-law </a:t>
            </a:r>
            <a:r>
              <a:rPr lang="en-IN" dirty="0" err="1" smtClean="0">
                <a:solidFill>
                  <a:srgbClr val="FF0000"/>
                </a:solidFill>
              </a:rPr>
              <a:t>companding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dirty="0" smtClean="0"/>
              <a:t>µ-law is popular technique used in USA and Japan. </a:t>
            </a:r>
          </a:p>
          <a:p>
            <a:r>
              <a:rPr lang="en-IN" dirty="0" smtClean="0"/>
              <a:t>Here the input and output relationship is given by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 smtClean="0"/>
              <a:t>A </a:t>
            </a:r>
            <a:r>
              <a:rPr lang="en-US" dirty="0"/>
              <a:t>very similar rule, called </a:t>
            </a:r>
            <a:r>
              <a:rPr lang="en-US" i="1" dirty="0"/>
              <a:t>A-law</a:t>
            </a:r>
            <a:r>
              <a:rPr lang="en-US" dirty="0"/>
              <a:t>, is used in telephony in Europe.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594" y="2835320"/>
            <a:ext cx="4543425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19" y="4515395"/>
            <a:ext cx="46482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µ-law and </a:t>
            </a:r>
            <a:r>
              <a:rPr lang="en-IN" dirty="0" smtClean="0">
                <a:solidFill>
                  <a:srgbClr val="FF0000"/>
                </a:solidFill>
              </a:rPr>
              <a:t>A-law Compression Characteristics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143" y="1972491"/>
            <a:ext cx="7837713" cy="3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3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Pulse Code Modulation (PCM)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Modulation</a:t>
            </a:r>
            <a:r>
              <a:rPr lang="en-US" dirty="0"/>
              <a:t> is the process of varying one or more parameters of a carrier signal in accordance with the instantaneous values of the message </a:t>
            </a:r>
            <a:r>
              <a:rPr lang="en-US" dirty="0" smtClean="0"/>
              <a:t>signal.</a:t>
            </a:r>
          </a:p>
          <a:p>
            <a:r>
              <a:rPr lang="en-US" dirty="0"/>
              <a:t>There are many modulation techniques, which are classified according to the type of modulation employed. Of them all, the digital modulation technique used is </a:t>
            </a:r>
            <a:r>
              <a:rPr lang="en-US" b="1" dirty="0"/>
              <a:t>Pulse Code </a:t>
            </a:r>
            <a:r>
              <a:rPr lang="en-US" b="1" dirty="0" smtClean="0"/>
              <a:t>Modulation. </a:t>
            </a:r>
          </a:p>
          <a:p>
            <a:r>
              <a:rPr lang="en-IN" dirty="0" smtClean="0"/>
              <a:t>We </a:t>
            </a:r>
            <a:r>
              <a:rPr lang="en-US" dirty="0" smtClean="0"/>
              <a:t>know </a:t>
            </a:r>
            <a:r>
              <a:rPr lang="en-US" dirty="0"/>
              <a:t>that the basic techniques for creating digital signals from analog ones </a:t>
            </a:r>
            <a:r>
              <a:rPr lang="en-US" dirty="0" smtClean="0"/>
              <a:t>consist </a:t>
            </a:r>
            <a:r>
              <a:rPr lang="en-IN" dirty="0" smtClean="0"/>
              <a:t>of </a:t>
            </a:r>
            <a:r>
              <a:rPr lang="en-IN" i="1" dirty="0"/>
              <a:t>sampling </a:t>
            </a:r>
            <a:r>
              <a:rPr lang="en-IN" dirty="0"/>
              <a:t>and </a:t>
            </a:r>
            <a:r>
              <a:rPr lang="en-IN" i="1" dirty="0"/>
              <a:t>quantization</a:t>
            </a:r>
            <a:r>
              <a:rPr lang="en-IN" dirty="0" smtClean="0"/>
              <a:t>.</a:t>
            </a:r>
          </a:p>
          <a:p>
            <a:r>
              <a:rPr lang="en-US" dirty="0"/>
              <a:t>Pulse Code Modulation, is a formal term for the sampling and quantization </a:t>
            </a:r>
            <a:r>
              <a:rPr lang="en-US" dirty="0" smtClean="0"/>
              <a:t>we </a:t>
            </a:r>
            <a:r>
              <a:rPr lang="en-IN" dirty="0" smtClean="0"/>
              <a:t>have </a:t>
            </a:r>
            <a:r>
              <a:rPr lang="en-IN" dirty="0"/>
              <a:t>already been using</a:t>
            </a:r>
            <a:r>
              <a:rPr lang="en-IN" dirty="0" smtClean="0"/>
              <a:t>.</a:t>
            </a:r>
          </a:p>
          <a:p>
            <a:r>
              <a:rPr lang="en-US" i="1" dirty="0"/>
              <a:t>Pulse </a:t>
            </a:r>
            <a:r>
              <a:rPr lang="en-US" dirty="0"/>
              <a:t>comes from an engineer’s point of view that </a:t>
            </a:r>
            <a:r>
              <a:rPr lang="en-US" dirty="0" smtClean="0"/>
              <a:t>the resulting </a:t>
            </a:r>
            <a:r>
              <a:rPr lang="en-US" dirty="0"/>
              <a:t>digital signals can be thought of as infinitely narrow vertical “pulses.”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15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192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Times New Roman</vt:lpstr>
      <vt:lpstr>Office Theme</vt:lpstr>
      <vt:lpstr>Multimedia Systems Lecture – 18</vt:lpstr>
      <vt:lpstr>Linear and Nonlinear/ Uniform and Non-uniform Quantization</vt:lpstr>
      <vt:lpstr>PowerPoint Presentation</vt:lpstr>
      <vt:lpstr>Non-uniform Quantization</vt:lpstr>
      <vt:lpstr>PowerPoint Presentation</vt:lpstr>
      <vt:lpstr>Companding Process</vt:lpstr>
      <vt:lpstr>µ-law and A-law companding</vt:lpstr>
      <vt:lpstr>µ-law and A-law Compression Characteristics</vt:lpstr>
      <vt:lpstr>Pulse Code Modulation (PCM)</vt:lpstr>
      <vt:lpstr>Basic Elements of PCM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18</dc:title>
  <dc:creator>Windows User</dc:creator>
  <cp:lastModifiedBy>Windows User</cp:lastModifiedBy>
  <cp:revision>14</cp:revision>
  <dcterms:created xsi:type="dcterms:W3CDTF">2022-02-15T11:41:18Z</dcterms:created>
  <dcterms:modified xsi:type="dcterms:W3CDTF">2022-02-17T11:32:37Z</dcterms:modified>
</cp:coreProperties>
</file>