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5049-8B09-4FFD-97A1-7D4228E36174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5A71-3BC0-4576-923F-B742792CF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5049-8B09-4FFD-97A1-7D4228E36174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5A71-3BC0-4576-923F-B742792CF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0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5049-8B09-4FFD-97A1-7D4228E36174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5A71-3BC0-4576-923F-B742792CF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9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5049-8B09-4FFD-97A1-7D4228E36174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5A71-3BC0-4576-923F-B742792CF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32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5049-8B09-4FFD-97A1-7D4228E36174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5A71-3BC0-4576-923F-B742792CF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25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5049-8B09-4FFD-97A1-7D4228E36174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5A71-3BC0-4576-923F-B742792CF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29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5049-8B09-4FFD-97A1-7D4228E36174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5A71-3BC0-4576-923F-B742792CF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68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5049-8B09-4FFD-97A1-7D4228E36174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5A71-3BC0-4576-923F-B742792CF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37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5049-8B09-4FFD-97A1-7D4228E36174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5A71-3BC0-4576-923F-B742792CF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94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5049-8B09-4FFD-97A1-7D4228E36174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5A71-3BC0-4576-923F-B742792CF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22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5049-8B09-4FFD-97A1-7D4228E36174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5A71-3BC0-4576-923F-B742792CF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41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55049-8B09-4FFD-97A1-7D4228E36174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15A71-3BC0-4576-923F-B742792CF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13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ym typeface="+mn-ea"/>
              </a:rPr>
              <a:t>Multimedia Systems</a:t>
            </a:r>
            <a:br>
              <a:rPr lang="en-IN" dirty="0" smtClean="0">
                <a:sym typeface="+mn-ea"/>
              </a:rPr>
            </a:br>
            <a:r>
              <a:rPr lang="en-IN" dirty="0" smtClean="0">
                <a:sym typeface="+mn-ea"/>
              </a:rPr>
              <a:t>Lecture – </a:t>
            </a:r>
            <a:r>
              <a:rPr lang="en-IN" dirty="0" smtClean="0">
                <a:sym typeface="+mn-ea"/>
              </a:rPr>
              <a:t>19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 smtClean="0">
                <a:sym typeface="+mn-ea"/>
              </a:rPr>
              <a:t>By</a:t>
            </a:r>
          </a:p>
          <a:p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Dr.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Priyambada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Subudhi</a:t>
            </a:r>
            <a:endParaRPr lang="en-IN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Assistant Professor</a:t>
            </a: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IIIT Sri City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28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Differential Pulse Code </a:t>
            </a:r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Modulation (DPCM)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It is based on differential predictive coding.</a:t>
            </a:r>
          </a:p>
          <a:p>
            <a:pPr algn="just"/>
            <a:r>
              <a:rPr lang="en-IN" dirty="0"/>
              <a:t> </a:t>
            </a:r>
            <a:r>
              <a:rPr lang="en-US" dirty="0"/>
              <a:t>Audio is often stored not in simple PCM but in a form that exploits differences. </a:t>
            </a:r>
            <a:endParaRPr lang="en-US" dirty="0" smtClean="0"/>
          </a:p>
          <a:p>
            <a:pPr algn="just"/>
            <a:r>
              <a:rPr lang="en-US" dirty="0"/>
              <a:t>Generally, if a time-dependent signal has some consistency over time (</a:t>
            </a:r>
            <a:r>
              <a:rPr lang="en-US" i="1" dirty="0"/>
              <a:t>temporal redundancy</a:t>
            </a:r>
            <a:r>
              <a:rPr lang="en-US" dirty="0" smtClean="0"/>
              <a:t>), the </a:t>
            </a:r>
            <a:r>
              <a:rPr lang="en-US" dirty="0"/>
              <a:t>difference signal—subtracting the current sample from the </a:t>
            </a:r>
            <a:r>
              <a:rPr lang="en-US" dirty="0" smtClean="0"/>
              <a:t>previous one—will </a:t>
            </a:r>
            <a:r>
              <a:rPr lang="en-US" dirty="0"/>
              <a:t>have a more peaked histogram, with a maximum around zero.</a:t>
            </a:r>
            <a:endParaRPr lang="en-US" dirty="0" smtClean="0"/>
          </a:p>
          <a:p>
            <a:pPr algn="just"/>
            <a:r>
              <a:rPr lang="en-US" dirty="0" smtClean="0"/>
              <a:t>For a </a:t>
            </a:r>
            <a:r>
              <a:rPr lang="en-US" dirty="0"/>
              <a:t>start, differences will generally be smaller numbers and hence offer the </a:t>
            </a:r>
            <a:r>
              <a:rPr lang="en-US" dirty="0" smtClean="0"/>
              <a:t>possibility of </a:t>
            </a:r>
            <a:r>
              <a:rPr lang="en-US" dirty="0"/>
              <a:t>using fewer bits to store.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61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343"/>
            <a:ext cx="10515600" cy="50666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Suppose our integer sample values are </a:t>
            </a:r>
            <a:r>
              <a:rPr lang="en-US" dirty="0" smtClean="0"/>
              <a:t>in the </a:t>
            </a:r>
            <a:r>
              <a:rPr lang="en-US" dirty="0"/>
              <a:t>range 0 .. 255. Then differences could be as much as −255 .. 255. So we </a:t>
            </a:r>
            <a:r>
              <a:rPr lang="en-US" dirty="0" smtClean="0"/>
              <a:t>have unfortunately </a:t>
            </a:r>
            <a:r>
              <a:rPr lang="en-US" dirty="0"/>
              <a:t>increased our </a:t>
            </a:r>
            <a:r>
              <a:rPr lang="en-US" i="1" dirty="0"/>
              <a:t>dynamic range </a:t>
            </a:r>
            <a:r>
              <a:rPr lang="en-US" dirty="0"/>
              <a:t>(ratio of maximum to minimum) </a:t>
            </a:r>
            <a:r>
              <a:rPr lang="en-US" dirty="0" smtClean="0"/>
              <a:t>by </a:t>
            </a:r>
            <a:r>
              <a:rPr lang="en-IN" dirty="0" smtClean="0"/>
              <a:t>a </a:t>
            </a:r>
            <a:r>
              <a:rPr lang="en-IN" dirty="0"/>
              <a:t>factor of </a:t>
            </a:r>
            <a:r>
              <a:rPr lang="en-IN" dirty="0" smtClean="0"/>
              <a:t>two. </a:t>
            </a:r>
          </a:p>
          <a:p>
            <a:pPr algn="just"/>
            <a:r>
              <a:rPr lang="en-US" dirty="0"/>
              <a:t>Let’s formalize our statement of </a:t>
            </a:r>
            <a:r>
              <a:rPr lang="en-US" dirty="0" smtClean="0"/>
              <a:t>what we </a:t>
            </a:r>
            <a:r>
              <a:rPr lang="en-US" dirty="0"/>
              <a:t>are doing by defining the integer signal as the set of values </a:t>
            </a:r>
            <a:r>
              <a:rPr lang="en-US" i="1" dirty="0"/>
              <a:t>f</a:t>
            </a:r>
            <a:r>
              <a:rPr lang="en-US" baseline="-25000" dirty="0"/>
              <a:t>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Then </a:t>
            </a:r>
            <a:r>
              <a:rPr lang="en-US" dirty="0"/>
              <a:t>we </a:t>
            </a:r>
            <a:r>
              <a:rPr lang="en-US" i="1" dirty="0" smtClean="0"/>
              <a:t>predict       </a:t>
            </a:r>
            <a:r>
              <a:rPr lang="en-US" dirty="0" smtClean="0"/>
              <a:t>values  </a:t>
            </a:r>
            <a:r>
              <a:rPr lang="en-US" dirty="0"/>
              <a:t>as simply the </a:t>
            </a:r>
            <a:r>
              <a:rPr lang="en-US" dirty="0" smtClean="0"/>
              <a:t>previous </a:t>
            </a:r>
            <a:r>
              <a:rPr lang="en-US" dirty="0"/>
              <a:t>value, and we define the error </a:t>
            </a:r>
            <a:r>
              <a:rPr lang="en-US" i="1" dirty="0" err="1"/>
              <a:t>e</a:t>
            </a:r>
            <a:r>
              <a:rPr lang="en-US" baseline="-25000" dirty="0" err="1"/>
              <a:t>n</a:t>
            </a:r>
            <a:r>
              <a:rPr lang="en-US" dirty="0"/>
              <a:t> as the </a:t>
            </a:r>
            <a:r>
              <a:rPr lang="en-US" dirty="0" smtClean="0"/>
              <a:t>difference between </a:t>
            </a:r>
            <a:r>
              <a:rPr lang="en-US" dirty="0"/>
              <a:t>the </a:t>
            </a:r>
            <a:r>
              <a:rPr lang="en-US" dirty="0" smtClean="0"/>
              <a:t>actual </a:t>
            </a:r>
            <a:r>
              <a:rPr lang="en-US" dirty="0"/>
              <a:t>and predicted signals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We certainly would like our error value </a:t>
            </a:r>
            <a:r>
              <a:rPr lang="en-US" i="1" dirty="0" err="1"/>
              <a:t>e</a:t>
            </a:r>
            <a:r>
              <a:rPr lang="en-US" baseline="-25000" dirty="0" err="1"/>
              <a:t>n</a:t>
            </a:r>
            <a:r>
              <a:rPr lang="en-US" dirty="0"/>
              <a:t> to be as small as possible. </a:t>
            </a:r>
            <a:endParaRPr lang="en-US" dirty="0" smtClean="0"/>
          </a:p>
          <a:p>
            <a:pPr algn="just"/>
            <a:r>
              <a:rPr lang="en-US" dirty="0" smtClean="0"/>
              <a:t>Therefore</a:t>
            </a:r>
            <a:r>
              <a:rPr lang="en-US" dirty="0"/>
              <a:t>, </a:t>
            </a:r>
            <a:r>
              <a:rPr lang="en-US" dirty="0" smtClean="0"/>
              <a:t>we would </a:t>
            </a:r>
            <a:r>
              <a:rPr lang="en-US" dirty="0"/>
              <a:t>wish our prediction </a:t>
            </a:r>
            <a:r>
              <a:rPr lang="en-US" dirty="0" smtClean="0"/>
              <a:t>      to </a:t>
            </a:r>
            <a:r>
              <a:rPr lang="en-US" dirty="0"/>
              <a:t>be as close as possible to the actual signal </a:t>
            </a:r>
            <a:r>
              <a:rPr lang="en-US" i="1" dirty="0"/>
              <a:t>f</a:t>
            </a:r>
            <a:r>
              <a:rPr lang="en-US" baseline="-25000" dirty="0"/>
              <a:t>n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20" y="2914981"/>
            <a:ext cx="376374" cy="415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738" y="3643653"/>
            <a:ext cx="1857375" cy="1081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81" y="5243304"/>
            <a:ext cx="376374" cy="4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1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462"/>
            <a:ext cx="10515600" cy="5564778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But </a:t>
            </a:r>
            <a:r>
              <a:rPr lang="en-US" dirty="0" smtClean="0"/>
              <a:t>for </a:t>
            </a:r>
            <a:r>
              <a:rPr lang="en-US" dirty="0"/>
              <a:t>a particular sequence of signal values, some </a:t>
            </a:r>
            <a:r>
              <a:rPr lang="en-US" i="1" dirty="0"/>
              <a:t>function </a:t>
            </a:r>
            <a:r>
              <a:rPr lang="en-US" dirty="0"/>
              <a:t>of a few of the </a:t>
            </a:r>
            <a:r>
              <a:rPr lang="en-US" dirty="0" smtClean="0"/>
              <a:t>previous </a:t>
            </a:r>
            <a:r>
              <a:rPr lang="fr-FR" dirty="0" smtClean="0"/>
              <a:t>values</a:t>
            </a:r>
            <a:r>
              <a:rPr lang="fr-FR" dirty="0"/>
              <a:t>, </a:t>
            </a:r>
            <a:r>
              <a:rPr lang="fr-FR" i="1" dirty="0" smtClean="0"/>
              <a:t>f</a:t>
            </a:r>
            <a:r>
              <a:rPr lang="fr-FR" i="1" baseline="-25000" dirty="0" smtClean="0"/>
              <a:t>n</a:t>
            </a:r>
            <a:r>
              <a:rPr lang="fr-FR" baseline="-25000" dirty="0"/>
              <a:t>−1</a:t>
            </a:r>
            <a:r>
              <a:rPr lang="fr-FR" dirty="0"/>
              <a:t>, </a:t>
            </a:r>
            <a:r>
              <a:rPr lang="fr-FR" i="1" dirty="0" smtClean="0"/>
              <a:t>f</a:t>
            </a:r>
            <a:r>
              <a:rPr lang="fr-FR" i="1" baseline="-25000" dirty="0" smtClean="0"/>
              <a:t>n</a:t>
            </a:r>
            <a:r>
              <a:rPr lang="fr-FR" baseline="-25000" dirty="0"/>
              <a:t>−2</a:t>
            </a:r>
            <a:r>
              <a:rPr lang="fr-FR" dirty="0"/>
              <a:t>, </a:t>
            </a:r>
            <a:r>
              <a:rPr lang="fr-FR" i="1" dirty="0" smtClean="0"/>
              <a:t>f</a:t>
            </a:r>
            <a:r>
              <a:rPr lang="fr-FR" i="1" baseline="-25000" dirty="0" smtClean="0"/>
              <a:t>n</a:t>
            </a:r>
            <a:r>
              <a:rPr lang="fr-FR" baseline="-25000" dirty="0"/>
              <a:t>−3</a:t>
            </a:r>
            <a:r>
              <a:rPr lang="fr-FR" dirty="0"/>
              <a:t>, etc., </a:t>
            </a:r>
            <a:r>
              <a:rPr lang="en-US" dirty="0"/>
              <a:t>may provide a better prediction of </a:t>
            </a:r>
            <a:r>
              <a:rPr lang="en-US" i="1" dirty="0"/>
              <a:t>f</a:t>
            </a:r>
            <a:r>
              <a:rPr lang="en-US" baseline="-25000" dirty="0"/>
              <a:t>n</a:t>
            </a:r>
            <a:r>
              <a:rPr lang="en-US" dirty="0" smtClean="0"/>
              <a:t>.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US" dirty="0"/>
              <a:t>The idea of forming differences is to make the histogram of sample values </a:t>
            </a:r>
            <a:r>
              <a:rPr lang="en-US" dirty="0" smtClean="0"/>
              <a:t>more </a:t>
            </a:r>
            <a:r>
              <a:rPr lang="en-IN" dirty="0" smtClean="0"/>
              <a:t>peaked.</a:t>
            </a:r>
          </a:p>
          <a:p>
            <a:pPr algn="just"/>
            <a:r>
              <a:rPr lang="en-IN" dirty="0" smtClean="0"/>
              <a:t>A </a:t>
            </a:r>
            <a:r>
              <a:rPr lang="en-US" dirty="0" smtClean="0"/>
              <a:t>plot of </a:t>
            </a:r>
            <a:r>
              <a:rPr lang="en-US" dirty="0"/>
              <a:t>1 second of sampled speech at 8 kHz, </a:t>
            </a:r>
            <a:r>
              <a:rPr lang="en-US" dirty="0" smtClean="0"/>
              <a:t>with magnitude </a:t>
            </a:r>
            <a:r>
              <a:rPr lang="en-US" dirty="0"/>
              <a:t>resolution of 8 bits per </a:t>
            </a:r>
            <a:r>
              <a:rPr lang="en-US" dirty="0" smtClean="0"/>
              <a:t>sample is considered.</a:t>
            </a:r>
            <a:endParaRPr lang="en-US" dirty="0"/>
          </a:p>
          <a:p>
            <a:pPr algn="just"/>
            <a:r>
              <a:rPr lang="en-US" dirty="0"/>
              <a:t>A histogram of these values is centered around </a:t>
            </a:r>
            <a:r>
              <a:rPr lang="en-US" dirty="0" smtClean="0"/>
              <a:t>zero. However, the </a:t>
            </a:r>
            <a:r>
              <a:rPr lang="en-US" dirty="0"/>
              <a:t>histogram for corresponding speech signal </a:t>
            </a:r>
            <a:r>
              <a:rPr lang="en-US" i="1" dirty="0"/>
              <a:t>differences</a:t>
            </a:r>
            <a:r>
              <a:rPr lang="en-US" dirty="0"/>
              <a:t>: difference </a:t>
            </a:r>
            <a:r>
              <a:rPr lang="en-US" dirty="0" smtClean="0"/>
              <a:t>values are </a:t>
            </a:r>
            <a:r>
              <a:rPr lang="en-US" dirty="0"/>
              <a:t>much more clustered around zero than are sample values </a:t>
            </a:r>
            <a:r>
              <a:rPr lang="en-US" dirty="0" smtClean="0"/>
              <a:t>themselves.</a:t>
            </a:r>
          </a:p>
          <a:p>
            <a:pPr algn="just"/>
            <a:r>
              <a:rPr lang="en-US" dirty="0" smtClean="0"/>
              <a:t>So w</a:t>
            </a:r>
            <a:r>
              <a:rPr lang="en-IN" dirty="0" smtClean="0"/>
              <a:t>e </a:t>
            </a:r>
            <a:r>
              <a:rPr lang="en-IN" dirty="0"/>
              <a:t>can </a:t>
            </a:r>
            <a:r>
              <a:rPr lang="en-IN" dirty="0" smtClean="0"/>
              <a:t>assign </a:t>
            </a:r>
            <a:r>
              <a:rPr lang="en-US" dirty="0" smtClean="0"/>
              <a:t>short </a:t>
            </a:r>
            <a:r>
              <a:rPr lang="en-US" dirty="0"/>
              <a:t>codes to prevalent </a:t>
            </a:r>
            <a:r>
              <a:rPr lang="en-US" dirty="0" smtClean="0"/>
              <a:t>values like zeros here </a:t>
            </a:r>
            <a:r>
              <a:rPr lang="en-US" dirty="0"/>
              <a:t>and long </a:t>
            </a:r>
            <a:r>
              <a:rPr lang="en-US" dirty="0" err="1"/>
              <a:t>codewords</a:t>
            </a:r>
            <a:r>
              <a:rPr lang="en-US" dirty="0"/>
              <a:t> to rarely occurring ones.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639" y="1747565"/>
            <a:ext cx="2613932" cy="103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rgbClr val="C00000"/>
                </a:solidFill>
              </a:rPr>
              <a:t>Differencing concentrates </a:t>
            </a:r>
            <a:r>
              <a:rPr lang="en-IN" sz="2400" dirty="0">
                <a:solidFill>
                  <a:srgbClr val="C00000"/>
                </a:solidFill>
              </a:rPr>
              <a:t>the </a:t>
            </a:r>
            <a:r>
              <a:rPr lang="en-IN" sz="2400" dirty="0" smtClean="0">
                <a:solidFill>
                  <a:srgbClr val="C00000"/>
                </a:solidFill>
              </a:rPr>
              <a:t>histogram: </a:t>
            </a:r>
            <a:r>
              <a:rPr lang="en-IN" sz="2400" b="1" dirty="0" smtClean="0">
                <a:solidFill>
                  <a:srgbClr val="C00000"/>
                </a:solidFill>
              </a:rPr>
              <a:t>a </a:t>
            </a:r>
            <a:r>
              <a:rPr lang="en-IN" sz="2400" dirty="0">
                <a:solidFill>
                  <a:srgbClr val="C00000"/>
                </a:solidFill>
              </a:rPr>
              <a:t>digital speech </a:t>
            </a:r>
            <a:r>
              <a:rPr lang="en-IN" sz="2400" dirty="0" smtClean="0">
                <a:solidFill>
                  <a:srgbClr val="C00000"/>
                </a:solidFill>
              </a:rPr>
              <a:t>signal;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b </a:t>
            </a:r>
            <a:r>
              <a:rPr lang="en-US" sz="2400" dirty="0">
                <a:solidFill>
                  <a:srgbClr val="C00000"/>
                </a:solidFill>
              </a:rPr>
              <a:t>histogram of digital </a:t>
            </a:r>
            <a:r>
              <a:rPr lang="en-US" sz="2400" dirty="0" smtClean="0">
                <a:solidFill>
                  <a:srgbClr val="C00000"/>
                </a:solidFill>
              </a:rPr>
              <a:t>speech signal </a:t>
            </a:r>
            <a:r>
              <a:rPr lang="en-US" sz="2400" dirty="0">
                <a:solidFill>
                  <a:srgbClr val="C00000"/>
                </a:solidFill>
              </a:rPr>
              <a:t>values; </a:t>
            </a:r>
            <a:r>
              <a:rPr lang="en-US" sz="2400" b="1" dirty="0">
                <a:solidFill>
                  <a:srgbClr val="C00000"/>
                </a:solidFill>
              </a:rPr>
              <a:t>c </a:t>
            </a:r>
            <a:r>
              <a:rPr lang="en-US" sz="2400" dirty="0">
                <a:solidFill>
                  <a:srgbClr val="C00000"/>
                </a:solidFill>
              </a:rPr>
              <a:t>histogram </a:t>
            </a:r>
            <a:r>
              <a:rPr lang="en-US" sz="2400" dirty="0" smtClean="0">
                <a:solidFill>
                  <a:srgbClr val="C00000"/>
                </a:solidFill>
              </a:rPr>
              <a:t>of </a:t>
            </a:r>
            <a:r>
              <a:rPr lang="en-IN" sz="2400" dirty="0" smtClean="0">
                <a:solidFill>
                  <a:srgbClr val="C00000"/>
                </a:solidFill>
              </a:rPr>
              <a:t>digital speech signal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 smtClean="0">
                <a:solidFill>
                  <a:srgbClr val="C00000"/>
                </a:solidFill>
              </a:rPr>
              <a:t>differences</a:t>
            </a:r>
            <a:endParaRPr lang="en-IN" sz="2400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414" y="1261177"/>
            <a:ext cx="4143375" cy="25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27" y="4023361"/>
            <a:ext cx="3734073" cy="246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129" y="3832927"/>
            <a:ext cx="36671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5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8903"/>
            <a:ext cx="10515600" cy="5342708"/>
          </a:xfrm>
        </p:spPr>
        <p:txBody>
          <a:bodyPr>
            <a:normAutofit/>
          </a:bodyPr>
          <a:lstStyle/>
          <a:p>
            <a:r>
              <a:rPr lang="en-US" dirty="0"/>
              <a:t>Suppose samples are in the range 0 .. 255, and differences are in −255 .. </a:t>
            </a:r>
            <a:r>
              <a:rPr lang="en-US" dirty="0" smtClean="0"/>
              <a:t>255. Then</a:t>
            </a:r>
          </a:p>
          <a:p>
            <a:r>
              <a:rPr lang="en-US" dirty="0" smtClean="0"/>
              <a:t>Define </a:t>
            </a:r>
            <a:r>
              <a:rPr lang="en-US" dirty="0"/>
              <a:t>SU and SD as shifts by 32</a:t>
            </a:r>
            <a:r>
              <a:rPr lang="en-US" dirty="0" smtClean="0"/>
              <a:t>.</a:t>
            </a:r>
          </a:p>
          <a:p>
            <a:r>
              <a:rPr lang="en-US" dirty="0"/>
              <a:t>Then we could in fact produce </a:t>
            </a:r>
            <a:r>
              <a:rPr lang="en-US" dirty="0" smtClean="0"/>
              <a:t>code-words for a </a:t>
            </a:r>
            <a:r>
              <a:rPr lang="en-US" dirty="0"/>
              <a:t>limited set of signal differences, say only the range −15 .. 16. </a:t>
            </a:r>
            <a:endParaRPr lang="en-US" dirty="0" smtClean="0"/>
          </a:p>
          <a:p>
            <a:r>
              <a:rPr lang="en-US" dirty="0" smtClean="0"/>
              <a:t>Differences </a:t>
            </a:r>
            <a:r>
              <a:rPr lang="en-US" dirty="0"/>
              <a:t>(</a:t>
            </a:r>
            <a:r>
              <a:rPr lang="en-US" dirty="0" smtClean="0"/>
              <a:t>that inherently </a:t>
            </a:r>
            <a:r>
              <a:rPr lang="en-US" dirty="0"/>
              <a:t>are in the range −255 .. 255) lying in the limited range can be coded as </a:t>
            </a:r>
            <a:r>
              <a:rPr lang="en-US" dirty="0" smtClean="0"/>
              <a:t>is, but </a:t>
            </a:r>
            <a:r>
              <a:rPr lang="en-US" dirty="0"/>
              <a:t>if we add the extra two values for SU, SD, a value outside the range −15 .. </a:t>
            </a:r>
            <a:r>
              <a:rPr lang="en-US" dirty="0" smtClean="0"/>
              <a:t>16 can </a:t>
            </a:r>
            <a:r>
              <a:rPr lang="en-US" dirty="0"/>
              <a:t>be transmitted as a series of shifts, followed by a value that is indeed inside </a:t>
            </a:r>
            <a:r>
              <a:rPr lang="en-US" dirty="0" smtClean="0"/>
              <a:t>the range </a:t>
            </a:r>
            <a:r>
              <a:rPr lang="en-US" dirty="0"/>
              <a:t>−15 .. 16.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100 is transmitted as SU, SU, SU, 4, where (</a:t>
            </a:r>
            <a:r>
              <a:rPr lang="en-US" dirty="0" smtClean="0"/>
              <a:t>the codes </a:t>
            </a:r>
            <a:r>
              <a:rPr lang="en-US" dirty="0"/>
              <a:t>for) SU and for 4 are what are sent.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05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22337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Example: </a:t>
            </a:r>
            <a:r>
              <a:rPr lang="en-IN" dirty="0"/>
              <a:t>suppose we </a:t>
            </a:r>
            <a:r>
              <a:rPr lang="en-IN" dirty="0" smtClean="0"/>
              <a:t>devise </a:t>
            </a:r>
            <a:r>
              <a:rPr lang="en-US" dirty="0" smtClean="0"/>
              <a:t>a </a:t>
            </a:r>
            <a:r>
              <a:rPr lang="en-US" dirty="0"/>
              <a:t>predictor for </a:t>
            </a:r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dirty="0" smtClean="0"/>
              <a:t>   as </a:t>
            </a:r>
            <a:r>
              <a:rPr lang="en-US" dirty="0"/>
              <a:t>follows</a:t>
            </a:r>
            <a:r>
              <a:rPr lang="en-US" dirty="0" smtClean="0"/>
              <a:t>: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Then the error </a:t>
            </a:r>
            <a:r>
              <a:rPr lang="en-US" i="1" dirty="0" err="1" smtClean="0"/>
              <a:t>e</a:t>
            </a:r>
            <a:r>
              <a:rPr lang="en-US" baseline="-25000" dirty="0" err="1" smtClean="0"/>
              <a:t>n</a:t>
            </a:r>
            <a:r>
              <a:rPr lang="en-US" dirty="0" smtClean="0"/>
              <a:t> (or a </a:t>
            </a:r>
            <a:r>
              <a:rPr lang="en-US" dirty="0" err="1" smtClean="0"/>
              <a:t>codeword</a:t>
            </a:r>
            <a:r>
              <a:rPr lang="en-US" dirty="0" smtClean="0"/>
              <a:t> for it) is what is actually transmitted.</a:t>
            </a:r>
            <a:r>
              <a:rPr lang="en-US" dirty="0"/>
              <a:t> Suppose we wish to code the </a:t>
            </a:r>
            <a:r>
              <a:rPr lang="en-US" dirty="0" smtClean="0"/>
              <a:t>sequence </a:t>
            </a:r>
            <a:r>
              <a:rPr lang="en-IN" i="1" dirty="0" smtClean="0"/>
              <a:t>f</a:t>
            </a:r>
            <a:r>
              <a:rPr lang="en-IN" dirty="0" smtClean="0"/>
              <a:t>1</a:t>
            </a:r>
            <a:r>
              <a:rPr lang="en-IN" dirty="0"/>
              <a:t>, </a:t>
            </a:r>
            <a:r>
              <a:rPr lang="en-IN" i="1" dirty="0"/>
              <a:t>f</a:t>
            </a:r>
            <a:r>
              <a:rPr lang="en-IN" dirty="0"/>
              <a:t>2, </a:t>
            </a:r>
            <a:r>
              <a:rPr lang="en-IN" i="1" dirty="0"/>
              <a:t>f</a:t>
            </a:r>
            <a:r>
              <a:rPr lang="en-IN" dirty="0"/>
              <a:t>3, </a:t>
            </a:r>
            <a:r>
              <a:rPr lang="en-IN" i="1" dirty="0"/>
              <a:t>f</a:t>
            </a:r>
            <a:r>
              <a:rPr lang="en-IN" dirty="0"/>
              <a:t>4, </a:t>
            </a:r>
            <a:r>
              <a:rPr lang="en-IN" i="1" dirty="0"/>
              <a:t>f</a:t>
            </a:r>
            <a:r>
              <a:rPr lang="en-IN" dirty="0"/>
              <a:t>5 = 21, 22, 27, 25, 22</a:t>
            </a:r>
            <a:r>
              <a:rPr lang="en-IN" dirty="0" smtClean="0"/>
              <a:t>.</a:t>
            </a:r>
          </a:p>
          <a:p>
            <a:r>
              <a:rPr lang="en-US" dirty="0"/>
              <a:t>For the purposes of the predictor, we’ll invent </a:t>
            </a:r>
            <a:r>
              <a:rPr lang="en-US" dirty="0" smtClean="0"/>
              <a:t>an extra </a:t>
            </a:r>
            <a:r>
              <a:rPr lang="en-US" dirty="0"/>
              <a:t>signal value </a:t>
            </a:r>
            <a:r>
              <a:rPr lang="en-US" i="1" dirty="0"/>
              <a:t>f</a:t>
            </a:r>
            <a:r>
              <a:rPr lang="en-US" baseline="-25000" dirty="0"/>
              <a:t>0</a:t>
            </a:r>
            <a:r>
              <a:rPr lang="en-US" dirty="0"/>
              <a:t>, equal to </a:t>
            </a:r>
            <a:r>
              <a:rPr lang="en-US" i="1" dirty="0"/>
              <a:t>f</a:t>
            </a:r>
            <a:r>
              <a:rPr lang="en-US" dirty="0"/>
              <a:t>1 = 21, and first transmit this initial value, </a:t>
            </a:r>
            <a:r>
              <a:rPr lang="en-US" dirty="0" err="1" smtClean="0"/>
              <a:t>uncoded</a:t>
            </a:r>
            <a:r>
              <a:rPr lang="en-US" dirty="0" smtClean="0"/>
              <a:t>; after </a:t>
            </a:r>
            <a:r>
              <a:rPr lang="en-US" dirty="0"/>
              <a:t>all, every coding scheme has the extra expense of some </a:t>
            </a:r>
            <a:r>
              <a:rPr lang="en-US" dirty="0" smtClean="0"/>
              <a:t>header information</a:t>
            </a:r>
            <a:r>
              <a:rPr lang="en-US" dirty="0"/>
              <a:t>.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95" y="953589"/>
            <a:ext cx="376374" cy="415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053" y="1688102"/>
            <a:ext cx="3161212" cy="11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4975180"/>
          </a:xfrm>
        </p:spPr>
        <p:txBody>
          <a:bodyPr/>
          <a:lstStyle/>
          <a:p>
            <a:r>
              <a:rPr lang="en-US" dirty="0"/>
              <a:t>Then the first error, </a:t>
            </a:r>
            <a:r>
              <a:rPr lang="en-US" i="1" dirty="0"/>
              <a:t>e</a:t>
            </a:r>
            <a:r>
              <a:rPr lang="en-US" dirty="0"/>
              <a:t>1, is zero, and subsequently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0" y="1970724"/>
            <a:ext cx="4885508" cy="429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7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Schematic diagram for Predictive Coding: </a:t>
            </a:r>
            <a:r>
              <a:rPr lang="en-US" sz="3200" b="1" dirty="0">
                <a:solidFill>
                  <a:srgbClr val="C00000"/>
                </a:solidFill>
              </a:rPr>
              <a:t>a </a:t>
            </a:r>
            <a:r>
              <a:rPr lang="en-US" sz="3200" dirty="0">
                <a:solidFill>
                  <a:srgbClr val="C00000"/>
                </a:solidFill>
              </a:rPr>
              <a:t>encoder; </a:t>
            </a:r>
            <a:r>
              <a:rPr lang="en-US" sz="3200" b="1" dirty="0">
                <a:solidFill>
                  <a:srgbClr val="C00000"/>
                </a:solidFill>
              </a:rPr>
              <a:t>b </a:t>
            </a:r>
            <a:r>
              <a:rPr lang="en-US" sz="3200" dirty="0">
                <a:solidFill>
                  <a:srgbClr val="C00000"/>
                </a:solidFill>
              </a:rPr>
              <a:t>decoder</a:t>
            </a:r>
            <a:endParaRPr lang="en-IN" sz="3200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388" y="2390503"/>
            <a:ext cx="689718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6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666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Times New Roman</vt:lpstr>
      <vt:lpstr>Office Theme</vt:lpstr>
      <vt:lpstr>Multimedia Systems Lecture – 19</vt:lpstr>
      <vt:lpstr>Differential Pulse Code Modulation (DPCM)</vt:lpstr>
      <vt:lpstr>PowerPoint Presentation</vt:lpstr>
      <vt:lpstr>PowerPoint Presentation</vt:lpstr>
      <vt:lpstr>Differencing concentrates the histogram: a digital speech signal; b histogram of digital speech signal values; c histogram of digital speech signal differences</vt:lpstr>
      <vt:lpstr>PowerPoint Presentation</vt:lpstr>
      <vt:lpstr>PowerPoint Presentation</vt:lpstr>
      <vt:lpstr>PowerPoint Presentation</vt:lpstr>
      <vt:lpstr>Schematic diagram for Predictive Coding: a encoder; b decoder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Systems Lecture – 18</dc:title>
  <dc:creator>Windows User</dc:creator>
  <cp:lastModifiedBy>Windows User</cp:lastModifiedBy>
  <cp:revision>18</cp:revision>
  <dcterms:created xsi:type="dcterms:W3CDTF">2022-02-21T10:31:16Z</dcterms:created>
  <dcterms:modified xsi:type="dcterms:W3CDTF">2022-02-22T13:20:09Z</dcterms:modified>
</cp:coreProperties>
</file>