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D9E70-05B1-43D4-97DC-085713FB8BC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3562B-B93F-403F-9061-1AA97D3E8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91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562B-B93F-403F-9061-1AA97D3E892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2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EFC0-61C1-4734-B5AF-001DD92E6DC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CDDE-C9A9-42F7-8AA7-5D49CC769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EFC0-61C1-4734-B5AF-001DD92E6DC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CDDE-C9A9-42F7-8AA7-5D49CC769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26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EFC0-61C1-4734-B5AF-001DD92E6DC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CDDE-C9A9-42F7-8AA7-5D49CC769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84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EFC0-61C1-4734-B5AF-001DD92E6DC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CDDE-C9A9-42F7-8AA7-5D49CC769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EFC0-61C1-4734-B5AF-001DD92E6DC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CDDE-C9A9-42F7-8AA7-5D49CC769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43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EFC0-61C1-4734-B5AF-001DD92E6DC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CDDE-C9A9-42F7-8AA7-5D49CC769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80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EFC0-61C1-4734-B5AF-001DD92E6DC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CDDE-C9A9-42F7-8AA7-5D49CC769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5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EFC0-61C1-4734-B5AF-001DD92E6DC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CDDE-C9A9-42F7-8AA7-5D49CC769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5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EFC0-61C1-4734-B5AF-001DD92E6DC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CDDE-C9A9-42F7-8AA7-5D49CC769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20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EFC0-61C1-4734-B5AF-001DD92E6DC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CDDE-C9A9-42F7-8AA7-5D49CC769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55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EFC0-61C1-4734-B5AF-001DD92E6DC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CDDE-C9A9-42F7-8AA7-5D49CC769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49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FEFC0-61C1-4734-B5AF-001DD92E6DC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CDDE-C9A9-42F7-8AA7-5D49CC769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0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ym typeface="+mn-ea"/>
              </a:rPr>
              <a:t>Multimedia Systems</a:t>
            </a:r>
            <a:br>
              <a:rPr lang="en-IN" dirty="0" smtClean="0">
                <a:sym typeface="+mn-ea"/>
              </a:rPr>
            </a:br>
            <a:r>
              <a:rPr lang="en-IN" dirty="0" smtClean="0">
                <a:sym typeface="+mn-ea"/>
              </a:rPr>
              <a:t>Lecture –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>
                <a:sym typeface="+mn-ea"/>
              </a:rPr>
              <a:t>By</a:t>
            </a:r>
          </a:p>
          <a:p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Dr.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Priyambada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Subudhi</a:t>
            </a:r>
            <a:endParaRPr lang="en-IN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90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Elements of Multimedia Data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125095" marR="587375" lvl="1" indent="-125095" defTabSz="-635"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  <a:cs typeface="Verdana" panose="020B0604030504040204"/>
              </a:rPr>
              <a:t> The common elements of multimedia includes</a:t>
            </a:r>
          </a:p>
          <a:p>
            <a:pPr marL="271145" lvl="1" indent="-10414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/>
              <a:buChar char=""/>
              <a:tabLst>
                <a:tab pos="271145" algn="l"/>
              </a:tabLst>
            </a:pPr>
            <a:r>
              <a:rPr lang="en-US" dirty="0" smtClean="0">
                <a:solidFill>
                  <a:srgbClr val="00AFEF"/>
                </a:solidFill>
                <a:latin typeface="Comic Sans MS" panose="030F0702030302020204" pitchFamily="66" charset="0"/>
                <a:cs typeface="Verdana" panose="020B0604030504040204"/>
              </a:rPr>
              <a:t> Text: </a:t>
            </a:r>
            <a:r>
              <a:rPr lang="en-US" dirty="0">
                <a:latin typeface="Comic Sans MS" panose="030F0702030302020204" pitchFamily="66" charset="0"/>
              </a:rPr>
              <a:t>All multimedia productions contain some amount of text. The text can have various types of fonts and sizes to suit the profession presentation of the multimedia software.</a:t>
            </a:r>
            <a:endParaRPr lang="en-US" dirty="0" smtClean="0">
              <a:solidFill>
                <a:srgbClr val="00AFEF"/>
              </a:solidFill>
              <a:latin typeface="Comic Sans MS" panose="030F0702030302020204" pitchFamily="66" charset="0"/>
              <a:cs typeface="Verdana" panose="020B0604030504040204"/>
            </a:endParaRPr>
          </a:p>
          <a:p>
            <a:pPr marL="271145" lvl="1" indent="-10414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/>
              <a:buChar char=""/>
              <a:tabLst>
                <a:tab pos="271145" algn="l"/>
              </a:tabLst>
            </a:pPr>
            <a:r>
              <a:rPr lang="en-US" spc="5" dirty="0" smtClean="0">
                <a:solidFill>
                  <a:srgbClr val="00AFEF"/>
                </a:solidFill>
                <a:latin typeface="Comic Sans MS" panose="030F0702030302020204" pitchFamily="66" charset="0"/>
                <a:cs typeface="Verdana" panose="020B0604030504040204"/>
              </a:rPr>
              <a:t> Graphics: </a:t>
            </a:r>
          </a:p>
          <a:p>
            <a:pPr marL="967105" lvl="2" indent="-34290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q"/>
              <a:tabLst>
                <a:tab pos="27114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Graphics </a:t>
            </a:r>
            <a:r>
              <a:rPr lang="en-US" dirty="0">
                <a:latin typeface="Comic Sans MS" panose="030F0702030302020204" pitchFamily="66" charset="0"/>
              </a:rPr>
              <a:t>make the multimedia application </a:t>
            </a:r>
            <a:r>
              <a:rPr lang="en-US" dirty="0" smtClean="0">
                <a:latin typeface="Comic Sans MS" panose="030F0702030302020204" pitchFamily="66" charset="0"/>
              </a:rPr>
              <a:t>attractive.</a:t>
            </a:r>
          </a:p>
          <a:p>
            <a:pPr marL="967105" lvl="2" indent="-34290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q"/>
              <a:tabLst>
                <a:tab pos="27114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In many cases people do not like reading large amount of textual matter on the screen. Therefore, graphics are used more often than text to explain a concept, present background information etc.</a:t>
            </a:r>
          </a:p>
          <a:p>
            <a:pPr marL="967105" lvl="2" indent="-34290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q"/>
              <a:tabLst>
                <a:tab pos="27114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There are two types of Graphics:</a:t>
            </a:r>
          </a:p>
          <a:p>
            <a:pPr marL="1367155" lvl="3" indent="-28575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en-US" spc="5" dirty="0" smtClean="0">
                <a:solidFill>
                  <a:srgbClr val="00AFEF"/>
                </a:solidFill>
                <a:latin typeface="Comic Sans MS" panose="030F0702030302020204" pitchFamily="66" charset="0"/>
                <a:cs typeface="Verdana" panose="020B0604030504040204"/>
              </a:rPr>
              <a:t>Bitmap Images : </a:t>
            </a:r>
            <a:r>
              <a:rPr lang="en-US" dirty="0">
                <a:latin typeface="Comic Sans MS" panose="030F0702030302020204" pitchFamily="66" charset="0"/>
              </a:rPr>
              <a:t>Bitmap images are real images that can be captured from devices such as digital cameras or scanners. Generally bitmap images are not editable. Bitmap images require a large amount of memory.</a:t>
            </a:r>
            <a:endParaRPr lang="en-US" spc="5" dirty="0" smtClean="0">
              <a:solidFill>
                <a:srgbClr val="00AFEF"/>
              </a:solidFill>
              <a:latin typeface="Comic Sans MS" panose="030F0702030302020204" pitchFamily="66" charset="0"/>
              <a:cs typeface="Verdana" panose="020B0604030504040204"/>
            </a:endParaRPr>
          </a:p>
          <a:p>
            <a:pPr marL="1367155" lvl="3" indent="-28575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Ø"/>
              <a:tabLst>
                <a:tab pos="271145" algn="l"/>
              </a:tabLst>
            </a:pPr>
            <a:r>
              <a:rPr lang="en-US" spc="5" dirty="0" smtClean="0">
                <a:solidFill>
                  <a:srgbClr val="00AFEF"/>
                </a:solidFill>
                <a:latin typeface="Comic Sans MS" panose="030F0702030302020204" pitchFamily="66" charset="0"/>
                <a:cs typeface="Verdana" panose="020B0604030504040204"/>
              </a:rPr>
              <a:t>Vector Graphics : </a:t>
            </a:r>
            <a:r>
              <a:rPr lang="en-US" dirty="0">
                <a:latin typeface="Comic Sans MS" panose="030F0702030302020204" pitchFamily="66" charset="0"/>
              </a:rPr>
              <a:t>Vector graphics are drawn on the computer and only require a small amount of memory. These graphics are editable.</a:t>
            </a:r>
            <a:endParaRPr lang="en-US" spc="5" dirty="0" smtClean="0">
              <a:solidFill>
                <a:srgbClr val="00AFEF"/>
              </a:solidFill>
              <a:latin typeface="Comic Sans MS" panose="030F0702030302020204" pitchFamily="66" charset="0"/>
              <a:cs typeface="Verdana" panose="020B0604030504040204"/>
            </a:endParaRPr>
          </a:p>
          <a:p>
            <a:pPr marL="1081405" lvl="3" indent="0" defTabSz="-635">
              <a:spcBef>
                <a:spcPts val="355"/>
              </a:spcBef>
              <a:buClr>
                <a:srgbClr val="FF9933"/>
              </a:buClr>
              <a:buSzPct val="81000"/>
              <a:buNone/>
              <a:tabLst>
                <a:tab pos="271145" algn="l"/>
              </a:tabLst>
            </a:pPr>
            <a:endParaRPr lang="en-US" spc="5" dirty="0" smtClean="0">
              <a:solidFill>
                <a:srgbClr val="00AFEF"/>
              </a:solidFill>
              <a:latin typeface="Comic Sans MS" panose="030F0702030302020204" pitchFamily="66" charset="0"/>
              <a:cs typeface="Verdana" panose="020B0604030504040204"/>
            </a:endParaRPr>
          </a:p>
          <a:p>
            <a:pPr marL="0" marR="587375" lvl="1" indent="0" defTabSz="-635">
              <a:spcBef>
                <a:spcPts val="350"/>
              </a:spcBef>
              <a:buClr>
                <a:srgbClr val="CC3300"/>
              </a:buClr>
              <a:buSzPct val="89000"/>
              <a:buNone/>
              <a:tabLst>
                <a:tab pos="125095" algn="l"/>
              </a:tabLs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6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8874"/>
            <a:ext cx="10515600" cy="5818908"/>
          </a:xfrm>
        </p:spPr>
        <p:txBody>
          <a:bodyPr>
            <a:normAutofit/>
          </a:bodyPr>
          <a:lstStyle/>
          <a:p>
            <a:pPr marL="271145" lvl="1" indent="-10414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/>
              <a:buChar char=""/>
              <a:tabLst>
                <a:tab pos="271145" algn="l"/>
              </a:tabLst>
            </a:pPr>
            <a:r>
              <a:rPr lang="en-US" dirty="0" smtClean="0">
                <a:solidFill>
                  <a:srgbClr val="00AFEF"/>
                </a:solidFill>
                <a:latin typeface="Comic Sans MS" panose="030F0702030302020204" pitchFamily="66" charset="0"/>
                <a:cs typeface="Verdana" panose="020B0604030504040204"/>
              </a:rPr>
              <a:t> Audio:</a:t>
            </a:r>
          </a:p>
          <a:p>
            <a:pPr marL="967105" lvl="2" indent="-34290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q"/>
              <a:tabLst>
                <a:tab pos="27114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>
                <a:latin typeface="Comic Sans MS" panose="030F0702030302020204" pitchFamily="66" charset="0"/>
              </a:rPr>
              <a:t>multimedia application may require the use of speech, music and sound effects. These are called audio or sound element of multimedia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967105" lvl="2" indent="-34290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q"/>
              <a:tabLst>
                <a:tab pos="27114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Speech is also a perfect way for teaching. Audio are of analog and digital types. Analog audio or sound refers to the original sound signal.</a:t>
            </a:r>
            <a:r>
              <a:rPr lang="en-US" dirty="0" smtClean="0">
                <a:solidFill>
                  <a:srgbClr val="00AFEF"/>
                </a:solidFill>
                <a:latin typeface="Comic Sans MS" panose="030F0702030302020204" pitchFamily="66" charset="0"/>
                <a:cs typeface="Verdana" panose="020B0604030504040204"/>
              </a:rPr>
              <a:t> </a:t>
            </a:r>
          </a:p>
          <a:p>
            <a:pPr marL="967105" lvl="2" indent="-34290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q"/>
              <a:tabLst>
                <a:tab pos="27114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Computer </a:t>
            </a:r>
            <a:r>
              <a:rPr lang="en-US" dirty="0">
                <a:latin typeface="Comic Sans MS" panose="030F0702030302020204" pitchFamily="66" charset="0"/>
              </a:rPr>
              <a:t>stores the sound in digital form. Therefore, the sound used in multimedia application is digital audio.</a:t>
            </a:r>
            <a:endParaRPr lang="en-US" dirty="0" smtClean="0">
              <a:solidFill>
                <a:srgbClr val="00AFEF"/>
              </a:solidFill>
              <a:latin typeface="Comic Sans MS" panose="030F0702030302020204" pitchFamily="66" charset="0"/>
              <a:cs typeface="Verdana" panose="020B0604030504040204"/>
            </a:endParaRPr>
          </a:p>
          <a:p>
            <a:pPr marL="271145" lvl="1" indent="-10414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/>
              <a:buChar char=""/>
              <a:tabLst>
                <a:tab pos="271145" algn="l"/>
              </a:tabLst>
            </a:pPr>
            <a:r>
              <a:rPr lang="en-US" spc="5" dirty="0">
                <a:solidFill>
                  <a:srgbClr val="00AFEF"/>
                </a:solidFill>
                <a:latin typeface="Comic Sans MS" panose="030F0702030302020204" pitchFamily="66" charset="0"/>
                <a:cs typeface="Verdana" panose="020B0604030504040204"/>
              </a:rPr>
              <a:t> </a:t>
            </a:r>
            <a:r>
              <a:rPr lang="en-US" spc="5" dirty="0" smtClean="0">
                <a:solidFill>
                  <a:srgbClr val="00AFEF"/>
                </a:solidFill>
                <a:latin typeface="Comic Sans MS" panose="030F0702030302020204" pitchFamily="66" charset="0"/>
                <a:cs typeface="Verdana" panose="020B0604030504040204"/>
              </a:rPr>
              <a:t>Video: </a:t>
            </a:r>
          </a:p>
          <a:p>
            <a:pPr marL="967105" lvl="2" indent="-34290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q"/>
              <a:tabLst>
                <a:tab pos="271145" algn="l"/>
              </a:tabLst>
            </a:pPr>
            <a:r>
              <a:rPr lang="en-US" dirty="0">
                <a:latin typeface="Comic Sans MS" panose="030F0702030302020204" pitchFamily="66" charset="0"/>
              </a:rPr>
              <a:t>The term video refers to the moving picture, accompanied by sound such as a picture in television.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967105" lvl="2" indent="-34290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q"/>
              <a:tabLst>
                <a:tab pos="27114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Video </a:t>
            </a:r>
            <a:r>
              <a:rPr lang="en-US" dirty="0">
                <a:latin typeface="Comic Sans MS" panose="030F0702030302020204" pitchFamily="66" charset="0"/>
              </a:rPr>
              <a:t>element of multimedia application gives a lot of information in small duration of time. 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967105" lvl="2" indent="-34290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q"/>
              <a:tabLst>
                <a:tab pos="271145" algn="l"/>
              </a:tabLst>
            </a:pPr>
            <a:r>
              <a:rPr lang="en-US" dirty="0">
                <a:latin typeface="Comic Sans MS" panose="030F0702030302020204" pitchFamily="66" charset="0"/>
              </a:rPr>
              <a:t>Digital video is useful in multimedia application for showing real life objects.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967105" lvl="2" indent="-34290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q"/>
              <a:tabLst>
                <a:tab pos="27114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Video </a:t>
            </a:r>
            <a:r>
              <a:rPr lang="en-US" dirty="0">
                <a:latin typeface="Comic Sans MS" panose="030F0702030302020204" pitchFamily="66" charset="0"/>
              </a:rPr>
              <a:t>have highest performance demand on the computer memory and on the bandwidth if placed on the internet. 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967105" lvl="2" indent="-342900" defTabSz="-635"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q"/>
              <a:tabLst>
                <a:tab pos="27114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Digital video files can be stored like any other files in the computer.</a:t>
            </a:r>
            <a:endParaRPr lang="en-US" spc="5" dirty="0" smtClean="0">
              <a:solidFill>
                <a:srgbClr val="00AFEF"/>
              </a:solidFill>
              <a:latin typeface="Comic Sans MS" panose="030F0702030302020204" pitchFamily="66" charset="0"/>
              <a:cs typeface="Verdana" panose="020B0604030504040204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48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3564"/>
            <a:ext cx="10515600" cy="5373399"/>
          </a:xfrm>
        </p:spPr>
        <p:txBody>
          <a:bodyPr/>
          <a:lstStyle/>
          <a:p>
            <a:pPr marL="271145" lvl="1" indent="-104140" defTabSz="-635">
              <a:lnSpc>
                <a:spcPct val="150000"/>
              </a:lnSpc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/>
              <a:buChar char=""/>
              <a:tabLst>
                <a:tab pos="271145" algn="l"/>
              </a:tabLst>
            </a:pPr>
            <a:r>
              <a:rPr lang="en-US" dirty="0" smtClean="0">
                <a:solidFill>
                  <a:srgbClr val="00AFEF"/>
                </a:solidFill>
                <a:latin typeface="Comic Sans MS" panose="030F0702030302020204" pitchFamily="66" charset="0"/>
                <a:cs typeface="Verdana" panose="020B0604030504040204"/>
              </a:rPr>
              <a:t>Animation:</a:t>
            </a:r>
          </a:p>
          <a:p>
            <a:pPr marL="967105" lvl="2" indent="-342900" defTabSz="-635">
              <a:lnSpc>
                <a:spcPct val="150000"/>
              </a:lnSpc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q"/>
              <a:tabLst>
                <a:tab pos="27114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Animation is a process of making a static graphical elements look like it is moving.</a:t>
            </a:r>
          </a:p>
          <a:p>
            <a:pPr marL="967105" lvl="2" indent="-342900" defTabSz="-635">
              <a:lnSpc>
                <a:spcPct val="150000"/>
              </a:lnSpc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q"/>
              <a:tabLst>
                <a:tab pos="27114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An animation is just a continuous series of still graphical elements that are displayed in a sequence. </a:t>
            </a:r>
          </a:p>
          <a:p>
            <a:pPr marL="967105" lvl="2" indent="-342900" defTabSz="-635">
              <a:lnSpc>
                <a:spcPct val="150000"/>
              </a:lnSpc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q"/>
              <a:tabLst>
                <a:tab pos="27114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The animation can be used effectively for attracting attention.</a:t>
            </a:r>
          </a:p>
          <a:p>
            <a:pPr marL="967105" lvl="2" indent="-342900" defTabSz="-635">
              <a:lnSpc>
                <a:spcPct val="150000"/>
              </a:lnSpc>
              <a:spcBef>
                <a:spcPts val="355"/>
              </a:spcBef>
              <a:buClr>
                <a:srgbClr val="FF9933"/>
              </a:buClr>
              <a:buSzPct val="81000"/>
              <a:buFont typeface="Wingdings" panose="05000000000000000000" pitchFamily="2" charset="2"/>
              <a:buChar char="q"/>
              <a:tabLst>
                <a:tab pos="27114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Animation also makes a presentation light and attractive.</a:t>
            </a:r>
            <a:endParaRPr lang="en-IN" dirty="0" smtClean="0">
              <a:latin typeface="Comic Sans MS" panose="030F0702030302020204" pitchFamily="66" charset="0"/>
            </a:endParaRPr>
          </a:p>
          <a:p>
            <a:pPr marL="624205" lvl="2" indent="0" defTabSz="-635">
              <a:spcBef>
                <a:spcPts val="355"/>
              </a:spcBef>
              <a:buClr>
                <a:srgbClr val="FF9933"/>
              </a:buClr>
              <a:buSzPct val="81000"/>
              <a:buNone/>
              <a:tabLst>
                <a:tab pos="271145" algn="l"/>
              </a:tabLst>
            </a:pPr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2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Multimedia Data Representation:</a:t>
            </a:r>
            <a:b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Text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/>
          </a:bodyPr>
          <a:lstStyle/>
          <a:p>
            <a:pPr marL="125095" marR="587375" lvl="1" indent="-125095" defTabSz="-635"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solidFill>
                  <a:srgbClr val="00AFEF"/>
                </a:solidFill>
                <a:latin typeface="Comic Sans MS" panose="030F0702030302020204" pitchFamily="66" charset="0"/>
                <a:cs typeface="Verdana" panose="020B0604030504040204"/>
              </a:rPr>
              <a:t>Source: </a:t>
            </a:r>
            <a:r>
              <a:rPr lang="en-US" dirty="0" smtClean="0">
                <a:latin typeface="Comic Sans MS" panose="030F0702030302020204" pitchFamily="66" charset="0"/>
                <a:cs typeface="Verdana" panose="020B0604030504040204"/>
              </a:rPr>
              <a:t>Keyboard, </a:t>
            </a:r>
            <a:r>
              <a:rPr lang="en-IN" dirty="0">
                <a:latin typeface="Comic Sans MS" panose="030F0702030302020204" pitchFamily="66" charset="0"/>
              </a:rPr>
              <a:t>speech input</a:t>
            </a:r>
            <a:r>
              <a:rPr lang="en-IN" dirty="0" smtClean="0">
                <a:latin typeface="Comic Sans MS" panose="030F0702030302020204" pitchFamily="66" charset="0"/>
              </a:rPr>
              <a:t>,</a:t>
            </a:r>
            <a:r>
              <a:rPr lang="en-IN" dirty="0">
                <a:latin typeface="Comic Sans MS" panose="030F0702030302020204" pitchFamily="66" charset="0"/>
              </a:rPr>
              <a:t> optical character recognition</a:t>
            </a:r>
            <a:r>
              <a:rPr lang="en-IN" dirty="0" smtClean="0">
                <a:latin typeface="Comic Sans MS" panose="030F0702030302020204" pitchFamily="66" charset="0"/>
              </a:rPr>
              <a:t>, data stored on disk</a:t>
            </a:r>
            <a:endParaRPr lang="en-US" dirty="0" smtClean="0">
              <a:solidFill>
                <a:srgbClr val="00AFEF"/>
              </a:solidFill>
              <a:latin typeface="Comic Sans MS" panose="030F0702030302020204" pitchFamily="66" charset="0"/>
              <a:cs typeface="Verdana" panose="020B0604030504040204"/>
            </a:endParaRPr>
          </a:p>
          <a:p>
            <a:pPr marL="125095" marR="587375" lvl="1" indent="-125095" defTabSz="-635"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>
                <a:latin typeface="Comic Sans MS" panose="030F0702030302020204" pitchFamily="66" charset="0"/>
              </a:rPr>
              <a:t>Stored and input character by </a:t>
            </a:r>
            <a:r>
              <a:rPr lang="en-US" dirty="0" smtClean="0">
                <a:latin typeface="Comic Sans MS" panose="030F0702030302020204" pitchFamily="66" charset="0"/>
              </a:rPr>
              <a:t>character:</a:t>
            </a:r>
          </a:p>
          <a:p>
            <a:pPr marL="582295" marR="587375" lvl="2" indent="-125095" defTabSz="-635"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>
                <a:latin typeface="Comic Sans MS" panose="030F0702030302020204" pitchFamily="66" charset="0"/>
              </a:rPr>
              <a:t> Storage of text is 1 byte per char / more bytes for </a:t>
            </a:r>
            <a:r>
              <a:rPr lang="en-IN" dirty="0">
                <a:latin typeface="Comic Sans MS" panose="030F0702030302020204" pitchFamily="66" charset="0"/>
              </a:rPr>
              <a:t>Unicode.</a:t>
            </a:r>
          </a:p>
          <a:p>
            <a:pPr marL="582295" marR="587375" lvl="2" indent="-125095" defTabSz="-635"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For </a:t>
            </a:r>
            <a:r>
              <a:rPr lang="en-US" dirty="0">
                <a:latin typeface="Comic Sans MS" panose="030F0702030302020204" pitchFamily="66" charset="0"/>
              </a:rPr>
              <a:t>other forms of data (e.g. Spreadsheet les). May store format as text (with formatting) others may use </a:t>
            </a:r>
            <a:r>
              <a:rPr lang="en-IN" dirty="0">
                <a:latin typeface="Comic Sans MS" panose="030F0702030302020204" pitchFamily="66" charset="0"/>
              </a:rPr>
              <a:t>binary encoding</a:t>
            </a:r>
            <a:r>
              <a:rPr lang="en-IN" dirty="0" smtClean="0">
                <a:latin typeface="Comic Sans MS" panose="030F0702030302020204" pitchFamily="66" charset="0"/>
              </a:rPr>
              <a:t>.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125095" marR="587375" lvl="1" indent="-125095" defTabSz="-635"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Format:</a:t>
            </a:r>
            <a:r>
              <a:rPr lang="en-US" dirty="0" smtClean="0">
                <a:latin typeface="Comic Sans MS" panose="030F0702030302020204" pitchFamily="66" charset="0"/>
              </a:rPr>
              <a:t> Raw text or formatted text </a:t>
            </a:r>
            <a:r>
              <a:rPr lang="en-US" dirty="0" err="1" smtClean="0">
                <a:latin typeface="Comic Sans MS" panose="030F0702030302020204" pitchFamily="66" charset="0"/>
              </a:rPr>
              <a:t>e.g</a:t>
            </a:r>
            <a:r>
              <a:rPr lang="en-US" dirty="0" smtClean="0">
                <a:latin typeface="Comic Sans MS" panose="030F0702030302020204" pitchFamily="66" charset="0"/>
              </a:rPr>
              <a:t> HTML, Rich Text Format </a:t>
            </a:r>
            <a:r>
              <a:rPr lang="en-US" dirty="0">
                <a:latin typeface="Comic Sans MS" panose="030F0702030302020204" pitchFamily="66" charset="0"/>
              </a:rPr>
              <a:t>(RTF), Word or a program language source (Java, Python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IN" dirty="0">
                <a:latin typeface="Comic Sans MS" panose="030F0702030302020204" pitchFamily="66" charset="0"/>
              </a:rPr>
              <a:t>MATLAB etc</a:t>
            </a:r>
            <a:r>
              <a:rPr lang="en-IN" dirty="0" smtClean="0">
                <a:latin typeface="Comic Sans MS" panose="030F0702030302020204" pitchFamily="66" charset="0"/>
              </a:rPr>
              <a:t>.)</a:t>
            </a:r>
          </a:p>
          <a:p>
            <a:pPr marL="125095" marR="587375" lvl="1" indent="-125095" defTabSz="-635"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Not temporal. But </a:t>
            </a:r>
            <a:r>
              <a:rPr lang="en-US" dirty="0">
                <a:latin typeface="Comic Sans MS" panose="030F0702030302020204" pitchFamily="66" charset="0"/>
              </a:rPr>
              <a:t>may have natural implied sequence e.g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r>
              <a:rPr lang="en-US" dirty="0">
                <a:latin typeface="Comic Sans MS" panose="030F0702030302020204" pitchFamily="66" charset="0"/>
              </a:rPr>
              <a:t>HTML format sequence, Sequence of C program statements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125095" marR="587375" lvl="1" indent="-125095" defTabSz="-635"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Size </a:t>
            </a:r>
            <a:r>
              <a:rPr lang="en-US" dirty="0">
                <a:latin typeface="Comic Sans MS" panose="030F0702030302020204" pitchFamily="66" charset="0"/>
              </a:rPr>
              <a:t>Not </a:t>
            </a:r>
            <a:r>
              <a:rPr lang="en-US" dirty="0" smtClean="0">
                <a:latin typeface="Comic Sans MS" panose="030F0702030302020204" pitchFamily="66" charset="0"/>
              </a:rPr>
              <a:t>significant </a:t>
            </a:r>
            <a:r>
              <a:rPr lang="en-US" dirty="0">
                <a:latin typeface="Comic Sans MS" panose="030F0702030302020204" pitchFamily="66" charset="0"/>
              </a:rPr>
              <a:t>w.r.t. other Multimedia data.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9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Images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435"/>
            <a:ext cx="10515600" cy="5043055"/>
          </a:xfrm>
        </p:spPr>
        <p:txBody>
          <a:bodyPr>
            <a:normAutofit lnSpcReduction="10000"/>
          </a:bodyPr>
          <a:lstStyle/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Input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:</a:t>
            </a:r>
            <a:r>
              <a:rPr lang="en-US" dirty="0">
                <a:latin typeface="Comic Sans MS" panose="030F0702030302020204" pitchFamily="66" charset="0"/>
              </a:rPr>
              <a:t> digitally scanned photographs/pictures or </a:t>
            </a:r>
            <a:r>
              <a:rPr lang="en-US" dirty="0" smtClean="0">
                <a:latin typeface="Comic Sans MS" panose="030F0702030302020204" pitchFamily="66" charset="0"/>
              </a:rPr>
              <a:t>directly </a:t>
            </a:r>
            <a:r>
              <a:rPr lang="en-IN" dirty="0" smtClean="0">
                <a:latin typeface="Comic Sans MS" panose="030F0702030302020204" pitchFamily="66" charset="0"/>
              </a:rPr>
              <a:t>from </a:t>
            </a:r>
            <a:r>
              <a:rPr lang="en-IN" dirty="0">
                <a:latin typeface="Comic Sans MS" panose="030F0702030302020204" pitchFamily="66" charset="0"/>
              </a:rPr>
              <a:t>a digital camera</a:t>
            </a:r>
            <a:r>
              <a:rPr lang="en-IN" dirty="0" smtClean="0">
                <a:latin typeface="Comic Sans MS" panose="030F0702030302020204" pitchFamily="66" charset="0"/>
              </a:rPr>
              <a:t>.</a:t>
            </a: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>
                <a:latin typeface="Comic Sans MS" panose="030F0702030302020204" pitchFamily="66" charset="0"/>
              </a:rPr>
              <a:t>May also be generated by programs “similar” to </a:t>
            </a:r>
            <a:r>
              <a:rPr lang="en-IN" dirty="0">
                <a:latin typeface="Comic Sans MS" panose="030F0702030302020204" pitchFamily="66" charset="0"/>
              </a:rPr>
              <a:t>graphics or animation programs</a:t>
            </a:r>
            <a:r>
              <a:rPr lang="en-IN" dirty="0" smtClean="0">
                <a:latin typeface="Comic Sans MS" panose="030F0702030302020204" pitchFamily="66" charset="0"/>
              </a:rPr>
              <a:t>.</a:t>
            </a: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>
                <a:latin typeface="Comic Sans MS" panose="030F0702030302020204" pitchFamily="66" charset="0"/>
              </a:rPr>
              <a:t>Still pictures which (uncompressed) are represented as a bitmap (a grid of pixels organized as a 2D array).</a:t>
            </a: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>
                <a:latin typeface="Comic Sans MS" panose="030F0702030302020204" pitchFamily="66" charset="0"/>
              </a:rPr>
              <a:t> The two dimensions specify the width and height of the images. Each pixel has also a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bit </a:t>
            </a:r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depth </a:t>
            </a:r>
            <a:r>
              <a:rPr lang="en-US" dirty="0" smtClean="0">
                <a:latin typeface="Comic Sans MS" panose="030F0702030302020204" pitchFamily="66" charset="0"/>
              </a:rPr>
              <a:t>which </a:t>
            </a:r>
            <a:r>
              <a:rPr lang="en-US" dirty="0">
                <a:latin typeface="Comic Sans MS" panose="030F0702030302020204" pitchFamily="66" charset="0"/>
              </a:rPr>
              <a:t>represents the number of bits assigned to each </a:t>
            </a:r>
            <a:r>
              <a:rPr lang="en-US" dirty="0" smtClean="0">
                <a:latin typeface="Comic Sans MS" panose="030F0702030302020204" pitchFamily="66" charset="0"/>
              </a:rPr>
              <a:t>pixel.</a:t>
            </a:r>
            <a:endParaRPr lang="en-US" dirty="0" smtClean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Stored </a:t>
            </a:r>
            <a:r>
              <a:rPr lang="en-US" dirty="0">
                <a:latin typeface="Comic Sans MS" panose="030F0702030302020204" pitchFamily="66" charset="0"/>
              </a:rPr>
              <a:t>at 1 bit per pixel (Black and White), 8 Bits </a:t>
            </a:r>
            <a:r>
              <a:rPr lang="en-US" dirty="0" smtClean="0">
                <a:latin typeface="Comic Sans MS" panose="030F0702030302020204" pitchFamily="66" charset="0"/>
              </a:rPr>
              <a:t>per </a:t>
            </a:r>
            <a:r>
              <a:rPr lang="en-US" dirty="0">
                <a:latin typeface="Comic Sans MS" panose="030F0702030302020204" pitchFamily="66" charset="0"/>
              </a:rPr>
              <a:t>pixel (Grey Scale, </a:t>
            </a:r>
            <a:r>
              <a:rPr lang="en-US" dirty="0" err="1">
                <a:latin typeface="Comic Sans MS" panose="030F0702030302020204" pitchFamily="66" charset="0"/>
              </a:rPr>
              <a:t>Colour</a:t>
            </a:r>
            <a:r>
              <a:rPr lang="en-US" dirty="0">
                <a:latin typeface="Comic Sans MS" panose="030F0702030302020204" pitchFamily="66" charset="0"/>
              </a:rPr>
              <a:t> Map) or 24 Bits per pixel (</a:t>
            </a:r>
            <a:r>
              <a:rPr lang="en-US" dirty="0" smtClean="0">
                <a:latin typeface="Comic Sans MS" panose="030F0702030302020204" pitchFamily="66" charset="0"/>
              </a:rPr>
              <a:t>True </a:t>
            </a:r>
            <a:r>
              <a:rPr lang="en-IN" dirty="0">
                <a:latin typeface="Comic Sans MS" panose="030F0702030302020204" pitchFamily="66" charset="0"/>
              </a:rPr>
              <a:t>Colour</a:t>
            </a:r>
            <a:r>
              <a:rPr lang="en-IN" dirty="0" smtClean="0">
                <a:latin typeface="Comic Sans MS" panose="030F0702030302020204" pitchFamily="66" charset="0"/>
              </a:rPr>
              <a:t>)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Size</a:t>
            </a:r>
            <a:r>
              <a:rPr lang="en-US" dirty="0">
                <a:latin typeface="Comic Sans MS" panose="030F0702030302020204" pitchFamily="66" charset="0"/>
              </a:rPr>
              <a:t>: a 512x512 </a:t>
            </a:r>
            <a:r>
              <a:rPr lang="en-US" dirty="0" smtClean="0">
                <a:latin typeface="Comic Sans MS" panose="030F0702030302020204" pitchFamily="66" charset="0"/>
              </a:rPr>
              <a:t>Gray </a:t>
            </a:r>
            <a:r>
              <a:rPr lang="en-US" dirty="0">
                <a:latin typeface="Comic Sans MS" panose="030F0702030302020204" pitchFamily="66" charset="0"/>
              </a:rPr>
              <a:t>scale image takes up 1/4 MB, </a:t>
            </a:r>
            <a:r>
              <a:rPr lang="en-US" dirty="0" smtClean="0">
                <a:latin typeface="Comic Sans MS" panose="030F0702030302020204" pitchFamily="66" charset="0"/>
              </a:rPr>
              <a:t>a</a:t>
            </a:r>
            <a:r>
              <a:rPr lang="en-US" dirty="0">
                <a:latin typeface="Comic Sans MS" panose="030F0702030302020204" pitchFamily="66" charset="0"/>
              </a:rPr>
              <a:t> 512x512 24 bit image takes 3/4 MB with no </a:t>
            </a:r>
            <a:r>
              <a:rPr lang="en-US" dirty="0" smtClean="0">
                <a:latin typeface="Comic Sans MS" panose="030F0702030302020204" pitchFamily="66" charset="0"/>
              </a:rPr>
              <a:t>compression.</a:t>
            </a: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This </a:t>
            </a:r>
            <a:r>
              <a:rPr lang="en-US" dirty="0">
                <a:latin typeface="Comic Sans MS" panose="030F0702030302020204" pitchFamily="66" charset="0"/>
              </a:rPr>
              <a:t>overhead soon increases with image </a:t>
            </a:r>
            <a:r>
              <a:rPr lang="en-US" dirty="0" smtClean="0">
                <a:latin typeface="Comic Sans MS" panose="030F0702030302020204" pitchFamily="66" charset="0"/>
              </a:rPr>
              <a:t>size.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8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Graphics 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3"/>
            <a:ext cx="10515600" cy="4849091"/>
          </a:xfrm>
        </p:spPr>
        <p:txBody>
          <a:bodyPr>
            <a:normAutofit/>
          </a:bodyPr>
          <a:lstStyle/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Format</a:t>
            </a:r>
            <a:r>
              <a:rPr lang="en-US" dirty="0">
                <a:latin typeface="Comic Sans MS" panose="030F0702030302020204" pitchFamily="66" charset="0"/>
              </a:rPr>
              <a:t>: constructed by the composition of </a:t>
            </a:r>
            <a:r>
              <a:rPr lang="en-US" dirty="0" smtClean="0">
                <a:latin typeface="Comic Sans MS" panose="030F0702030302020204" pitchFamily="66" charset="0"/>
              </a:rPr>
              <a:t>primitive </a:t>
            </a:r>
            <a:r>
              <a:rPr lang="en-US" dirty="0">
                <a:latin typeface="Comic Sans MS" panose="030F0702030302020204" pitchFamily="66" charset="0"/>
              </a:rPr>
              <a:t>objects such as lines, polygons, circles, curves and arcs.</a:t>
            </a:r>
            <a:endParaRPr lang="en-US" dirty="0" smtClean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Input</a:t>
            </a:r>
            <a:r>
              <a:rPr lang="en-US" dirty="0">
                <a:latin typeface="Comic Sans MS" panose="030F0702030302020204" pitchFamily="66" charset="0"/>
              </a:rPr>
              <a:t>: Graphics are usually generated by a graphics </a:t>
            </a:r>
            <a:r>
              <a:rPr lang="en-US" dirty="0" smtClean="0">
                <a:latin typeface="Comic Sans MS" panose="030F0702030302020204" pitchFamily="66" charset="0"/>
              </a:rPr>
              <a:t>editor </a:t>
            </a:r>
            <a:r>
              <a:rPr lang="en-US" dirty="0">
                <a:latin typeface="Comic Sans MS" panose="030F0702030302020204" pitchFamily="66" charset="0"/>
              </a:rPr>
              <a:t>program (e.g. Illustrator) or automatically by a </a:t>
            </a:r>
            <a:r>
              <a:rPr lang="en-US" dirty="0" smtClean="0">
                <a:latin typeface="Comic Sans MS" panose="030F0702030302020204" pitchFamily="66" charset="0"/>
              </a:rPr>
              <a:t>program </a:t>
            </a:r>
            <a:r>
              <a:rPr lang="en-IN" dirty="0">
                <a:latin typeface="Comic Sans MS" panose="030F0702030302020204" pitchFamily="66" charset="0"/>
              </a:rPr>
              <a:t>(e.g. Postscript).</a:t>
            </a:r>
            <a:endParaRPr lang="en-US" dirty="0">
              <a:latin typeface="Comic Sans MS" panose="030F0702030302020204" pitchFamily="66" charset="0"/>
            </a:endParaRP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>
                <a:latin typeface="Comic Sans MS" panose="030F0702030302020204" pitchFamily="66" charset="0"/>
              </a:rPr>
              <a:t> Graphics are usually editable or revisable (unlike Images</a:t>
            </a:r>
            <a:r>
              <a:rPr lang="en-US" dirty="0" smtClean="0">
                <a:latin typeface="Comic Sans MS" panose="030F0702030302020204" pitchFamily="66" charset="0"/>
              </a:rPr>
              <a:t>).</a:t>
            </a: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Graphics input devices</a:t>
            </a:r>
            <a:r>
              <a:rPr lang="en-US" dirty="0">
                <a:latin typeface="Comic Sans MS" panose="030F0702030302020204" pitchFamily="66" charset="0"/>
              </a:rPr>
              <a:t>: keyboard (for text and </a:t>
            </a:r>
            <a:r>
              <a:rPr lang="en-US" dirty="0" smtClean="0">
                <a:latin typeface="Comic Sans MS" panose="030F0702030302020204" pitchFamily="66" charset="0"/>
              </a:rPr>
              <a:t>cursor </a:t>
            </a:r>
            <a:r>
              <a:rPr lang="en-US" dirty="0">
                <a:latin typeface="Comic Sans MS" panose="030F0702030302020204" pitchFamily="66" charset="0"/>
              </a:rPr>
              <a:t>control), mouse, trackball or graphics tablet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G</a:t>
            </a:r>
            <a:r>
              <a:rPr lang="en-IN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raphics </a:t>
            </a:r>
            <a:r>
              <a:rPr lang="en-IN" dirty="0">
                <a:solidFill>
                  <a:srgbClr val="00B0F0"/>
                </a:solidFill>
                <a:latin typeface="Comic Sans MS" panose="030F0702030302020204" pitchFamily="66" charset="0"/>
              </a:rPr>
              <a:t>standards </a:t>
            </a:r>
            <a:r>
              <a:rPr lang="en-IN" dirty="0">
                <a:latin typeface="Comic Sans MS" panose="030F0702030302020204" pitchFamily="66" charset="0"/>
              </a:rPr>
              <a:t>: OpenGL, PHIGS, </a:t>
            </a:r>
            <a:r>
              <a:rPr lang="en-IN" dirty="0" smtClean="0">
                <a:latin typeface="Comic Sans MS" panose="030F0702030302020204" pitchFamily="66" charset="0"/>
              </a:rPr>
              <a:t>GKS </a:t>
            </a: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Graphics files </a:t>
            </a:r>
            <a:r>
              <a:rPr lang="en-US" dirty="0">
                <a:latin typeface="Comic Sans MS" panose="030F0702030302020204" pitchFamily="66" charset="0"/>
              </a:rPr>
              <a:t>usually store the primitive </a:t>
            </a:r>
            <a:r>
              <a:rPr lang="en-US" dirty="0" smtClean="0">
                <a:latin typeface="Comic Sans MS" panose="030F0702030302020204" pitchFamily="66" charset="0"/>
              </a:rPr>
              <a:t>assembly</a:t>
            </a: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Do </a:t>
            </a:r>
            <a:r>
              <a:rPr lang="en-US" dirty="0">
                <a:latin typeface="Comic Sans MS" panose="030F0702030302020204" pitchFamily="66" charset="0"/>
              </a:rPr>
              <a:t>not take up a very high storage overhead.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3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Audio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696690"/>
          </a:xfrm>
        </p:spPr>
        <p:txBody>
          <a:bodyPr>
            <a:noAutofit/>
          </a:bodyPr>
          <a:lstStyle/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Digital audio is characterized by a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sampling rate </a:t>
            </a:r>
            <a:r>
              <a:rPr lang="en-US" sz="2000" dirty="0">
                <a:latin typeface="Comic Sans MS" panose="030F0702030302020204" pitchFamily="66" charset="0"/>
              </a:rPr>
              <a:t>in hertz, which gives the number </a:t>
            </a:r>
            <a:r>
              <a:rPr lang="en-US" sz="2000" dirty="0" smtClean="0">
                <a:latin typeface="Comic Sans MS" panose="030F0702030302020204" pitchFamily="66" charset="0"/>
              </a:rPr>
              <a:t>of </a:t>
            </a:r>
            <a:r>
              <a:rPr lang="en-IN" sz="2000" dirty="0">
                <a:latin typeface="Comic Sans MS" panose="030F0702030302020204" pitchFamily="66" charset="0"/>
              </a:rPr>
              <a:t>samples per second</a:t>
            </a:r>
            <a:r>
              <a:rPr lang="en-IN" sz="2000" dirty="0" smtClean="0">
                <a:latin typeface="Comic Sans MS" panose="030F0702030302020204" pitchFamily="66" charset="0"/>
              </a:rPr>
              <a:t>.</a:t>
            </a: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A sample can be defined as an individual unit of audio </a:t>
            </a:r>
            <a:r>
              <a:rPr lang="en-US" sz="2000" dirty="0" smtClean="0">
                <a:latin typeface="Comic Sans MS" panose="030F0702030302020204" pitchFamily="66" charset="0"/>
              </a:rPr>
              <a:t>information.</a:t>
            </a: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Each </a:t>
            </a:r>
            <a:r>
              <a:rPr lang="en-US" sz="2000" dirty="0">
                <a:latin typeface="Comic Sans MS" panose="030F0702030302020204" pitchFamily="66" charset="0"/>
              </a:rPr>
              <a:t>sample also has a size, the sample size, which typically is anywhere from 8-bits </a:t>
            </a:r>
            <a:r>
              <a:rPr lang="en-US" sz="2000" dirty="0" smtClean="0">
                <a:latin typeface="Comic Sans MS" panose="030F0702030302020204" pitchFamily="66" charset="0"/>
              </a:rPr>
              <a:t>to 16-bits </a:t>
            </a:r>
            <a:r>
              <a:rPr lang="en-US" sz="2000" dirty="0">
                <a:latin typeface="Comic Sans MS" panose="030F0702030302020204" pitchFamily="66" charset="0"/>
              </a:rPr>
              <a:t>depending on the application.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sz="2000" dirty="0" smtClean="0">
                <a:latin typeface="Comic Sans MS" panose="030F0702030302020204" pitchFamily="66" charset="0"/>
              </a:rPr>
              <a:t> CD </a:t>
            </a:r>
            <a:r>
              <a:rPr lang="en-US" sz="2000" dirty="0">
                <a:latin typeface="Comic Sans MS" panose="030F0702030302020204" pitchFamily="66" charset="0"/>
              </a:rPr>
              <a:t>Quality Audio requires 16-bit sampling at 44.1 </a:t>
            </a:r>
            <a:r>
              <a:rPr lang="en-US" sz="2000" dirty="0" smtClean="0">
                <a:latin typeface="Comic Sans MS" panose="030F0702030302020204" pitchFamily="66" charset="0"/>
              </a:rPr>
              <a:t>KHz </a:t>
            </a:r>
            <a:r>
              <a:rPr lang="en-US" sz="2000" dirty="0">
                <a:latin typeface="Comic Sans MS" panose="030F0702030302020204" pitchFamily="66" charset="0"/>
              </a:rPr>
              <a:t>Even higher audiophile rates (e.g. 24-bit, 96 </a:t>
            </a:r>
            <a:r>
              <a:rPr lang="en-US" sz="2000" dirty="0" smtClean="0">
                <a:latin typeface="Comic Sans MS" panose="030F0702030302020204" pitchFamily="66" charset="0"/>
              </a:rPr>
              <a:t>KHz) </a:t>
            </a: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IN" sz="2000" dirty="0">
                <a:latin typeface="Comic Sans MS" panose="030F0702030302020204" pitchFamily="66" charset="0"/>
              </a:rPr>
              <a:t>A</a:t>
            </a:r>
            <a:r>
              <a:rPr lang="en-IN" sz="2000" dirty="0" smtClean="0">
                <a:latin typeface="Comic Sans MS" panose="030F0702030302020204" pitchFamily="66" charset="0"/>
              </a:rPr>
              <a:t>udio signal is also described by dimensionality i.e. </a:t>
            </a:r>
            <a:r>
              <a:rPr lang="en-US" sz="2000" dirty="0">
                <a:latin typeface="Comic Sans MS" panose="030F0702030302020204" pitchFamily="66" charset="0"/>
              </a:rPr>
              <a:t>t</a:t>
            </a:r>
            <a:r>
              <a:rPr lang="en-US" sz="2000" dirty="0" smtClean="0">
                <a:latin typeface="Comic Sans MS" panose="030F0702030302020204" pitchFamily="66" charset="0"/>
              </a:rPr>
              <a:t>he </a:t>
            </a:r>
            <a:r>
              <a:rPr lang="en-US" sz="2000" dirty="0">
                <a:latin typeface="Comic Sans MS" panose="030F0702030302020204" pitchFamily="66" charset="0"/>
              </a:rPr>
              <a:t>dimensions of an audio signal signify the number of </a:t>
            </a:r>
            <a:r>
              <a:rPr lang="en-US" sz="2000" dirty="0" smtClean="0">
                <a:latin typeface="Comic Sans MS" panose="030F0702030302020204" pitchFamily="66" charset="0"/>
              </a:rPr>
              <a:t>channels that </a:t>
            </a:r>
            <a:r>
              <a:rPr lang="en-US" sz="2000" dirty="0">
                <a:latin typeface="Comic Sans MS" panose="030F0702030302020204" pitchFamily="66" charset="0"/>
              </a:rPr>
              <a:t>are contained in the signal. These may be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mono (one channel), stereo (</a:t>
            </a:r>
            <a:r>
              <a:rPr lang="en-US" sz="20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two channels</a:t>
            </a:r>
            <a:r>
              <a:rPr lang="en-US" sz="2000" dirty="0" smtClean="0">
                <a:latin typeface="Comic Sans MS" panose="030F0702030302020204" pitchFamily="66" charset="0"/>
              </a:rPr>
              <a:t>).</a:t>
            </a:r>
          </a:p>
          <a:p>
            <a:pPr marL="125095" marR="587375" lvl="1" indent="-125095" defTabSz="-635">
              <a:lnSpc>
                <a:spcPct val="10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sz="2000" dirty="0" smtClean="0">
                <a:latin typeface="Comic Sans MS" panose="030F0702030302020204" pitchFamily="66" charset="0"/>
              </a:rPr>
              <a:t> 1 </a:t>
            </a:r>
            <a:r>
              <a:rPr lang="en-US" sz="2000" dirty="0">
                <a:latin typeface="Comic Sans MS" panose="030F0702030302020204" pitchFamily="66" charset="0"/>
              </a:rPr>
              <a:t>Minute of Mono CD quality (uncompressed) </a:t>
            </a:r>
            <a:r>
              <a:rPr lang="en-US" sz="2000" dirty="0" smtClean="0">
                <a:latin typeface="Comic Sans MS" panose="030F0702030302020204" pitchFamily="66" charset="0"/>
              </a:rPr>
              <a:t>audio </a:t>
            </a:r>
            <a:r>
              <a:rPr lang="en-IN" sz="2000" dirty="0">
                <a:latin typeface="Comic Sans MS" panose="030F0702030302020204" pitchFamily="66" charset="0"/>
              </a:rPr>
              <a:t>requires 5 MB</a:t>
            </a:r>
            <a:r>
              <a:rPr lang="en-IN" sz="2000" dirty="0" smtClean="0">
                <a:latin typeface="Comic Sans MS" panose="030F0702030302020204" pitchFamily="66" charset="0"/>
              </a:rPr>
              <a:t>.</a:t>
            </a: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sz="2000" dirty="0" smtClean="0">
                <a:latin typeface="Comic Sans MS" panose="030F0702030302020204" pitchFamily="66" charset="0"/>
              </a:rPr>
              <a:t> 1 </a:t>
            </a:r>
            <a:r>
              <a:rPr lang="en-US" sz="2000" dirty="0">
                <a:latin typeface="Comic Sans MS" panose="030F0702030302020204" pitchFamily="66" charset="0"/>
              </a:rPr>
              <a:t>Minute of Stereo CD quality (uncompressed) </a:t>
            </a:r>
            <a:r>
              <a:rPr lang="en-US" sz="2000" dirty="0" smtClean="0">
                <a:latin typeface="Comic Sans MS" panose="030F0702030302020204" pitchFamily="66" charset="0"/>
              </a:rPr>
              <a:t>audio </a:t>
            </a:r>
            <a:r>
              <a:rPr lang="en-IN" sz="2000" dirty="0">
                <a:latin typeface="Comic Sans MS" panose="030F0702030302020204" pitchFamily="66" charset="0"/>
              </a:rPr>
              <a:t>requires </a:t>
            </a:r>
            <a:r>
              <a:rPr lang="en-IN" sz="2000" dirty="0" smtClean="0">
                <a:latin typeface="Comic Sans MS" panose="030F0702030302020204" pitchFamily="66" charset="0"/>
              </a:rPr>
              <a:t>10 MB.</a:t>
            </a:r>
          </a:p>
          <a:p>
            <a:pPr marL="125095" marR="587375" lvl="1" indent="-125095" defTabSz="-635">
              <a:lnSpc>
                <a:spcPct val="15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sz="2000" dirty="0" smtClean="0">
                <a:latin typeface="Comic Sans MS" panose="030F0702030302020204" pitchFamily="66" charset="0"/>
              </a:rPr>
              <a:t> Usually </a:t>
            </a:r>
            <a:r>
              <a:rPr lang="en-US" sz="2000" dirty="0">
                <a:latin typeface="Comic Sans MS" panose="030F0702030302020204" pitchFamily="66" charset="0"/>
              </a:rPr>
              <a:t>compressed (E.g. MP3, AAC, </a:t>
            </a:r>
            <a:r>
              <a:rPr lang="en-US" sz="2000" dirty="0" err="1">
                <a:latin typeface="Comic Sans MS" panose="030F0702030302020204" pitchFamily="66" charset="0"/>
              </a:rPr>
              <a:t>Flac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 smtClean="0">
                <a:latin typeface="Comic Sans MS" panose="030F0702030302020204" pitchFamily="66" charset="0"/>
              </a:rPr>
              <a:t>Ogg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Vorbis</a:t>
            </a:r>
            <a:r>
              <a:rPr lang="en-US" sz="2000" dirty="0">
                <a:latin typeface="Comic Sans MS" panose="030F0702030302020204" pitchFamily="66" charset="0"/>
              </a:rPr>
              <a:t>).</a:t>
            </a:r>
            <a:endParaRPr lang="en-US" sz="20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3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Video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5320146"/>
          </a:xfrm>
        </p:spPr>
        <p:txBody>
          <a:bodyPr>
            <a:normAutofit fontScale="92500" lnSpcReduction="20000"/>
          </a:bodyPr>
          <a:lstStyle/>
          <a:p>
            <a:pPr marL="125095" marR="587375" lvl="1" indent="-125095" defTabSz="-635">
              <a:lnSpc>
                <a:spcPct val="11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Input</a:t>
            </a:r>
            <a:r>
              <a:rPr lang="en-US" dirty="0">
                <a:latin typeface="Comic Sans MS" panose="030F0702030302020204" pitchFamily="66" charset="0"/>
              </a:rPr>
              <a:t>: Analog Video is usually captured by a video </a:t>
            </a:r>
            <a:r>
              <a:rPr lang="en-US" dirty="0" smtClean="0">
                <a:latin typeface="Comic Sans MS" panose="030F0702030302020204" pitchFamily="66" charset="0"/>
              </a:rPr>
              <a:t>camera </a:t>
            </a:r>
            <a:r>
              <a:rPr lang="en-IN" dirty="0">
                <a:latin typeface="Comic Sans MS" panose="030F0702030302020204" pitchFamily="66" charset="0"/>
              </a:rPr>
              <a:t>and then </a:t>
            </a:r>
            <a:r>
              <a:rPr lang="en-IN" dirty="0" smtClean="0">
                <a:latin typeface="Comic Sans MS" panose="030F0702030302020204" pitchFamily="66" charset="0"/>
              </a:rPr>
              <a:t>digitized.</a:t>
            </a:r>
          </a:p>
          <a:p>
            <a:pPr marL="125095" marR="587375" lvl="1" indent="-125095" defTabSz="-635">
              <a:lnSpc>
                <a:spcPct val="11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Video </a:t>
            </a:r>
            <a:r>
              <a:rPr lang="en-US" dirty="0">
                <a:latin typeface="Comic Sans MS" panose="030F0702030302020204" pitchFamily="66" charset="0"/>
              </a:rPr>
              <a:t>is represented as a sequence of images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r>
              <a:rPr lang="en-US" dirty="0">
                <a:latin typeface="Comic Sans MS" panose="030F0702030302020204" pitchFamily="66" charset="0"/>
              </a:rPr>
              <a:t> Each image in the sequence </a:t>
            </a:r>
            <a:r>
              <a:rPr lang="en-US" dirty="0" smtClean="0">
                <a:latin typeface="Comic Sans MS" panose="030F0702030302020204" pitchFamily="66" charset="0"/>
              </a:rPr>
              <a:t>typically has </a:t>
            </a:r>
            <a:r>
              <a:rPr lang="en-US" dirty="0">
                <a:latin typeface="Comic Sans MS" panose="030F0702030302020204" pitchFamily="66" charset="0"/>
              </a:rPr>
              <a:t>the same properties of width, height, and pixel </a:t>
            </a:r>
            <a:r>
              <a:rPr lang="en-US" dirty="0" smtClean="0">
                <a:latin typeface="Comic Sans MS" panose="030F0702030302020204" pitchFamily="66" charset="0"/>
              </a:rPr>
              <a:t>depth.</a:t>
            </a:r>
            <a:endParaRPr lang="en-IN" dirty="0">
              <a:latin typeface="Comic Sans MS" panose="030F0702030302020204" pitchFamily="66" charset="0"/>
            </a:endParaRPr>
          </a:p>
          <a:p>
            <a:pPr marL="125095" marR="587375" lvl="1" indent="-125095" defTabSz="-635">
              <a:lnSpc>
                <a:spcPct val="11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There </a:t>
            </a:r>
            <a:r>
              <a:rPr lang="en-US" dirty="0">
                <a:latin typeface="Comic Sans MS" panose="030F0702030302020204" pitchFamily="66" charset="0"/>
              </a:rPr>
              <a:t>is one more temporal </a:t>
            </a:r>
            <a:r>
              <a:rPr lang="en-US" dirty="0" smtClean="0">
                <a:latin typeface="Comic Sans MS" panose="030F0702030302020204" pitchFamily="66" charset="0"/>
              </a:rPr>
              <a:t>parameter known </a:t>
            </a:r>
            <a:r>
              <a:rPr lang="en-US" dirty="0">
                <a:latin typeface="Comic Sans MS" panose="030F0702030302020204" pitchFamily="66" charset="0"/>
              </a:rPr>
              <a:t>as frames per second or fps.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pPr marL="125095" marR="587375" lvl="1" indent="-125095" defTabSz="-635">
              <a:lnSpc>
                <a:spcPct val="11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Typically, videos have 25</a:t>
            </a:r>
            <a:r>
              <a:rPr lang="en-US" dirty="0">
                <a:latin typeface="Comic Sans MS" panose="030F0702030302020204" pitchFamily="66" charset="0"/>
              </a:rPr>
              <a:t>, 30 or 50 frames per second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125095" marR="587375" lvl="1" indent="-125095" defTabSz="-635">
              <a:lnSpc>
                <a:spcPct val="11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E.g</a:t>
            </a:r>
            <a:r>
              <a:rPr lang="en-US" dirty="0">
                <a:latin typeface="Comic Sans MS" panose="030F0702030302020204" pitchFamily="66" charset="0"/>
              </a:rPr>
              <a:t>. A </a:t>
            </a:r>
            <a:r>
              <a:rPr lang="en-US" dirty="0" smtClean="0">
                <a:latin typeface="Comic Sans MS" panose="030F0702030302020204" pitchFamily="66" charset="0"/>
              </a:rPr>
              <a:t>512×512 </a:t>
            </a:r>
            <a:r>
              <a:rPr lang="en-US" dirty="0">
                <a:latin typeface="Comic Sans MS" panose="030F0702030302020204" pitchFamily="66" charset="0"/>
              </a:rPr>
              <a:t>size monochrome video images </a:t>
            </a:r>
            <a:r>
              <a:rPr lang="en-US" dirty="0" smtClean="0">
                <a:latin typeface="Comic Sans MS" panose="030F0702030302020204" pitchFamily="66" charset="0"/>
              </a:rPr>
              <a:t>take 25×0.25 </a:t>
            </a:r>
            <a:r>
              <a:rPr lang="en-US" dirty="0">
                <a:latin typeface="Comic Sans MS" panose="030F0702030302020204" pitchFamily="66" charset="0"/>
              </a:rPr>
              <a:t>= 6.25MB for a second to store uncompressed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125095" marR="587375" lvl="1" indent="-125095" defTabSz="-635">
              <a:lnSpc>
                <a:spcPct val="11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IN" dirty="0">
                <a:latin typeface="Comic Sans MS" panose="030F0702030302020204" pitchFamily="66" charset="0"/>
              </a:rPr>
              <a:t>Typical PAL digital video (</a:t>
            </a:r>
            <a:r>
              <a:rPr lang="en-IN" dirty="0" smtClean="0">
                <a:latin typeface="Comic Sans MS" panose="030F0702030302020204" pitchFamily="66" charset="0"/>
              </a:rPr>
              <a:t>720×576 </a:t>
            </a:r>
            <a:r>
              <a:rPr lang="en-IN" dirty="0">
                <a:latin typeface="Comic Sans MS" panose="030F0702030302020204" pitchFamily="66" charset="0"/>
              </a:rPr>
              <a:t>pixels per colour frame</a:t>
            </a:r>
            <a:r>
              <a:rPr lang="en-IN" dirty="0" smtClean="0">
                <a:latin typeface="Comic Sans MS" panose="030F0702030302020204" pitchFamily="66" charset="0"/>
              </a:rPr>
              <a:t>) </a:t>
            </a:r>
            <a:r>
              <a:rPr lang="en-US" dirty="0" smtClean="0">
                <a:latin typeface="Comic Sans MS" panose="030F0702030302020204" pitchFamily="66" charset="0"/>
              </a:rPr>
              <a:t>1.24 × 25 </a:t>
            </a:r>
            <a:r>
              <a:rPr lang="en-US" dirty="0">
                <a:latin typeface="Comic Sans MS" panose="030F0702030302020204" pitchFamily="66" charset="0"/>
              </a:rPr>
              <a:t>= 31MB for a second to store uncompressed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125095" marR="587375" lvl="1" indent="-125095" defTabSz="-635">
              <a:lnSpc>
                <a:spcPct val="11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High Definition </a:t>
            </a:r>
            <a:r>
              <a:rPr lang="en-US" dirty="0">
                <a:latin typeface="Comic Sans MS" panose="030F0702030302020204" pitchFamily="66" charset="0"/>
              </a:rPr>
              <a:t>video on Blu-ray (up to </a:t>
            </a:r>
            <a:r>
              <a:rPr lang="en-US" dirty="0" smtClean="0">
                <a:latin typeface="Comic Sans MS" panose="030F0702030302020204" pitchFamily="66" charset="0"/>
              </a:rPr>
              <a:t>1920×1080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2 </a:t>
            </a:r>
            <a:r>
              <a:rPr lang="en-US" dirty="0">
                <a:latin typeface="Comic Sans MS" panose="030F0702030302020204" pitchFamily="66" charset="0"/>
              </a:rPr>
              <a:t>Megapixels per frame)  </a:t>
            </a:r>
            <a:r>
              <a:rPr lang="en-US" dirty="0" smtClean="0">
                <a:latin typeface="Comic Sans MS" panose="030F0702030302020204" pitchFamily="66" charset="0"/>
              </a:rPr>
              <a:t>6.2</a:t>
            </a:r>
            <a:r>
              <a:rPr lang="en-IN" dirty="0">
                <a:latin typeface="Comic Sans MS" panose="030F0702030302020204" pitchFamily="66" charset="0"/>
              </a:rPr>
              <a:t>×</a:t>
            </a:r>
            <a:r>
              <a:rPr lang="en-US" dirty="0" smtClean="0">
                <a:latin typeface="Comic Sans MS" panose="030F0702030302020204" pitchFamily="66" charset="0"/>
              </a:rPr>
              <a:t>25 </a:t>
            </a:r>
            <a:r>
              <a:rPr lang="en-US" dirty="0">
                <a:latin typeface="Comic Sans MS" panose="030F0702030302020204" pitchFamily="66" charset="0"/>
              </a:rPr>
              <a:t>= 155MB for a second </a:t>
            </a:r>
            <a:r>
              <a:rPr lang="en-US" dirty="0" smtClean="0">
                <a:latin typeface="Comic Sans MS" panose="030F0702030302020204" pitchFamily="66" charset="0"/>
              </a:rPr>
              <a:t>to </a:t>
            </a:r>
            <a:r>
              <a:rPr lang="en-US" dirty="0">
                <a:latin typeface="Comic Sans MS" panose="030F0702030302020204" pitchFamily="66" charset="0"/>
              </a:rPr>
              <a:t>store uncompressed. (There are higher possible frame rates</a:t>
            </a:r>
            <a:r>
              <a:rPr lang="en-US" dirty="0" smtClean="0">
                <a:latin typeface="Comic Sans MS" panose="030F0702030302020204" pitchFamily="66" charset="0"/>
              </a:rPr>
              <a:t>!) </a:t>
            </a:r>
          </a:p>
          <a:p>
            <a:pPr marL="125095" marR="587375" lvl="1" indent="-125095" defTabSz="-635">
              <a:lnSpc>
                <a:spcPct val="11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r>
              <a:rPr lang="en-US" dirty="0" smtClean="0">
                <a:latin typeface="Comic Sans MS" panose="030F0702030302020204" pitchFamily="66" charset="0"/>
              </a:rPr>
              <a:t> Digital </a:t>
            </a:r>
            <a:r>
              <a:rPr lang="en-US" dirty="0">
                <a:latin typeface="Comic Sans MS" panose="030F0702030302020204" pitchFamily="66" charset="0"/>
              </a:rPr>
              <a:t>video clearly needs to be compressed for most times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 smtClean="0"/>
          </a:p>
          <a:p>
            <a:pPr marL="125095" marR="587375" lvl="1" indent="-125095" defTabSz="-635">
              <a:lnSpc>
                <a:spcPct val="110000"/>
              </a:lnSpc>
              <a:spcBef>
                <a:spcPts val="350"/>
              </a:spcBef>
              <a:buClr>
                <a:srgbClr val="CC3300"/>
              </a:buClr>
              <a:buSzPct val="89000"/>
              <a:buFont typeface="Wingdings" panose="05000000000000000000"/>
              <a:buChar char=""/>
              <a:tabLst>
                <a:tab pos="125095" algn="l"/>
              </a:tabLs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49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1044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Times New Roman</vt:lpstr>
      <vt:lpstr>Verdana</vt:lpstr>
      <vt:lpstr>Wingdings</vt:lpstr>
      <vt:lpstr>Office Theme</vt:lpstr>
      <vt:lpstr>Multimedia Systems Lecture – 2</vt:lpstr>
      <vt:lpstr>Elements of Multimedia Data</vt:lpstr>
      <vt:lpstr>PowerPoint Presentation</vt:lpstr>
      <vt:lpstr>PowerPoint Presentation</vt:lpstr>
      <vt:lpstr>Multimedia Data Representation: Text</vt:lpstr>
      <vt:lpstr>Images</vt:lpstr>
      <vt:lpstr>Graphics </vt:lpstr>
      <vt:lpstr>Audio</vt:lpstr>
      <vt:lpstr>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2</dc:title>
  <dc:creator>Windows User</dc:creator>
  <cp:lastModifiedBy>Windows User</cp:lastModifiedBy>
  <cp:revision>29</cp:revision>
  <dcterms:created xsi:type="dcterms:W3CDTF">2022-01-10T05:07:51Z</dcterms:created>
  <dcterms:modified xsi:type="dcterms:W3CDTF">2022-01-11T06:39:25Z</dcterms:modified>
</cp:coreProperties>
</file>