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2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8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0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3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0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3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2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97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09BE-C68F-4F5D-984F-E61D049E65B8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1ABB-4C9A-43E3-8FB8-201215E0E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5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20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62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Commonly Used Audio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audio formats emerged with the use and distribution of CD audio discs. </a:t>
            </a:r>
            <a:r>
              <a:rPr lang="en-US" dirty="0" smtClean="0"/>
              <a:t>These were </a:t>
            </a:r>
            <a:r>
              <a:rPr lang="en-US" dirty="0"/>
              <a:t>uncompressed pulse code modulated digital signals in mono and in </a:t>
            </a:r>
            <a:r>
              <a:rPr lang="en-US" dirty="0" smtClean="0"/>
              <a:t>stereo (</a:t>
            </a:r>
            <a:r>
              <a:rPr lang="en-US" sz="2400" i="1" dirty="0" smtClean="0"/>
              <a:t>Mono signals are recorded and played back using a single audio channel, while stereo sounds are recorded and played back using two audio channels</a:t>
            </a:r>
            <a:r>
              <a:rPr lang="en-US" dirty="0" smtClean="0"/>
              <a:t>).</a:t>
            </a:r>
          </a:p>
          <a:p>
            <a:r>
              <a:rPr lang="en-US" dirty="0"/>
              <a:t>However, a number of formats have now become mainstream with the need </a:t>
            </a:r>
            <a:r>
              <a:rPr lang="en-US" dirty="0" smtClean="0"/>
              <a:t>for streaming</a:t>
            </a:r>
            <a:r>
              <a:rPr lang="en-US" dirty="0"/>
              <a:t>, mobile, and surround sound </a:t>
            </a:r>
            <a:r>
              <a:rPr lang="en-US" dirty="0" smtClean="0"/>
              <a:t>technologies (</a:t>
            </a:r>
            <a:r>
              <a:rPr lang="en-US" sz="2400" b="1" dirty="0" smtClean="0"/>
              <a:t>Surround </a:t>
            </a:r>
            <a:r>
              <a:rPr lang="en-US" sz="2400" b="1" dirty="0"/>
              <a:t>sound</a:t>
            </a:r>
            <a:r>
              <a:rPr lang="en-US" sz="2400" dirty="0"/>
              <a:t> is a technique for enriching the fidelity and depth of sound reproduction by using multiple </a:t>
            </a:r>
            <a:r>
              <a:rPr lang="en-US" sz="2400" dirty="0" smtClean="0"/>
              <a:t>audio channels</a:t>
            </a:r>
            <a:r>
              <a:rPr lang="en-US" sz="2400" dirty="0"/>
              <a:t> from speakers that surround the listener (surround </a:t>
            </a:r>
            <a:r>
              <a:rPr lang="en-US" sz="2400" dirty="0" smtClean="0"/>
              <a:t>channels). </a:t>
            </a:r>
            <a:r>
              <a:rPr lang="en-US" sz="2400" dirty="0"/>
              <a:t>Its first application was in movie </a:t>
            </a:r>
            <a:r>
              <a:rPr lang="en-US" sz="2400" dirty="0" smtClean="0"/>
              <a:t>theaters</a:t>
            </a:r>
            <a:r>
              <a:rPr lang="en-US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59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862149"/>
            <a:ext cx="9666514" cy="53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0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91" y="1619794"/>
            <a:ext cx="10006148" cy="377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5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</a:rPr>
              <a:t>Differential Pulse Code </a:t>
            </a:r>
            <a:r>
              <a:rPr lang="en-US" sz="2400" dirty="0" smtClean="0">
                <a:solidFill>
                  <a:srgbClr val="00B0F0"/>
                </a:solidFill>
              </a:rPr>
              <a:t>Modulation (DPCM) </a:t>
            </a:r>
            <a:r>
              <a:rPr lang="en-US" sz="2400" dirty="0"/>
              <a:t>is exactly the same as Predictive Coding, </a:t>
            </a:r>
            <a:r>
              <a:rPr lang="en-US" sz="2400" dirty="0" smtClean="0"/>
              <a:t>Predictive coding </a:t>
            </a:r>
            <a:r>
              <a:rPr lang="en-US" sz="2400" dirty="0"/>
              <a:t>except that it incorporates a </a:t>
            </a:r>
            <a:r>
              <a:rPr lang="en-US" sz="2400" dirty="0" err="1"/>
              <a:t>quantizer</a:t>
            </a:r>
            <a:r>
              <a:rPr lang="en-US" sz="2400" dirty="0"/>
              <a:t> step</a:t>
            </a:r>
            <a:r>
              <a:rPr lang="en-US" sz="2400" dirty="0" smtClean="0"/>
              <a:t>.</a:t>
            </a:r>
          </a:p>
          <a:p>
            <a:r>
              <a:rPr lang="en-IN" sz="2400" dirty="0"/>
              <a:t>We shall call </a:t>
            </a:r>
            <a:r>
              <a:rPr lang="en-IN" sz="2400" dirty="0" smtClean="0"/>
              <a:t>the </a:t>
            </a:r>
            <a:r>
              <a:rPr lang="en-US" sz="2400" dirty="0" smtClean="0"/>
              <a:t>original </a:t>
            </a:r>
            <a:r>
              <a:rPr lang="en-US" sz="2400" dirty="0"/>
              <a:t>signal </a:t>
            </a:r>
            <a:r>
              <a:rPr lang="en-US" sz="2400" i="1" dirty="0" err="1"/>
              <a:t>f</a:t>
            </a:r>
            <a:r>
              <a:rPr lang="en-US" sz="2400" baseline="-25000" dirty="0" err="1"/>
              <a:t>n</a:t>
            </a:r>
            <a:r>
              <a:rPr lang="en-US" sz="2400" dirty="0"/>
              <a:t>, the predicted signal </a:t>
            </a:r>
            <a:r>
              <a:rPr lang="en-US" sz="2400" dirty="0" smtClean="0"/>
              <a:t>    , </a:t>
            </a:r>
            <a:r>
              <a:rPr lang="en-US" sz="2400" dirty="0"/>
              <a:t>and the quantized, reconstructed </a:t>
            </a:r>
            <a:r>
              <a:rPr lang="en-US" sz="2400" dirty="0" smtClean="0"/>
              <a:t>signal      . How </a:t>
            </a:r>
            <a:r>
              <a:rPr lang="en-US" sz="2400" dirty="0"/>
              <a:t>DPCM operates is to form the prediction, </a:t>
            </a:r>
            <a:r>
              <a:rPr lang="en-US" sz="2400" dirty="0" smtClean="0"/>
              <a:t>from </a:t>
            </a:r>
            <a:r>
              <a:rPr lang="en-US" sz="2400" dirty="0" smtClean="0"/>
              <a:t>an </a:t>
            </a:r>
            <a:r>
              <a:rPr lang="en-US" sz="2400" dirty="0"/>
              <a:t>error </a:t>
            </a:r>
            <a:r>
              <a:rPr lang="en-US" sz="2400" i="1" dirty="0" err="1" smtClean="0"/>
              <a:t>e</a:t>
            </a:r>
            <a:r>
              <a:rPr lang="en-US" sz="2400" baseline="-25000" dirty="0" err="1"/>
              <a:t>n</a:t>
            </a:r>
            <a:r>
              <a:rPr lang="en-US" sz="2400" dirty="0" smtClean="0"/>
              <a:t> </a:t>
            </a:r>
            <a:r>
              <a:rPr lang="en-US" sz="2400" dirty="0"/>
              <a:t>by </a:t>
            </a:r>
            <a:r>
              <a:rPr lang="en-US" sz="2400" dirty="0" smtClean="0"/>
              <a:t>subtracting the </a:t>
            </a:r>
            <a:r>
              <a:rPr lang="en-US" sz="2400" dirty="0"/>
              <a:t>prediction from the actual signal, </a:t>
            </a:r>
            <a:r>
              <a:rPr lang="en-US" sz="2400" dirty="0" smtClean="0"/>
              <a:t>then </a:t>
            </a:r>
            <a:r>
              <a:rPr lang="en-US" sz="2400" dirty="0"/>
              <a:t>quantize the error to a quantized </a:t>
            </a:r>
            <a:r>
              <a:rPr lang="en-US" sz="2400" dirty="0" smtClean="0"/>
              <a:t>version,     </a:t>
            </a:r>
            <a:r>
              <a:rPr lang="en-IN" sz="2400" dirty="0" smtClean="0"/>
              <a:t>. </a:t>
            </a:r>
          </a:p>
          <a:p>
            <a:r>
              <a:rPr lang="en-US" sz="2400" dirty="0"/>
              <a:t>The equations that describe DPCM are as </a:t>
            </a:r>
            <a:r>
              <a:rPr lang="en-US" sz="2400" dirty="0" smtClean="0"/>
              <a:t>follows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19" y="1861049"/>
            <a:ext cx="274786" cy="411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39" y="2272938"/>
            <a:ext cx="256901" cy="385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267" y="2992223"/>
            <a:ext cx="347935" cy="368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537" y="3944982"/>
            <a:ext cx="4585063" cy="21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rgbClr val="C00000"/>
                </a:solidFill>
              </a:rPr>
              <a:t>Schematic diagram for DPCM: </a:t>
            </a:r>
            <a:r>
              <a:rPr lang="pt-BR" sz="3200" b="1" dirty="0">
                <a:solidFill>
                  <a:srgbClr val="C00000"/>
                </a:solidFill>
              </a:rPr>
              <a:t>a </a:t>
            </a:r>
            <a:r>
              <a:rPr lang="pt-BR" sz="3200" dirty="0">
                <a:solidFill>
                  <a:srgbClr val="C00000"/>
                </a:solidFill>
              </a:rPr>
              <a:t>encoder; </a:t>
            </a:r>
            <a:r>
              <a:rPr lang="pt-BR" sz="3200" b="1" dirty="0">
                <a:solidFill>
                  <a:srgbClr val="C00000"/>
                </a:solidFill>
              </a:rPr>
              <a:t>b </a:t>
            </a:r>
            <a:r>
              <a:rPr lang="pt-BR" sz="3200" dirty="0">
                <a:solidFill>
                  <a:srgbClr val="C00000"/>
                </a:solidFill>
              </a:rPr>
              <a:t>decoder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194" y="1690688"/>
            <a:ext cx="7341325" cy="43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651"/>
            <a:ext cx="10515600" cy="5210312"/>
          </a:xfrm>
        </p:spPr>
        <p:txBody>
          <a:bodyPr>
            <a:normAutofit/>
          </a:bodyPr>
          <a:lstStyle/>
          <a:p>
            <a:r>
              <a:rPr lang="en-US" dirty="0" err="1"/>
              <a:t>Codewords</a:t>
            </a:r>
            <a:r>
              <a:rPr lang="en-US" dirty="0"/>
              <a:t> for quantized error </a:t>
            </a:r>
            <a:r>
              <a:rPr lang="en-US" dirty="0" smtClean="0"/>
              <a:t>values      are </a:t>
            </a:r>
            <a:r>
              <a:rPr lang="en-US" dirty="0"/>
              <a:t>produced using entropy coding, such </a:t>
            </a:r>
            <a:r>
              <a:rPr lang="en-US" dirty="0" smtClean="0"/>
              <a:t>as </a:t>
            </a:r>
            <a:r>
              <a:rPr lang="en-IN" dirty="0" smtClean="0"/>
              <a:t>Huffman coding.</a:t>
            </a:r>
          </a:p>
          <a:p>
            <a:r>
              <a:rPr lang="en-US" dirty="0"/>
              <a:t>Notice that the predictor is always based on the reconstructed, quantized version </a:t>
            </a:r>
            <a:r>
              <a:rPr lang="en-US" dirty="0" smtClean="0"/>
              <a:t>of the signal     : </a:t>
            </a:r>
            <a:r>
              <a:rPr lang="en-US" dirty="0"/>
              <a:t>the reason for this is that then the encoder side is not using any </a:t>
            </a:r>
            <a:r>
              <a:rPr lang="en-US" dirty="0" smtClean="0"/>
              <a:t>information not </a:t>
            </a:r>
            <a:r>
              <a:rPr lang="en-US" dirty="0"/>
              <a:t>available to the decoder side</a:t>
            </a:r>
            <a:r>
              <a:rPr lang="en-US" dirty="0" smtClean="0"/>
              <a:t>.</a:t>
            </a:r>
          </a:p>
          <a:p>
            <a:r>
              <a:rPr lang="en-US" dirty="0"/>
              <a:t>The main effect of the coder–decoder process is to produce reconstructed, </a:t>
            </a:r>
            <a:r>
              <a:rPr lang="en-US" dirty="0" smtClean="0"/>
              <a:t>quantized </a:t>
            </a:r>
            <a:r>
              <a:rPr lang="en-IN" dirty="0" smtClean="0"/>
              <a:t>signal values </a:t>
            </a:r>
          </a:p>
          <a:p>
            <a:r>
              <a:rPr lang="en-IN" dirty="0" smtClean="0"/>
              <a:t>The distortion is the average squared error</a:t>
            </a:r>
            <a:endParaRPr lang="en-IN" dirty="0"/>
          </a:p>
          <a:p>
            <a:r>
              <a:rPr lang="en-US" dirty="0" smtClean="0"/>
              <a:t>The </a:t>
            </a:r>
            <a:r>
              <a:rPr lang="en-US" dirty="0"/>
              <a:t>predictor makes use of the reconstructed, quantized </a:t>
            </a:r>
            <a:r>
              <a:rPr lang="en-US" dirty="0" smtClean="0"/>
              <a:t>signal values     not </a:t>
            </a:r>
            <a:r>
              <a:rPr lang="en-US" dirty="0"/>
              <a:t>actual signal values </a:t>
            </a:r>
            <a:r>
              <a:rPr lang="en-US" i="1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—that is, the encoder simulates the decoder </a:t>
            </a:r>
            <a:r>
              <a:rPr lang="en-US" dirty="0" smtClean="0"/>
              <a:t>in the </a:t>
            </a:r>
            <a:r>
              <a:rPr lang="en-US" dirty="0"/>
              <a:t>predictor path. The </a:t>
            </a:r>
            <a:r>
              <a:rPr lang="en-US" dirty="0" err="1"/>
              <a:t>quantizer</a:t>
            </a:r>
            <a:r>
              <a:rPr lang="en-US" dirty="0"/>
              <a:t> can be uniform or </a:t>
            </a:r>
            <a:r>
              <a:rPr lang="en-US" dirty="0" err="1"/>
              <a:t>nonuniform</a:t>
            </a:r>
            <a:r>
              <a:rPr lang="en-US" dirty="0"/>
              <a:t>.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633" y="966651"/>
            <a:ext cx="347935" cy="368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68" y="3939191"/>
            <a:ext cx="1815735" cy="424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803" y="4483959"/>
            <a:ext cx="2233000" cy="431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4355" y="3571807"/>
            <a:ext cx="256901" cy="385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561" y="2272938"/>
            <a:ext cx="256901" cy="3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5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05394"/>
            <a:ext cx="10515600" cy="5471569"/>
          </a:xfrm>
        </p:spPr>
        <p:txBody>
          <a:bodyPr/>
          <a:lstStyle/>
          <a:p>
            <a:r>
              <a:rPr lang="en-US" sz="2400" dirty="0"/>
              <a:t>The prediction value </a:t>
            </a:r>
            <a:r>
              <a:rPr lang="en-US" sz="2400" dirty="0" smtClean="0"/>
              <a:t>     is based on </a:t>
            </a:r>
            <a:r>
              <a:rPr lang="en-US" sz="2400" dirty="0"/>
              <a:t>however much history the prediction scheme requires: we need to buffer </a:t>
            </a:r>
            <a:r>
              <a:rPr lang="en-US" sz="2400" dirty="0" smtClean="0"/>
              <a:t>previous values </a:t>
            </a:r>
            <a:r>
              <a:rPr lang="en-US" sz="2400" dirty="0"/>
              <a:t>of </a:t>
            </a:r>
            <a:r>
              <a:rPr lang="en-US" sz="2400" i="1" dirty="0"/>
              <a:t> </a:t>
            </a:r>
            <a:r>
              <a:rPr lang="en-US" sz="2400" i="1" dirty="0" smtClean="0"/>
              <a:t> </a:t>
            </a:r>
            <a:r>
              <a:rPr lang="en-US" sz="2400" dirty="0" smtClean="0"/>
              <a:t>   to </a:t>
            </a:r>
            <a:r>
              <a:rPr lang="en-US" sz="2400" dirty="0"/>
              <a:t>form the prediction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Notice that the quantization </a:t>
            </a:r>
            <a:r>
              <a:rPr lang="en-US" sz="2400" dirty="0" smtClean="0"/>
              <a:t>noise, </a:t>
            </a:r>
            <a:r>
              <a:rPr lang="en-US" sz="2400" dirty="0"/>
              <a:t> </a:t>
            </a:r>
            <a:r>
              <a:rPr lang="en-US" sz="2400" dirty="0" smtClean="0"/>
              <a:t>               </a:t>
            </a:r>
            <a:r>
              <a:rPr lang="en-IN" sz="2400" dirty="0" smtClean="0"/>
              <a:t>is </a:t>
            </a:r>
            <a:r>
              <a:rPr lang="en-US" sz="2400" dirty="0" smtClean="0"/>
              <a:t>equal </a:t>
            </a:r>
            <a:r>
              <a:rPr lang="en-US" sz="2400" dirty="0"/>
              <a:t>to the quantization effect on the error term</a:t>
            </a:r>
            <a:r>
              <a:rPr lang="en-US" sz="2400" dirty="0" smtClean="0"/>
              <a:t>, 	    .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Example: </a:t>
            </a:r>
            <a:r>
              <a:rPr lang="en-US" sz="2400" dirty="0"/>
              <a:t>Suppose we adopt a particular </a:t>
            </a:r>
            <a:r>
              <a:rPr lang="en-US" sz="2400" dirty="0" smtClean="0"/>
              <a:t>predictor as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r>
              <a:rPr lang="en-IN" sz="2400" dirty="0"/>
              <a:t>the particular quantization </a:t>
            </a:r>
            <a:r>
              <a:rPr lang="en-IN" sz="2400" dirty="0" smtClean="0"/>
              <a:t>scheme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US" sz="2400" dirty="0" smtClean="0"/>
              <a:t>Suppose we wish to code the sequence </a:t>
            </a:r>
            <a:r>
              <a:rPr lang="en-IN" sz="2400" i="1" dirty="0" smtClean="0"/>
              <a:t>f</a:t>
            </a:r>
            <a:r>
              <a:rPr lang="en-IN" sz="2400" dirty="0" smtClean="0"/>
              <a:t>1, </a:t>
            </a:r>
            <a:r>
              <a:rPr lang="en-IN" sz="2400" i="1" dirty="0" smtClean="0"/>
              <a:t>f</a:t>
            </a:r>
            <a:r>
              <a:rPr lang="en-IN" sz="2400" dirty="0" smtClean="0"/>
              <a:t>2, </a:t>
            </a:r>
            <a:r>
              <a:rPr lang="en-IN" sz="2400" i="1" dirty="0" smtClean="0"/>
              <a:t>f</a:t>
            </a:r>
            <a:r>
              <a:rPr lang="en-IN" sz="2400" dirty="0" smtClean="0"/>
              <a:t>3, </a:t>
            </a:r>
            <a:r>
              <a:rPr lang="en-IN" sz="2400" i="1" dirty="0" smtClean="0"/>
              <a:t>f</a:t>
            </a:r>
            <a:r>
              <a:rPr lang="en-IN" sz="2400" dirty="0" smtClean="0"/>
              <a:t>4, </a:t>
            </a:r>
            <a:r>
              <a:rPr lang="en-IN" sz="2400" i="1" dirty="0" smtClean="0"/>
              <a:t>f</a:t>
            </a:r>
            <a:r>
              <a:rPr lang="en-IN" sz="2400" dirty="0" smtClean="0"/>
              <a:t>5 = 130, 150, 140, 200, 230.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644" y="705394"/>
            <a:ext cx="274786" cy="411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96" y="997236"/>
            <a:ext cx="256901" cy="385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989" y="1528354"/>
            <a:ext cx="836022" cy="367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922" y="1890033"/>
            <a:ext cx="857115" cy="363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658" y="4573845"/>
            <a:ext cx="5354683" cy="8313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8738" y="2780398"/>
            <a:ext cx="3556907" cy="10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9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r>
              <a:rPr lang="en-US" dirty="0"/>
              <a:t>We prepend extra values </a:t>
            </a:r>
            <a:r>
              <a:rPr lang="en-US" i="1" dirty="0" smtClean="0"/>
              <a:t>f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r>
              <a:rPr lang="en-US" dirty="0"/>
              <a:t>= 130 in the </a:t>
            </a:r>
            <a:r>
              <a:rPr lang="en-US" dirty="0" err="1"/>
              <a:t>datastream</a:t>
            </a:r>
            <a:r>
              <a:rPr lang="en-US" dirty="0"/>
              <a:t> that replicate the first value, </a:t>
            </a:r>
            <a:r>
              <a:rPr lang="en-US" i="1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, and </a:t>
            </a:r>
            <a:r>
              <a:rPr lang="en-US" dirty="0"/>
              <a:t>initialize with quantized error </a:t>
            </a:r>
            <a:r>
              <a:rPr lang="en-US" dirty="0" smtClean="0"/>
              <a:t>           , </a:t>
            </a:r>
            <a:r>
              <a:rPr lang="en-US" dirty="0"/>
              <a:t>so that we ensure the first </a:t>
            </a:r>
            <a:r>
              <a:rPr lang="en-US" dirty="0" smtClean="0"/>
              <a:t>reconstructed value </a:t>
            </a:r>
            <a:r>
              <a:rPr lang="en-US" dirty="0"/>
              <a:t>is exact</a:t>
            </a:r>
            <a:r>
              <a:rPr lang="en-US" dirty="0" smtClean="0"/>
              <a:t>:               .</a:t>
            </a:r>
          </a:p>
          <a:p>
            <a:r>
              <a:rPr lang="en-US" dirty="0"/>
              <a:t>Then subsequent values calculated are as follows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051" y="1837373"/>
            <a:ext cx="851944" cy="357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1" y="2194561"/>
            <a:ext cx="1046661" cy="367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795" y="3474720"/>
            <a:ext cx="4493622" cy="24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Delta Modulation (DM)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r>
              <a:rPr lang="en-US" sz="2400" dirty="0" smtClean="0"/>
              <a:t>It is a </a:t>
            </a:r>
            <a:r>
              <a:rPr lang="en-US" sz="2400" dirty="0"/>
              <a:t>much-simplified version of DPCM often used </a:t>
            </a:r>
            <a:r>
              <a:rPr lang="en-US" sz="2400" dirty="0" smtClean="0"/>
              <a:t>as </a:t>
            </a:r>
            <a:r>
              <a:rPr lang="en-IN" sz="2400" dirty="0" smtClean="0"/>
              <a:t>a </a:t>
            </a:r>
            <a:r>
              <a:rPr lang="en-IN" sz="2400" dirty="0"/>
              <a:t>quick </a:t>
            </a:r>
            <a:r>
              <a:rPr lang="en-IN" sz="2400" dirty="0" err="1"/>
              <a:t>analog</a:t>
            </a:r>
            <a:r>
              <a:rPr lang="en-IN" sz="2400" dirty="0"/>
              <a:t>-to-digital </a:t>
            </a:r>
            <a:r>
              <a:rPr lang="en-IN" sz="2400" dirty="0" smtClean="0"/>
              <a:t>converter.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</a:rPr>
              <a:t>Uniform-Delta </a:t>
            </a:r>
            <a:r>
              <a:rPr lang="en-IN" sz="2400" b="1" dirty="0" smtClean="0">
                <a:solidFill>
                  <a:srgbClr val="C00000"/>
                </a:solidFill>
              </a:rPr>
              <a:t>DM</a:t>
            </a:r>
          </a:p>
          <a:p>
            <a:r>
              <a:rPr lang="en-US" sz="2400" dirty="0"/>
              <a:t>The idea in DM is to use only a </a:t>
            </a:r>
            <a:r>
              <a:rPr lang="en-US" sz="2400" i="1" dirty="0">
                <a:solidFill>
                  <a:srgbClr val="00B0F0"/>
                </a:solidFill>
              </a:rPr>
              <a:t>single </a:t>
            </a:r>
            <a:r>
              <a:rPr lang="en-US" sz="2400" dirty="0">
                <a:solidFill>
                  <a:srgbClr val="00B0F0"/>
                </a:solidFill>
              </a:rPr>
              <a:t>quantized error value</a:t>
            </a:r>
            <a:r>
              <a:rPr lang="en-US" sz="2400" dirty="0"/>
              <a:t>, either positive </a:t>
            </a:r>
            <a:r>
              <a:rPr lang="en-US" sz="2400" dirty="0" smtClean="0"/>
              <a:t>or </a:t>
            </a:r>
            <a:r>
              <a:rPr lang="en-IN" sz="2400" dirty="0" smtClean="0"/>
              <a:t>negative. </a:t>
            </a:r>
            <a:r>
              <a:rPr lang="en-US" sz="2400" dirty="0" smtClean="0"/>
              <a:t>Such </a:t>
            </a:r>
            <a:r>
              <a:rPr lang="en-US" sz="2400" dirty="0"/>
              <a:t>a 1-bit coder thus produces coded output that follows the </a:t>
            </a:r>
            <a:r>
              <a:rPr lang="en-US" sz="2400" dirty="0" smtClean="0"/>
              <a:t>original signal </a:t>
            </a:r>
            <a:r>
              <a:rPr lang="en-US" sz="2400" dirty="0"/>
              <a:t>in a staircase fashion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relevant set of equations is as follows:</a:t>
            </a:r>
            <a:endParaRPr lang="en-IN" sz="2400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925" y="4348389"/>
            <a:ext cx="4480559" cy="21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0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888275"/>
            <a:ext cx="10515600" cy="4949054"/>
          </a:xfrm>
        </p:spPr>
        <p:txBody>
          <a:bodyPr>
            <a:noAutofit/>
          </a:bodyPr>
          <a:lstStyle/>
          <a:p>
            <a:r>
              <a:rPr lang="en-US" sz="2400" dirty="0"/>
              <a:t>Note that the prediction simply involves a </a:t>
            </a:r>
            <a:r>
              <a:rPr lang="en-US" sz="2400" dirty="0" smtClean="0"/>
              <a:t>delay.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Example:  </a:t>
            </a:r>
            <a:r>
              <a:rPr lang="en-US" sz="2400" dirty="0" smtClean="0"/>
              <a:t>Suppose </a:t>
            </a:r>
            <a:r>
              <a:rPr lang="en-US" sz="2400" dirty="0"/>
              <a:t>signal values are as </a:t>
            </a:r>
            <a:r>
              <a:rPr lang="en-US" sz="2400" dirty="0" smtClean="0"/>
              <a:t>follows</a:t>
            </a:r>
          </a:p>
          <a:p>
            <a:endParaRPr lang="en-US" sz="2400" dirty="0"/>
          </a:p>
          <a:p>
            <a:r>
              <a:rPr lang="en-US" sz="2400" dirty="0"/>
              <a:t>We also define an exact reconstructed </a:t>
            </a:r>
            <a:r>
              <a:rPr lang="en-US" sz="2400" dirty="0" smtClean="0"/>
              <a:t>value</a:t>
            </a:r>
          </a:p>
          <a:p>
            <a:r>
              <a:rPr lang="en-US" sz="2400" dirty="0"/>
              <a:t>Suppose we use a step value </a:t>
            </a:r>
            <a:r>
              <a:rPr lang="en-US" sz="2400" i="1" dirty="0"/>
              <a:t>k </a:t>
            </a:r>
            <a:r>
              <a:rPr lang="en-US" sz="2400" dirty="0"/>
              <a:t>= 4. Then we arrive at the following values: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We see that the reconstructed set of values 10, 14, 10, 14 never strays far from </a:t>
            </a:r>
            <a:r>
              <a:rPr lang="en-US" sz="2400" dirty="0" smtClean="0"/>
              <a:t>the correct </a:t>
            </a:r>
            <a:r>
              <a:rPr lang="en-US" sz="2400" dirty="0"/>
              <a:t>set 10, 11, 13, 15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not difficult to discover that DM copes well with more or </a:t>
            </a:r>
            <a:r>
              <a:rPr lang="en-US" sz="2400" dirty="0" smtClean="0"/>
              <a:t>less constant </a:t>
            </a:r>
            <a:r>
              <a:rPr lang="en-US" sz="2400" dirty="0"/>
              <a:t>signals, but not as well with rapidly changing signals.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66" y="1370069"/>
            <a:ext cx="2207623" cy="692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97" y="2184132"/>
            <a:ext cx="1580605" cy="453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1" y="3140395"/>
            <a:ext cx="6335486" cy="13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1698172"/>
            <a:ext cx="10515600" cy="292608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Adaptive </a:t>
            </a:r>
            <a:r>
              <a:rPr lang="en-IN" b="1" dirty="0" smtClean="0">
                <a:solidFill>
                  <a:srgbClr val="C00000"/>
                </a:solidFill>
              </a:rPr>
              <a:t>DM</a:t>
            </a:r>
          </a:p>
          <a:p>
            <a:r>
              <a:rPr lang="en-US" dirty="0"/>
              <a:t>However, if the slope of the actual signal curve is high, the staircase </a:t>
            </a:r>
            <a:r>
              <a:rPr lang="en-US" dirty="0" smtClean="0"/>
              <a:t>approximation </a:t>
            </a:r>
            <a:r>
              <a:rPr lang="en-IN" dirty="0" smtClean="0"/>
              <a:t>cannot </a:t>
            </a:r>
            <a:r>
              <a:rPr lang="en-IN" dirty="0"/>
              <a:t>keep up</a:t>
            </a:r>
            <a:r>
              <a:rPr lang="en-IN" dirty="0" smtClean="0"/>
              <a:t>.</a:t>
            </a:r>
          </a:p>
          <a:p>
            <a:r>
              <a:rPr lang="en-US" dirty="0"/>
              <a:t>A straightforward approach to dealing with a steep curve is </a:t>
            </a:r>
            <a:r>
              <a:rPr lang="en-US" dirty="0" smtClean="0"/>
              <a:t>to simply </a:t>
            </a:r>
            <a:r>
              <a:rPr lang="en-US" dirty="0"/>
              <a:t>change the step size </a:t>
            </a:r>
            <a:r>
              <a:rPr lang="en-US" i="1" dirty="0"/>
              <a:t>k adaptively</a:t>
            </a:r>
            <a:r>
              <a:rPr lang="en-US" dirty="0"/>
              <a:t>—that is, in response to the signal’s </a:t>
            </a:r>
            <a:r>
              <a:rPr lang="en-US" dirty="0" smtClean="0"/>
              <a:t>current </a:t>
            </a:r>
            <a:r>
              <a:rPr lang="en-IN" dirty="0" smtClean="0"/>
              <a:t>properties</a:t>
            </a:r>
            <a:r>
              <a:rPr lang="en-IN" dirty="0"/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8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604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20</vt:lpstr>
      <vt:lpstr>PowerPoint Presentation</vt:lpstr>
      <vt:lpstr>Schematic diagram for DPCM: a encoder; b decoder</vt:lpstr>
      <vt:lpstr>PowerPoint Presentation</vt:lpstr>
      <vt:lpstr>PowerPoint Presentation</vt:lpstr>
      <vt:lpstr>PowerPoint Presentation</vt:lpstr>
      <vt:lpstr>Delta Modulation (DM)</vt:lpstr>
      <vt:lpstr>PowerPoint Presentation</vt:lpstr>
      <vt:lpstr>PowerPoint Presentation</vt:lpstr>
      <vt:lpstr>Commonly Used Audio Formats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2022-02-22T08:53:19Z</dcterms:created>
  <dcterms:modified xsi:type="dcterms:W3CDTF">2022-02-22T13:20:06Z</dcterms:modified>
</cp:coreProperties>
</file>