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BE40C5-377E-410F-A496-4DE49CE8FA7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69351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E40C5-377E-410F-A496-4DE49CE8FA7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353232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E40C5-377E-410F-A496-4DE49CE8FA7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321339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BE40C5-377E-410F-A496-4DE49CE8FA7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175342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E40C5-377E-410F-A496-4DE49CE8FA74}" type="datetimeFigureOut">
              <a:rPr lang="en-US" smtClean="0"/>
              <a:t>2/24/2022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2339250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BE40C5-377E-410F-A496-4DE49CE8FA7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14871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BE40C5-377E-410F-A496-4DE49CE8FA74}" type="datetimeFigureOut">
              <a:rPr lang="en-US" smtClean="0"/>
              <a:t>2/24/2022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119247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BE40C5-377E-410F-A496-4DE49CE8FA74}" type="datetimeFigureOut">
              <a:rPr lang="en-US" smtClean="0"/>
              <a:t>2/24/2022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368510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E40C5-377E-410F-A496-4DE49CE8FA74}" type="datetimeFigureOut">
              <a:rPr lang="en-US" smtClean="0"/>
              <a:t>2/24/2022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3395293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BE40C5-377E-410F-A496-4DE49CE8FA7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3279980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FBE40C5-377E-410F-A496-4DE49CE8FA74}" type="datetimeFigureOut">
              <a:rPr lang="en-US" smtClean="0"/>
              <a:t>2/24/2022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A390-646C-4D01-B4EA-2329527222B8}" type="slidenum">
              <a:rPr lang="en-US" smtClean="0"/>
              <a:t>‹#›</a:t>
            </a:fld>
            <a:endParaRPr lang="en-US"/>
          </a:p>
        </p:txBody>
      </p:sp>
    </p:spTree>
    <p:extLst>
      <p:ext uri="{BB962C8B-B14F-4D97-AF65-F5344CB8AC3E}">
        <p14:creationId xmlns:p14="http://schemas.microsoft.com/office/powerpoint/2010/main" val="58134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BE40C5-377E-410F-A496-4DE49CE8FA74}" type="datetimeFigureOut">
              <a:rPr lang="en-US" smtClean="0"/>
              <a:t>2/24/2022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6A390-646C-4D01-B4EA-2329527222B8}" type="slidenum">
              <a:rPr lang="en-US" smtClean="0"/>
              <a:t>‹#›</a:t>
            </a:fld>
            <a:endParaRPr lang="en-US"/>
          </a:p>
        </p:txBody>
      </p:sp>
    </p:spTree>
    <p:extLst>
      <p:ext uri="{BB962C8B-B14F-4D97-AF65-F5344CB8AC3E}">
        <p14:creationId xmlns:p14="http://schemas.microsoft.com/office/powerpoint/2010/main" val="1996666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21</a:t>
            </a:r>
            <a:endParaRPr lang="en-US" dirty="0"/>
          </a:p>
        </p:txBody>
      </p:sp>
      <p:sp>
        <p:nvSpPr>
          <p:cNvPr id="3" name="Subtitle 2"/>
          <p:cNvSpPr>
            <a:spLocks noGrp="1"/>
          </p:cNvSpPr>
          <p:nvPr>
            <p:ph type="subTitle" idx="1"/>
          </p:nvPr>
        </p:nvSpPr>
        <p:spPr/>
        <p:txBody>
          <a:bodyPr>
            <a:normAutofit lnSpcReduction="10000"/>
          </a:bodyPr>
          <a:lstStyle/>
          <a:p>
            <a:r>
              <a:rPr lang="en-IN" i="1" dirty="0">
                <a:sym typeface="+mn-ea"/>
              </a:rPr>
              <a:t>By</a:t>
            </a:r>
          </a:p>
          <a:p>
            <a:r>
              <a:rPr lang="en-IN" dirty="0" err="1">
                <a:latin typeface="Comic Sans MS" panose="030F0702030302020204" pitchFamily="66" charset="0"/>
                <a:sym typeface="+mn-ea"/>
              </a:rPr>
              <a:t>Dr.</a:t>
            </a:r>
            <a:r>
              <a:rPr lang="en-IN" dirty="0">
                <a:latin typeface="Comic Sans MS" panose="030F0702030302020204" pitchFamily="66" charset="0"/>
                <a:sym typeface="+mn-ea"/>
              </a:rPr>
              <a:t> </a:t>
            </a:r>
            <a:r>
              <a:rPr lang="en-IN" dirty="0" err="1">
                <a:latin typeface="Comic Sans MS" panose="030F0702030302020204" pitchFamily="66" charset="0"/>
                <a:sym typeface="+mn-ea"/>
              </a:rPr>
              <a:t>Priyambada</a:t>
            </a:r>
            <a:r>
              <a:rPr lang="en-IN" dirty="0">
                <a:latin typeface="Comic Sans MS" panose="030F0702030302020204" pitchFamily="66" charset="0"/>
                <a:sym typeface="+mn-ea"/>
              </a:rPr>
              <a:t> </a:t>
            </a:r>
            <a:r>
              <a:rPr lang="en-IN" dirty="0" err="1">
                <a:latin typeface="Comic Sans MS" panose="030F0702030302020204" pitchFamily="66" charset="0"/>
                <a:sym typeface="+mn-ea"/>
              </a:rPr>
              <a:t>Subudhi</a:t>
            </a:r>
            <a:endParaRPr lang="en-IN" dirty="0">
              <a:latin typeface="Comic Sans MS" panose="030F0702030302020204" pitchFamily="66" charset="0"/>
            </a:endParaRPr>
          </a:p>
          <a:p>
            <a:r>
              <a:rPr lang="en-US" dirty="0">
                <a:latin typeface="Comic Sans MS" panose="030F0702030302020204" pitchFamily="66" charset="0"/>
                <a:cs typeface="Times New Roman" panose="02020603050405020304" pitchFamily="18" charset="0"/>
                <a:sym typeface="+mn-ea"/>
              </a:rPr>
              <a:t>Assistant Professor</a:t>
            </a:r>
          </a:p>
          <a:p>
            <a:r>
              <a:rPr lang="en-US" dirty="0">
                <a:latin typeface="Comic Sans MS" panose="030F0702030302020204" pitchFamily="66" charset="0"/>
                <a:cs typeface="Times New Roman" panose="02020603050405020304" pitchFamily="18" charset="0"/>
                <a:sym typeface="+mn-ea"/>
              </a:rPr>
              <a:t>IIIT Sri City</a:t>
            </a:r>
            <a:endParaRPr lang="en-IN" dirty="0"/>
          </a:p>
          <a:p>
            <a:endParaRPr lang="en-US" dirty="0"/>
          </a:p>
        </p:txBody>
      </p:sp>
    </p:spTree>
    <p:extLst>
      <p:ext uri="{BB962C8B-B14F-4D97-AF65-F5344CB8AC3E}">
        <p14:creationId xmlns:p14="http://schemas.microsoft.com/office/powerpoint/2010/main" val="1875493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7909"/>
            <a:ext cx="10515600" cy="4949054"/>
          </a:xfrm>
        </p:spPr>
        <p:txBody>
          <a:bodyPr/>
          <a:lstStyle/>
          <a:p>
            <a:r>
              <a:rPr lang="en-US" dirty="0" smtClean="0"/>
              <a:t>For example, if the probability of having the character n in a manuscript is 1/32, the amount of information associated with receiving this character is 5 bits.</a:t>
            </a:r>
          </a:p>
          <a:p>
            <a:r>
              <a:rPr lang="en-US" dirty="0" smtClean="0"/>
              <a:t>In other words, a character string </a:t>
            </a:r>
            <a:r>
              <a:rPr lang="en-US" dirty="0" err="1" smtClean="0"/>
              <a:t>nnn</a:t>
            </a:r>
            <a:r>
              <a:rPr lang="en-US" dirty="0" smtClean="0"/>
              <a:t> will require 15 bits to code.</a:t>
            </a:r>
          </a:p>
          <a:p>
            <a:r>
              <a:rPr lang="en-US" dirty="0" smtClean="0"/>
              <a:t>The definition of entropy is aimed at identifying often-occurring symbols in the </a:t>
            </a:r>
            <a:r>
              <a:rPr lang="en-US" dirty="0" err="1" smtClean="0"/>
              <a:t>datastream</a:t>
            </a:r>
            <a:r>
              <a:rPr lang="en-US" dirty="0" smtClean="0"/>
              <a:t> as good candidates for short </a:t>
            </a:r>
            <a:r>
              <a:rPr lang="en-US" dirty="0" err="1" smtClean="0"/>
              <a:t>codewords</a:t>
            </a:r>
            <a:r>
              <a:rPr lang="en-US" dirty="0" smtClean="0"/>
              <a:t> in the compressed </a:t>
            </a:r>
            <a:r>
              <a:rPr lang="en-US" dirty="0" err="1" smtClean="0"/>
              <a:t>bitstream</a:t>
            </a:r>
            <a:r>
              <a:rPr lang="en-US" dirty="0" smtClean="0"/>
              <a:t>.</a:t>
            </a:r>
          </a:p>
          <a:p>
            <a:r>
              <a:rPr lang="en-US" dirty="0"/>
              <a:t>W</a:t>
            </a:r>
            <a:r>
              <a:rPr lang="en-US" dirty="0" smtClean="0"/>
              <a:t>e use a variable-length coding scheme for entropy coding— frequently occurring symbols are given codes that are quickly transmitted, while infrequently occurring ones are given longer codes.</a:t>
            </a:r>
            <a:endParaRPr lang="en-US" dirty="0"/>
          </a:p>
        </p:txBody>
      </p:sp>
    </p:spTree>
    <p:extLst>
      <p:ext uri="{BB962C8B-B14F-4D97-AF65-F5344CB8AC3E}">
        <p14:creationId xmlns:p14="http://schemas.microsoft.com/office/powerpoint/2010/main" val="349370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22960"/>
            <a:ext cx="10515600" cy="5354003"/>
          </a:xfrm>
        </p:spPr>
        <p:txBody>
          <a:bodyPr>
            <a:normAutofit fontScale="92500" lnSpcReduction="10000"/>
          </a:bodyPr>
          <a:lstStyle/>
          <a:p>
            <a:r>
              <a:rPr lang="en-US" sz="2400" dirty="0" smtClean="0"/>
              <a:t>if the information source S is a gray-level digital image, each </a:t>
            </a:r>
            <a:r>
              <a:rPr lang="en-US" sz="2400" dirty="0" err="1" smtClean="0"/>
              <a:t>si</a:t>
            </a:r>
            <a:r>
              <a:rPr lang="en-US" sz="2400" dirty="0" smtClean="0"/>
              <a:t> is a gray-level intensity ranging from 0 to (2k − 1), where k is the number of bits used to represent each pixel in an uncompressed image. The range is often [0, 255], since 8 bits are typically used.</a:t>
            </a:r>
          </a:p>
          <a:p>
            <a:r>
              <a:rPr lang="en-US" sz="2400" dirty="0" smtClean="0"/>
              <a:t>Fig. a shows the histogram of an image with uniform distribution of gray-level intensities—that is, ∀</a:t>
            </a:r>
            <a:r>
              <a:rPr lang="en-US" sz="2400" dirty="0" err="1" smtClean="0"/>
              <a:t>i</a:t>
            </a:r>
            <a:r>
              <a:rPr lang="en-US" sz="2400" dirty="0" smtClean="0"/>
              <a:t> p</a:t>
            </a:r>
            <a:r>
              <a:rPr lang="en-US" sz="2400" baseline="-25000" dirty="0" smtClean="0"/>
              <a:t>i</a:t>
            </a:r>
            <a:r>
              <a:rPr lang="en-US" sz="2400" dirty="0" smtClean="0"/>
              <a:t> = 1/256. Hence, the entropy of this image is</a:t>
            </a:r>
          </a:p>
          <a:p>
            <a:endParaRPr lang="en-US" sz="2400" dirty="0"/>
          </a:p>
          <a:p>
            <a:endParaRPr lang="en-US" sz="2400" dirty="0" smtClean="0"/>
          </a:p>
          <a:p>
            <a:pPr marL="0" indent="0">
              <a:buNone/>
            </a:pPr>
            <a:endParaRPr lang="en-US" sz="2400" dirty="0" smtClean="0"/>
          </a:p>
          <a:p>
            <a:r>
              <a:rPr lang="en-US" sz="2400" dirty="0" smtClean="0"/>
              <a:t>Fig. b shows the histogram of another image, in which 1/3 of the pixels are rather dark and 2/3 of them are rather bright. The entropy of this image is</a:t>
            </a:r>
          </a:p>
          <a:p>
            <a:endParaRPr lang="en-US" sz="2400" dirty="0"/>
          </a:p>
          <a:p>
            <a:endParaRPr lang="en-US" sz="2400" dirty="0" smtClean="0"/>
          </a:p>
          <a:p>
            <a:endParaRPr lang="en-US" sz="2400" dirty="0" smtClean="0"/>
          </a:p>
          <a:p>
            <a:r>
              <a:rPr lang="en-US" sz="2400" dirty="0"/>
              <a:t>T</a:t>
            </a:r>
            <a:r>
              <a:rPr lang="en-US" sz="2400" dirty="0" smtClean="0"/>
              <a:t>he entropy is greater when the probability distribution is flat and smaller when it is more peaked</a:t>
            </a:r>
          </a:p>
          <a:p>
            <a:endParaRPr lang="en-US" dirty="0"/>
          </a:p>
        </p:txBody>
      </p:sp>
      <p:pic>
        <p:nvPicPr>
          <p:cNvPr id="4" name="Picture 3"/>
          <p:cNvPicPr>
            <a:picLocks noChangeAspect="1"/>
          </p:cNvPicPr>
          <p:nvPr/>
        </p:nvPicPr>
        <p:blipFill>
          <a:blip r:embed="rId2"/>
          <a:stretch>
            <a:fillRect/>
          </a:stretch>
        </p:blipFill>
        <p:spPr>
          <a:xfrm>
            <a:off x="3935457" y="2489493"/>
            <a:ext cx="5276850" cy="895350"/>
          </a:xfrm>
          <a:prstGeom prst="rect">
            <a:avLst/>
          </a:prstGeom>
        </p:spPr>
      </p:pic>
      <p:pic>
        <p:nvPicPr>
          <p:cNvPr id="5" name="Picture 4"/>
          <p:cNvPicPr>
            <a:picLocks noChangeAspect="1"/>
          </p:cNvPicPr>
          <p:nvPr/>
        </p:nvPicPr>
        <p:blipFill>
          <a:blip r:embed="rId3"/>
          <a:stretch>
            <a:fillRect/>
          </a:stretch>
        </p:blipFill>
        <p:spPr>
          <a:xfrm>
            <a:off x="3668757" y="4276078"/>
            <a:ext cx="5810250" cy="1009650"/>
          </a:xfrm>
          <a:prstGeom prst="rect">
            <a:avLst/>
          </a:prstGeom>
        </p:spPr>
      </p:pic>
    </p:spTree>
    <p:extLst>
      <p:ext uri="{BB962C8B-B14F-4D97-AF65-F5344CB8AC3E}">
        <p14:creationId xmlns:p14="http://schemas.microsoft.com/office/powerpoint/2010/main" val="252737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C00000"/>
                </a:solidFill>
              </a:rPr>
              <a:t>Histograms for two gray-level images. a Uniform distribution; b A sample binary image</a:t>
            </a:r>
            <a:endParaRPr lang="en-US" sz="2800"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1528218" y="2499201"/>
            <a:ext cx="4067175" cy="2638425"/>
          </a:xfrm>
          <a:prstGeom prst="rect">
            <a:avLst/>
          </a:prstGeom>
        </p:spPr>
      </p:pic>
      <p:pic>
        <p:nvPicPr>
          <p:cNvPr id="5" name="Picture 4"/>
          <p:cNvPicPr>
            <a:picLocks noChangeAspect="1"/>
          </p:cNvPicPr>
          <p:nvPr/>
        </p:nvPicPr>
        <p:blipFill>
          <a:blip r:embed="rId3"/>
          <a:stretch>
            <a:fillRect/>
          </a:stretch>
        </p:blipFill>
        <p:spPr>
          <a:xfrm>
            <a:off x="6096000" y="2499201"/>
            <a:ext cx="3971925" cy="2762250"/>
          </a:xfrm>
          <a:prstGeom prst="rect">
            <a:avLst/>
          </a:prstGeom>
        </p:spPr>
      </p:pic>
    </p:spTree>
    <p:extLst>
      <p:ext uri="{BB962C8B-B14F-4D97-AF65-F5344CB8AC3E}">
        <p14:creationId xmlns:p14="http://schemas.microsoft.com/office/powerpoint/2010/main" val="10462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Multimedia Data Compression</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lnSpcReduction="20000"/>
          </a:bodyPr>
          <a:lstStyle/>
          <a:p>
            <a:pPr algn="just">
              <a:lnSpc>
                <a:spcPct val="110000"/>
              </a:lnSpc>
            </a:pPr>
            <a:r>
              <a:rPr lang="en-US" dirty="0" smtClean="0"/>
              <a:t>The amount of digital media data that is produced in the form of text, video, audio, 3D graphics, and combinations of these media types is extraordinarily large, and the rate of creation increases every day. </a:t>
            </a:r>
          </a:p>
          <a:p>
            <a:pPr algn="just">
              <a:lnSpc>
                <a:spcPct val="110000"/>
              </a:lnSpc>
            </a:pPr>
            <a:r>
              <a:rPr lang="en-US" dirty="0" smtClean="0"/>
              <a:t>This growing mass of data needs to be stored, accessed, and delivered to a multitude of clients over digital networks, which have varying bandwidths.</a:t>
            </a:r>
          </a:p>
          <a:p>
            <a:pPr algn="just">
              <a:lnSpc>
                <a:spcPct val="110000"/>
              </a:lnSpc>
            </a:pPr>
            <a:r>
              <a:rPr lang="en-US" dirty="0" smtClean="0"/>
              <a:t>The existence of voluminous data, from creation to storage and delivery, motivates the need for compression.</a:t>
            </a:r>
          </a:p>
          <a:p>
            <a:pPr algn="just">
              <a:lnSpc>
                <a:spcPct val="110000"/>
              </a:lnSpc>
            </a:pPr>
            <a:r>
              <a:rPr lang="en-US" dirty="0" smtClean="0"/>
              <a:t>The role played in multimedia by data compression, perhaps the most important enabling technology that makes modern multimedia systems possible.</a:t>
            </a:r>
          </a:p>
          <a:p>
            <a:endParaRPr lang="en-US" dirty="0"/>
          </a:p>
        </p:txBody>
      </p:sp>
    </p:spTree>
    <p:extLst>
      <p:ext uri="{BB962C8B-B14F-4D97-AF65-F5344CB8AC3E}">
        <p14:creationId xmlns:p14="http://schemas.microsoft.com/office/powerpoint/2010/main" val="1533235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8903"/>
            <a:ext cx="10515600" cy="5158060"/>
          </a:xfrm>
        </p:spPr>
        <p:txBody>
          <a:bodyPr>
            <a:normAutofit/>
          </a:bodyPr>
          <a:lstStyle/>
          <a:p>
            <a:r>
              <a:rPr lang="en-US" sz="2400" dirty="0" smtClean="0"/>
              <a:t>In a general data compression scheme, in which compression is performed by an encoder and decompression is performed by a decoder. general data compression scheme.</a:t>
            </a:r>
          </a:p>
          <a:p>
            <a:endParaRPr lang="en-US" sz="2400" dirty="0"/>
          </a:p>
          <a:p>
            <a:endParaRPr lang="en-US" sz="2400" dirty="0" smtClean="0"/>
          </a:p>
          <a:p>
            <a:endParaRPr lang="en-US" sz="2400" dirty="0" smtClean="0"/>
          </a:p>
          <a:p>
            <a:endParaRPr lang="en-US" sz="2400" dirty="0"/>
          </a:p>
          <a:p>
            <a:r>
              <a:rPr lang="en-US" sz="2400" dirty="0" smtClean="0"/>
              <a:t>We call the output of the encoder </a:t>
            </a:r>
            <a:r>
              <a:rPr lang="en-US" sz="2400" i="1" dirty="0" smtClean="0">
                <a:solidFill>
                  <a:srgbClr val="00B0F0"/>
                </a:solidFill>
              </a:rPr>
              <a:t>codes</a:t>
            </a:r>
            <a:r>
              <a:rPr lang="en-US" sz="2400" dirty="0" smtClean="0"/>
              <a:t> or </a:t>
            </a:r>
            <a:r>
              <a:rPr lang="en-US" sz="2400" i="1" dirty="0" err="1" smtClean="0">
                <a:solidFill>
                  <a:srgbClr val="00B0F0"/>
                </a:solidFill>
              </a:rPr>
              <a:t>codewords</a:t>
            </a:r>
            <a:r>
              <a:rPr lang="en-US" sz="2400" dirty="0" smtClean="0"/>
              <a:t>. </a:t>
            </a:r>
          </a:p>
          <a:p>
            <a:r>
              <a:rPr lang="en-US" sz="2400" dirty="0" smtClean="0"/>
              <a:t>The intermediate medium could either be data storage or a communication /computer network. </a:t>
            </a:r>
          </a:p>
          <a:p>
            <a:r>
              <a:rPr lang="en-US" sz="2400" dirty="0" smtClean="0"/>
              <a:t>If the compression and decompression processes induce no information loss, the compression scheme is </a:t>
            </a:r>
            <a:r>
              <a:rPr lang="en-US" sz="2400" i="1" dirty="0" smtClean="0">
                <a:solidFill>
                  <a:srgbClr val="00B0F0"/>
                </a:solidFill>
              </a:rPr>
              <a:t>lossless</a:t>
            </a:r>
            <a:r>
              <a:rPr lang="en-US" sz="2400" dirty="0" smtClean="0"/>
              <a:t>; otherwise, it is </a:t>
            </a:r>
            <a:r>
              <a:rPr lang="en-US" sz="2400" i="1" dirty="0" err="1" smtClean="0">
                <a:solidFill>
                  <a:srgbClr val="00B0F0"/>
                </a:solidFill>
              </a:rPr>
              <a:t>lossy</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2052230" y="2369208"/>
            <a:ext cx="8401050" cy="1228725"/>
          </a:xfrm>
          <a:prstGeom prst="rect">
            <a:avLst/>
          </a:prstGeom>
        </p:spPr>
      </p:pic>
    </p:spTree>
    <p:extLst>
      <p:ext uri="{BB962C8B-B14F-4D97-AF65-F5344CB8AC3E}">
        <p14:creationId xmlns:p14="http://schemas.microsoft.com/office/powerpoint/2010/main" val="260821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9640" y="1159419"/>
            <a:ext cx="10515600" cy="4351338"/>
          </a:xfrm>
        </p:spPr>
        <p:txBody>
          <a:bodyPr>
            <a:noAutofit/>
          </a:bodyPr>
          <a:lstStyle/>
          <a:p>
            <a:r>
              <a:rPr lang="en-US" sz="2600" dirty="0" smtClean="0">
                <a:solidFill>
                  <a:srgbClr val="00B0F0"/>
                </a:solidFill>
              </a:rPr>
              <a:t>Compression Ratio: </a:t>
            </a:r>
            <a:r>
              <a:rPr lang="en-US" sz="2600" dirty="0" smtClean="0"/>
              <a:t>If the total number of bits required to represent the data before compression is B0 and the total number of bits required to represent the data after compression is B1, then we define the compression ratio as</a:t>
            </a:r>
          </a:p>
          <a:p>
            <a:endParaRPr lang="en-US" sz="2600" dirty="0">
              <a:solidFill>
                <a:srgbClr val="00B0F0"/>
              </a:solidFill>
            </a:endParaRPr>
          </a:p>
          <a:p>
            <a:endParaRPr lang="en-US" sz="2600" dirty="0" smtClean="0">
              <a:solidFill>
                <a:srgbClr val="00B0F0"/>
              </a:solidFill>
            </a:endParaRPr>
          </a:p>
          <a:p>
            <a:endParaRPr lang="en-US" sz="2600" dirty="0" smtClean="0">
              <a:solidFill>
                <a:srgbClr val="00B0F0"/>
              </a:solidFill>
            </a:endParaRPr>
          </a:p>
          <a:p>
            <a:r>
              <a:rPr lang="en-US" sz="2600" dirty="0" smtClean="0"/>
              <a:t>In general, we would desire any codec (encoder/decoder scheme) to have a compression ratio much larger than 1.0. </a:t>
            </a:r>
          </a:p>
          <a:p>
            <a:r>
              <a:rPr lang="en-US" sz="2600" dirty="0" smtClean="0"/>
              <a:t>The higher the compression ratio, the better the lossless compression scheme, as long as it is computationally feasible.</a:t>
            </a:r>
            <a:endParaRPr lang="en-US" sz="2600" dirty="0">
              <a:solidFill>
                <a:srgbClr val="00B0F0"/>
              </a:solidFill>
            </a:endParaRPr>
          </a:p>
        </p:txBody>
      </p:sp>
      <p:pic>
        <p:nvPicPr>
          <p:cNvPr id="4" name="Picture 3"/>
          <p:cNvPicPr>
            <a:picLocks noChangeAspect="1"/>
          </p:cNvPicPr>
          <p:nvPr/>
        </p:nvPicPr>
        <p:blipFill>
          <a:blip r:embed="rId2"/>
          <a:stretch>
            <a:fillRect/>
          </a:stretch>
        </p:blipFill>
        <p:spPr>
          <a:xfrm>
            <a:off x="3892732" y="2845230"/>
            <a:ext cx="3775166" cy="979715"/>
          </a:xfrm>
          <a:prstGeom prst="rect">
            <a:avLst/>
          </a:prstGeom>
        </p:spPr>
      </p:pic>
    </p:spTree>
    <p:extLst>
      <p:ext uri="{BB962C8B-B14F-4D97-AF65-F5344CB8AC3E}">
        <p14:creationId xmlns:p14="http://schemas.microsoft.com/office/powerpoint/2010/main" val="51001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Comic Sans MS" panose="030F0702030302020204" pitchFamily="66" charset="0"/>
              </a:rPr>
              <a:t>Basics of Information Theory</a:t>
            </a:r>
            <a:endParaRPr lang="en-US" dirty="0">
              <a:solidFill>
                <a:srgbClr val="FF0000"/>
              </a:solidFill>
              <a:latin typeface="Comic Sans MS" panose="030F0702030302020204" pitchFamily="66" charset="0"/>
            </a:endParaRPr>
          </a:p>
        </p:txBody>
      </p:sp>
      <p:sp>
        <p:nvSpPr>
          <p:cNvPr id="3" name="Content Placeholder 2"/>
          <p:cNvSpPr>
            <a:spLocks noGrp="1"/>
          </p:cNvSpPr>
          <p:nvPr>
            <p:ph idx="1"/>
          </p:nvPr>
        </p:nvSpPr>
        <p:spPr/>
        <p:txBody>
          <a:bodyPr/>
          <a:lstStyle/>
          <a:p>
            <a:pPr algn="just"/>
            <a:r>
              <a:rPr lang="en-US" dirty="0" smtClean="0"/>
              <a:t>When transmitting information from a source to a destination, information theory concerns itself with the </a:t>
            </a:r>
            <a:r>
              <a:rPr lang="en-US" dirty="0" smtClean="0">
                <a:solidFill>
                  <a:srgbClr val="00B0F0"/>
                </a:solidFill>
              </a:rPr>
              <a:t>efficiency</a:t>
            </a:r>
            <a:r>
              <a:rPr lang="en-US" dirty="0" smtClean="0"/>
              <a:t> and </a:t>
            </a:r>
            <a:r>
              <a:rPr lang="en-US" dirty="0" smtClean="0">
                <a:solidFill>
                  <a:srgbClr val="00B0F0"/>
                </a:solidFill>
              </a:rPr>
              <a:t>reliability</a:t>
            </a:r>
            <a:r>
              <a:rPr lang="en-US" dirty="0" smtClean="0"/>
              <a:t> of the transmission.</a:t>
            </a:r>
          </a:p>
          <a:p>
            <a:pPr algn="just"/>
            <a:r>
              <a:rPr lang="en-US" dirty="0" smtClean="0"/>
              <a:t>Information theory allows us to describe the process to compress data without losing its information content. </a:t>
            </a:r>
          </a:p>
          <a:p>
            <a:pPr algn="just"/>
            <a:r>
              <a:rPr lang="en-US" dirty="0" smtClean="0"/>
              <a:t>The data could represent virtually anything— simple text, documents, images, graphics, and even binary executables. </a:t>
            </a:r>
          </a:p>
          <a:p>
            <a:pPr algn="just"/>
            <a:r>
              <a:rPr lang="en-US" dirty="0" smtClean="0"/>
              <a:t>Here we will consider all these varied data types as generic data represented digitally in a binary form by a sequence of 1s and 0s.</a:t>
            </a:r>
            <a:endParaRPr lang="en-US" dirty="0"/>
          </a:p>
        </p:txBody>
      </p:sp>
    </p:spTree>
    <p:extLst>
      <p:ext uri="{BB962C8B-B14F-4D97-AF65-F5344CB8AC3E}">
        <p14:creationId xmlns:p14="http://schemas.microsoft.com/office/powerpoint/2010/main" val="259085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0160"/>
            <a:ext cx="10515600" cy="4896803"/>
          </a:xfrm>
        </p:spPr>
        <p:txBody>
          <a:bodyPr>
            <a:normAutofit/>
          </a:bodyPr>
          <a:lstStyle/>
          <a:p>
            <a:r>
              <a:rPr lang="en-US" sz="2400" dirty="0" smtClean="0"/>
              <a:t>To understand compression, it is necessary to understand the information content of a message. </a:t>
            </a:r>
          </a:p>
          <a:p>
            <a:r>
              <a:rPr lang="en-US" sz="2400" dirty="0" smtClean="0"/>
              <a:t>Information relates to the organization in the data as a sequence of symbols. If the sequence changes, so does the information.</a:t>
            </a:r>
          </a:p>
          <a:p>
            <a:r>
              <a:rPr lang="en-US" sz="2400" dirty="0" smtClean="0"/>
              <a:t>For example, you might have a binary data stream that consists of 80,000 bits. These bits might not need to be treated individually, but might instead be grouped into symbols. For instance, if it is known that bits represent a gray-intensity image with each pixel represented by 8 bits, then we have 10,000 pixels or symbols. Furthermore, if width and height of the image are both 100, the bit stream might be interpreted as a gray image of size 100 × 100. Here, each symbol is represented by 8 bits, and there can be 2</a:t>
            </a:r>
            <a:r>
              <a:rPr lang="en-US" sz="2400" baseline="30000" dirty="0" smtClean="0"/>
              <a:t>8</a:t>
            </a:r>
            <a:r>
              <a:rPr lang="en-US" sz="2400" dirty="0" smtClean="0"/>
              <a:t> = 256 different possible gray levels or symbols.</a:t>
            </a:r>
          </a:p>
          <a:p>
            <a:r>
              <a:rPr lang="en-US" sz="2400" dirty="0" smtClean="0"/>
              <a:t>Also, the arrangement of the symbols is important</a:t>
            </a:r>
            <a:endParaRPr lang="en-US" sz="2400" dirty="0"/>
          </a:p>
        </p:txBody>
      </p:sp>
    </p:spTree>
    <p:extLst>
      <p:ext uri="{BB962C8B-B14F-4D97-AF65-F5344CB8AC3E}">
        <p14:creationId xmlns:p14="http://schemas.microsoft.com/office/powerpoint/2010/main" val="91303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8274"/>
            <a:ext cx="10515600" cy="5288689"/>
          </a:xfrm>
        </p:spPr>
        <p:txBody>
          <a:bodyPr>
            <a:normAutofit fontScale="92500" lnSpcReduction="20000"/>
          </a:bodyPr>
          <a:lstStyle/>
          <a:p>
            <a:pPr algn="just"/>
            <a:r>
              <a:rPr lang="en-US" sz="2400" u="sng" dirty="0" smtClean="0">
                <a:solidFill>
                  <a:srgbClr val="C00000"/>
                </a:solidFill>
              </a:rPr>
              <a:t>Alphabet and Symbol: </a:t>
            </a:r>
            <a:r>
              <a:rPr lang="en-US" sz="2400" dirty="0" smtClean="0"/>
              <a:t>Information can be thought of as an organization of individual elements called </a:t>
            </a:r>
            <a:r>
              <a:rPr lang="en-US" sz="2400" i="1" dirty="0" smtClean="0">
                <a:solidFill>
                  <a:srgbClr val="00B0F0"/>
                </a:solidFill>
              </a:rPr>
              <a:t>symbols</a:t>
            </a:r>
            <a:r>
              <a:rPr lang="en-US" sz="2400" dirty="0" smtClean="0"/>
              <a:t>. </a:t>
            </a:r>
          </a:p>
          <a:p>
            <a:pPr algn="just"/>
            <a:r>
              <a:rPr lang="en-US" sz="2400" dirty="0" smtClean="0"/>
              <a:t>An </a:t>
            </a:r>
            <a:r>
              <a:rPr lang="en-US" sz="2400" i="1" dirty="0" smtClean="0">
                <a:solidFill>
                  <a:srgbClr val="00B0F0"/>
                </a:solidFill>
              </a:rPr>
              <a:t>alphabet</a:t>
            </a:r>
            <a:r>
              <a:rPr lang="en-US" sz="2400" dirty="0" smtClean="0"/>
              <a:t> is defined as a distinct and nonempty set of symbols. </a:t>
            </a:r>
          </a:p>
          <a:p>
            <a:pPr algn="just"/>
            <a:r>
              <a:rPr lang="en-US" sz="2400" dirty="0" smtClean="0"/>
              <a:t>The number or length of symbols in the set is known as the </a:t>
            </a:r>
            <a:r>
              <a:rPr lang="en-US" sz="2400" i="1" dirty="0" smtClean="0">
                <a:solidFill>
                  <a:srgbClr val="00B0F0"/>
                </a:solidFill>
              </a:rPr>
              <a:t>vocabulary</a:t>
            </a:r>
            <a:r>
              <a:rPr lang="en-US" sz="2400" dirty="0" smtClean="0"/>
              <a:t>. </a:t>
            </a:r>
          </a:p>
          <a:p>
            <a:pPr algn="just"/>
            <a:r>
              <a:rPr lang="en-US" sz="2400" dirty="0" smtClean="0"/>
              <a:t>We can define an alphabet of symbols as S = {s1, s2, s3, s4 . . . </a:t>
            </a:r>
            <a:r>
              <a:rPr lang="en-US" sz="2400" dirty="0" err="1" smtClean="0"/>
              <a:t>sn</a:t>
            </a:r>
            <a:r>
              <a:rPr lang="en-US" sz="2400" dirty="0" smtClean="0"/>
              <a:t>}. Though n can be very large, in practice, an alphabet is limited and finite and, hence, has a well-defined vocabulary.</a:t>
            </a:r>
          </a:p>
          <a:p>
            <a:pPr algn="just"/>
            <a:r>
              <a:rPr lang="en-US" sz="2400" dirty="0" smtClean="0"/>
              <a:t>In the previous example involving a gray image, each pixel is represented by 8 bits and can have one of 2</a:t>
            </a:r>
            <a:r>
              <a:rPr lang="en-US" sz="2400" baseline="30000" dirty="0" smtClean="0"/>
              <a:t>8</a:t>
            </a:r>
            <a:r>
              <a:rPr lang="en-US" sz="2400" dirty="0" smtClean="0"/>
              <a:t> or 256 unique values. Here, vocabulary consists of 256 symbols, where each symbol is represented or coded by 8 bits.</a:t>
            </a:r>
          </a:p>
          <a:p>
            <a:pPr algn="just"/>
            <a:r>
              <a:rPr lang="en-US" sz="2400" u="sng" dirty="0" smtClean="0">
                <a:solidFill>
                  <a:srgbClr val="C00000"/>
                </a:solidFill>
              </a:rPr>
              <a:t>Sequence: </a:t>
            </a:r>
            <a:r>
              <a:rPr lang="en-US" sz="2400" dirty="0" smtClean="0"/>
              <a:t>A series of symbols of a given alphabet form a sequence. For the alphabet {s1, s2, s3, s4}, a sample sequence is s1 s2 s1 s2 </a:t>
            </a:r>
            <a:r>
              <a:rPr lang="en-US" sz="2400" dirty="0" err="1" smtClean="0"/>
              <a:t>s2</a:t>
            </a:r>
            <a:r>
              <a:rPr lang="en-US" sz="2400" dirty="0" smtClean="0"/>
              <a:t> </a:t>
            </a:r>
            <a:r>
              <a:rPr lang="en-US" sz="2400" dirty="0" err="1" smtClean="0"/>
              <a:t>s2</a:t>
            </a:r>
            <a:r>
              <a:rPr lang="en-US" sz="2400" dirty="0" smtClean="0"/>
              <a:t> s1 s2 s3 s4 s1 s2 s3. </a:t>
            </a:r>
          </a:p>
          <a:p>
            <a:pPr algn="just"/>
            <a:r>
              <a:rPr lang="en-US" sz="2400" dirty="0" smtClean="0"/>
              <a:t>A sequence of symbols is also termed a message produced by the source using the alphabet, and represents information.</a:t>
            </a:r>
          </a:p>
          <a:p>
            <a:pPr algn="just"/>
            <a:r>
              <a:rPr lang="en-US" sz="2400" dirty="0" smtClean="0"/>
              <a:t>When looking at a sequence, some symbols might occur more commonly than other symbols. The frequency of occurrence of a symbol is an important factor when coding information represented by the symbols. The frequency is also known as probability.</a:t>
            </a:r>
            <a:endParaRPr lang="en-US" sz="2400" u="sng" dirty="0">
              <a:solidFill>
                <a:srgbClr val="C00000"/>
              </a:solidFill>
            </a:endParaRPr>
          </a:p>
        </p:txBody>
      </p:sp>
    </p:spTree>
    <p:extLst>
      <p:ext uri="{BB962C8B-B14F-4D97-AF65-F5344CB8AC3E}">
        <p14:creationId xmlns:p14="http://schemas.microsoft.com/office/powerpoint/2010/main" val="162002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lstStyle/>
          <a:p>
            <a:r>
              <a:rPr lang="en-US" dirty="0" smtClean="0">
                <a:solidFill>
                  <a:srgbClr val="00B0F0"/>
                </a:solidFill>
              </a:rPr>
              <a:t>Symbol Probability</a:t>
            </a:r>
            <a:r>
              <a:rPr lang="en-US" dirty="0" smtClean="0"/>
              <a:t>: The probability of occurrence of a symbol is defined by the ratio of the number of occurrences of that symbol over the length of the entire message.</a:t>
            </a:r>
          </a:p>
          <a:p>
            <a:pPr marL="0" indent="0">
              <a:buNone/>
            </a:pPr>
            <a:endParaRPr lang="en-US" dirty="0"/>
          </a:p>
          <a:p>
            <a:endParaRPr lang="en-US" dirty="0" smtClean="0"/>
          </a:p>
          <a:p>
            <a:r>
              <a:rPr lang="en-US" dirty="0" smtClean="0"/>
              <a:t>where m</a:t>
            </a:r>
            <a:r>
              <a:rPr lang="en-US" baseline="-25000" dirty="0" smtClean="0"/>
              <a:t>i</a:t>
            </a:r>
            <a:r>
              <a:rPr lang="en-US" dirty="0" smtClean="0"/>
              <a:t> is the number of times symbol </a:t>
            </a:r>
            <a:r>
              <a:rPr lang="en-US" dirty="0" err="1" smtClean="0"/>
              <a:t>s</a:t>
            </a:r>
            <a:r>
              <a:rPr lang="en-US" baseline="-25000" dirty="0" err="1" smtClean="0"/>
              <a:t>i</a:t>
            </a:r>
            <a:r>
              <a:rPr lang="en-US" dirty="0" smtClean="0"/>
              <a:t> </a:t>
            </a:r>
            <a:r>
              <a:rPr lang="en-US" dirty="0" smtClean="0"/>
              <a:t>occurs in the message of length N.</a:t>
            </a:r>
          </a:p>
          <a:p>
            <a:r>
              <a:rPr lang="en-US" dirty="0" smtClean="0"/>
              <a:t>Most coding algorithms make extensive use of symbol probabilities to obtain optimal codes for compression.</a:t>
            </a:r>
          </a:p>
          <a:p>
            <a:endParaRPr lang="en-US" dirty="0"/>
          </a:p>
        </p:txBody>
      </p:sp>
      <p:pic>
        <p:nvPicPr>
          <p:cNvPr id="4" name="Picture 3"/>
          <p:cNvPicPr>
            <a:picLocks noChangeAspect="1"/>
          </p:cNvPicPr>
          <p:nvPr/>
        </p:nvPicPr>
        <p:blipFill>
          <a:blip r:embed="rId2"/>
          <a:stretch>
            <a:fillRect/>
          </a:stretch>
        </p:blipFill>
        <p:spPr>
          <a:xfrm>
            <a:off x="4687795" y="2583997"/>
            <a:ext cx="1020673" cy="773158"/>
          </a:xfrm>
          <a:prstGeom prst="rect">
            <a:avLst/>
          </a:prstGeom>
        </p:spPr>
      </p:pic>
    </p:spTree>
    <p:extLst>
      <p:ext uri="{BB962C8B-B14F-4D97-AF65-F5344CB8AC3E}">
        <p14:creationId xmlns:p14="http://schemas.microsoft.com/office/powerpoint/2010/main" val="250224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88720"/>
            <a:ext cx="10515600" cy="4988243"/>
          </a:xfrm>
        </p:spPr>
        <p:txBody>
          <a:bodyPr>
            <a:normAutofit fontScale="92500" lnSpcReduction="10000"/>
          </a:bodyPr>
          <a:lstStyle/>
          <a:p>
            <a:r>
              <a:rPr lang="en-US" sz="2600" dirty="0" smtClean="0">
                <a:solidFill>
                  <a:srgbClr val="C00000"/>
                </a:solidFill>
              </a:rPr>
              <a:t>Entropy: </a:t>
            </a:r>
            <a:r>
              <a:rPr lang="en-US" sz="2600" dirty="0" smtClean="0"/>
              <a:t>Shannon’s information theory borrows the definition of entropy from physics to quantify the amount of information contained in a message of symbols given their probabilities of occurrence.</a:t>
            </a:r>
          </a:p>
          <a:p>
            <a:r>
              <a:rPr lang="en-US" sz="2600" dirty="0" smtClean="0"/>
              <a:t>For source-producing symbols, where each symbol </a:t>
            </a:r>
            <a:r>
              <a:rPr lang="en-US" sz="2600" dirty="0" err="1" smtClean="0"/>
              <a:t>i</a:t>
            </a:r>
            <a:r>
              <a:rPr lang="en-US" sz="2600" dirty="0" smtClean="0"/>
              <a:t> has a probability distribution P</a:t>
            </a:r>
            <a:r>
              <a:rPr lang="en-US" sz="2600" baseline="-25000" dirty="0" smtClean="0"/>
              <a:t>i </a:t>
            </a:r>
            <a:r>
              <a:rPr lang="en-US" sz="2600" dirty="0" smtClean="0"/>
              <a:t>, the entropy is defined as</a:t>
            </a:r>
          </a:p>
          <a:p>
            <a:endParaRPr lang="en-US" sz="2600" dirty="0"/>
          </a:p>
          <a:p>
            <a:endParaRPr lang="en-US" sz="2600" dirty="0" smtClean="0"/>
          </a:p>
          <a:p>
            <a:r>
              <a:rPr lang="en-US" sz="2600" dirty="0" smtClean="0"/>
              <a:t>For the symbol </a:t>
            </a:r>
            <a:r>
              <a:rPr lang="en-US" sz="2600" dirty="0" err="1" smtClean="0"/>
              <a:t>s</a:t>
            </a:r>
            <a:r>
              <a:rPr lang="en-US" sz="2600" baseline="-25000" dirty="0" err="1" smtClean="0"/>
              <a:t>i</a:t>
            </a:r>
            <a:r>
              <a:rPr lang="en-US" sz="2600" dirty="0" smtClean="0"/>
              <a:t> having a probability P</a:t>
            </a:r>
            <a:r>
              <a:rPr lang="en-US" sz="2600" baseline="-25000" dirty="0" smtClean="0"/>
              <a:t>i</a:t>
            </a:r>
            <a:r>
              <a:rPr lang="en-US" sz="2600" dirty="0" smtClean="0"/>
              <a:t> , Shannon defined the notion of self-information of the symbol given by log</a:t>
            </a:r>
            <a:r>
              <a:rPr lang="en-US" sz="2600" baseline="-25000" dirty="0" smtClean="0"/>
              <a:t>2</a:t>
            </a:r>
            <a:r>
              <a:rPr lang="en-US" sz="2600" dirty="0" smtClean="0"/>
              <a:t>(1/P</a:t>
            </a:r>
            <a:r>
              <a:rPr lang="en-US" sz="2600" baseline="-25000" dirty="0" smtClean="0"/>
              <a:t>i</a:t>
            </a:r>
            <a:r>
              <a:rPr lang="en-US" sz="2600" dirty="0" smtClean="0"/>
              <a:t>).</a:t>
            </a:r>
          </a:p>
          <a:p>
            <a:r>
              <a:rPr lang="en-US" sz="2600" dirty="0" smtClean="0"/>
              <a:t>The self-information represents number of bits of information contained in the symbol and, hence, the number of bits used to send that message.</a:t>
            </a:r>
          </a:p>
          <a:p>
            <a:r>
              <a:rPr lang="en-US" sz="2600" dirty="0" smtClean="0"/>
              <a:t>Entropy, then, becomes the weighted average of the information carried by each symbol and, hence, the average symbol length.</a:t>
            </a:r>
          </a:p>
          <a:p>
            <a:endParaRPr lang="en-US" dirty="0">
              <a:solidFill>
                <a:srgbClr val="C00000"/>
              </a:solidFill>
            </a:endParaRPr>
          </a:p>
        </p:txBody>
      </p:sp>
      <p:pic>
        <p:nvPicPr>
          <p:cNvPr id="4" name="Picture 3"/>
          <p:cNvPicPr>
            <a:picLocks noChangeAspect="1"/>
          </p:cNvPicPr>
          <p:nvPr/>
        </p:nvPicPr>
        <p:blipFill>
          <a:blip r:embed="rId2"/>
          <a:stretch>
            <a:fillRect/>
          </a:stretch>
        </p:blipFill>
        <p:spPr>
          <a:xfrm>
            <a:off x="3918858" y="2872944"/>
            <a:ext cx="3827417" cy="809897"/>
          </a:xfrm>
          <a:prstGeom prst="rect">
            <a:avLst/>
          </a:prstGeom>
        </p:spPr>
      </p:pic>
    </p:spTree>
    <p:extLst>
      <p:ext uri="{BB962C8B-B14F-4D97-AF65-F5344CB8AC3E}">
        <p14:creationId xmlns:p14="http://schemas.microsoft.com/office/powerpoint/2010/main" val="2079379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TotalTime>
  <Words>1229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Comic Sans MS</vt:lpstr>
      <vt:lpstr>Times New Roman</vt:lpstr>
      <vt:lpstr>Office Theme</vt:lpstr>
      <vt:lpstr>Multimedia Systems Lecture – 21</vt:lpstr>
      <vt:lpstr>Multimedia Data Compression</vt:lpstr>
      <vt:lpstr>PowerPoint Presentation</vt:lpstr>
      <vt:lpstr>PowerPoint Presentation</vt:lpstr>
      <vt:lpstr>Basics of Information Theory</vt:lpstr>
      <vt:lpstr>PowerPoint Presentation</vt:lpstr>
      <vt:lpstr>PowerPoint Presentation</vt:lpstr>
      <vt:lpstr>PowerPoint Presentation</vt:lpstr>
      <vt:lpstr>PowerPoint Presentation</vt:lpstr>
      <vt:lpstr>PowerPoint Presentation</vt:lpstr>
      <vt:lpstr>PowerPoint Presentation</vt:lpstr>
      <vt:lpstr>Histograms for two gray-level images. a Uniform distribution; b A sample binary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Systems Lecture – 21</dc:title>
  <dc:creator>Windows User</dc:creator>
  <cp:lastModifiedBy>Windows User</cp:lastModifiedBy>
  <cp:revision>14</cp:revision>
  <dcterms:created xsi:type="dcterms:W3CDTF">2022-02-24T07:16:18Z</dcterms:created>
  <dcterms:modified xsi:type="dcterms:W3CDTF">2022-02-24T11:31:46Z</dcterms:modified>
</cp:coreProperties>
</file>