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EB1461-067A-42E7-B3FD-D2804DE8F81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400178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B1461-067A-42E7-B3FD-D2804DE8F81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391477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B1461-067A-42E7-B3FD-D2804DE8F81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315670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B1461-067A-42E7-B3FD-D2804DE8F81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58998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1461-067A-42E7-B3FD-D2804DE8F81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67635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EB1461-067A-42E7-B3FD-D2804DE8F81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18779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EB1461-067A-42E7-B3FD-D2804DE8F819}"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62954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EB1461-067A-42E7-B3FD-D2804DE8F819}"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70692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1461-067A-42E7-B3FD-D2804DE8F819}"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125670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EB1461-067A-42E7-B3FD-D2804DE8F81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163417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EB1461-067A-42E7-B3FD-D2804DE8F81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429E1-8111-4FD1-84C7-859554BA660E}" type="slidenum">
              <a:rPr lang="en-US" smtClean="0"/>
              <a:t>‹#›</a:t>
            </a:fld>
            <a:endParaRPr lang="en-US"/>
          </a:p>
        </p:txBody>
      </p:sp>
    </p:spTree>
    <p:extLst>
      <p:ext uri="{BB962C8B-B14F-4D97-AF65-F5344CB8AC3E}">
        <p14:creationId xmlns:p14="http://schemas.microsoft.com/office/powerpoint/2010/main" val="242936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1461-067A-42E7-B3FD-D2804DE8F819}" type="datetimeFigureOut">
              <a:rPr lang="en-US" smtClean="0"/>
              <a:t>3/3/2022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429E1-8111-4FD1-84C7-859554BA660E}" type="slidenum">
              <a:rPr lang="en-US" smtClean="0"/>
              <a:t>‹#›</a:t>
            </a:fld>
            <a:endParaRPr lang="en-US"/>
          </a:p>
        </p:txBody>
      </p:sp>
    </p:spTree>
    <p:extLst>
      <p:ext uri="{BB962C8B-B14F-4D97-AF65-F5344CB8AC3E}">
        <p14:creationId xmlns:p14="http://schemas.microsoft.com/office/powerpoint/2010/main" val="278277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22</a:t>
            </a:r>
            <a:endParaRPr lang="en-US" dirty="0"/>
          </a:p>
        </p:txBody>
      </p:sp>
      <p:sp>
        <p:nvSpPr>
          <p:cNvPr id="3" name="Subtitle 2"/>
          <p:cNvSpPr>
            <a:spLocks noGrp="1"/>
          </p:cNvSpPr>
          <p:nvPr>
            <p:ph type="subTitle" idx="1"/>
          </p:nvPr>
        </p:nvSpPr>
        <p:spPr/>
        <p:txBody>
          <a:bodyPr>
            <a:normAutofit lnSpcReduction="10000"/>
          </a:bodyPr>
          <a:lstStyle/>
          <a:p>
            <a:r>
              <a:rPr lang="en-IN" i="1" dirty="0" smtClean="0">
                <a:sym typeface="+mn-ea"/>
              </a:rPr>
              <a:t>By</a:t>
            </a:r>
          </a:p>
          <a:p>
            <a:r>
              <a:rPr lang="en-IN" dirty="0" err="1" smtClean="0">
                <a:latin typeface="Comic Sans MS" panose="030F0702030302020204" pitchFamily="66" charset="0"/>
                <a:sym typeface="+mn-ea"/>
              </a:rPr>
              <a:t>Dr.</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Priyambada</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Subudhi</a:t>
            </a:r>
            <a:endParaRPr lang="en-IN" dirty="0" smtClean="0">
              <a:latin typeface="Comic Sans MS" panose="030F0702030302020204" pitchFamily="66" charset="0"/>
            </a:endParaRPr>
          </a:p>
          <a:p>
            <a:r>
              <a:rPr lang="en-US" dirty="0" smtClean="0">
                <a:latin typeface="Comic Sans MS" panose="030F0702030302020204" pitchFamily="66" charset="0"/>
                <a:cs typeface="Times New Roman" panose="02020603050405020304" pitchFamily="18" charset="0"/>
                <a:sym typeface="+mn-ea"/>
              </a:rPr>
              <a:t>Assistant Professor</a:t>
            </a:r>
          </a:p>
          <a:p>
            <a:r>
              <a:rPr lang="en-US" dirty="0" smtClean="0">
                <a:latin typeface="Comic Sans MS" panose="030F0702030302020204" pitchFamily="66" charset="0"/>
                <a:cs typeface="Times New Roman" panose="02020603050405020304" pitchFamily="18" charset="0"/>
                <a:sym typeface="+mn-ea"/>
              </a:rPr>
              <a:t>IIIT Sri City</a:t>
            </a:r>
            <a:endParaRPr lang="en-IN" dirty="0" smtClean="0"/>
          </a:p>
          <a:p>
            <a:endParaRPr lang="en-US" dirty="0"/>
          </a:p>
        </p:txBody>
      </p:sp>
    </p:spTree>
    <p:extLst>
      <p:ext uri="{BB962C8B-B14F-4D97-AF65-F5344CB8AC3E}">
        <p14:creationId xmlns:p14="http://schemas.microsoft.com/office/powerpoint/2010/main" val="118626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Lossless Compression</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Lossless compression techniques achieve compression by removing the redundancy in the signal.</a:t>
            </a:r>
          </a:p>
          <a:p>
            <a:pPr algn="just"/>
            <a:r>
              <a:rPr lang="en-US" dirty="0" smtClean="0"/>
              <a:t>This is normally achieved by assigning new codes to the symbols based on the frequency of occurrence of the symbols in the message.</a:t>
            </a:r>
          </a:p>
          <a:p>
            <a:pPr algn="just"/>
            <a:r>
              <a:rPr lang="en-US" dirty="0"/>
              <a:t>M</a:t>
            </a:r>
            <a:r>
              <a:rPr lang="en-US" dirty="0" smtClean="0"/>
              <a:t>ore frequent symbols are assigned shorter codes and vice versa. </a:t>
            </a:r>
          </a:p>
          <a:p>
            <a:pPr algn="just"/>
            <a:r>
              <a:rPr lang="en-US" dirty="0" smtClean="0"/>
              <a:t>Sometimes the entire message to be coded is not readily available and frequency of symbols cannot be computed a priori.</a:t>
            </a:r>
          </a:p>
          <a:p>
            <a:pPr algn="just"/>
            <a:r>
              <a:rPr lang="en-US" dirty="0" smtClean="0"/>
              <a:t>In such cases, a probabilistic model is assumed and the source symbols are assigned a model probability. The lossless compression algorithms make use of the probabilistic models to compute efficient codes for the symbols.</a:t>
            </a:r>
          </a:p>
          <a:p>
            <a:pPr algn="just"/>
            <a:r>
              <a:rPr lang="en-US" dirty="0" smtClean="0"/>
              <a:t>lossless coding techniques based on a probabilistic model might not necessarily guarantee compression when the distribution of symbols in the message does not confirm to the probabilistic model used.</a:t>
            </a:r>
            <a:endParaRPr lang="en-US" dirty="0"/>
          </a:p>
        </p:txBody>
      </p:sp>
    </p:spTree>
    <p:extLst>
      <p:ext uri="{BB962C8B-B14F-4D97-AF65-F5344CB8AC3E}">
        <p14:creationId xmlns:p14="http://schemas.microsoft.com/office/powerpoint/2010/main" val="391664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Run Length Encoding</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r>
              <a:rPr lang="en-US" dirty="0" smtClean="0"/>
              <a:t>Instead of assuming a memoryless source, run-length coding (RLC) exploits memory present in the information source.</a:t>
            </a:r>
          </a:p>
          <a:p>
            <a:r>
              <a:rPr lang="en-US" dirty="0" smtClean="0"/>
              <a:t>It is one of the simplest forms of data compression. </a:t>
            </a:r>
          </a:p>
          <a:p>
            <a:r>
              <a:rPr lang="en-US" dirty="0" smtClean="0"/>
              <a:t>The basic idea is that if the information source we wish to compress has the property that symbols tend to form continuous groups, instead of coding each symbol in the group individually, we can code one such symbol and the length of the group.</a:t>
            </a:r>
          </a:p>
          <a:p>
            <a:r>
              <a:rPr lang="en-US" dirty="0" smtClean="0"/>
              <a:t>A sample string of symbols is as follows:</a:t>
            </a:r>
          </a:p>
          <a:p>
            <a:pPr marL="457200" lvl="1" indent="0">
              <a:buNone/>
            </a:pPr>
            <a:r>
              <a:rPr lang="en-US" dirty="0" smtClean="0"/>
              <a:t>			BBBBEEEEEEEECCCCDAAAAA.</a:t>
            </a:r>
          </a:p>
          <a:p>
            <a:r>
              <a:rPr lang="en-US" dirty="0" smtClean="0"/>
              <a:t>It can be represented as </a:t>
            </a:r>
          </a:p>
          <a:p>
            <a:pPr marL="457200" lvl="1" indent="0">
              <a:buNone/>
            </a:pPr>
            <a:r>
              <a:rPr lang="en-US" dirty="0"/>
              <a:t>	</a:t>
            </a:r>
            <a:r>
              <a:rPr lang="en-US" dirty="0" smtClean="0"/>
              <a:t>		   4B8E4C1D5A.</a:t>
            </a:r>
            <a:endParaRPr lang="en-US" dirty="0"/>
          </a:p>
        </p:txBody>
      </p:sp>
    </p:spTree>
    <p:extLst>
      <p:ext uri="{BB962C8B-B14F-4D97-AF65-F5344CB8AC3E}">
        <p14:creationId xmlns:p14="http://schemas.microsoft.com/office/powerpoint/2010/main" val="177024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lstStyle/>
          <a:p>
            <a:r>
              <a:rPr lang="en-US" dirty="0" smtClean="0"/>
              <a:t>Run length encoding is used in a variety of tools involving text, audio, images, and video.</a:t>
            </a:r>
          </a:p>
          <a:p>
            <a:r>
              <a:rPr lang="en-US" dirty="0" smtClean="0"/>
              <a:t>Consider a </a:t>
            </a:r>
            <a:r>
              <a:rPr lang="en-US" dirty="0" err="1" smtClean="0"/>
              <a:t>bilevel</a:t>
            </a:r>
            <a:r>
              <a:rPr lang="en-US" dirty="0" smtClean="0"/>
              <a:t> image (one with only 1-bit black and white pixels) with monotone regions. This information source can be efficiently coded using run-length coding. In fact, since there are only two symbols, we do not even need to code any symbol at the start of each run. Instead, we can assume that the starting run is always of a particular color (either black or white) and simply code the length of each run.</a:t>
            </a:r>
          </a:p>
        </p:txBody>
      </p:sp>
    </p:spTree>
    <p:extLst>
      <p:ext uri="{BB962C8B-B14F-4D97-AF65-F5344CB8AC3E}">
        <p14:creationId xmlns:p14="http://schemas.microsoft.com/office/powerpoint/2010/main" val="197684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Variable-Length Coding</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lstStyle/>
          <a:p>
            <a:r>
              <a:rPr lang="en-US" dirty="0" smtClean="0"/>
              <a:t>Since the entropy indicates the information content in an information source S, it leads to a family of coding methods commonly known as entropy coding methods.</a:t>
            </a:r>
          </a:p>
          <a:p>
            <a:r>
              <a:rPr lang="en-US" dirty="0"/>
              <a:t>V</a:t>
            </a:r>
            <a:r>
              <a:rPr lang="en-US" dirty="0" smtClean="0"/>
              <a:t>ariable-length coding (VLC) is one of the best-known such methods.</a:t>
            </a:r>
          </a:p>
          <a:p>
            <a:r>
              <a:rPr lang="en-US" dirty="0"/>
              <a:t>W</a:t>
            </a:r>
            <a:r>
              <a:rPr lang="en-US" dirty="0" smtClean="0"/>
              <a:t>e will study the </a:t>
            </a:r>
          </a:p>
          <a:p>
            <a:pPr lvl="1"/>
            <a:r>
              <a:rPr lang="en-US" dirty="0" smtClean="0"/>
              <a:t>Shannon–</a:t>
            </a:r>
            <a:r>
              <a:rPr lang="en-US" dirty="0" err="1" smtClean="0"/>
              <a:t>Fano</a:t>
            </a:r>
            <a:r>
              <a:rPr lang="en-US" dirty="0" smtClean="0"/>
              <a:t> algorithm</a:t>
            </a:r>
          </a:p>
          <a:p>
            <a:pPr lvl="1"/>
            <a:r>
              <a:rPr lang="en-US" dirty="0" smtClean="0"/>
              <a:t>Huffman coding</a:t>
            </a:r>
            <a:endParaRPr lang="en-US" dirty="0"/>
          </a:p>
        </p:txBody>
      </p:sp>
    </p:spTree>
    <p:extLst>
      <p:ext uri="{BB962C8B-B14F-4D97-AF65-F5344CB8AC3E}">
        <p14:creationId xmlns:p14="http://schemas.microsoft.com/office/powerpoint/2010/main" val="425505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Shannon–</a:t>
            </a:r>
            <a:r>
              <a:rPr lang="en-US" dirty="0" err="1" smtClean="0">
                <a:solidFill>
                  <a:srgbClr val="FF0000"/>
                </a:solidFill>
                <a:latin typeface="Comic Sans MS" panose="030F0702030302020204" pitchFamily="66" charset="0"/>
              </a:rPr>
              <a:t>Fano</a:t>
            </a:r>
            <a:r>
              <a:rPr lang="en-US" dirty="0" smtClean="0">
                <a:solidFill>
                  <a:srgbClr val="FF0000"/>
                </a:solidFill>
                <a:latin typeface="Comic Sans MS" panose="030F0702030302020204" pitchFamily="66" charset="0"/>
              </a:rPr>
              <a:t> Algorithm</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dirty="0" smtClean="0"/>
              <a:t>let us suppose the symbols to be coded are the characters in the word HELLO. The frequency count of the symbols is</a:t>
            </a:r>
          </a:p>
          <a:p>
            <a:r>
              <a:rPr lang="en-US" dirty="0"/>
              <a:t> </a:t>
            </a:r>
            <a:r>
              <a:rPr lang="en-US" dirty="0" smtClean="0"/>
              <a:t>                       </a:t>
            </a:r>
            <a:r>
              <a:rPr lang="pt-BR" dirty="0" smtClean="0"/>
              <a:t>Symbol   H E L O</a:t>
            </a:r>
          </a:p>
          <a:p>
            <a:r>
              <a:rPr lang="pt-BR" dirty="0"/>
              <a:t> </a:t>
            </a:r>
            <a:r>
              <a:rPr lang="pt-BR" dirty="0" smtClean="0"/>
              <a:t>                          Count   1 1 2 1</a:t>
            </a:r>
          </a:p>
          <a:p>
            <a:r>
              <a:rPr lang="en-US" dirty="0" smtClean="0"/>
              <a:t>The encoding steps of the Shannon–</a:t>
            </a:r>
            <a:r>
              <a:rPr lang="en-US" dirty="0" err="1" smtClean="0"/>
              <a:t>Fano</a:t>
            </a:r>
            <a:r>
              <a:rPr lang="en-US" dirty="0" smtClean="0"/>
              <a:t> algorithm can be presented in the following top-down manner:</a:t>
            </a:r>
          </a:p>
          <a:p>
            <a:pPr lvl="1"/>
            <a:r>
              <a:rPr lang="en-US" dirty="0" smtClean="0"/>
              <a:t>Sort the symbols according to the frequency count of their occurrences.</a:t>
            </a:r>
          </a:p>
          <a:p>
            <a:pPr lvl="1"/>
            <a:r>
              <a:rPr lang="en-US" dirty="0" smtClean="0"/>
              <a:t>Recursively divide the symbols into two parts, each with approximately the same number of counts, until all parts contain only one symbol.</a:t>
            </a:r>
            <a:endParaRPr lang="en-US" dirty="0"/>
          </a:p>
        </p:txBody>
      </p:sp>
    </p:spTree>
    <p:extLst>
      <p:ext uri="{BB962C8B-B14F-4D97-AF65-F5344CB8AC3E}">
        <p14:creationId xmlns:p14="http://schemas.microsoft.com/office/powerpoint/2010/main" val="217537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846"/>
            <a:ext cx="10515600" cy="4962117"/>
          </a:xfrm>
        </p:spPr>
        <p:txBody>
          <a:bodyPr/>
          <a:lstStyle/>
          <a:p>
            <a:r>
              <a:rPr lang="en-US" dirty="0" smtClean="0"/>
              <a:t>Initially, the symbols are sorted as LHEO</a:t>
            </a:r>
            <a:endParaRPr lang="en-US" dirty="0"/>
          </a:p>
        </p:txBody>
      </p:sp>
      <p:pic>
        <p:nvPicPr>
          <p:cNvPr id="4" name="Picture 3"/>
          <p:cNvPicPr>
            <a:picLocks noChangeAspect="1"/>
          </p:cNvPicPr>
          <p:nvPr/>
        </p:nvPicPr>
        <p:blipFill>
          <a:blip r:embed="rId2"/>
          <a:stretch>
            <a:fillRect/>
          </a:stretch>
        </p:blipFill>
        <p:spPr>
          <a:xfrm>
            <a:off x="2289810" y="2328863"/>
            <a:ext cx="7429500" cy="3848100"/>
          </a:xfrm>
          <a:prstGeom prst="rect">
            <a:avLst/>
          </a:prstGeom>
        </p:spPr>
      </p:pic>
    </p:spTree>
    <p:extLst>
      <p:ext uri="{BB962C8B-B14F-4D97-AF65-F5344CB8AC3E}">
        <p14:creationId xmlns:p14="http://schemas.microsoft.com/office/powerpoint/2010/main" val="324477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One result of performing the Shannon–</a:t>
            </a:r>
            <a:r>
              <a:rPr lang="en-US" dirty="0" err="1" smtClean="0"/>
              <a:t>Fano</a:t>
            </a:r>
            <a:r>
              <a:rPr lang="en-US" dirty="0" smtClean="0"/>
              <a:t> algorithm on HELLO</a:t>
            </a:r>
            <a:endParaRPr lang="en-US" dirty="0"/>
          </a:p>
        </p:txBody>
      </p:sp>
      <p:pic>
        <p:nvPicPr>
          <p:cNvPr id="4" name="Picture 3"/>
          <p:cNvPicPr>
            <a:picLocks noChangeAspect="1"/>
          </p:cNvPicPr>
          <p:nvPr/>
        </p:nvPicPr>
        <p:blipFill>
          <a:blip r:embed="rId2"/>
          <a:stretch>
            <a:fillRect/>
          </a:stretch>
        </p:blipFill>
        <p:spPr>
          <a:xfrm>
            <a:off x="1842815" y="2885394"/>
            <a:ext cx="8715375" cy="2524125"/>
          </a:xfrm>
          <a:prstGeom prst="rect">
            <a:avLst/>
          </a:prstGeom>
        </p:spPr>
      </p:pic>
    </p:spTree>
    <p:extLst>
      <p:ext uri="{BB962C8B-B14F-4D97-AF65-F5344CB8AC3E}">
        <p14:creationId xmlns:p14="http://schemas.microsoft.com/office/powerpoint/2010/main" val="344611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Entropy is given by </a:t>
            </a:r>
            <a:endParaRPr lang="en-US" dirty="0"/>
          </a:p>
        </p:txBody>
      </p:sp>
      <p:pic>
        <p:nvPicPr>
          <p:cNvPr id="5" name="Picture 4"/>
          <p:cNvPicPr>
            <a:picLocks noChangeAspect="1"/>
          </p:cNvPicPr>
          <p:nvPr/>
        </p:nvPicPr>
        <p:blipFill>
          <a:blip r:embed="rId2"/>
          <a:stretch>
            <a:fillRect/>
          </a:stretch>
        </p:blipFill>
        <p:spPr>
          <a:xfrm>
            <a:off x="2605087" y="2762250"/>
            <a:ext cx="6981825" cy="1333500"/>
          </a:xfrm>
          <a:prstGeom prst="rect">
            <a:avLst/>
          </a:prstGeom>
        </p:spPr>
      </p:pic>
    </p:spTree>
    <p:extLst>
      <p:ext uri="{BB962C8B-B14F-4D97-AF65-F5344CB8AC3E}">
        <p14:creationId xmlns:p14="http://schemas.microsoft.com/office/powerpoint/2010/main" val="4158411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507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Comic Sans MS</vt:lpstr>
      <vt:lpstr>Times New Roman</vt:lpstr>
      <vt:lpstr>Office Theme</vt:lpstr>
      <vt:lpstr>Multimedia Systems Lecture – 22</vt:lpstr>
      <vt:lpstr>Lossless Compression</vt:lpstr>
      <vt:lpstr>Run Length Encoding</vt:lpstr>
      <vt:lpstr>PowerPoint Presentation</vt:lpstr>
      <vt:lpstr>Variable-Length Coding</vt:lpstr>
      <vt:lpstr>Shannon–Fano Algorithm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22</dc:title>
  <dc:creator>Windows User</dc:creator>
  <cp:lastModifiedBy>Windows User</cp:lastModifiedBy>
  <cp:revision>5</cp:revision>
  <dcterms:created xsi:type="dcterms:W3CDTF">2022-03-03T10:47:13Z</dcterms:created>
  <dcterms:modified xsi:type="dcterms:W3CDTF">2022-03-03T12:06:25Z</dcterms:modified>
</cp:coreProperties>
</file>