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0:57:4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9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77 2104 0 0,'-23'13'31'0'0,"21"-12"131"0"0,2-1-87 0 0,0 0 0 0 0,-1 1 0 0 0,1-1 0 0 0,0 0 0 0 0,0 0 0 0 0,0 1 0 0 0,0-1 0 0 0,0 0 0 0 0,0 1-1 0 0,0-1 1 0 0,0 0 0 0 0,0 1 0 0 0,0-1 0 0 0,0 0 0 0 0,0 0 0 0 0,0 1 0 0 0,0-1 0 0 0,0 0 0 0 0,0 1 0 0 0,0-1 0 0 0,0 0 0 0 0,1 0 0 0 0,-1 1-1 0 0,0-1 1 0 0,0 0 0 0 0,0 1 0 0 0,0-1 0 0 0,1 0 0 0 0,-1 0 0 0 0,0 0 0 0 0,0 1 0 0 0,0-1 0 0 0,1 0 0 0 0,-1 0 0 0 0,0 1 0 0 0,39-18 819 0 0,0 2 1 0 0,46-11-1 0 0,35-13-1251 0 0,-113 36-4868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9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6824 0 0,'0'0'1536'0'0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04:5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06:0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9648 0 0,'0'0'168'0'0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07:1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0,'0'0'-152'0'0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2:4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2304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3:2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4 896 0 0,'0'0'455'0'0,"-5"-1"-229"0"0,-16-2 1405 0 0,17 16-223 0 0,-18 0-926 0 0,0 2 0 0 0,2 1-1 0 0,0 1 1 0 0,-34 36 0 0 0,-116 177 456 0 0,64-82-565 0 0,9-15-96 0 0,-105 132-910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3:2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3208 0 0,'0'0'192'0'0,"-38"11"0"0"0,13-3 192 0 0,-9 12-8 0 0,-11 15 64 0 0,-7 9 8 0 0,-8 11-104 0 0,-3 8 0 0 0,-2 4-80 0 0,6 8 0 0 0,1 2-48 0 0,3 1 0 0 0,6-12-72 0 0,9-8 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6:3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4312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1:19:2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0 896 0 0,'0'0'0'0'0,"-25"0"8"0"0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A0D1-B899-407F-86CE-BC8E2400E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DC68B-3EC9-43C4-B8D8-7592D8B41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F8B4-6F26-4DFF-A888-7D15F67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26D0-6F24-4E22-9B7B-F4CE121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F198-8C59-4049-9EF2-C6FB8298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7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DAA1-1A4F-4616-87FB-413B15BA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5B126-52F9-45E0-91C6-C20BC581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CD33-2E1F-407C-AA42-6D99A7E5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3C84-0FE6-4A0E-86A5-2B0BCE3A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4853-295A-4798-82FE-EC23DA96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2B653-73D6-4070-A84F-EB27374B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F670-BC32-4520-B3CF-7DF123DC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AFD2-7111-47A4-A4CE-5949FD7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A0DA-6FD3-430D-9A53-08380701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CAD3-FF21-4C83-8D4E-96A7D1F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4E09-992B-4B97-88AC-15ABFFFF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4814-A96E-42FD-A5B7-44D94372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0C2B-412B-4288-A5C6-1B750B4D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B4BA-5469-44BF-BF70-5687A83D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80FB-01F6-4F53-B3A5-ED75C4F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C44-A06F-489F-8B9F-F81F855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2935-5561-442E-A8F0-20FEED5E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6668-4021-4286-B183-EEF27E9C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99BF-F80F-4B9F-BAAD-CC24BC63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C02D-B81F-4085-AA28-D5C0E36D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30CA-81CD-471D-91DE-D9B2629A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9C8E-DB5B-4287-B3D3-21DFFC47D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8365-D32D-4399-8F3A-7E06578F5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339C-CDC6-438A-8388-D6BEBC7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AC30-C820-4C52-8443-9A7FCFF4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13E3-5CB5-48A4-B031-F78A69E0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2B38-9B76-4A98-ADA5-6CD9F8E3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2F85-1B12-41BE-BC1C-75A93401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D10AB-EE14-4775-A873-F8B81EDA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5A48-52EE-4FA9-BA25-2900AC429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6E816-C60A-4E9C-8EB3-BC31FB573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7788-2445-457B-A57D-1A8C19F6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4CD7B-EB93-461C-8FFE-0A28CD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035B-4F47-4D83-86B0-C5990828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A20-32D3-4418-8AC1-311958B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2CBC3-03B1-4534-97EF-355752F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EB24F-6B32-4A83-8922-A7AB558B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F320B-95FF-4A49-A32F-0435F7A8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1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B33EE-8A65-4897-83D6-3E91ADFB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D9DA-DEA2-405C-A795-3D0E8A0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7DD8-1C65-4B2E-8008-914B96B0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F59A-5CCD-41B1-8A0A-9B9B5FD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714B-6500-489B-9FB9-6F33146F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8687-34D3-482A-9D65-3B979291B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7506-663C-42A1-A245-C5D12D37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2BBA-F406-48CC-8738-C162E37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BF0E-8141-4986-A561-0A4A94AA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A839-2DDF-49BC-9A3A-1C7B02FC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42105-0B62-4A99-88CF-6FA41217B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4B1F-899A-4C96-8ED1-C8F197DF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818F-CF5D-464D-BE5B-788DD3D6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543A-23C9-46E8-B15D-4C10C2D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9086-380D-4297-9528-7B951DD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8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11BA9-2F62-42EA-B96C-D905CA2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D0AD-CD8A-41AC-A177-E2490FFE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5932-0239-47DB-8308-C2BE41D13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BE49-9DB2-4AC7-BA33-DD05C980AF91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BB90-DB00-426C-B867-238118FCA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5DFD-C6A9-4A78-B3EB-7ED13E1B9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9EA9-DC28-444C-ADDF-EB3597E1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12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006A-3DAE-472B-88E2-1E9BBDC27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Multimedia Systems</a:t>
            </a:r>
            <a:br>
              <a:rPr lang="en-IN" dirty="0">
                <a:sym typeface="+mn-ea"/>
              </a:rPr>
            </a:br>
            <a:r>
              <a:rPr lang="en-IN" dirty="0">
                <a:sym typeface="+mn-ea"/>
              </a:rPr>
              <a:t>Lecture – 26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11904-69CC-4B66-8944-F99BA3D1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>
                <a:sym typeface="+mn-ea"/>
              </a:rPr>
              <a:t>By</a:t>
            </a:r>
          </a:p>
          <a:p>
            <a:r>
              <a:rPr lang="en-IN" dirty="0">
                <a:latin typeface="Comic Sans MS" panose="030F0702030302020204" pitchFamily="66" charset="0"/>
                <a:sym typeface="+mn-ea"/>
              </a:rPr>
              <a:t>Dr. Priyambada Subudhi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81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AD5-C80E-4773-A09E-CE840AA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Assignment</a:t>
            </a:r>
          </a:p>
          <a:p>
            <a:r>
              <a:rPr lang="en-IN" dirty="0"/>
              <a:t>A,B, and C,   P(A) = 0.5, P(B) = 0.25 and P(C) =0.25, Find out the arithmetic code for BACA.</a:t>
            </a:r>
          </a:p>
        </p:txBody>
      </p:sp>
    </p:spTree>
    <p:extLst>
      <p:ext uri="{BB962C8B-B14F-4D97-AF65-F5344CB8AC3E}">
        <p14:creationId xmlns:p14="http://schemas.microsoft.com/office/powerpoint/2010/main" val="38417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6D15-C6F9-4ACA-9E9A-158BB2E1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Arithmetic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999F-EEAB-440F-BA88-0E333751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Unlike the methods discussed previously, arithmetic coding overcomes the requirement of every symbol to be coded independently.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other words, coding every symbol was represented individually by a code, or a group was represented. Thus, a whole number of bits were required to encode a symbol (or symbol group).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Arithmetic coding overcomes this constraint by mapping an entire message to a real number between zero and one. This real number representing the entire message is coded as a binary number.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Arithmetic coding, thus, encodes a message entirely without assigning a fixed binary code to each symbol and, thereby, tends to produce better compression ratios.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80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D7F-CA20-459A-82AF-E7E52C01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/>
          <a:lstStyle/>
          <a:p>
            <a:pPr algn="just"/>
            <a:r>
              <a:rPr lang="en-US" dirty="0"/>
              <a:t>The coding process uses a one-dimensional table of probabilities instead of a tree structure.</a:t>
            </a:r>
          </a:p>
          <a:p>
            <a:pPr algn="just"/>
            <a:r>
              <a:rPr lang="en-US" dirty="0"/>
              <a:t>Given an alphabet of n symbols, there are an infinite number of messages that are possible. Each message is mapped to a unique real number in the interval [0,1). </a:t>
            </a:r>
          </a:p>
          <a:p>
            <a:pPr algn="just"/>
            <a:r>
              <a:rPr lang="en-US" dirty="0"/>
              <a:t>The interval contains an infinite amount of real numbers, so it must be possible to code any message uniquely to one number in the interval. </a:t>
            </a:r>
          </a:p>
          <a:p>
            <a:pPr algn="just"/>
            <a:r>
              <a:rPr lang="en-US" dirty="0"/>
              <a:t>The interval is first set at [0,1) for the first symbol, and then partitioned according to the symbol probabilities.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737E-0B0F-41A9-8C94-D33095C0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248"/>
            <a:ext cx="10515600" cy="53357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algorithm can be outlined as follows: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Divide the interval [0,1) into n segments corresponding to the n symbols; the segment of each symbol has a length proportional to its probability. Each segment </a:t>
            </a:r>
            <a:r>
              <a:rPr lang="en-US" dirty="0" err="1"/>
              <a:t>i</a:t>
            </a:r>
            <a:r>
              <a:rPr lang="en-US" dirty="0"/>
              <a:t> has an upper bound U and lower bound L corresponding to the start of the segment and the end of the segment (U  L  Pi 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Choose the segment that corresponds to the first symbol in the message string. This is the new current interval with its computed new upper and lower bounds.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Divide the new current interval again into n new segments with length proportional to the symbols probabilities and compute the new intervals accordingly.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From these new segments, choose the one corresponding to the next symbol in the message.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Continue Steps 3 and 4 until the whole message is coded.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Represent the segment’s value by a binary fraction in the final interval.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7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2D2B-7057-428F-8122-08FE18BC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848"/>
            <a:ext cx="10515600" cy="510711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Example -1</a:t>
            </a:r>
          </a:p>
          <a:p>
            <a:pPr marL="0" indent="0">
              <a:buNone/>
            </a:pPr>
            <a:r>
              <a:rPr lang="en-IN" sz="2400" dirty="0"/>
              <a:t>	Symbol statistics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>Encoding Sequence BALL </a:t>
            </a:r>
          </a:p>
          <a:p>
            <a:pPr marL="0" indent="0">
              <a:buNone/>
            </a:pPr>
            <a:r>
              <a:rPr lang="en-US" sz="2400" dirty="0"/>
              <a:t>Encode ‘B’: low=0+0.4*1=0.4 high=0+0.8*1=0.8 </a:t>
            </a:r>
          </a:p>
          <a:p>
            <a:pPr marL="0" indent="0">
              <a:buNone/>
            </a:pPr>
            <a:r>
              <a:rPr lang="en-US" sz="2400" dirty="0"/>
              <a:t>Encode ‘A’: low=0.4+(0)*(0.4)=0.4 high=0.4+(0.4)(0.4)=0.56 </a:t>
            </a:r>
          </a:p>
          <a:p>
            <a:pPr marL="0" indent="0">
              <a:buNone/>
            </a:pPr>
            <a:r>
              <a:rPr lang="en-US" sz="2400" dirty="0"/>
              <a:t>Encode ‘L’: low=0.4+(0.8)*(0.16)=0.528 high=0.4+(1.0)(0.16)=0.56 </a:t>
            </a:r>
          </a:p>
          <a:p>
            <a:pPr marL="0" indent="0">
              <a:buNone/>
            </a:pPr>
            <a:r>
              <a:rPr lang="en-US" sz="2400" dirty="0"/>
              <a:t>Encode ‘L’: low=0.528+(0.8)*(0.032)=0.5536 high=0.528+(1.0)(0.032)=0.56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0E34F-04D8-440C-A747-11407E12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23" y="1965960"/>
            <a:ext cx="9205339" cy="1865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849A66-6B50-423A-B3B6-FF0C1C66ACCB}"/>
                  </a:ext>
                </a:extLst>
              </p14:cNvPr>
              <p14:cNvContentPartPr/>
              <p14:nvPr/>
            </p14:nvContentPartPr>
            <p14:xfrm>
              <a:off x="9621504" y="3082896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849A66-6B50-423A-B3B6-FF0C1C66A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2504" y="30742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14E89F9-5C90-42FB-BE89-949C1F6C5903}"/>
                  </a:ext>
                </a:extLst>
              </p14:cNvPr>
              <p14:cNvContentPartPr/>
              <p14:nvPr/>
            </p14:nvContentPartPr>
            <p14:xfrm>
              <a:off x="10940544" y="3872376"/>
              <a:ext cx="360" cy="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14E89F9-5C90-42FB-BE89-949C1F6C5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1904" y="38637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2640B1B-88AC-4027-AC0C-CE38E511E2F6}"/>
              </a:ext>
            </a:extLst>
          </p:cNvPr>
          <p:cNvGrpSpPr/>
          <p:nvPr/>
        </p:nvGrpSpPr>
        <p:grpSpPr>
          <a:xfrm>
            <a:off x="9625824" y="6261336"/>
            <a:ext cx="198720" cy="259560"/>
            <a:chOff x="9625824" y="6261336"/>
            <a:chExt cx="1987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F948F1-4EB3-478E-8545-3F7EEECAB6A3}"/>
                    </a:ext>
                  </a:extLst>
                </p14:cNvPr>
                <p14:cNvContentPartPr/>
                <p14:nvPr/>
              </p14:nvContentPartPr>
              <p14:xfrm>
                <a:off x="9625824" y="6261336"/>
                <a:ext cx="360" cy="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F948F1-4EB3-478E-8545-3F7EEECAB6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17184" y="62523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72AAE45-22AE-426E-9716-2D038CBB85FE}"/>
                    </a:ext>
                  </a:extLst>
                </p14:cNvPr>
                <p14:cNvContentPartPr/>
                <p14:nvPr/>
              </p14:nvContentPartPr>
              <p14:xfrm>
                <a:off x="9824184" y="6520536"/>
                <a:ext cx="360" cy="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72AAE45-22AE-426E-9716-2D038CBB8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5184" y="65118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49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E358-659F-4AEA-8303-AE2611E5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Example -2 </a:t>
            </a:r>
            <a:r>
              <a:rPr lang="en-US" sz="2000" dirty="0"/>
              <a:t>Two symbols a, b having probabilities as follows P(a)  2/3, P(b)  1/3. To encode the message of length 4 “abba”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A85A-87F3-448C-9E03-99D76540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864" y="1793250"/>
            <a:ext cx="5257800" cy="45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BDD4-4F1E-411C-B56B-3ACB183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86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Adaptive Arithmetic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D20-B86D-49C0-B6D0-B79B93DF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454"/>
            <a:ext cx="10515600" cy="2891092"/>
          </a:xfrm>
        </p:spPr>
        <p:txBody>
          <a:bodyPr>
            <a:normAutofit fontScale="92500"/>
          </a:bodyPr>
          <a:lstStyle/>
          <a:p>
            <a:r>
              <a:rPr lang="en-IN" dirty="0"/>
              <a:t>Like adaptive Huffman coding, adaptive arithmetic coding is also possible. </a:t>
            </a:r>
          </a:p>
          <a:p>
            <a:r>
              <a:rPr lang="en-US" dirty="0"/>
              <a:t>The difference between the two is that there is no need to keep a tree for the codewords. The only information that needs to be synchronized is the frequency of occurrence of the symbols. </a:t>
            </a:r>
          </a:p>
          <a:p>
            <a:r>
              <a:rPr lang="en-US" dirty="0"/>
              <a:t>Unlike the previous example, the statistics table will be updated as symbols are encoded. The symbols are also updated when symbols are decoded.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6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483D-0374-449D-B34D-6B4371C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r>
              <a:rPr lang="en-IN" sz="2400" dirty="0"/>
              <a:t>Initial table 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US" sz="2400" dirty="0"/>
              <a:t>Encode ‘B’: low=0+0.4*1=0.4           high=0+0.8*1=0.8</a:t>
            </a:r>
          </a:p>
          <a:p>
            <a:pPr marL="0" indent="0">
              <a:buNone/>
            </a:pPr>
            <a:r>
              <a:rPr lang="en-US" sz="2400" dirty="0"/>
              <a:t>Table after ‘B’ is encoded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Encode ‘A’: low=0.4+(0)*(0.4)=0.4                    high=0.4+(0.4)(4/11)=6/11  </a:t>
            </a:r>
          </a:p>
          <a:p>
            <a:pPr marL="0" indent="0">
              <a:buNone/>
            </a:pPr>
            <a:r>
              <a:rPr lang="en-US" sz="2400" dirty="0"/>
              <a:t>Table after ‘A’ is encoded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315C5-E682-461A-A0F6-478AB360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87" y="1078992"/>
            <a:ext cx="4861560" cy="129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DE67D-E21B-411E-AAA1-BB5F659F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24" y="2964798"/>
            <a:ext cx="4654296" cy="1177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70D13-46FA-401A-B6A9-A41DE0D4B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256" y="4850603"/>
            <a:ext cx="4882896" cy="1326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A36F45-0AF2-4BEF-AEFA-8EF86E0FD5F4}"/>
                  </a:ext>
                </a:extLst>
              </p14:cNvPr>
              <p14:cNvContentPartPr/>
              <p14:nvPr/>
            </p14:nvContentPartPr>
            <p14:xfrm>
              <a:off x="7213104" y="2952936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A36F45-0AF2-4BEF-AEFA-8EF86E0FD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104" y="29442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DB017F2-31B6-4A1C-AA42-B23BC7723CC0}"/>
              </a:ext>
            </a:extLst>
          </p:cNvPr>
          <p:cNvGrpSpPr/>
          <p:nvPr/>
        </p:nvGrpSpPr>
        <p:grpSpPr>
          <a:xfrm>
            <a:off x="5002704" y="3327696"/>
            <a:ext cx="268560" cy="540360"/>
            <a:chOff x="5002704" y="3327696"/>
            <a:chExt cx="26856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4E2932-21C5-4278-B1B6-951E6E04FED4}"/>
                    </a:ext>
                  </a:extLst>
                </p14:cNvPr>
                <p14:cNvContentPartPr/>
                <p14:nvPr/>
              </p14:nvContentPartPr>
              <p14:xfrm>
                <a:off x="5002704" y="3327696"/>
                <a:ext cx="267480" cy="325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4E2932-21C5-4278-B1B6-951E6E04FE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93704" y="3318696"/>
                  <a:ext cx="285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0FC389-5664-48E3-BA38-869CA544C830}"/>
                    </a:ext>
                  </a:extLst>
                </p14:cNvPr>
                <p14:cNvContentPartPr/>
                <p14:nvPr/>
              </p14:nvContentPartPr>
              <p14:xfrm>
                <a:off x="5039784" y="3631176"/>
                <a:ext cx="231480" cy="23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0FC389-5664-48E3-BA38-869CA544C8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30784" y="3622536"/>
                  <a:ext cx="2491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67BAEAA-0217-4CCA-9FD3-CD0E0B6D251C}"/>
                  </a:ext>
                </a:extLst>
              </p14:cNvPr>
              <p14:cNvContentPartPr/>
              <p14:nvPr/>
            </p14:nvContentPartPr>
            <p14:xfrm>
              <a:off x="10898424" y="2304936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67BAEAA-0217-4CCA-9FD3-CD0E0B6D25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9784" y="22962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66D7A0-4C2D-4DD8-8144-22BD64CD9C7E}"/>
              </a:ext>
            </a:extLst>
          </p:cNvPr>
          <p:cNvGrpSpPr/>
          <p:nvPr/>
        </p:nvGrpSpPr>
        <p:grpSpPr>
          <a:xfrm>
            <a:off x="10516824" y="5062176"/>
            <a:ext cx="185400" cy="72360"/>
            <a:chOff x="10516824" y="5062176"/>
            <a:chExt cx="18540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D01547-1FE3-4E38-AEDB-44128A279480}"/>
                    </a:ext>
                  </a:extLst>
                </p14:cNvPr>
                <p14:cNvContentPartPr/>
                <p14:nvPr/>
              </p14:nvContentPartPr>
              <p14:xfrm>
                <a:off x="10563264" y="5097816"/>
                <a:ext cx="93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D01547-1FE3-4E38-AEDB-44128A2794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54624" y="5088816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A337F6-9C77-438E-869E-5E1F28B14ADA}"/>
                    </a:ext>
                  </a:extLst>
                </p14:cNvPr>
                <p14:cNvContentPartPr/>
                <p14:nvPr/>
              </p14:nvContentPartPr>
              <p14:xfrm>
                <a:off x="10516824" y="5098176"/>
                <a:ext cx="105840" cy="36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A337F6-9C77-438E-869E-5E1F28B14A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08184" y="5089536"/>
                  <a:ext cx="123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5074BC-96CF-49AC-9933-A90A9D148803}"/>
                    </a:ext>
                  </a:extLst>
                </p14:cNvPr>
                <p14:cNvContentPartPr/>
                <p14:nvPr/>
              </p14:nvContentPartPr>
              <p14:xfrm>
                <a:off x="10701864" y="5062176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5074BC-96CF-49AC-9933-A90A9D1488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93224" y="50531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3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6341-0306-4A6C-900F-FCB57D9F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Encode ‘L’: low=0.4+(8/55)*(10/12)=86/165 				        		high=0.4+(1.0)(8/55)=0.56 </a:t>
            </a:r>
          </a:p>
          <a:p>
            <a:pPr marL="0" indent="0">
              <a:buNone/>
            </a:pPr>
            <a:r>
              <a:rPr lang="en-US" sz="2400" dirty="0"/>
              <a:t>Table after ‘L’ is encoded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Encode ‘L’: low=(86/165)+(10/13)*(44/1815)=0.53986         	high=(86/165)+(1)(44/1815)=0.54545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EF096-5A67-4DD3-91A3-D6662F73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84" y="2599276"/>
            <a:ext cx="5294375" cy="12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Multimedia Systems Lecture – 26</vt:lpstr>
      <vt:lpstr>Arithmetic Coding</vt:lpstr>
      <vt:lpstr>PowerPoint Presentation</vt:lpstr>
      <vt:lpstr>PowerPoint Presentation</vt:lpstr>
      <vt:lpstr>PowerPoint Presentation</vt:lpstr>
      <vt:lpstr>PowerPoint Presentation</vt:lpstr>
      <vt:lpstr>Adaptive Arithmetic Coding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26</dc:title>
  <dc:creator>Priyambada Subudhi</dc:creator>
  <cp:lastModifiedBy>Priyambada Subudhi</cp:lastModifiedBy>
  <cp:revision>2</cp:revision>
  <dcterms:created xsi:type="dcterms:W3CDTF">2022-03-09T12:06:12Z</dcterms:created>
  <dcterms:modified xsi:type="dcterms:W3CDTF">2022-03-10T12:13:46Z</dcterms:modified>
</cp:coreProperties>
</file>