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92E9-7EB9-43E6-872F-59E970D72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843E7-ADD9-4A02-990E-941E6C0E5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F68DE-2368-4C3B-8C6B-15F438C2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2A91-ECA9-4F51-9552-0702FBAE68CB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764B-BEA3-4EE8-BF63-A47411B2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B678-C191-48DC-8052-6E96CA50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99D-42C8-4262-96A3-00D7B86F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84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541B-6387-49BF-9DA5-188A5A89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790AE-2D1E-448C-A6B2-F04971A21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8BA21-1202-47FB-9114-4E07AA00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2A91-ECA9-4F51-9552-0702FBAE68CB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0A3F-9FC4-47B5-8BC0-73075039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C8785-323B-49B5-BE43-D3621836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99D-42C8-4262-96A3-00D7B86F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5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5561C-3259-4B7F-A449-9B1CD3076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D0725-F7C6-49A4-A3DE-27D549B3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AD934-1AD5-4F85-9860-E50FC4B6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2A91-ECA9-4F51-9552-0702FBAE68CB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A8B00-7E71-4A16-B2FA-DC09571F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8AEAC-F6CC-40EE-B14F-608AA903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99D-42C8-4262-96A3-00D7B86F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4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2088-7CCB-463F-B9DF-E4F17A2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957E-EB07-474B-8B9C-EFF5E8376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7343E-BE46-42FE-A7C2-0C7E684C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2A91-ECA9-4F51-9552-0702FBAE68CB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6B34C-0EF4-4C7E-81E9-B33F9ABC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AA77-2C4A-40A4-9283-8F5D1E6B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99D-42C8-4262-96A3-00D7B86F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48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913E-07BE-4143-9612-31BF8259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A918D-2112-4890-AC05-14B75D87F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16189-D80B-4FD0-9A25-A6C40EB8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2A91-ECA9-4F51-9552-0702FBAE68CB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B69D-08A8-4949-8C9A-83AA73AA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7CD7-8F99-4E6C-8CC4-8F61B301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99D-42C8-4262-96A3-00D7B86F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5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5138-C573-463F-9308-49425681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F459-4F1A-4081-BE5A-FCC7B18AF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DD626-BBB6-4020-8A68-92636DF9D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E6887-92D7-44CC-AF25-215377E4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2A91-ECA9-4F51-9552-0702FBAE68CB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B4DA3-0147-4F84-8110-5B097F22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F44CA-B892-4C0F-915A-CE58202C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99D-42C8-4262-96A3-00D7B86F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41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5C21-4E7D-43DA-B25C-9E53945D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C6A6-C719-4317-880A-B2ACA2BC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970CD-9942-4328-A6EA-5A0F35269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F2A20-529F-4185-BD54-29F4B5F19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0ECA4-2891-4328-B378-CA5187600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5B65C-0E3F-464B-B06B-A59B1DE6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2A91-ECA9-4F51-9552-0702FBAE68CB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14F82-C12D-4D99-8EDD-E0447BE9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563F9-B289-42C0-B63E-1E871D5C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99D-42C8-4262-96A3-00D7B86F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1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28D4-149E-41D7-9631-64C5F966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EA92E-AEB9-4121-AC6A-7AB8F7FE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2A91-ECA9-4F51-9552-0702FBAE68CB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FEE71-AF45-4309-80CC-575F0023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16085-9706-4FC5-92D8-A425159F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99D-42C8-4262-96A3-00D7B86F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05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B7E93-5A6F-41E6-8F76-C992C95A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2A91-ECA9-4F51-9552-0702FBAE68CB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64A23-2D5A-40B4-B845-85BFB70C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9E351-B95E-47EB-B89B-8BFFD40E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99D-42C8-4262-96A3-00D7B86F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1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F019-B19C-4F79-935D-99D6A091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3D1A-270A-4937-890F-AC147C3F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EB26A-DF75-4168-9958-61A5BED07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860F2-A798-4DC5-A3F9-DCDDB430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2A91-ECA9-4F51-9552-0702FBAE68CB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F5840-0110-494A-A3B1-12B5365B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A5266-C746-4B12-8134-840E22BD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99D-42C8-4262-96A3-00D7B86F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5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3B44-E3E7-49F2-B61C-E060D557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04053-F96A-442D-BDDB-A73DD4F9C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EC5C9-437C-4E50-AC02-D7272F627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10453-CCFB-44DA-B339-2B72A0B9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2A91-ECA9-4F51-9552-0702FBAE68CB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A7F11-4242-4997-82D1-15BF7775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5E1B-EDB1-4FCB-8CEA-7910D1E2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499D-42C8-4262-96A3-00D7B86F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76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AB0C9-A32F-4C33-88EF-3CA589E2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793BF-093C-48B4-AED6-213A76C12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7378E-A911-4DDD-8D7C-2BC006ED8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12A91-ECA9-4F51-9552-0702FBAE68CB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62492-FD55-4196-895C-20F12B7AC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B860-CAFD-4728-981E-D01BB7867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D499D-42C8-4262-96A3-00D7B86F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7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52BB-9ABE-469B-BB0A-107D4A621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Multimedia Systems</a:t>
            </a:r>
            <a:br>
              <a:rPr lang="en-IN" dirty="0">
                <a:sym typeface="+mn-ea"/>
              </a:rPr>
            </a:br>
            <a:r>
              <a:rPr lang="en-IN" dirty="0">
                <a:sym typeface="+mn-ea"/>
              </a:rPr>
              <a:t>Lecture – 28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E2899-5283-402B-81B1-93E0E9959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>
                <a:sym typeface="+mn-ea"/>
              </a:rPr>
              <a:t>By</a:t>
            </a:r>
          </a:p>
          <a:p>
            <a:r>
              <a:rPr lang="en-IN" dirty="0">
                <a:latin typeface="Comic Sans MS" panose="030F0702030302020204" pitchFamily="66" charset="0"/>
                <a:sym typeface="+mn-ea"/>
              </a:rPr>
              <a:t>Dr. Priyambada Subudhi</a:t>
            </a:r>
            <a:endParaRPr lang="en-IN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13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D5FA-CDAD-431C-861B-02867E7A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Lossy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DC22-BABB-4F00-AD1E-2FB44359A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47552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Entropy-coding or lossless compression has theoretical limits on the amount of compression that can be achieved.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In certain situations, it might be necessary and appropriate to sacrifice some amount of information and thereby increase the compression obtained.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For instance, human visual experiments on image perception have shown distortion introduced by image compression is still perceptually acceptable.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In such cases, the original signal cannot be recovered in its entirety and there is a loss or distortion introduced.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Most lossy compression schemes introduce a distortion because of quantizing the symbol code representations.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Quantization is inherently lossy.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73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0DFD-9739-4175-BAD2-8B75230C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Transform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168E-F7D3-4BF6-AECE-111C4A99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52527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Transform coding techniques work by performing a mathematical transformation on the input signal that results in a different signal. </a:t>
            </a:r>
          </a:p>
          <a:p>
            <a:pPr algn="just"/>
            <a:r>
              <a:rPr lang="en-US" dirty="0"/>
              <a:t>These transformation changes the signal representation to a domain, which can result in reducing the signal entropy and, hence, the number of bits required to compress the signal.</a:t>
            </a:r>
          </a:p>
          <a:p>
            <a:pPr algn="just"/>
            <a:r>
              <a:rPr lang="en-US" dirty="0"/>
              <a:t>Transform coding techniques by themselves are not lossy; however, they frequently employ quantization after a transform.</a:t>
            </a:r>
          </a:p>
          <a:p>
            <a:pPr algn="just"/>
            <a:r>
              <a:rPr lang="en-US" dirty="0"/>
              <a:t>Transform techniques can be grouped as follows: </a:t>
            </a:r>
          </a:p>
          <a:p>
            <a:pPr lvl="1" algn="just"/>
            <a:r>
              <a:rPr lang="en-US" dirty="0">
                <a:solidFill>
                  <a:srgbClr val="00B0F0"/>
                </a:solidFill>
              </a:rPr>
              <a:t>Frequency transforms</a:t>
            </a:r>
            <a:r>
              <a:rPr lang="en-US" dirty="0"/>
              <a:t>—Discrete Fourier transforms, Hadamard transforms, Lapped Orthogonal transforms, Discrete Cosine transforms </a:t>
            </a:r>
          </a:p>
          <a:p>
            <a:pPr lvl="1" algn="just"/>
            <a:r>
              <a:rPr lang="en-US" dirty="0">
                <a:solidFill>
                  <a:srgbClr val="00B0F0"/>
                </a:solidFill>
              </a:rPr>
              <a:t>Statistical transforms</a:t>
            </a:r>
            <a:r>
              <a:rPr lang="en-US" dirty="0"/>
              <a:t>—</a:t>
            </a:r>
            <a:r>
              <a:rPr lang="en-US" dirty="0" err="1"/>
              <a:t>Karhunen-Loeve</a:t>
            </a:r>
            <a:r>
              <a:rPr lang="en-US" dirty="0"/>
              <a:t> transforms </a:t>
            </a:r>
          </a:p>
          <a:p>
            <a:pPr lvl="1" algn="just"/>
            <a:r>
              <a:rPr lang="en-US" dirty="0">
                <a:solidFill>
                  <a:srgbClr val="00B0F0"/>
                </a:solidFill>
              </a:rPr>
              <a:t>Wavelet transforms</a:t>
            </a:r>
            <a:r>
              <a:rPr lang="en-US" dirty="0"/>
              <a:t>—While similar to frequency transforms, these transforms work more efficiently because the input is transformed to a multiresolution frequency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DB6B-E751-4D3B-A35D-0FE1229B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Image Compression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3E8E-DC4A-405C-BEEA-00002B8F8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60"/>
            <a:ext cx="10515600" cy="480568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An explosion in the availability of digital images, because of the increase in numbers of digital imaging devices.</a:t>
            </a:r>
          </a:p>
          <a:p>
            <a:pPr algn="just"/>
            <a:r>
              <a:rPr lang="en-US" dirty="0"/>
              <a:t>The need to efficiently process and store images in digital form has motivated the development of many image compression standards.</a:t>
            </a:r>
          </a:p>
          <a:p>
            <a:pPr algn="just"/>
            <a:r>
              <a:rPr lang="en-US" dirty="0"/>
              <a:t>Image compression techniques can be purely lossless or lossy, but good image compression techniques often work as hybrid schemes.</a:t>
            </a:r>
          </a:p>
          <a:p>
            <a:pPr algn="just"/>
            <a:r>
              <a:rPr lang="en-US" dirty="0"/>
              <a:t>These schemes aim to get compression by typically analyzing the image data according to two important aspects:</a:t>
            </a:r>
          </a:p>
          <a:p>
            <a:pPr lvl="1" algn="just"/>
            <a:r>
              <a:rPr lang="en-IN" dirty="0">
                <a:solidFill>
                  <a:srgbClr val="00B0F0"/>
                </a:solidFill>
              </a:rPr>
              <a:t>Irrelevancy reduction</a:t>
            </a:r>
            <a:r>
              <a:rPr lang="en-IN" dirty="0"/>
              <a:t>: </a:t>
            </a:r>
            <a:r>
              <a:rPr lang="en-US" dirty="0"/>
              <a:t>information associated with some pixels might be irrelevant and can, therefore, be removed. visual irrelevancy and application-specific irrelevancy.</a:t>
            </a:r>
          </a:p>
          <a:p>
            <a:pPr lvl="1" algn="just"/>
            <a:r>
              <a:rPr lang="en-IN" dirty="0">
                <a:solidFill>
                  <a:srgbClr val="00B0F0"/>
                </a:solidFill>
              </a:rPr>
              <a:t>Redundancy reduction</a:t>
            </a:r>
            <a:r>
              <a:rPr lang="en-IN" dirty="0"/>
              <a:t>: </a:t>
            </a:r>
            <a:r>
              <a:rPr lang="en-US" dirty="0"/>
              <a:t>statistical redundancy because pixel values are not random but highly correlated, either in local areas or globally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71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D0DA-76D0-45FB-B6F7-041D6559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920" y="914400"/>
            <a:ext cx="10515600" cy="5262563"/>
          </a:xfrm>
        </p:spPr>
        <p:txBody>
          <a:bodyPr/>
          <a:lstStyle/>
          <a:p>
            <a:pPr algn="just"/>
            <a:r>
              <a:rPr lang="en-US" dirty="0"/>
              <a:t>Local pixel correlation. Images are not a random collection of pixels, but exhibit a similar structure in local neighborhoods. Three magnified local areas are shown on the right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C557C-65AE-4DE4-92F6-58F5B7EB5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60" y="2286000"/>
            <a:ext cx="7193455" cy="40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0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DADB-0D6E-406C-85D0-6DD8E15C5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520"/>
            <a:ext cx="10515600" cy="569944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Image Compression Taxonomy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EEBE4-8D1E-477B-92F4-35036E99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957" y="1089394"/>
            <a:ext cx="4959605" cy="51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7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B506-E351-4AFD-8C73-5ACAF8AD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DCT Image Coding and the JPEG Standard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71E4-7F4B-43A0-9964-2FD77F1C4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JPEG standard is based on a transform image coding technique that utilizes the Discrete Cosine transform (DCT).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DCT was chosen by the JPEG community because of its good frequency domain energy distribution for natural images, as well as its ease of adoption for efficient hardware-based computations.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understand how compression occurs in the JPEG pipeline, it is imperative that the DCT behavior be well understood.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14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2317-32D1-4163-98E5-FAEBB03F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960"/>
            <a:ext cx="10515600" cy="560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>
                <a:solidFill>
                  <a:srgbClr val="C00000"/>
                </a:solidFill>
              </a:rPr>
              <a:t>Discrete Cosine Transform (DCT)</a:t>
            </a:r>
          </a:p>
          <a:p>
            <a:r>
              <a:rPr lang="en-US" sz="2400" dirty="0"/>
              <a:t>The Discrete Cosine Transform (DCT), a widely used transform coding technique, is able to perform decorrelation of the input signal in a data-independent manner.</a:t>
            </a:r>
          </a:p>
          <a:p>
            <a:pPr marL="0" indent="0">
              <a:buNone/>
            </a:pPr>
            <a:r>
              <a:rPr lang="en-IN" sz="2400" b="1" u="sng" dirty="0"/>
              <a:t>Definition of DCT</a:t>
            </a:r>
          </a:p>
          <a:p>
            <a:r>
              <a:rPr lang="en-US" sz="2400" dirty="0"/>
              <a:t>Given a function f (</a:t>
            </a:r>
            <a:r>
              <a:rPr lang="en-US" sz="2400" dirty="0" err="1"/>
              <a:t>i</a:t>
            </a:r>
            <a:r>
              <a:rPr lang="en-US" sz="2400" dirty="0"/>
              <a:t>, j) over two integer variables </a:t>
            </a:r>
            <a:r>
              <a:rPr lang="en-US" sz="2400" dirty="0" err="1"/>
              <a:t>i</a:t>
            </a:r>
            <a:r>
              <a:rPr lang="en-US" sz="2400" dirty="0"/>
              <a:t> and j (a piece of an image), the 2D DCT transforms it into a new function F(u, v), with integer u and v running over the same range as </a:t>
            </a:r>
            <a:r>
              <a:rPr lang="en-US" sz="2400" dirty="0" err="1"/>
              <a:t>i</a:t>
            </a:r>
            <a:r>
              <a:rPr lang="en-US" sz="2400" dirty="0"/>
              <a:t> and j.</a:t>
            </a:r>
          </a:p>
          <a:p>
            <a:r>
              <a:rPr lang="en-US" sz="2400" dirty="0"/>
              <a:t>The general definition of the transform is</a:t>
            </a:r>
          </a:p>
          <a:p>
            <a:endParaRPr lang="en-US" sz="2400" u="sng" dirty="0"/>
          </a:p>
          <a:p>
            <a:endParaRPr lang="en-US" sz="2400" u="sng" dirty="0"/>
          </a:p>
          <a:p>
            <a:r>
              <a:rPr lang="en-US" sz="2400" dirty="0"/>
              <a:t>where </a:t>
            </a:r>
            <a:r>
              <a:rPr lang="en-US" sz="2400" dirty="0" err="1"/>
              <a:t>i</a:t>
            </a:r>
            <a:r>
              <a:rPr lang="en-US" sz="2400" dirty="0"/>
              <a:t>, u = 0, 1,..., M − 1, j, v = 0, 1,..., N − 1, and the constants C(u) and C(v) are determined by</a:t>
            </a:r>
            <a:endParaRPr lang="en-IN" sz="2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BBD31-D6C4-4027-8FF1-33C72830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60" y="4206241"/>
            <a:ext cx="5694680" cy="822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14F88-F30F-4DDF-AC65-5517733FA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80" y="5699760"/>
            <a:ext cx="250951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6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628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Office Theme</vt:lpstr>
      <vt:lpstr>Multimedia Systems Lecture – 28</vt:lpstr>
      <vt:lpstr>Lossy Compression</vt:lpstr>
      <vt:lpstr>Transform Coding</vt:lpstr>
      <vt:lpstr>Image Compression Techniques</vt:lpstr>
      <vt:lpstr>PowerPoint Presentation</vt:lpstr>
      <vt:lpstr>PowerPoint Presentation</vt:lpstr>
      <vt:lpstr>DCT Image Coding and the JPEG Standard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28</dc:title>
  <dc:creator>Priyambada Subudhi</dc:creator>
  <cp:lastModifiedBy>Priyambada Subudhi</cp:lastModifiedBy>
  <cp:revision>4</cp:revision>
  <dcterms:created xsi:type="dcterms:W3CDTF">2022-03-14T18:25:24Z</dcterms:created>
  <dcterms:modified xsi:type="dcterms:W3CDTF">2022-03-16T12:18:34Z</dcterms:modified>
</cp:coreProperties>
</file>