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8" r:id="rId11"/>
    <p:sldId id="266" r:id="rId12"/>
    <p:sldId id="267" r:id="rId13"/>
    <p:sldId id="270" r:id="rId14"/>
    <p:sldId id="269"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5B1E8-1E2D-4496-A70C-DAE99F8C99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13FDBE-96D7-4B6D-9BAC-7C1FA14FC4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429D81-4481-4512-BCE4-41F403F07AA8}"/>
              </a:ext>
            </a:extLst>
          </p:cNvPr>
          <p:cNvSpPr>
            <a:spLocks noGrp="1"/>
          </p:cNvSpPr>
          <p:nvPr>
            <p:ph type="dt" sz="half" idx="10"/>
          </p:nvPr>
        </p:nvSpPr>
        <p:spPr/>
        <p:txBody>
          <a:bodyPr/>
          <a:lstStyle/>
          <a:p>
            <a:fld id="{DF76825B-913E-439E-B9CB-48D05C25E930}" type="datetimeFigureOut">
              <a:rPr lang="en-IN" smtClean="0"/>
              <a:t>05-04-2022</a:t>
            </a:fld>
            <a:endParaRPr lang="en-IN"/>
          </a:p>
        </p:txBody>
      </p:sp>
      <p:sp>
        <p:nvSpPr>
          <p:cNvPr id="5" name="Footer Placeholder 4">
            <a:extLst>
              <a:ext uri="{FF2B5EF4-FFF2-40B4-BE49-F238E27FC236}">
                <a16:creationId xmlns:a16="http://schemas.microsoft.com/office/drawing/2014/main" id="{D26981BD-7D49-4C91-BDA3-49E2160CE3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AC1ABB-80C0-419C-BCF8-8352E6BD2DD7}"/>
              </a:ext>
            </a:extLst>
          </p:cNvPr>
          <p:cNvSpPr>
            <a:spLocks noGrp="1"/>
          </p:cNvSpPr>
          <p:nvPr>
            <p:ph type="sldNum" sz="quarter" idx="12"/>
          </p:nvPr>
        </p:nvSpPr>
        <p:spPr/>
        <p:txBody>
          <a:bodyPr/>
          <a:lstStyle/>
          <a:p>
            <a:fld id="{E711E456-2FE6-4805-866C-90A417F04D7C}" type="slidenum">
              <a:rPr lang="en-IN" smtClean="0"/>
              <a:t>‹#›</a:t>
            </a:fld>
            <a:endParaRPr lang="en-IN"/>
          </a:p>
        </p:txBody>
      </p:sp>
    </p:spTree>
    <p:extLst>
      <p:ext uri="{BB962C8B-B14F-4D97-AF65-F5344CB8AC3E}">
        <p14:creationId xmlns:p14="http://schemas.microsoft.com/office/powerpoint/2010/main" val="2826094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C55EF-8A43-4DA5-AE68-88A0D34B636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050CA0-B48B-4414-89FC-34F0DB0E75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CFFE48-D0AE-4EA2-A2E3-F4A77D8044DB}"/>
              </a:ext>
            </a:extLst>
          </p:cNvPr>
          <p:cNvSpPr>
            <a:spLocks noGrp="1"/>
          </p:cNvSpPr>
          <p:nvPr>
            <p:ph type="dt" sz="half" idx="10"/>
          </p:nvPr>
        </p:nvSpPr>
        <p:spPr/>
        <p:txBody>
          <a:bodyPr/>
          <a:lstStyle/>
          <a:p>
            <a:fld id="{DF76825B-913E-439E-B9CB-48D05C25E930}" type="datetimeFigureOut">
              <a:rPr lang="en-IN" smtClean="0"/>
              <a:t>05-04-2022</a:t>
            </a:fld>
            <a:endParaRPr lang="en-IN"/>
          </a:p>
        </p:txBody>
      </p:sp>
      <p:sp>
        <p:nvSpPr>
          <p:cNvPr id="5" name="Footer Placeholder 4">
            <a:extLst>
              <a:ext uri="{FF2B5EF4-FFF2-40B4-BE49-F238E27FC236}">
                <a16:creationId xmlns:a16="http://schemas.microsoft.com/office/drawing/2014/main" id="{6866AD27-9103-4E20-922D-A83EE3776A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15883E-DFD0-4085-B654-54A18E6C3CCA}"/>
              </a:ext>
            </a:extLst>
          </p:cNvPr>
          <p:cNvSpPr>
            <a:spLocks noGrp="1"/>
          </p:cNvSpPr>
          <p:nvPr>
            <p:ph type="sldNum" sz="quarter" idx="12"/>
          </p:nvPr>
        </p:nvSpPr>
        <p:spPr/>
        <p:txBody>
          <a:bodyPr/>
          <a:lstStyle/>
          <a:p>
            <a:fld id="{E711E456-2FE6-4805-866C-90A417F04D7C}" type="slidenum">
              <a:rPr lang="en-IN" smtClean="0"/>
              <a:t>‹#›</a:t>
            </a:fld>
            <a:endParaRPr lang="en-IN"/>
          </a:p>
        </p:txBody>
      </p:sp>
    </p:spTree>
    <p:extLst>
      <p:ext uri="{BB962C8B-B14F-4D97-AF65-F5344CB8AC3E}">
        <p14:creationId xmlns:p14="http://schemas.microsoft.com/office/powerpoint/2010/main" val="1227243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168CD9-9346-43F0-ACF6-B3225F969A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8BF54E-BC77-4F62-A293-031754344A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A1FBD7-746D-43B0-B478-3B179DA61CEE}"/>
              </a:ext>
            </a:extLst>
          </p:cNvPr>
          <p:cNvSpPr>
            <a:spLocks noGrp="1"/>
          </p:cNvSpPr>
          <p:nvPr>
            <p:ph type="dt" sz="half" idx="10"/>
          </p:nvPr>
        </p:nvSpPr>
        <p:spPr/>
        <p:txBody>
          <a:bodyPr/>
          <a:lstStyle/>
          <a:p>
            <a:fld id="{DF76825B-913E-439E-B9CB-48D05C25E930}" type="datetimeFigureOut">
              <a:rPr lang="en-IN" smtClean="0"/>
              <a:t>05-04-2022</a:t>
            </a:fld>
            <a:endParaRPr lang="en-IN"/>
          </a:p>
        </p:txBody>
      </p:sp>
      <p:sp>
        <p:nvSpPr>
          <p:cNvPr id="5" name="Footer Placeholder 4">
            <a:extLst>
              <a:ext uri="{FF2B5EF4-FFF2-40B4-BE49-F238E27FC236}">
                <a16:creationId xmlns:a16="http://schemas.microsoft.com/office/drawing/2014/main" id="{D039652C-6373-4558-9B0A-2EA8DD9388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B72B28-513C-4DE6-9155-06E079759484}"/>
              </a:ext>
            </a:extLst>
          </p:cNvPr>
          <p:cNvSpPr>
            <a:spLocks noGrp="1"/>
          </p:cNvSpPr>
          <p:nvPr>
            <p:ph type="sldNum" sz="quarter" idx="12"/>
          </p:nvPr>
        </p:nvSpPr>
        <p:spPr/>
        <p:txBody>
          <a:bodyPr/>
          <a:lstStyle/>
          <a:p>
            <a:fld id="{E711E456-2FE6-4805-866C-90A417F04D7C}" type="slidenum">
              <a:rPr lang="en-IN" smtClean="0"/>
              <a:t>‹#›</a:t>
            </a:fld>
            <a:endParaRPr lang="en-IN"/>
          </a:p>
        </p:txBody>
      </p:sp>
    </p:spTree>
    <p:extLst>
      <p:ext uri="{BB962C8B-B14F-4D97-AF65-F5344CB8AC3E}">
        <p14:creationId xmlns:p14="http://schemas.microsoft.com/office/powerpoint/2010/main" val="2481632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2874C-AEC7-4C1A-9C0F-B09C9A43D1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3FE70-6825-4A52-8E89-545E7CAE5F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D6E92F-47BD-456D-8E1A-D196B6E263B2}"/>
              </a:ext>
            </a:extLst>
          </p:cNvPr>
          <p:cNvSpPr>
            <a:spLocks noGrp="1"/>
          </p:cNvSpPr>
          <p:nvPr>
            <p:ph type="dt" sz="half" idx="10"/>
          </p:nvPr>
        </p:nvSpPr>
        <p:spPr/>
        <p:txBody>
          <a:bodyPr/>
          <a:lstStyle/>
          <a:p>
            <a:fld id="{DF76825B-913E-439E-B9CB-48D05C25E930}" type="datetimeFigureOut">
              <a:rPr lang="en-IN" smtClean="0"/>
              <a:t>05-04-2022</a:t>
            </a:fld>
            <a:endParaRPr lang="en-IN"/>
          </a:p>
        </p:txBody>
      </p:sp>
      <p:sp>
        <p:nvSpPr>
          <p:cNvPr id="5" name="Footer Placeholder 4">
            <a:extLst>
              <a:ext uri="{FF2B5EF4-FFF2-40B4-BE49-F238E27FC236}">
                <a16:creationId xmlns:a16="http://schemas.microsoft.com/office/drawing/2014/main" id="{28E216CE-037B-457B-A2C3-414919F9C4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566A74-50D5-452F-B1E4-5C0105C8E5B8}"/>
              </a:ext>
            </a:extLst>
          </p:cNvPr>
          <p:cNvSpPr>
            <a:spLocks noGrp="1"/>
          </p:cNvSpPr>
          <p:nvPr>
            <p:ph type="sldNum" sz="quarter" idx="12"/>
          </p:nvPr>
        </p:nvSpPr>
        <p:spPr/>
        <p:txBody>
          <a:bodyPr/>
          <a:lstStyle/>
          <a:p>
            <a:fld id="{E711E456-2FE6-4805-866C-90A417F04D7C}" type="slidenum">
              <a:rPr lang="en-IN" smtClean="0"/>
              <a:t>‹#›</a:t>
            </a:fld>
            <a:endParaRPr lang="en-IN"/>
          </a:p>
        </p:txBody>
      </p:sp>
    </p:spTree>
    <p:extLst>
      <p:ext uri="{BB962C8B-B14F-4D97-AF65-F5344CB8AC3E}">
        <p14:creationId xmlns:p14="http://schemas.microsoft.com/office/powerpoint/2010/main" val="168135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64A9C-1F3B-44EE-AF1B-5076317E0D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293829-552F-4F2F-8BB9-E24BCD5B4E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303010-AD4A-44BC-AE72-AC5E9FAE3F79}"/>
              </a:ext>
            </a:extLst>
          </p:cNvPr>
          <p:cNvSpPr>
            <a:spLocks noGrp="1"/>
          </p:cNvSpPr>
          <p:nvPr>
            <p:ph type="dt" sz="half" idx="10"/>
          </p:nvPr>
        </p:nvSpPr>
        <p:spPr/>
        <p:txBody>
          <a:bodyPr/>
          <a:lstStyle/>
          <a:p>
            <a:fld id="{DF76825B-913E-439E-B9CB-48D05C25E930}" type="datetimeFigureOut">
              <a:rPr lang="en-IN" smtClean="0"/>
              <a:t>05-04-2022</a:t>
            </a:fld>
            <a:endParaRPr lang="en-IN"/>
          </a:p>
        </p:txBody>
      </p:sp>
      <p:sp>
        <p:nvSpPr>
          <p:cNvPr id="5" name="Footer Placeholder 4">
            <a:extLst>
              <a:ext uri="{FF2B5EF4-FFF2-40B4-BE49-F238E27FC236}">
                <a16:creationId xmlns:a16="http://schemas.microsoft.com/office/drawing/2014/main" id="{5328F007-4BE4-4DCD-89A0-2A3CE61022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5A1795-D50F-42B6-A6CF-13AA0595079B}"/>
              </a:ext>
            </a:extLst>
          </p:cNvPr>
          <p:cNvSpPr>
            <a:spLocks noGrp="1"/>
          </p:cNvSpPr>
          <p:nvPr>
            <p:ph type="sldNum" sz="quarter" idx="12"/>
          </p:nvPr>
        </p:nvSpPr>
        <p:spPr/>
        <p:txBody>
          <a:bodyPr/>
          <a:lstStyle/>
          <a:p>
            <a:fld id="{E711E456-2FE6-4805-866C-90A417F04D7C}" type="slidenum">
              <a:rPr lang="en-IN" smtClean="0"/>
              <a:t>‹#›</a:t>
            </a:fld>
            <a:endParaRPr lang="en-IN"/>
          </a:p>
        </p:txBody>
      </p:sp>
    </p:spTree>
    <p:extLst>
      <p:ext uri="{BB962C8B-B14F-4D97-AF65-F5344CB8AC3E}">
        <p14:creationId xmlns:p14="http://schemas.microsoft.com/office/powerpoint/2010/main" val="320420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60D-84C2-4965-8190-133A98754F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1A9A40-C1E2-433E-88CB-F4463C5AF9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C75E12-8ABB-4977-890C-16DA1659B3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479A52-8089-4ADF-834C-E19FAFACF973}"/>
              </a:ext>
            </a:extLst>
          </p:cNvPr>
          <p:cNvSpPr>
            <a:spLocks noGrp="1"/>
          </p:cNvSpPr>
          <p:nvPr>
            <p:ph type="dt" sz="half" idx="10"/>
          </p:nvPr>
        </p:nvSpPr>
        <p:spPr/>
        <p:txBody>
          <a:bodyPr/>
          <a:lstStyle/>
          <a:p>
            <a:fld id="{DF76825B-913E-439E-B9CB-48D05C25E930}" type="datetimeFigureOut">
              <a:rPr lang="en-IN" smtClean="0"/>
              <a:t>05-04-2022</a:t>
            </a:fld>
            <a:endParaRPr lang="en-IN"/>
          </a:p>
        </p:txBody>
      </p:sp>
      <p:sp>
        <p:nvSpPr>
          <p:cNvPr id="6" name="Footer Placeholder 5">
            <a:extLst>
              <a:ext uri="{FF2B5EF4-FFF2-40B4-BE49-F238E27FC236}">
                <a16:creationId xmlns:a16="http://schemas.microsoft.com/office/drawing/2014/main" id="{252FE7C1-8BA0-40A7-ABFB-F380826E35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86C2FB-B573-4010-B37E-8DE4DAE9CB29}"/>
              </a:ext>
            </a:extLst>
          </p:cNvPr>
          <p:cNvSpPr>
            <a:spLocks noGrp="1"/>
          </p:cNvSpPr>
          <p:nvPr>
            <p:ph type="sldNum" sz="quarter" idx="12"/>
          </p:nvPr>
        </p:nvSpPr>
        <p:spPr/>
        <p:txBody>
          <a:bodyPr/>
          <a:lstStyle/>
          <a:p>
            <a:fld id="{E711E456-2FE6-4805-866C-90A417F04D7C}" type="slidenum">
              <a:rPr lang="en-IN" smtClean="0"/>
              <a:t>‹#›</a:t>
            </a:fld>
            <a:endParaRPr lang="en-IN"/>
          </a:p>
        </p:txBody>
      </p:sp>
    </p:spTree>
    <p:extLst>
      <p:ext uri="{BB962C8B-B14F-4D97-AF65-F5344CB8AC3E}">
        <p14:creationId xmlns:p14="http://schemas.microsoft.com/office/powerpoint/2010/main" val="3505832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DEECF-0162-4592-B081-E849CA5692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51E7DB-55B3-4D1A-A0E3-94FAF410E6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F36163-AEC4-42E6-BB5D-D520938B66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9E5FEA-8DC7-42E5-B2D9-7DD52402E1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75BBA-CF14-4669-8F28-3A1DA698D4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B58C9D-9366-4154-8889-6DD6CAC20C65}"/>
              </a:ext>
            </a:extLst>
          </p:cNvPr>
          <p:cNvSpPr>
            <a:spLocks noGrp="1"/>
          </p:cNvSpPr>
          <p:nvPr>
            <p:ph type="dt" sz="half" idx="10"/>
          </p:nvPr>
        </p:nvSpPr>
        <p:spPr/>
        <p:txBody>
          <a:bodyPr/>
          <a:lstStyle/>
          <a:p>
            <a:fld id="{DF76825B-913E-439E-B9CB-48D05C25E930}" type="datetimeFigureOut">
              <a:rPr lang="en-IN" smtClean="0"/>
              <a:t>05-04-2022</a:t>
            </a:fld>
            <a:endParaRPr lang="en-IN"/>
          </a:p>
        </p:txBody>
      </p:sp>
      <p:sp>
        <p:nvSpPr>
          <p:cNvPr id="8" name="Footer Placeholder 7">
            <a:extLst>
              <a:ext uri="{FF2B5EF4-FFF2-40B4-BE49-F238E27FC236}">
                <a16:creationId xmlns:a16="http://schemas.microsoft.com/office/drawing/2014/main" id="{37DD0A70-4143-4E95-B4F3-3ABE28B46E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FF9A75A-76DC-405E-A8C7-193F637F8479}"/>
              </a:ext>
            </a:extLst>
          </p:cNvPr>
          <p:cNvSpPr>
            <a:spLocks noGrp="1"/>
          </p:cNvSpPr>
          <p:nvPr>
            <p:ph type="sldNum" sz="quarter" idx="12"/>
          </p:nvPr>
        </p:nvSpPr>
        <p:spPr/>
        <p:txBody>
          <a:bodyPr/>
          <a:lstStyle/>
          <a:p>
            <a:fld id="{E711E456-2FE6-4805-866C-90A417F04D7C}" type="slidenum">
              <a:rPr lang="en-IN" smtClean="0"/>
              <a:t>‹#›</a:t>
            </a:fld>
            <a:endParaRPr lang="en-IN"/>
          </a:p>
        </p:txBody>
      </p:sp>
    </p:spTree>
    <p:extLst>
      <p:ext uri="{BB962C8B-B14F-4D97-AF65-F5344CB8AC3E}">
        <p14:creationId xmlns:p14="http://schemas.microsoft.com/office/powerpoint/2010/main" val="502052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95214-D1B1-43E1-85E3-0E30AA2E93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A6677F-3AA8-448F-B60B-71A89EE46147}"/>
              </a:ext>
            </a:extLst>
          </p:cNvPr>
          <p:cNvSpPr>
            <a:spLocks noGrp="1"/>
          </p:cNvSpPr>
          <p:nvPr>
            <p:ph type="dt" sz="half" idx="10"/>
          </p:nvPr>
        </p:nvSpPr>
        <p:spPr/>
        <p:txBody>
          <a:bodyPr/>
          <a:lstStyle/>
          <a:p>
            <a:fld id="{DF76825B-913E-439E-B9CB-48D05C25E930}" type="datetimeFigureOut">
              <a:rPr lang="en-IN" smtClean="0"/>
              <a:t>05-04-2022</a:t>
            </a:fld>
            <a:endParaRPr lang="en-IN"/>
          </a:p>
        </p:txBody>
      </p:sp>
      <p:sp>
        <p:nvSpPr>
          <p:cNvPr id="4" name="Footer Placeholder 3">
            <a:extLst>
              <a:ext uri="{FF2B5EF4-FFF2-40B4-BE49-F238E27FC236}">
                <a16:creationId xmlns:a16="http://schemas.microsoft.com/office/drawing/2014/main" id="{FAD9B22B-1F26-421B-9A12-C9D807ED870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A57067-32D7-49AB-B515-8CB0943C1056}"/>
              </a:ext>
            </a:extLst>
          </p:cNvPr>
          <p:cNvSpPr>
            <a:spLocks noGrp="1"/>
          </p:cNvSpPr>
          <p:nvPr>
            <p:ph type="sldNum" sz="quarter" idx="12"/>
          </p:nvPr>
        </p:nvSpPr>
        <p:spPr/>
        <p:txBody>
          <a:bodyPr/>
          <a:lstStyle/>
          <a:p>
            <a:fld id="{E711E456-2FE6-4805-866C-90A417F04D7C}" type="slidenum">
              <a:rPr lang="en-IN" smtClean="0"/>
              <a:t>‹#›</a:t>
            </a:fld>
            <a:endParaRPr lang="en-IN"/>
          </a:p>
        </p:txBody>
      </p:sp>
    </p:spTree>
    <p:extLst>
      <p:ext uri="{BB962C8B-B14F-4D97-AF65-F5344CB8AC3E}">
        <p14:creationId xmlns:p14="http://schemas.microsoft.com/office/powerpoint/2010/main" val="1927034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968BF0-5863-47F1-84E7-0BB0E6AB1D0B}"/>
              </a:ext>
            </a:extLst>
          </p:cNvPr>
          <p:cNvSpPr>
            <a:spLocks noGrp="1"/>
          </p:cNvSpPr>
          <p:nvPr>
            <p:ph type="dt" sz="half" idx="10"/>
          </p:nvPr>
        </p:nvSpPr>
        <p:spPr/>
        <p:txBody>
          <a:bodyPr/>
          <a:lstStyle/>
          <a:p>
            <a:fld id="{DF76825B-913E-439E-B9CB-48D05C25E930}" type="datetimeFigureOut">
              <a:rPr lang="en-IN" smtClean="0"/>
              <a:t>05-04-2022</a:t>
            </a:fld>
            <a:endParaRPr lang="en-IN"/>
          </a:p>
        </p:txBody>
      </p:sp>
      <p:sp>
        <p:nvSpPr>
          <p:cNvPr id="3" name="Footer Placeholder 2">
            <a:extLst>
              <a:ext uri="{FF2B5EF4-FFF2-40B4-BE49-F238E27FC236}">
                <a16:creationId xmlns:a16="http://schemas.microsoft.com/office/drawing/2014/main" id="{B26DCE0D-081C-4F05-ADA8-0B66B372065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85B1D9-D6D8-45CA-BCAE-DAB31E0631D3}"/>
              </a:ext>
            </a:extLst>
          </p:cNvPr>
          <p:cNvSpPr>
            <a:spLocks noGrp="1"/>
          </p:cNvSpPr>
          <p:nvPr>
            <p:ph type="sldNum" sz="quarter" idx="12"/>
          </p:nvPr>
        </p:nvSpPr>
        <p:spPr/>
        <p:txBody>
          <a:bodyPr/>
          <a:lstStyle/>
          <a:p>
            <a:fld id="{E711E456-2FE6-4805-866C-90A417F04D7C}" type="slidenum">
              <a:rPr lang="en-IN" smtClean="0"/>
              <a:t>‹#›</a:t>
            </a:fld>
            <a:endParaRPr lang="en-IN"/>
          </a:p>
        </p:txBody>
      </p:sp>
    </p:spTree>
    <p:extLst>
      <p:ext uri="{BB962C8B-B14F-4D97-AF65-F5344CB8AC3E}">
        <p14:creationId xmlns:p14="http://schemas.microsoft.com/office/powerpoint/2010/main" val="776075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A3BB4-369D-4F84-85DC-3D443AE62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60B5FD-F792-4D8D-B4A6-71FC1ED99C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B26B2C-D262-456A-853A-1D012B08A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500337-8C57-47AE-9A5D-267CA8519DBB}"/>
              </a:ext>
            </a:extLst>
          </p:cNvPr>
          <p:cNvSpPr>
            <a:spLocks noGrp="1"/>
          </p:cNvSpPr>
          <p:nvPr>
            <p:ph type="dt" sz="half" idx="10"/>
          </p:nvPr>
        </p:nvSpPr>
        <p:spPr/>
        <p:txBody>
          <a:bodyPr/>
          <a:lstStyle/>
          <a:p>
            <a:fld id="{DF76825B-913E-439E-B9CB-48D05C25E930}" type="datetimeFigureOut">
              <a:rPr lang="en-IN" smtClean="0"/>
              <a:t>05-04-2022</a:t>
            </a:fld>
            <a:endParaRPr lang="en-IN"/>
          </a:p>
        </p:txBody>
      </p:sp>
      <p:sp>
        <p:nvSpPr>
          <p:cNvPr id="6" name="Footer Placeholder 5">
            <a:extLst>
              <a:ext uri="{FF2B5EF4-FFF2-40B4-BE49-F238E27FC236}">
                <a16:creationId xmlns:a16="http://schemas.microsoft.com/office/drawing/2014/main" id="{40A97AAF-E74F-49B8-9771-C48B5A8400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BD5D88-0005-430B-B27B-A823EE762EBF}"/>
              </a:ext>
            </a:extLst>
          </p:cNvPr>
          <p:cNvSpPr>
            <a:spLocks noGrp="1"/>
          </p:cNvSpPr>
          <p:nvPr>
            <p:ph type="sldNum" sz="quarter" idx="12"/>
          </p:nvPr>
        </p:nvSpPr>
        <p:spPr/>
        <p:txBody>
          <a:bodyPr/>
          <a:lstStyle/>
          <a:p>
            <a:fld id="{E711E456-2FE6-4805-866C-90A417F04D7C}" type="slidenum">
              <a:rPr lang="en-IN" smtClean="0"/>
              <a:t>‹#›</a:t>
            </a:fld>
            <a:endParaRPr lang="en-IN"/>
          </a:p>
        </p:txBody>
      </p:sp>
    </p:spTree>
    <p:extLst>
      <p:ext uri="{BB962C8B-B14F-4D97-AF65-F5344CB8AC3E}">
        <p14:creationId xmlns:p14="http://schemas.microsoft.com/office/powerpoint/2010/main" val="13775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6BA2-3619-4716-B645-886D20D200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A8374A-2CBD-4C37-A7B5-A68C2ABF3D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82929E-89A0-43E4-9B2A-E06D899241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39BCC-5D3C-4ADF-B108-17EDEB60E294}"/>
              </a:ext>
            </a:extLst>
          </p:cNvPr>
          <p:cNvSpPr>
            <a:spLocks noGrp="1"/>
          </p:cNvSpPr>
          <p:nvPr>
            <p:ph type="dt" sz="half" idx="10"/>
          </p:nvPr>
        </p:nvSpPr>
        <p:spPr/>
        <p:txBody>
          <a:bodyPr/>
          <a:lstStyle/>
          <a:p>
            <a:fld id="{DF76825B-913E-439E-B9CB-48D05C25E930}" type="datetimeFigureOut">
              <a:rPr lang="en-IN" smtClean="0"/>
              <a:t>05-04-2022</a:t>
            </a:fld>
            <a:endParaRPr lang="en-IN"/>
          </a:p>
        </p:txBody>
      </p:sp>
      <p:sp>
        <p:nvSpPr>
          <p:cNvPr id="6" name="Footer Placeholder 5">
            <a:extLst>
              <a:ext uri="{FF2B5EF4-FFF2-40B4-BE49-F238E27FC236}">
                <a16:creationId xmlns:a16="http://schemas.microsoft.com/office/drawing/2014/main" id="{18BB31DC-9D0F-4A32-B5C7-430A725208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B92174-C413-45DB-A622-F46CA403AAA6}"/>
              </a:ext>
            </a:extLst>
          </p:cNvPr>
          <p:cNvSpPr>
            <a:spLocks noGrp="1"/>
          </p:cNvSpPr>
          <p:nvPr>
            <p:ph type="sldNum" sz="quarter" idx="12"/>
          </p:nvPr>
        </p:nvSpPr>
        <p:spPr/>
        <p:txBody>
          <a:bodyPr/>
          <a:lstStyle/>
          <a:p>
            <a:fld id="{E711E456-2FE6-4805-866C-90A417F04D7C}" type="slidenum">
              <a:rPr lang="en-IN" smtClean="0"/>
              <a:t>‹#›</a:t>
            </a:fld>
            <a:endParaRPr lang="en-IN"/>
          </a:p>
        </p:txBody>
      </p:sp>
    </p:spTree>
    <p:extLst>
      <p:ext uri="{BB962C8B-B14F-4D97-AF65-F5344CB8AC3E}">
        <p14:creationId xmlns:p14="http://schemas.microsoft.com/office/powerpoint/2010/main" val="775152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A3B40A-7D6E-4421-82A5-3E834EBE56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4438BD-DAA1-4970-BA37-6D1A1E69C2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BA8D44-F9A5-44C8-953D-8218ACAC53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6825B-913E-439E-B9CB-48D05C25E930}" type="datetimeFigureOut">
              <a:rPr lang="en-IN" smtClean="0"/>
              <a:t>05-04-2022</a:t>
            </a:fld>
            <a:endParaRPr lang="en-IN"/>
          </a:p>
        </p:txBody>
      </p:sp>
      <p:sp>
        <p:nvSpPr>
          <p:cNvPr id="5" name="Footer Placeholder 4">
            <a:extLst>
              <a:ext uri="{FF2B5EF4-FFF2-40B4-BE49-F238E27FC236}">
                <a16:creationId xmlns:a16="http://schemas.microsoft.com/office/drawing/2014/main" id="{E70E1EC1-DF5B-4CD9-AEE5-EF8D34CF2F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6F7450-559F-477B-A452-EA3A6DAD5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11E456-2FE6-4805-866C-90A417F04D7C}" type="slidenum">
              <a:rPr lang="en-IN" smtClean="0"/>
              <a:t>‹#›</a:t>
            </a:fld>
            <a:endParaRPr lang="en-IN"/>
          </a:p>
        </p:txBody>
      </p:sp>
    </p:spTree>
    <p:extLst>
      <p:ext uri="{BB962C8B-B14F-4D97-AF65-F5344CB8AC3E}">
        <p14:creationId xmlns:p14="http://schemas.microsoft.com/office/powerpoint/2010/main" val="4285779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01EB87-67B3-4988-A845-623FF7BB8B15}"/>
              </a:ext>
            </a:extLst>
          </p:cNvPr>
          <p:cNvSpPr>
            <a:spLocks noGrp="1"/>
          </p:cNvSpPr>
          <p:nvPr>
            <p:ph idx="1"/>
          </p:nvPr>
        </p:nvSpPr>
        <p:spPr>
          <a:xfrm>
            <a:off x="838200" y="1087120"/>
            <a:ext cx="10515600" cy="5089843"/>
          </a:xfrm>
        </p:spPr>
        <p:txBody>
          <a:bodyPr/>
          <a:lstStyle/>
          <a:p>
            <a:pPr algn="just"/>
            <a:r>
              <a:rPr lang="en-US" dirty="0"/>
              <a:t>JPEG is a lossy image compression method. The effectiveness of the DCT transform coding method in JPEG relies on three major observations:</a:t>
            </a:r>
          </a:p>
          <a:p>
            <a:pPr algn="just"/>
            <a:r>
              <a:rPr lang="en-US" dirty="0">
                <a:solidFill>
                  <a:srgbClr val="C00000"/>
                </a:solidFill>
              </a:rPr>
              <a:t>Observation-1: </a:t>
            </a:r>
          </a:p>
          <a:p>
            <a:pPr lvl="1" algn="just"/>
            <a:r>
              <a:rPr lang="en-US" dirty="0"/>
              <a:t>Useful image contents change relatively slowly across the image— that is, it is unusual for intensity values to vary widely several times in a small area—for example, in an 8 × 8 image block. </a:t>
            </a:r>
          </a:p>
          <a:p>
            <a:pPr lvl="1" algn="just"/>
            <a:r>
              <a:rPr lang="en-US" b="1" i="1" dirty="0"/>
              <a:t>Spatial frequency </a:t>
            </a:r>
            <a:r>
              <a:rPr lang="en-US" dirty="0"/>
              <a:t>indicates how many times pixel values change across an image block.</a:t>
            </a:r>
          </a:p>
          <a:p>
            <a:pPr lvl="1" algn="just"/>
            <a:r>
              <a:rPr lang="en-US" dirty="0"/>
              <a:t>The DCT formalizes this notion with a measure of how much the image contents change in relation to the number of cycles of a cosine wave per block.</a:t>
            </a:r>
          </a:p>
        </p:txBody>
      </p:sp>
    </p:spTree>
    <p:extLst>
      <p:ext uri="{BB962C8B-B14F-4D97-AF65-F5344CB8AC3E}">
        <p14:creationId xmlns:p14="http://schemas.microsoft.com/office/powerpoint/2010/main" val="19945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63D43F-678E-4F34-9B5F-79F146E88FF3}"/>
              </a:ext>
            </a:extLst>
          </p:cNvPr>
          <p:cNvPicPr>
            <a:picLocks noGrp="1" noChangeAspect="1"/>
          </p:cNvPicPr>
          <p:nvPr>
            <p:ph idx="1"/>
          </p:nvPr>
        </p:nvPicPr>
        <p:blipFill>
          <a:blip r:embed="rId2"/>
          <a:stretch>
            <a:fillRect/>
          </a:stretch>
        </p:blipFill>
        <p:spPr>
          <a:xfrm>
            <a:off x="2133600" y="1544320"/>
            <a:ext cx="8351519" cy="2661920"/>
          </a:xfrm>
        </p:spPr>
      </p:pic>
    </p:spTree>
    <p:extLst>
      <p:ext uri="{BB962C8B-B14F-4D97-AF65-F5344CB8AC3E}">
        <p14:creationId xmlns:p14="http://schemas.microsoft.com/office/powerpoint/2010/main" val="3629087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117B21-99A7-47C1-BBB0-2F15A3A3850A}"/>
              </a:ext>
            </a:extLst>
          </p:cNvPr>
          <p:cNvSpPr>
            <a:spLocks noGrp="1"/>
          </p:cNvSpPr>
          <p:nvPr>
            <p:ph idx="1"/>
          </p:nvPr>
        </p:nvSpPr>
        <p:spPr>
          <a:xfrm>
            <a:off x="838200" y="1148080"/>
            <a:ext cx="10515600" cy="5028883"/>
          </a:xfrm>
        </p:spPr>
        <p:txBody>
          <a:bodyPr/>
          <a:lstStyle/>
          <a:p>
            <a:r>
              <a:rPr lang="en-US" dirty="0"/>
              <a:t>For AC coefficients, the intermediary notation is used only for the nonzero AC coefficients.</a:t>
            </a:r>
          </a:p>
          <a:p>
            <a:r>
              <a:rPr lang="en-US" dirty="0"/>
              <a:t>Each nonzero AC coefficient is again represented by two symbols. </a:t>
            </a:r>
          </a:p>
          <a:p>
            <a:pPr lvl="1"/>
            <a:r>
              <a:rPr lang="en-US" dirty="0"/>
              <a:t>The first symbol here represents two pieces of information—</a:t>
            </a:r>
            <a:r>
              <a:rPr lang="en-US" dirty="0" err="1"/>
              <a:t>runlength</a:t>
            </a:r>
            <a:r>
              <a:rPr lang="en-US" dirty="0"/>
              <a:t> and size. The </a:t>
            </a:r>
            <a:r>
              <a:rPr lang="en-US" dirty="0" err="1"/>
              <a:t>runlength</a:t>
            </a:r>
            <a:r>
              <a:rPr lang="en-US" dirty="0"/>
              <a:t> is the number of zeros in the run that precede the non-zero coefficient in the zigzag sequence and the size is the number of bits used to encode the amplitude of the non-zero AC coefficient.</a:t>
            </a:r>
          </a:p>
          <a:p>
            <a:pPr lvl="1"/>
            <a:r>
              <a:rPr lang="en-US" dirty="0"/>
              <a:t>The second symbol encodes the amplitude of the nonzero AC coefficient. </a:t>
            </a:r>
          </a:p>
          <a:p>
            <a:pPr lvl="1"/>
            <a:r>
              <a:rPr lang="en-US" dirty="0"/>
              <a:t>In our example, the first nonzero AC coefficient has a value of 4 and there are no zeros preceding it, so the run length is 0. The amplitude of 4 needs 3 bits (as per the JPEG codes) to encode. Therefore, the intermediary representation is &lt;0,3&gt;&lt;4&gt;.</a:t>
            </a:r>
            <a:endParaRPr lang="en-IN" dirty="0"/>
          </a:p>
        </p:txBody>
      </p:sp>
    </p:spTree>
    <p:extLst>
      <p:ext uri="{BB962C8B-B14F-4D97-AF65-F5344CB8AC3E}">
        <p14:creationId xmlns:p14="http://schemas.microsoft.com/office/powerpoint/2010/main" val="712797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5620DD-EDAF-4620-A23E-AAC430F90ABE}"/>
              </a:ext>
            </a:extLst>
          </p:cNvPr>
          <p:cNvSpPr>
            <a:spLocks noGrp="1"/>
          </p:cNvSpPr>
          <p:nvPr>
            <p:ph idx="1"/>
          </p:nvPr>
        </p:nvSpPr>
        <p:spPr>
          <a:xfrm>
            <a:off x="838200" y="955040"/>
            <a:ext cx="10515600" cy="5221923"/>
          </a:xfrm>
        </p:spPr>
        <p:txBody>
          <a:bodyPr/>
          <a:lstStyle/>
          <a:p>
            <a:r>
              <a:rPr lang="en-IN" b="1" i="1" dirty="0">
                <a:solidFill>
                  <a:srgbClr val="00B0F0"/>
                </a:solidFill>
              </a:rPr>
              <a:t>Step 8: </a:t>
            </a:r>
            <a:r>
              <a:rPr lang="en-US" dirty="0"/>
              <a:t>The intermediary representations are then entropy coded using codes supplied by the JPEG organization. </a:t>
            </a:r>
          </a:p>
          <a:p>
            <a:r>
              <a:rPr lang="en-US" dirty="0"/>
              <a:t>The first symbol in the intermediary representation for both DC and AC coefficients is encoded using Huffman coding. </a:t>
            </a:r>
          </a:p>
          <a:p>
            <a:r>
              <a:rPr lang="en-US" dirty="0"/>
              <a:t>The second symbol, which is the amplitude, is encoded using variable length integer code.</a:t>
            </a:r>
          </a:p>
          <a:p>
            <a:r>
              <a:rPr lang="en-US" dirty="0"/>
              <a:t>To save bits, RUNLENGTH and SIZE are allocated only 4 bits each and squeezed into a single byte.</a:t>
            </a:r>
          </a:p>
          <a:p>
            <a:r>
              <a:rPr lang="en-US" dirty="0"/>
              <a:t>The 4-bit RUNLENGTH can represent only zero-runs of length 0 to 15. Occasionally, the zero run-length exceeds 15; then a special extension code, (15, 0), is used for Symbol 1</a:t>
            </a:r>
          </a:p>
        </p:txBody>
      </p:sp>
    </p:spTree>
    <p:extLst>
      <p:ext uri="{BB962C8B-B14F-4D97-AF65-F5344CB8AC3E}">
        <p14:creationId xmlns:p14="http://schemas.microsoft.com/office/powerpoint/2010/main" val="3034163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029AD-576C-4B43-B1AA-D7ACB6B7E301}"/>
              </a:ext>
            </a:extLst>
          </p:cNvPr>
          <p:cNvSpPr>
            <a:spLocks noGrp="1"/>
          </p:cNvSpPr>
          <p:nvPr>
            <p:ph type="title"/>
          </p:nvPr>
        </p:nvSpPr>
        <p:spPr/>
        <p:txBody>
          <a:bodyPr>
            <a:normAutofit/>
          </a:bodyPr>
          <a:lstStyle/>
          <a:p>
            <a:r>
              <a:rPr lang="en-US" sz="2800" dirty="0">
                <a:solidFill>
                  <a:srgbClr val="C00000"/>
                </a:solidFill>
                <a:latin typeface="+mn-lt"/>
              </a:rPr>
              <a:t>Baseline entropy coding details—size category</a:t>
            </a:r>
            <a:endParaRPr lang="en-IN" sz="2800" dirty="0">
              <a:solidFill>
                <a:srgbClr val="C00000"/>
              </a:solidFill>
              <a:latin typeface="+mn-lt"/>
            </a:endParaRPr>
          </a:p>
        </p:txBody>
      </p:sp>
      <p:pic>
        <p:nvPicPr>
          <p:cNvPr id="5" name="Content Placeholder 4">
            <a:extLst>
              <a:ext uri="{FF2B5EF4-FFF2-40B4-BE49-F238E27FC236}">
                <a16:creationId xmlns:a16="http://schemas.microsoft.com/office/drawing/2014/main" id="{59E5CFC0-6742-4FD2-A0FA-812277DBA446}"/>
              </a:ext>
            </a:extLst>
          </p:cNvPr>
          <p:cNvPicPr>
            <a:picLocks noGrp="1" noChangeAspect="1"/>
          </p:cNvPicPr>
          <p:nvPr>
            <p:ph idx="1"/>
          </p:nvPr>
        </p:nvPicPr>
        <p:blipFill>
          <a:blip r:embed="rId2"/>
          <a:stretch>
            <a:fillRect/>
          </a:stretch>
        </p:blipFill>
        <p:spPr>
          <a:xfrm>
            <a:off x="2494156" y="1690688"/>
            <a:ext cx="6995284" cy="3618142"/>
          </a:xfrm>
        </p:spPr>
      </p:pic>
    </p:spTree>
    <p:extLst>
      <p:ext uri="{BB962C8B-B14F-4D97-AF65-F5344CB8AC3E}">
        <p14:creationId xmlns:p14="http://schemas.microsoft.com/office/powerpoint/2010/main" val="2728237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1464FFC-919D-463F-B05E-D2485A43C2F7}"/>
              </a:ext>
            </a:extLst>
          </p:cNvPr>
          <p:cNvPicPr>
            <a:picLocks noGrp="1" noChangeAspect="1"/>
          </p:cNvPicPr>
          <p:nvPr>
            <p:ph idx="1"/>
          </p:nvPr>
        </p:nvPicPr>
        <p:blipFill>
          <a:blip r:embed="rId2"/>
          <a:stretch>
            <a:fillRect/>
          </a:stretch>
        </p:blipFill>
        <p:spPr>
          <a:xfrm>
            <a:off x="4683760" y="508000"/>
            <a:ext cx="6634480" cy="6197600"/>
          </a:xfrm>
        </p:spPr>
      </p:pic>
      <p:sp>
        <p:nvSpPr>
          <p:cNvPr id="7" name="TextBox 6">
            <a:extLst>
              <a:ext uri="{FF2B5EF4-FFF2-40B4-BE49-F238E27FC236}">
                <a16:creationId xmlns:a16="http://schemas.microsoft.com/office/drawing/2014/main" id="{BCDF5F76-2E7C-422B-950F-89B64B064CFC}"/>
              </a:ext>
            </a:extLst>
          </p:cNvPr>
          <p:cNvSpPr txBox="1"/>
          <p:nvPr/>
        </p:nvSpPr>
        <p:spPr>
          <a:xfrm>
            <a:off x="538480" y="1514455"/>
            <a:ext cx="3515360" cy="1938992"/>
          </a:xfrm>
          <a:prstGeom prst="rect">
            <a:avLst/>
          </a:prstGeom>
          <a:noFill/>
        </p:spPr>
        <p:txBody>
          <a:bodyPr wrap="square">
            <a:spAutoFit/>
          </a:bodyPr>
          <a:lstStyle/>
          <a:p>
            <a:r>
              <a:rPr lang="en-IN" sz="2400" dirty="0">
                <a:solidFill>
                  <a:srgbClr val="C00000"/>
                </a:solidFill>
              </a:rPr>
              <a:t>Binary Stream:</a:t>
            </a:r>
            <a:r>
              <a:rPr lang="en-IN" sz="2400" dirty="0"/>
              <a:t> 011111001000111001010010011001100101011011111000001100000010001111010</a:t>
            </a:r>
          </a:p>
        </p:txBody>
      </p:sp>
    </p:spTree>
    <p:extLst>
      <p:ext uri="{BB962C8B-B14F-4D97-AF65-F5344CB8AC3E}">
        <p14:creationId xmlns:p14="http://schemas.microsoft.com/office/powerpoint/2010/main" val="230610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D7C6E-5149-4C02-BC80-C36DB101F9AF}"/>
              </a:ext>
            </a:extLst>
          </p:cNvPr>
          <p:cNvSpPr>
            <a:spLocks noGrp="1"/>
          </p:cNvSpPr>
          <p:nvPr>
            <p:ph type="title"/>
          </p:nvPr>
        </p:nvSpPr>
        <p:spPr/>
        <p:txBody>
          <a:bodyPr>
            <a:noAutofit/>
          </a:bodyPr>
          <a:lstStyle/>
          <a:p>
            <a:r>
              <a:rPr lang="en-US" sz="2400" dirty="0">
                <a:latin typeface="+mn-lt"/>
              </a:rPr>
              <a:t>JPEG compression results. The upper-left image shows the original at 24 bits per pixel. The remaining three images show the reconstructed outputs after JPEG compression at different compression ratios. The blocky artifacts increase at lower bit rates.</a:t>
            </a:r>
            <a:endParaRPr lang="en-IN" sz="2400" dirty="0">
              <a:latin typeface="+mn-lt"/>
            </a:endParaRPr>
          </a:p>
        </p:txBody>
      </p:sp>
      <p:pic>
        <p:nvPicPr>
          <p:cNvPr id="7" name="Content Placeholder 6">
            <a:extLst>
              <a:ext uri="{FF2B5EF4-FFF2-40B4-BE49-F238E27FC236}">
                <a16:creationId xmlns:a16="http://schemas.microsoft.com/office/drawing/2014/main" id="{CBE090BA-9228-45FF-9720-EFB44CB6DE4B}"/>
              </a:ext>
            </a:extLst>
          </p:cNvPr>
          <p:cNvPicPr>
            <a:picLocks noGrp="1" noChangeAspect="1"/>
          </p:cNvPicPr>
          <p:nvPr>
            <p:ph idx="1"/>
          </p:nvPr>
        </p:nvPicPr>
        <p:blipFill>
          <a:blip r:embed="rId2"/>
          <a:stretch>
            <a:fillRect/>
          </a:stretch>
        </p:blipFill>
        <p:spPr>
          <a:xfrm>
            <a:off x="2753360" y="1846579"/>
            <a:ext cx="6116320" cy="4646296"/>
          </a:xfrm>
        </p:spPr>
      </p:pic>
    </p:spTree>
    <p:extLst>
      <p:ext uri="{BB962C8B-B14F-4D97-AF65-F5344CB8AC3E}">
        <p14:creationId xmlns:p14="http://schemas.microsoft.com/office/powerpoint/2010/main" val="3800731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295263-1EA5-4B81-B6E1-4D26DF7BF1CB}"/>
              </a:ext>
            </a:extLst>
          </p:cNvPr>
          <p:cNvSpPr>
            <a:spLocks noGrp="1"/>
          </p:cNvSpPr>
          <p:nvPr>
            <p:ph idx="1"/>
          </p:nvPr>
        </p:nvSpPr>
        <p:spPr>
          <a:xfrm>
            <a:off x="838200" y="792480"/>
            <a:ext cx="10515600" cy="5384483"/>
          </a:xfrm>
        </p:spPr>
        <p:txBody>
          <a:bodyPr/>
          <a:lstStyle/>
          <a:p>
            <a:pPr algn="just"/>
            <a:r>
              <a:rPr lang="en-IN" dirty="0">
                <a:solidFill>
                  <a:srgbClr val="C00000"/>
                </a:solidFill>
              </a:rPr>
              <a:t>Observation-2: </a:t>
            </a:r>
          </a:p>
          <a:p>
            <a:pPr lvl="1" algn="just"/>
            <a:r>
              <a:rPr lang="en-US" dirty="0"/>
              <a:t>Psychophysical experiments suggest that humans are much less likely to notice the loss of very high-spatial frequency components than lower frequency components.</a:t>
            </a:r>
            <a:endParaRPr lang="en-IN" dirty="0"/>
          </a:p>
          <a:p>
            <a:pPr algn="just"/>
            <a:r>
              <a:rPr lang="en-IN" dirty="0">
                <a:solidFill>
                  <a:srgbClr val="C00000"/>
                </a:solidFill>
              </a:rPr>
              <a:t>Observation-3:</a:t>
            </a:r>
          </a:p>
          <a:p>
            <a:pPr lvl="1" algn="just"/>
            <a:r>
              <a:rPr lang="en-US" dirty="0"/>
              <a:t>Visual acuity (accuracy in distinguishing closely spaced lines) is much greater for gray (“black and white”) than for color. </a:t>
            </a:r>
          </a:p>
          <a:p>
            <a:pPr lvl="1" algn="just"/>
            <a:endParaRPr lang="en-US" dirty="0"/>
          </a:p>
          <a:p>
            <a:pPr lvl="1" algn="just"/>
            <a:endParaRPr lang="en-US" dirty="0"/>
          </a:p>
          <a:p>
            <a:pPr lvl="1" algn="just"/>
            <a:endParaRPr lang="en-US" dirty="0"/>
          </a:p>
          <a:p>
            <a:pPr lvl="1" algn="just"/>
            <a:endParaRPr lang="en-US" dirty="0"/>
          </a:p>
          <a:p>
            <a:pPr lvl="1" algn="just"/>
            <a:endParaRPr lang="en-US" dirty="0"/>
          </a:p>
          <a:p>
            <a:pPr marL="2286000" lvl="5" indent="0" algn="just">
              <a:buNone/>
            </a:pPr>
            <a:endParaRPr lang="en-US" dirty="0"/>
          </a:p>
          <a:p>
            <a:pPr marL="2286000" lvl="5" indent="0" algn="just">
              <a:buNone/>
            </a:pPr>
            <a:r>
              <a:rPr lang="en-US" dirty="0"/>
              <a:t>Low spatial frequency 	                         High spatial frequency</a:t>
            </a:r>
            <a:endParaRPr lang="en-IN" dirty="0"/>
          </a:p>
          <a:p>
            <a:pPr marL="457200" lvl="1" indent="0">
              <a:buNone/>
            </a:pPr>
            <a:endParaRPr lang="en-IN" dirty="0"/>
          </a:p>
        </p:txBody>
      </p:sp>
      <p:pic>
        <p:nvPicPr>
          <p:cNvPr id="5" name="Picture 4">
            <a:extLst>
              <a:ext uri="{FF2B5EF4-FFF2-40B4-BE49-F238E27FC236}">
                <a16:creationId xmlns:a16="http://schemas.microsoft.com/office/drawing/2014/main" id="{15BA5E69-D008-44DA-B911-CC362723E2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2879" y="4221480"/>
            <a:ext cx="2834640" cy="1427480"/>
          </a:xfrm>
          <a:prstGeom prst="rect">
            <a:avLst/>
          </a:prstGeom>
        </p:spPr>
      </p:pic>
      <p:pic>
        <p:nvPicPr>
          <p:cNvPr id="7" name="Picture 6">
            <a:extLst>
              <a:ext uri="{FF2B5EF4-FFF2-40B4-BE49-F238E27FC236}">
                <a16:creationId xmlns:a16="http://schemas.microsoft.com/office/drawing/2014/main" id="{226CCD4D-4266-41A3-B533-350E7FC58C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4483" y="4221480"/>
            <a:ext cx="2661920" cy="1427480"/>
          </a:xfrm>
          <a:prstGeom prst="rect">
            <a:avLst/>
          </a:prstGeom>
        </p:spPr>
      </p:pic>
    </p:spTree>
    <p:extLst>
      <p:ext uri="{BB962C8B-B14F-4D97-AF65-F5344CB8AC3E}">
        <p14:creationId xmlns:p14="http://schemas.microsoft.com/office/powerpoint/2010/main" val="2953907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51BBA-7CFA-47FA-87BD-E0CE0A4AF4E9}"/>
              </a:ext>
            </a:extLst>
          </p:cNvPr>
          <p:cNvSpPr>
            <a:spLocks noGrp="1"/>
          </p:cNvSpPr>
          <p:nvPr>
            <p:ph type="title"/>
          </p:nvPr>
        </p:nvSpPr>
        <p:spPr>
          <a:xfrm>
            <a:off x="838200" y="365125"/>
            <a:ext cx="10515600" cy="569595"/>
          </a:xfrm>
        </p:spPr>
        <p:txBody>
          <a:bodyPr>
            <a:normAutofit/>
          </a:bodyPr>
          <a:lstStyle/>
          <a:p>
            <a:r>
              <a:rPr lang="en-IN" sz="2400" dirty="0">
                <a:solidFill>
                  <a:srgbClr val="FF0000"/>
                </a:solidFill>
              </a:rPr>
              <a:t>JPEG Compression pipeline</a:t>
            </a:r>
          </a:p>
        </p:txBody>
      </p:sp>
      <p:pic>
        <p:nvPicPr>
          <p:cNvPr id="5" name="Content Placeholder 4">
            <a:extLst>
              <a:ext uri="{FF2B5EF4-FFF2-40B4-BE49-F238E27FC236}">
                <a16:creationId xmlns:a16="http://schemas.microsoft.com/office/drawing/2014/main" id="{F0B352C2-4BFF-4ACB-BC02-2DD75F73FBDA}"/>
              </a:ext>
            </a:extLst>
          </p:cNvPr>
          <p:cNvPicPr>
            <a:picLocks noGrp="1" noChangeAspect="1"/>
          </p:cNvPicPr>
          <p:nvPr>
            <p:ph idx="1"/>
          </p:nvPr>
        </p:nvPicPr>
        <p:blipFill>
          <a:blip r:embed="rId2"/>
          <a:stretch>
            <a:fillRect/>
          </a:stretch>
        </p:blipFill>
        <p:spPr>
          <a:xfrm>
            <a:off x="4277360" y="508000"/>
            <a:ext cx="5882640" cy="5882640"/>
          </a:xfrm>
        </p:spPr>
      </p:pic>
    </p:spTree>
    <p:extLst>
      <p:ext uri="{BB962C8B-B14F-4D97-AF65-F5344CB8AC3E}">
        <p14:creationId xmlns:p14="http://schemas.microsoft.com/office/powerpoint/2010/main" val="1170753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0AED7E-B835-4E6E-9D42-37574D92B3FF}"/>
              </a:ext>
            </a:extLst>
          </p:cNvPr>
          <p:cNvSpPr>
            <a:spLocks noGrp="1"/>
          </p:cNvSpPr>
          <p:nvPr>
            <p:ph idx="1"/>
          </p:nvPr>
        </p:nvSpPr>
        <p:spPr>
          <a:xfrm>
            <a:off x="838200" y="792480"/>
            <a:ext cx="10515600" cy="5384483"/>
          </a:xfrm>
        </p:spPr>
        <p:txBody>
          <a:bodyPr>
            <a:normAutofit fontScale="92500" lnSpcReduction="10000"/>
          </a:bodyPr>
          <a:lstStyle/>
          <a:p>
            <a:r>
              <a:rPr lang="en-IN" dirty="0"/>
              <a:t>The steps followed in JPEG compression are as follows.</a:t>
            </a:r>
          </a:p>
          <a:p>
            <a:r>
              <a:rPr lang="en-IN" b="1" i="1" dirty="0">
                <a:solidFill>
                  <a:srgbClr val="00B0F0"/>
                </a:solidFill>
              </a:rPr>
              <a:t>Step 1: </a:t>
            </a:r>
            <a:r>
              <a:rPr lang="en-US" dirty="0"/>
              <a:t>Any image can be taken as input, but is always first converted to the </a:t>
            </a:r>
            <a:r>
              <a:rPr lang="en-US" dirty="0" err="1"/>
              <a:t>YCrCb</a:t>
            </a:r>
            <a:r>
              <a:rPr lang="en-US" dirty="0"/>
              <a:t> format to decouple the image chrominance from the luminance.</a:t>
            </a:r>
          </a:p>
          <a:p>
            <a:r>
              <a:rPr lang="en-US" b="1" i="1" dirty="0">
                <a:solidFill>
                  <a:srgbClr val="00B0F0"/>
                </a:solidFill>
              </a:rPr>
              <a:t>Step 2:</a:t>
            </a:r>
            <a:r>
              <a:rPr lang="en-US" dirty="0"/>
              <a:t> The </a:t>
            </a:r>
            <a:r>
              <a:rPr lang="en-US" dirty="0" err="1"/>
              <a:t>YCrCb</a:t>
            </a:r>
            <a:r>
              <a:rPr lang="en-US" dirty="0"/>
              <a:t> representation undergoes a 4:2:0 subsampling, where the chrominance channels Cr and </a:t>
            </a:r>
            <a:r>
              <a:rPr lang="en-US" dirty="0" err="1"/>
              <a:t>Cb</a:t>
            </a:r>
            <a:r>
              <a:rPr lang="en-US" dirty="0"/>
              <a:t> are subsampled to one-fourth the original size.</a:t>
            </a:r>
          </a:p>
          <a:p>
            <a:r>
              <a:rPr lang="en-US" b="1" i="1" dirty="0">
                <a:solidFill>
                  <a:srgbClr val="00B0F0"/>
                </a:solidFill>
              </a:rPr>
              <a:t>Step 3:</a:t>
            </a:r>
            <a:r>
              <a:rPr lang="en-US" dirty="0"/>
              <a:t> Each channel (Y, Cr, and </a:t>
            </a:r>
            <a:r>
              <a:rPr lang="en-US" dirty="0" err="1"/>
              <a:t>Cb</a:t>
            </a:r>
            <a:r>
              <a:rPr lang="en-US" dirty="0"/>
              <a:t>) is processed independently. Each channel is divided into 8×8 blocks. </a:t>
            </a:r>
          </a:p>
          <a:p>
            <a:pPr lvl="1"/>
            <a:r>
              <a:rPr lang="en-US" dirty="0"/>
              <a:t>On the average, the 8×8 size seems to be the most optimal area for spatial and spectral correlation that the DCT quantization can exploit. Smaller sizes increase the number of blocks in an image, and larger sizes reduce the correlation seen among pixels.</a:t>
            </a:r>
          </a:p>
          <a:p>
            <a:pPr lvl="1"/>
            <a:r>
              <a:rPr lang="en-US" dirty="0"/>
              <a:t>If the image width (or height) is not a multiple of 8×8, the boundary blocks get padded with zeros to attain the required size. The blocks are processed independently.</a:t>
            </a:r>
            <a:endParaRPr lang="en-IN" dirty="0"/>
          </a:p>
        </p:txBody>
      </p:sp>
    </p:spTree>
    <p:extLst>
      <p:ext uri="{BB962C8B-B14F-4D97-AF65-F5344CB8AC3E}">
        <p14:creationId xmlns:p14="http://schemas.microsoft.com/office/powerpoint/2010/main" val="3828548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A32380-F74C-45EF-9E9C-3D825FDD84E5}"/>
              </a:ext>
            </a:extLst>
          </p:cNvPr>
          <p:cNvSpPr>
            <a:spLocks noGrp="1"/>
          </p:cNvSpPr>
          <p:nvPr>
            <p:ph idx="1"/>
          </p:nvPr>
        </p:nvSpPr>
        <p:spPr>
          <a:xfrm>
            <a:off x="838200" y="690880"/>
            <a:ext cx="10515600" cy="6167120"/>
          </a:xfrm>
        </p:spPr>
        <p:txBody>
          <a:bodyPr>
            <a:normAutofit fontScale="92500" lnSpcReduction="10000"/>
          </a:bodyPr>
          <a:lstStyle/>
          <a:p>
            <a:pPr algn="just"/>
            <a:r>
              <a:rPr lang="en-US" b="1" i="1" dirty="0">
                <a:solidFill>
                  <a:srgbClr val="00B0F0"/>
                </a:solidFill>
              </a:rPr>
              <a:t>Step 4:</a:t>
            </a:r>
            <a:r>
              <a:rPr lang="en-US" dirty="0"/>
              <a:t> Each 8×8 block (for all the channels) undergoes a DCT transformation, which takes the image samples f(</a:t>
            </a:r>
            <a:r>
              <a:rPr lang="en-US" dirty="0" err="1"/>
              <a:t>x,y</a:t>
            </a:r>
            <a:r>
              <a:rPr lang="en-US" dirty="0"/>
              <a:t>) and computes frequency coefficients F(</a:t>
            </a:r>
            <a:r>
              <a:rPr lang="en-US" dirty="0" err="1"/>
              <a:t>u,v</a:t>
            </a:r>
            <a:r>
              <a:rPr lang="en-US" dirty="0"/>
              <a:t>). </a:t>
            </a:r>
          </a:p>
          <a:p>
            <a:pPr lvl="1" algn="just"/>
            <a:r>
              <a:rPr lang="en-US" dirty="0"/>
              <a:t>The first coefficient F(0, 0), is normally the highest, and is called the </a:t>
            </a:r>
            <a:r>
              <a:rPr lang="en-US" b="1" i="1" dirty="0"/>
              <a:t>DC coefficient</a:t>
            </a:r>
            <a:r>
              <a:rPr lang="en-US" dirty="0"/>
              <a:t>.</a:t>
            </a:r>
          </a:p>
          <a:p>
            <a:pPr lvl="1" algn="just"/>
            <a:r>
              <a:rPr lang="en-US" dirty="0"/>
              <a:t>This special status for the DC coefficient is deliberate because most of the energy in natural photographs is concentrated among the lowest frequencies. The remaining coefficients are called </a:t>
            </a:r>
            <a:r>
              <a:rPr lang="en-US" b="1" i="1" dirty="0"/>
              <a:t>AC coefficients</a:t>
            </a:r>
            <a:r>
              <a:rPr lang="en-US" dirty="0"/>
              <a:t>.</a:t>
            </a:r>
          </a:p>
          <a:p>
            <a:pPr algn="just"/>
            <a:r>
              <a:rPr lang="en-US" b="1" i="1" dirty="0">
                <a:solidFill>
                  <a:srgbClr val="00B0F0"/>
                </a:solidFill>
              </a:rPr>
              <a:t>Step 5: </a:t>
            </a:r>
            <a:r>
              <a:rPr lang="en-US" dirty="0"/>
              <a:t>The DCT coefficients F(</a:t>
            </a:r>
            <a:r>
              <a:rPr lang="en-US" dirty="0" err="1"/>
              <a:t>u,v</a:t>
            </a:r>
            <a:r>
              <a:rPr lang="en-US" dirty="0"/>
              <a:t>) are quantized using a quantization table supplied by JPEG. </a:t>
            </a:r>
          </a:p>
          <a:p>
            <a:pPr lvl="1" algn="just"/>
            <a:r>
              <a:rPr lang="en-US" dirty="0"/>
              <a:t>Each number at position (</a:t>
            </a:r>
            <a:r>
              <a:rPr lang="en-US" dirty="0" err="1"/>
              <a:t>u,v</a:t>
            </a:r>
            <a:r>
              <a:rPr lang="en-US" dirty="0"/>
              <a:t>) gives the quantization interval size for the corresponding F(</a:t>
            </a:r>
            <a:r>
              <a:rPr lang="en-US" dirty="0" err="1"/>
              <a:t>u,v</a:t>
            </a:r>
            <a:r>
              <a:rPr lang="en-US" dirty="0"/>
              <a:t>) value.</a:t>
            </a:r>
          </a:p>
          <a:p>
            <a:pPr lvl="1" algn="just"/>
            <a:r>
              <a:rPr lang="en-US" dirty="0"/>
              <a:t>The quantization table values might appear random, but, in fact, they are based on experimental evaluations with human subjects, which have shown that low frequencies are dominant in images, and the human visual system is more sensitive to loss in the low-frequency range.</a:t>
            </a:r>
          </a:p>
          <a:p>
            <a:pPr lvl="1" algn="just"/>
            <a:r>
              <a:rPr lang="en-US" dirty="0"/>
              <a:t>Correspondingly, the numbers in the low-frequency area (upper-left corner of the table) are smaller and increase as you move toward the high-frequency coefficients in the other three corners.</a:t>
            </a:r>
          </a:p>
        </p:txBody>
      </p:sp>
    </p:spTree>
    <p:extLst>
      <p:ext uri="{BB962C8B-B14F-4D97-AF65-F5344CB8AC3E}">
        <p14:creationId xmlns:p14="http://schemas.microsoft.com/office/powerpoint/2010/main" val="1633690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C150C6-5F0D-4084-8D58-22625831B4DB}"/>
              </a:ext>
            </a:extLst>
          </p:cNvPr>
          <p:cNvPicPr>
            <a:picLocks noGrp="1" noChangeAspect="1"/>
          </p:cNvPicPr>
          <p:nvPr>
            <p:ph idx="1"/>
          </p:nvPr>
        </p:nvPicPr>
        <p:blipFill>
          <a:blip r:embed="rId2"/>
          <a:stretch>
            <a:fillRect/>
          </a:stretch>
        </p:blipFill>
        <p:spPr>
          <a:xfrm>
            <a:off x="2583180" y="182880"/>
            <a:ext cx="7025640" cy="6553200"/>
          </a:xfrm>
        </p:spPr>
      </p:pic>
    </p:spTree>
    <p:extLst>
      <p:ext uri="{BB962C8B-B14F-4D97-AF65-F5344CB8AC3E}">
        <p14:creationId xmlns:p14="http://schemas.microsoft.com/office/powerpoint/2010/main" val="2259521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1BFED3-EA4D-4AA9-81B3-EC4455471F81}"/>
              </a:ext>
            </a:extLst>
          </p:cNvPr>
          <p:cNvSpPr>
            <a:spLocks noGrp="1"/>
          </p:cNvSpPr>
          <p:nvPr>
            <p:ph idx="1"/>
          </p:nvPr>
        </p:nvSpPr>
        <p:spPr>
          <a:xfrm>
            <a:off x="838200" y="965200"/>
            <a:ext cx="10515600" cy="5211763"/>
          </a:xfrm>
        </p:spPr>
        <p:txBody>
          <a:bodyPr>
            <a:normAutofit/>
          </a:bodyPr>
          <a:lstStyle/>
          <a:p>
            <a:pPr lvl="1"/>
            <a:r>
              <a:rPr lang="en-US" dirty="0"/>
              <a:t>Using this table, F</a:t>
            </a:r>
            <a:r>
              <a:rPr lang="en-US" baseline="-25000" dirty="0"/>
              <a:t>Q</a:t>
            </a:r>
            <a:r>
              <a:rPr lang="en-US" dirty="0"/>
              <a:t>(</a:t>
            </a:r>
            <a:r>
              <a:rPr lang="en-US" dirty="0" err="1"/>
              <a:t>u,v</a:t>
            </a:r>
            <a:r>
              <a:rPr lang="en-US" dirty="0"/>
              <a:t>) is computed as</a:t>
            </a:r>
          </a:p>
          <a:p>
            <a:pPr marL="0" indent="0">
              <a:buNone/>
            </a:pPr>
            <a:r>
              <a:rPr lang="en-IN" dirty="0"/>
              <a:t>					</a:t>
            </a:r>
          </a:p>
          <a:p>
            <a:pPr marL="0" indent="0">
              <a:buNone/>
            </a:pPr>
            <a:r>
              <a:rPr lang="en-US" sz="2400" dirty="0"/>
              <a:t>    where Q(u, v) is the value in the quantization table.</a:t>
            </a:r>
          </a:p>
          <a:p>
            <a:pPr lvl="1"/>
            <a:r>
              <a:rPr lang="en-US" dirty="0"/>
              <a:t>After quantization, almost all the high-frequency FQ(</a:t>
            </a:r>
            <a:r>
              <a:rPr lang="en-US" dirty="0" err="1"/>
              <a:t>u,v</a:t>
            </a:r>
            <a:r>
              <a:rPr lang="en-US" dirty="0"/>
              <a:t>) are zero, while a few low </a:t>
            </a:r>
            <a:r>
              <a:rPr lang="en-IN" dirty="0"/>
              <a:t>frequency values remain.</a:t>
            </a:r>
          </a:p>
          <a:p>
            <a:r>
              <a:rPr lang="en-IN" b="1" i="1" dirty="0">
                <a:solidFill>
                  <a:srgbClr val="00B0F0"/>
                </a:solidFill>
              </a:rPr>
              <a:t>Step 6: </a:t>
            </a:r>
            <a:r>
              <a:rPr lang="en-US" dirty="0"/>
              <a:t>The quantized coefficients FQ(u, v) are then encoded into an intermediary pattern. </a:t>
            </a:r>
          </a:p>
          <a:p>
            <a:pPr lvl="1"/>
            <a:r>
              <a:rPr lang="en-US" dirty="0"/>
              <a:t>DC FQ(0,0), which normally corresponds to the highest energy, is treated differently when compared with the other higher-frequency coefficients, called AC coefficients. </a:t>
            </a:r>
          </a:p>
          <a:p>
            <a:pPr lvl="1"/>
            <a:r>
              <a:rPr lang="en-US" dirty="0"/>
              <a:t>The DC coefficients of the blocks are encoded using differential pulse code modulation. </a:t>
            </a:r>
          </a:p>
          <a:p>
            <a:pPr lvl="1"/>
            <a:r>
              <a:rPr lang="en-US" dirty="0"/>
              <a:t>The AC coefficients are first scanned in a zigzag order</a:t>
            </a:r>
            <a:endParaRPr lang="en-IN" b="1" i="1" dirty="0">
              <a:solidFill>
                <a:srgbClr val="00B0F0"/>
              </a:solidFill>
            </a:endParaRPr>
          </a:p>
        </p:txBody>
      </p:sp>
      <p:pic>
        <p:nvPicPr>
          <p:cNvPr id="5" name="Picture 4">
            <a:extLst>
              <a:ext uri="{FF2B5EF4-FFF2-40B4-BE49-F238E27FC236}">
                <a16:creationId xmlns:a16="http://schemas.microsoft.com/office/drawing/2014/main" id="{D3D5DFA3-A032-42A8-B7B0-0816D1FF8C0E}"/>
              </a:ext>
            </a:extLst>
          </p:cNvPr>
          <p:cNvPicPr>
            <a:picLocks noChangeAspect="1"/>
          </p:cNvPicPr>
          <p:nvPr/>
        </p:nvPicPr>
        <p:blipFill>
          <a:blip r:embed="rId2"/>
          <a:stretch>
            <a:fillRect/>
          </a:stretch>
        </p:blipFill>
        <p:spPr>
          <a:xfrm>
            <a:off x="7101840" y="934720"/>
            <a:ext cx="2590799" cy="1097280"/>
          </a:xfrm>
          <a:prstGeom prst="rect">
            <a:avLst/>
          </a:prstGeom>
        </p:spPr>
      </p:pic>
    </p:spTree>
    <p:extLst>
      <p:ext uri="{BB962C8B-B14F-4D97-AF65-F5344CB8AC3E}">
        <p14:creationId xmlns:p14="http://schemas.microsoft.com/office/powerpoint/2010/main" val="3395637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2C8B3-BDBE-41D3-A4AF-6F25ED6B7983}"/>
              </a:ext>
            </a:extLst>
          </p:cNvPr>
          <p:cNvSpPr>
            <a:spLocks noGrp="1"/>
          </p:cNvSpPr>
          <p:nvPr>
            <p:ph type="title"/>
          </p:nvPr>
        </p:nvSpPr>
        <p:spPr/>
        <p:txBody>
          <a:bodyPr>
            <a:normAutofit/>
          </a:bodyPr>
          <a:lstStyle/>
          <a:p>
            <a:r>
              <a:rPr lang="en-US" sz="2800" dirty="0">
                <a:latin typeface="+mn-lt"/>
              </a:rPr>
              <a:t>Zigzag ordering of quantized AC coefficients. The resulting sequence has a much longer run of zeros and, hence, can be more efficiently entropy coded.</a:t>
            </a:r>
            <a:endParaRPr lang="en-IN" sz="2800" dirty="0">
              <a:latin typeface="+mn-lt"/>
            </a:endParaRPr>
          </a:p>
        </p:txBody>
      </p:sp>
      <p:pic>
        <p:nvPicPr>
          <p:cNvPr id="5" name="Content Placeholder 4">
            <a:extLst>
              <a:ext uri="{FF2B5EF4-FFF2-40B4-BE49-F238E27FC236}">
                <a16:creationId xmlns:a16="http://schemas.microsoft.com/office/drawing/2014/main" id="{971A4517-FD8F-44A3-A6A5-EC56F9EED3F1}"/>
              </a:ext>
            </a:extLst>
          </p:cNvPr>
          <p:cNvPicPr>
            <a:picLocks noGrp="1" noChangeAspect="1"/>
          </p:cNvPicPr>
          <p:nvPr>
            <p:ph idx="1"/>
          </p:nvPr>
        </p:nvPicPr>
        <p:blipFill>
          <a:blip r:embed="rId2"/>
          <a:stretch>
            <a:fillRect/>
          </a:stretch>
        </p:blipFill>
        <p:spPr>
          <a:xfrm>
            <a:off x="2042160" y="1690688"/>
            <a:ext cx="8300720" cy="4095047"/>
          </a:xfrm>
        </p:spPr>
      </p:pic>
    </p:spTree>
    <p:extLst>
      <p:ext uri="{BB962C8B-B14F-4D97-AF65-F5344CB8AC3E}">
        <p14:creationId xmlns:p14="http://schemas.microsoft.com/office/powerpoint/2010/main" val="933835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61EB9C-E5C6-4593-BB67-CACEB29BD5D9}"/>
              </a:ext>
            </a:extLst>
          </p:cNvPr>
          <p:cNvSpPr>
            <a:spLocks noGrp="1"/>
          </p:cNvSpPr>
          <p:nvPr>
            <p:ph idx="1"/>
          </p:nvPr>
        </p:nvSpPr>
        <p:spPr>
          <a:xfrm>
            <a:off x="838200" y="1046480"/>
            <a:ext cx="10515600" cy="5130483"/>
          </a:xfrm>
        </p:spPr>
        <p:txBody>
          <a:bodyPr>
            <a:normAutofit fontScale="92500"/>
          </a:bodyPr>
          <a:lstStyle/>
          <a:p>
            <a:pPr lvl="1"/>
            <a:r>
              <a:rPr lang="en-US" dirty="0"/>
              <a:t>The zigzag ordering produces a longer run of zeros towards the end of the scan because the high-frequency coefficients appear at the tail end. This produces a lower entropy of scanned AC coefficients, which are run length encoded. </a:t>
            </a:r>
          </a:p>
          <a:p>
            <a:pPr lvl="1"/>
            <a:r>
              <a:rPr lang="en-US" dirty="0"/>
              <a:t>Both the DPCM codes of DC coefficients and the run length coded AC coefficients produce an intermediary representation.</a:t>
            </a:r>
          </a:p>
          <a:p>
            <a:r>
              <a:rPr lang="en-US" b="1" i="1" dirty="0">
                <a:solidFill>
                  <a:srgbClr val="00B0F0"/>
                </a:solidFill>
              </a:rPr>
              <a:t>Step 7: </a:t>
            </a:r>
            <a:r>
              <a:rPr lang="en-US" dirty="0"/>
              <a:t>The next step is to entropy code the run of DC and AC coefficients. Prior to entropy coding, these coefficients are converted into intermediary representations.</a:t>
            </a:r>
          </a:p>
          <a:p>
            <a:pPr lvl="1"/>
            <a:r>
              <a:rPr lang="en-US" dirty="0"/>
              <a:t>For the representation of the DC coefficient, it is first DPCM coded with the previous block’s DC value and the difference is represented as a 2-tuple, which shows the size in bits used to encode the DPCM difference and the amplitude of the DPCM difference. </a:t>
            </a:r>
          </a:p>
          <a:p>
            <a:pPr lvl="1"/>
            <a:r>
              <a:rPr lang="en-US" dirty="0"/>
              <a:t>In our example, the quantized DC value of the block is 85. Assuming that the DC value of the previous block was 82, the DPCM difference is 3, which needs two bits to encode. Therefore, the intermediary notation of the DC coefficient is &lt;2&gt;&lt;3&gt;.</a:t>
            </a:r>
            <a:endParaRPr lang="en-IN" b="1" i="1" dirty="0">
              <a:solidFill>
                <a:srgbClr val="00B0F0"/>
              </a:solidFill>
            </a:endParaRPr>
          </a:p>
        </p:txBody>
      </p:sp>
    </p:spTree>
    <p:extLst>
      <p:ext uri="{BB962C8B-B14F-4D97-AF65-F5344CB8AC3E}">
        <p14:creationId xmlns:p14="http://schemas.microsoft.com/office/powerpoint/2010/main" val="4263350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1223</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PowerPoint Presentation</vt:lpstr>
      <vt:lpstr>JPEG Compression pipeline</vt:lpstr>
      <vt:lpstr>PowerPoint Presentation</vt:lpstr>
      <vt:lpstr>PowerPoint Presentation</vt:lpstr>
      <vt:lpstr>PowerPoint Presentation</vt:lpstr>
      <vt:lpstr>PowerPoint Presentation</vt:lpstr>
      <vt:lpstr>Zigzag ordering of quantized AC coefficients. The resulting sequence has a much longer run of zeros and, hence, can be more efficiently entropy coded.</vt:lpstr>
      <vt:lpstr>PowerPoint Presentation</vt:lpstr>
      <vt:lpstr>PowerPoint Presentation</vt:lpstr>
      <vt:lpstr>PowerPoint Presentation</vt:lpstr>
      <vt:lpstr>PowerPoint Presentation</vt:lpstr>
      <vt:lpstr>Baseline entropy coding details—size category</vt:lpstr>
      <vt:lpstr>PowerPoint Presentation</vt:lpstr>
      <vt:lpstr>JPEG compression results. The upper-left image shows the original at 24 bits per pixel. The remaining three images show the reconstructed outputs after JPEG compression at different compression ratios. The blocky artifacts increase at lower bit rates.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Systems Lecture – 29</dc:title>
  <dc:creator>Priyambada Subudhi</dc:creator>
  <cp:lastModifiedBy>Priyambada Subudhi</cp:lastModifiedBy>
  <cp:revision>9</cp:revision>
  <dcterms:created xsi:type="dcterms:W3CDTF">2022-03-16T12:18:03Z</dcterms:created>
  <dcterms:modified xsi:type="dcterms:W3CDTF">2022-04-04T23:41:50Z</dcterms:modified>
</cp:coreProperties>
</file>