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00A-B1A5-4401-A5A1-0530F2C7BFDB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FDE5-6AB2-4D63-B610-FED0B1C5C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80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00A-B1A5-4401-A5A1-0530F2C7BFDB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FDE5-6AB2-4D63-B610-FED0B1C5C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84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00A-B1A5-4401-A5A1-0530F2C7BFDB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FDE5-6AB2-4D63-B610-FED0B1C5C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36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00A-B1A5-4401-A5A1-0530F2C7BFDB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FDE5-6AB2-4D63-B610-FED0B1C5C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51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00A-B1A5-4401-A5A1-0530F2C7BFDB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FDE5-6AB2-4D63-B610-FED0B1C5C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34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00A-B1A5-4401-A5A1-0530F2C7BFDB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FDE5-6AB2-4D63-B610-FED0B1C5C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96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00A-B1A5-4401-A5A1-0530F2C7BFDB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FDE5-6AB2-4D63-B610-FED0B1C5C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61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00A-B1A5-4401-A5A1-0530F2C7BFDB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FDE5-6AB2-4D63-B610-FED0B1C5C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00A-B1A5-4401-A5A1-0530F2C7BFDB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FDE5-6AB2-4D63-B610-FED0B1C5C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42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00A-B1A5-4401-A5A1-0530F2C7BFDB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FDE5-6AB2-4D63-B610-FED0B1C5C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19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00A-B1A5-4401-A5A1-0530F2C7BFDB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FDE5-6AB2-4D63-B610-FED0B1C5C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5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F500A-B1A5-4401-A5A1-0530F2C7BFDB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5FDE5-6AB2-4D63-B610-FED0B1C5C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81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ym typeface="+mn-ea"/>
              </a:rPr>
              <a:t>Multimedia Systems</a:t>
            </a:r>
            <a:br>
              <a:rPr lang="en-IN" dirty="0" smtClean="0">
                <a:sym typeface="+mn-ea"/>
              </a:rPr>
            </a:br>
            <a:r>
              <a:rPr lang="en-IN" dirty="0" smtClean="0">
                <a:sym typeface="+mn-ea"/>
              </a:rPr>
              <a:t>Lecture – 3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i="1" dirty="0" smtClean="0">
                <a:sym typeface="+mn-ea"/>
              </a:rPr>
              <a:t>By</a:t>
            </a:r>
          </a:p>
          <a:p>
            <a:r>
              <a:rPr lang="en-IN" dirty="0" err="1" smtClean="0">
                <a:latin typeface="Comic Sans MS" panose="030F0702030302020204" pitchFamily="66" charset="0"/>
                <a:sym typeface="+mn-ea"/>
              </a:rPr>
              <a:t>Dr.</a:t>
            </a:r>
            <a:r>
              <a:rPr lang="en-IN" dirty="0" smtClean="0">
                <a:latin typeface="Comic Sans MS" panose="030F0702030302020204" pitchFamily="66" charset="0"/>
                <a:sym typeface="+mn-ea"/>
              </a:rPr>
              <a:t> </a:t>
            </a:r>
            <a:r>
              <a:rPr lang="en-IN" dirty="0" err="1" smtClean="0">
                <a:latin typeface="Comic Sans MS" panose="030F0702030302020204" pitchFamily="66" charset="0"/>
                <a:sym typeface="+mn-ea"/>
              </a:rPr>
              <a:t>Priyambada</a:t>
            </a:r>
            <a:r>
              <a:rPr lang="en-IN" dirty="0" smtClean="0">
                <a:latin typeface="Comic Sans MS" panose="030F0702030302020204" pitchFamily="66" charset="0"/>
                <a:sym typeface="+mn-ea"/>
              </a:rPr>
              <a:t> </a:t>
            </a:r>
            <a:r>
              <a:rPr lang="en-IN" dirty="0" err="1" smtClean="0">
                <a:latin typeface="Comic Sans MS" panose="030F0702030302020204" pitchFamily="66" charset="0"/>
                <a:sym typeface="+mn-ea"/>
              </a:rPr>
              <a:t>Subudhi</a:t>
            </a:r>
            <a:endParaRPr lang="en-IN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Assistant Professor</a:t>
            </a:r>
          </a:p>
          <a:p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IIIT Sri City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295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Components of Multimedia Systems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Multimedia systems can be logically grouped into three parts whose primary </a:t>
            </a:r>
            <a:r>
              <a:rPr lang="en-US" dirty="0" smtClean="0">
                <a:latin typeface="Comic Sans MS" panose="030F0702030302020204" pitchFamily="66" charset="0"/>
              </a:rPr>
              <a:t>functionalities </a:t>
            </a:r>
            <a:r>
              <a:rPr lang="en-IN" dirty="0" smtClean="0">
                <a:latin typeface="Comic Sans MS" panose="030F0702030302020204" pitchFamily="66" charset="0"/>
              </a:rPr>
              <a:t>are</a:t>
            </a:r>
            <a:endParaRPr lang="en-IN" dirty="0" smtClean="0">
              <a:solidFill>
                <a:srgbClr val="00B0F0"/>
              </a:solidFill>
              <a:latin typeface="Comic Sans MS" panose="030F0702030302020204" pitchFamily="66" charset="0"/>
            </a:endParaRPr>
          </a:p>
          <a:p>
            <a:pPr marL="125095" marR="587375" lvl="1" indent="-125095" algn="just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IN" dirty="0">
                <a:latin typeface="Comic Sans MS" panose="030F0702030302020204" pitchFamily="66" charset="0"/>
              </a:rPr>
              <a:t>C</a:t>
            </a:r>
            <a:r>
              <a:rPr lang="en-IN" dirty="0" smtClean="0">
                <a:latin typeface="Comic Sans MS" panose="030F0702030302020204" pitchFamily="66" charset="0"/>
              </a:rPr>
              <a:t>ontent production</a:t>
            </a:r>
          </a:p>
          <a:p>
            <a:pPr marL="125095" marR="587375" lvl="1" indent="-125095" algn="just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IN" dirty="0">
                <a:latin typeface="Comic Sans MS" panose="030F0702030302020204" pitchFamily="66" charset="0"/>
              </a:rPr>
              <a:t>C</a:t>
            </a:r>
            <a:r>
              <a:rPr lang="en-IN" dirty="0" smtClean="0">
                <a:latin typeface="Comic Sans MS" panose="030F0702030302020204" pitchFamily="66" charset="0"/>
              </a:rPr>
              <a:t>ompression </a:t>
            </a:r>
            <a:r>
              <a:rPr lang="en-IN" dirty="0">
                <a:latin typeface="Comic Sans MS" panose="030F0702030302020204" pitchFamily="66" charset="0"/>
              </a:rPr>
              <a:t>and </a:t>
            </a:r>
            <a:r>
              <a:rPr lang="en-IN" dirty="0" smtClean="0">
                <a:latin typeface="Comic Sans MS" panose="030F0702030302020204" pitchFamily="66" charset="0"/>
              </a:rPr>
              <a:t>storage</a:t>
            </a:r>
          </a:p>
          <a:p>
            <a:pPr marL="125095" marR="587375" lvl="1" indent="-125095" algn="just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IN" dirty="0" smtClean="0">
                <a:latin typeface="Comic Sans MS" panose="030F0702030302020204" pitchFamily="66" charset="0"/>
              </a:rPr>
              <a:t>Distribution </a:t>
            </a:r>
            <a:r>
              <a:rPr lang="en-US" dirty="0" smtClean="0">
                <a:latin typeface="Comic Sans MS" panose="030F0702030302020204" pitchFamily="66" charset="0"/>
              </a:rPr>
              <a:t>to </a:t>
            </a:r>
            <a:r>
              <a:rPr lang="en-US" dirty="0">
                <a:latin typeface="Comic Sans MS" panose="030F0702030302020204" pitchFamily="66" charset="0"/>
              </a:rPr>
              <a:t>various end users and platforms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51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1972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Components of a multimedia system today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7990" y="1267098"/>
            <a:ext cx="8072844" cy="535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4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2960"/>
            <a:ext cx="10515600" cy="5354003"/>
          </a:xfrm>
        </p:spPr>
        <p:txBody>
          <a:bodyPr>
            <a:normAutofit/>
          </a:bodyPr>
          <a:lstStyle/>
          <a:p>
            <a:pPr marL="125095" marR="587375" lvl="1" indent="-125095" algn="just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IN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Content Production: </a:t>
            </a:r>
          </a:p>
          <a:p>
            <a:pPr marL="582295" marR="587375" lvl="2" indent="-125095" algn="just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IN" dirty="0" smtClean="0">
                <a:latin typeface="Comic Sans MS" panose="030F0702030302020204" pitchFamily="66" charset="0"/>
              </a:rPr>
              <a:t>It includes </a:t>
            </a:r>
            <a:r>
              <a:rPr lang="en-US" dirty="0" smtClean="0">
                <a:latin typeface="Comic Sans MS" panose="030F0702030302020204" pitchFamily="66" charset="0"/>
              </a:rPr>
              <a:t>a variety of different instruments, which </a:t>
            </a:r>
            <a:r>
              <a:rPr lang="en-IN" dirty="0" smtClean="0">
                <a:latin typeface="Comic Sans MS" panose="030F0702030302020204" pitchFamily="66" charset="0"/>
              </a:rPr>
              <a:t>capture different media types in a digital format. These include digital cameras, </a:t>
            </a:r>
            <a:r>
              <a:rPr lang="en-US" dirty="0" smtClean="0">
                <a:latin typeface="Comic Sans MS" panose="030F0702030302020204" pitchFamily="66" charset="0"/>
              </a:rPr>
              <a:t>camcorders or video cameras, sound recording devices, scanners to scan images, and </a:t>
            </a:r>
            <a:r>
              <a:rPr lang="en-IN" dirty="0" smtClean="0">
                <a:latin typeface="Comic Sans MS" panose="030F0702030302020204" pitchFamily="66" charset="0"/>
              </a:rPr>
              <a:t>3D graphical objects.</a:t>
            </a:r>
          </a:p>
          <a:p>
            <a:pPr marL="582295" marR="587375" lvl="2" indent="-125095" algn="just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IN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Once the individual media elements are in their digital representations, they may be further combined to create coherent, interactive presentations using software (S/W) applications and hardware (H/W) elements.</a:t>
            </a:r>
          </a:p>
          <a:p>
            <a:pPr marL="582295" marR="587375" lvl="2" indent="-125095" algn="just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IN" dirty="0" smtClean="0">
                <a:latin typeface="Comic Sans MS" panose="030F0702030302020204" pitchFamily="66" charset="0"/>
              </a:rPr>
              <a:t>This content can be </a:t>
            </a:r>
            <a:r>
              <a:rPr lang="en-US" dirty="0" smtClean="0">
                <a:latin typeface="Comic Sans MS" panose="030F0702030302020204" pitchFamily="66" charset="0"/>
              </a:rPr>
              <a:t>stored to disk, or in the case of real-time applications, the content can be sent directly to the end user via digital networks.</a:t>
            </a:r>
            <a:endParaRPr lang="en-IN" dirty="0" smtClean="0">
              <a:latin typeface="Comic Sans MS" panose="030F0702030302020204" pitchFamily="66" charset="0"/>
            </a:endParaRPr>
          </a:p>
          <a:p>
            <a:pPr marL="582295" marR="587375" lvl="2" indent="-125095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endParaRPr lang="en-IN" dirty="0" smtClean="0">
              <a:solidFill>
                <a:srgbClr val="00B0F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63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0891"/>
            <a:ext cx="10515600" cy="6008914"/>
          </a:xfrm>
        </p:spPr>
        <p:txBody>
          <a:bodyPr>
            <a:normAutofit fontScale="92500" lnSpcReduction="20000"/>
          </a:bodyPr>
          <a:lstStyle/>
          <a:p>
            <a:pPr marL="125095" marR="587375" lvl="1" indent="-125095" algn="just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IN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Compression and Storage: </a:t>
            </a:r>
          </a:p>
          <a:p>
            <a:pPr marL="582295" marR="587375" lvl="2" indent="-125095" algn="just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dirty="0">
                <a:latin typeface="Comic Sans MS" panose="030F0702030302020204" pitchFamily="66" charset="0"/>
              </a:rPr>
              <a:t>It deals with the compression of multimedia content</a:t>
            </a:r>
          </a:p>
          <a:p>
            <a:pPr marL="582295" marR="587375" lvl="2" indent="-125095" algn="just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IN" dirty="0">
                <a:latin typeface="Comic Sans MS" panose="030F0702030302020204" pitchFamily="66" charset="0"/>
              </a:rPr>
              <a:t>This entails </a:t>
            </a:r>
            <a:r>
              <a:rPr lang="en-US" dirty="0">
                <a:latin typeface="Comic Sans MS" panose="030F0702030302020204" pitchFamily="66" charset="0"/>
              </a:rPr>
              <a:t>the use of various compression technologies to compress video, audio, graphics, and so</a:t>
            </a:r>
            <a:r>
              <a:rPr lang="en-IN" dirty="0">
                <a:latin typeface="Comic Sans MS" panose="030F0702030302020204" pitchFamily="66" charset="0"/>
              </a:rPr>
              <a:t> on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  <a:endParaRPr lang="en-IN" dirty="0" smtClean="0">
              <a:solidFill>
                <a:srgbClr val="00B0F0"/>
              </a:solidFill>
              <a:latin typeface="Comic Sans MS" panose="030F0702030302020204" pitchFamily="66" charset="0"/>
            </a:endParaRPr>
          </a:p>
          <a:p>
            <a:pPr marL="125095" marR="587375" lvl="1" indent="-125095" algn="just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IN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Distribution</a:t>
            </a:r>
          </a:p>
          <a:p>
            <a:pPr marL="582295" marR="587375" lvl="2" indent="-125095" algn="just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IN" dirty="0" smtClean="0">
                <a:latin typeface="Comic Sans MS" panose="030F0702030302020204" pitchFamily="66" charset="0"/>
              </a:rPr>
              <a:t>It </a:t>
            </a:r>
            <a:r>
              <a:rPr lang="en-US" dirty="0" smtClean="0">
                <a:latin typeface="Comic Sans MS" panose="030F0702030302020204" pitchFamily="66" charset="0"/>
              </a:rPr>
              <a:t>deals </a:t>
            </a:r>
            <a:r>
              <a:rPr lang="en-US" dirty="0">
                <a:latin typeface="Comic Sans MS" panose="030F0702030302020204" pitchFamily="66" charset="0"/>
              </a:rPr>
              <a:t>with media distribution across a variety of </a:t>
            </a:r>
            <a:r>
              <a:rPr lang="en-US" dirty="0" smtClean="0">
                <a:latin typeface="Comic Sans MS" panose="030F0702030302020204" pitchFamily="66" charset="0"/>
              </a:rPr>
              <a:t>low-bandwidth </a:t>
            </a:r>
            <a:r>
              <a:rPr lang="en-IN" dirty="0" smtClean="0">
                <a:latin typeface="Comic Sans MS" panose="030F0702030302020204" pitchFamily="66" charset="0"/>
              </a:rPr>
              <a:t>and </a:t>
            </a:r>
            <a:r>
              <a:rPr lang="en-IN" dirty="0">
                <a:latin typeface="Comic Sans MS" panose="030F0702030302020204" pitchFamily="66" charset="0"/>
              </a:rPr>
              <a:t>high-bandwidth </a:t>
            </a:r>
            <a:r>
              <a:rPr lang="en-IN" dirty="0" smtClean="0">
                <a:latin typeface="Comic Sans MS" panose="030F0702030302020204" pitchFamily="66" charset="0"/>
              </a:rPr>
              <a:t>networks.</a:t>
            </a:r>
          </a:p>
          <a:p>
            <a:pPr marL="582295" marR="587375" lvl="2" indent="-125095" algn="just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dirty="0" smtClean="0">
                <a:latin typeface="Comic Sans MS" panose="030F0702030302020204" pitchFamily="66" charset="0"/>
              </a:rPr>
              <a:t>This </a:t>
            </a:r>
            <a:r>
              <a:rPr lang="en-US" dirty="0">
                <a:latin typeface="Comic Sans MS" panose="030F0702030302020204" pitchFamily="66" charset="0"/>
              </a:rPr>
              <a:t>ranges from cellular, to wireless networks, </a:t>
            </a:r>
            <a:r>
              <a:rPr lang="en-US" dirty="0" smtClean="0">
                <a:latin typeface="Comic Sans MS" panose="030F0702030302020204" pitchFamily="66" charset="0"/>
              </a:rPr>
              <a:t>to cable</a:t>
            </a:r>
            <a:r>
              <a:rPr lang="en-US" dirty="0">
                <a:latin typeface="Comic Sans MS" panose="030F0702030302020204" pitchFamily="66" charset="0"/>
              </a:rPr>
              <a:t>, to digital subscriber line (DSL), to satellite </a:t>
            </a:r>
            <a:r>
              <a:rPr lang="en-US" dirty="0" smtClean="0">
                <a:latin typeface="Comic Sans MS" panose="030F0702030302020204" pitchFamily="66" charset="0"/>
              </a:rPr>
              <a:t>networks.</a:t>
            </a:r>
          </a:p>
          <a:p>
            <a:pPr marL="582295" marR="587375" lvl="2" indent="-125095" algn="just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IN" dirty="0" smtClean="0">
                <a:latin typeface="Comic Sans MS" panose="030F0702030302020204" pitchFamily="66" charset="0"/>
              </a:rPr>
              <a:t>Distribution normally </a:t>
            </a:r>
            <a:r>
              <a:rPr lang="en-US" dirty="0" smtClean="0">
                <a:latin typeface="Comic Sans MS" panose="030F0702030302020204" pitchFamily="66" charset="0"/>
              </a:rPr>
              <a:t>follows </a:t>
            </a:r>
            <a:r>
              <a:rPr lang="en-US" dirty="0">
                <a:latin typeface="Comic Sans MS" panose="030F0702030302020204" pitchFamily="66" charset="0"/>
              </a:rPr>
              <a:t>standards protocols, which are responsible for collating and reliably </a:t>
            </a:r>
            <a:r>
              <a:rPr lang="en-US" dirty="0" smtClean="0">
                <a:latin typeface="Comic Sans MS" panose="030F0702030302020204" pitchFamily="66" charset="0"/>
              </a:rPr>
              <a:t>sending </a:t>
            </a:r>
            <a:r>
              <a:rPr lang="en-IN" dirty="0">
                <a:latin typeface="Comic Sans MS" panose="030F0702030302020204" pitchFamily="66" charset="0"/>
              </a:rPr>
              <a:t>information to end </a:t>
            </a:r>
            <a:r>
              <a:rPr lang="en-IN" dirty="0" smtClean="0">
                <a:latin typeface="Comic Sans MS" panose="030F0702030302020204" pitchFamily="66" charset="0"/>
              </a:rPr>
              <a:t>receivers.</a:t>
            </a:r>
          </a:p>
          <a:p>
            <a:pPr marL="582295" marR="587375" lvl="2" indent="-125095" algn="just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IN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The </a:t>
            </a:r>
            <a:r>
              <a:rPr lang="en-US" dirty="0">
                <a:latin typeface="Comic Sans MS" panose="030F0702030302020204" pitchFamily="66" charset="0"/>
              </a:rPr>
              <a:t>commonly used end receivers are computers, </a:t>
            </a:r>
            <a:r>
              <a:rPr lang="en-US" dirty="0" smtClean="0">
                <a:latin typeface="Comic Sans MS" panose="030F0702030302020204" pitchFamily="66" charset="0"/>
              </a:rPr>
              <a:t>televisions, set-top </a:t>
            </a:r>
            <a:r>
              <a:rPr lang="en-US" dirty="0">
                <a:latin typeface="Comic Sans MS" panose="030F0702030302020204" pitchFamily="66" charset="0"/>
              </a:rPr>
              <a:t>boxes, cell phones, or even more application- or </a:t>
            </a:r>
            <a:r>
              <a:rPr lang="en-US" dirty="0" smtClean="0">
                <a:latin typeface="Comic Sans MS" panose="030F0702030302020204" pitchFamily="66" charset="0"/>
              </a:rPr>
              <a:t>entertainment-specific items</a:t>
            </a:r>
            <a:r>
              <a:rPr lang="en-US" dirty="0">
                <a:latin typeface="Comic Sans MS" panose="030F0702030302020204" pitchFamily="66" charset="0"/>
              </a:rPr>
              <a:t>, such as video game consoles.</a:t>
            </a:r>
            <a:endParaRPr lang="en-IN" dirty="0">
              <a:latin typeface="Comic Sans MS" panose="030F0702030302020204" pitchFamily="66" charset="0"/>
            </a:endParaRPr>
          </a:p>
          <a:p>
            <a:pPr marL="457200" marR="587375" lvl="2" indent="0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None/>
              <a:tabLst>
                <a:tab pos="125095" algn="l"/>
              </a:tabLst>
            </a:pPr>
            <a:endParaRPr lang="en-I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117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Multimedia Software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78193"/>
          </a:xfrm>
        </p:spPr>
        <p:txBody>
          <a:bodyPr>
            <a:normAutofit lnSpcReduction="10000"/>
          </a:bodyPr>
          <a:lstStyle/>
          <a:p>
            <a:pPr marL="125095" marR="587375" lvl="1" indent="-125095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IN" dirty="0"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For a concrete appreciation of the current state of multimedia </a:t>
            </a:r>
            <a:r>
              <a:rPr lang="en-US" dirty="0" smtClean="0">
                <a:latin typeface="Comic Sans MS" panose="030F0702030302020204" pitchFamily="66" charset="0"/>
              </a:rPr>
              <a:t>software tools available </a:t>
            </a:r>
            <a:r>
              <a:rPr lang="en-US" dirty="0">
                <a:latin typeface="Comic Sans MS" panose="030F0702030302020204" pitchFamily="66" charset="0"/>
              </a:rPr>
              <a:t>for carrying out tasks in </a:t>
            </a:r>
            <a:r>
              <a:rPr lang="en-US" dirty="0" smtClean="0">
                <a:latin typeface="Comic Sans MS" panose="030F0702030302020204" pitchFamily="66" charset="0"/>
              </a:rPr>
              <a:t>multimedia. </a:t>
            </a:r>
          </a:p>
          <a:p>
            <a:pPr marL="125095" marR="587375" lvl="1" indent="-125095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dirty="0" smtClean="0">
                <a:latin typeface="Comic Sans MS" panose="030F0702030302020204" pitchFamily="66" charset="0"/>
              </a:rPr>
              <a:t>The following </a:t>
            </a:r>
            <a:r>
              <a:rPr lang="en-US" dirty="0">
                <a:latin typeface="Comic Sans MS" panose="030F0702030302020204" pitchFamily="66" charset="0"/>
              </a:rPr>
              <a:t>categories of software tools we examine </a:t>
            </a:r>
            <a:r>
              <a:rPr lang="en-US" dirty="0" smtClean="0">
                <a:latin typeface="Comic Sans MS" panose="030F0702030302020204" pitchFamily="66" charset="0"/>
              </a:rPr>
              <a:t>here</a:t>
            </a:r>
            <a:endParaRPr lang="en-IN" dirty="0" smtClean="0">
              <a:latin typeface="Comic Sans MS" panose="030F0702030302020204" pitchFamily="66" charset="0"/>
            </a:endParaRPr>
          </a:p>
          <a:p>
            <a:pPr marL="582295" marR="587375" lvl="2" indent="-125095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IN" b="1" dirty="0">
                <a:latin typeface="Comic Sans MS" panose="030F0702030302020204" pitchFamily="66" charset="0"/>
              </a:rPr>
              <a:t>Music Sequencing and </a:t>
            </a:r>
            <a:r>
              <a:rPr lang="en-IN" b="1" dirty="0" smtClean="0">
                <a:latin typeface="Comic Sans MS" panose="030F0702030302020204" pitchFamily="66" charset="0"/>
              </a:rPr>
              <a:t>Notation:  </a:t>
            </a:r>
            <a:r>
              <a:rPr lang="en-IN" dirty="0" smtClean="0">
                <a:latin typeface="Comic Sans MS" panose="030F0702030302020204" pitchFamily="66" charset="0"/>
              </a:rPr>
              <a:t>e.g. </a:t>
            </a:r>
            <a:r>
              <a:rPr lang="en-IN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Cakewalk </a:t>
            </a:r>
            <a:r>
              <a:rPr lang="en-IN" dirty="0">
                <a:solidFill>
                  <a:srgbClr val="00B0F0"/>
                </a:solidFill>
                <a:latin typeface="Comic Sans MS" panose="030F0702030302020204" pitchFamily="66" charset="0"/>
              </a:rPr>
              <a:t>Pro </a:t>
            </a:r>
            <a:r>
              <a:rPr lang="en-IN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Audio, </a:t>
            </a:r>
            <a:r>
              <a:rPr lang="en-IN" dirty="0">
                <a:solidFill>
                  <a:srgbClr val="00B0F0"/>
                </a:solidFill>
                <a:latin typeface="Comic Sans MS" panose="030F0702030302020204" pitchFamily="66" charset="0"/>
              </a:rPr>
              <a:t>Finale, </a:t>
            </a:r>
            <a:r>
              <a:rPr lang="en-IN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Sibelius</a:t>
            </a:r>
          </a:p>
          <a:p>
            <a:pPr marL="582295" marR="587375" lvl="2" indent="-125095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IN" dirty="0" smtClean="0">
                <a:latin typeface="Comic Sans MS" panose="030F0702030302020204" pitchFamily="66" charset="0"/>
              </a:rPr>
              <a:t> </a:t>
            </a:r>
            <a:r>
              <a:rPr lang="en-IN" b="1" dirty="0" smtClean="0">
                <a:latin typeface="Comic Sans MS" panose="030F0702030302020204" pitchFamily="66" charset="0"/>
              </a:rPr>
              <a:t>Digital Audio: </a:t>
            </a:r>
            <a:r>
              <a:rPr lang="en-US" dirty="0">
                <a:latin typeface="Comic Sans MS" panose="030F0702030302020204" pitchFamily="66" charset="0"/>
              </a:rPr>
              <a:t>Digital Audio tools deal with accessing and editing the actual sampled sounds </a:t>
            </a:r>
            <a:r>
              <a:rPr lang="en-US" dirty="0" smtClean="0">
                <a:latin typeface="Comic Sans MS" panose="030F0702030302020204" pitchFamily="66" charset="0"/>
              </a:rPr>
              <a:t>that </a:t>
            </a:r>
            <a:r>
              <a:rPr lang="en-IN" dirty="0">
                <a:latin typeface="Comic Sans MS" panose="030F0702030302020204" pitchFamily="66" charset="0"/>
              </a:rPr>
              <a:t>make up </a:t>
            </a:r>
            <a:r>
              <a:rPr lang="en-IN" dirty="0" smtClean="0">
                <a:latin typeface="Comic Sans MS" panose="030F0702030302020204" pitchFamily="66" charset="0"/>
              </a:rPr>
              <a:t>audio. </a:t>
            </a:r>
          </a:p>
          <a:p>
            <a:pPr marL="457200" marR="587375" lvl="2" indent="0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None/>
              <a:tabLst>
                <a:tab pos="125095" algn="l"/>
              </a:tabLst>
            </a:pPr>
            <a:r>
              <a:rPr lang="en-IN" dirty="0" smtClean="0">
                <a:latin typeface="Comic Sans MS" panose="030F0702030302020204" pitchFamily="66" charset="0"/>
              </a:rPr>
              <a:t>e.g. </a:t>
            </a:r>
            <a:r>
              <a:rPr lang="en-IN" dirty="0">
                <a:solidFill>
                  <a:srgbClr val="00B0F0"/>
                </a:solidFill>
                <a:latin typeface="Comic Sans MS" panose="030F0702030302020204" pitchFamily="66" charset="0"/>
              </a:rPr>
              <a:t>Adobe </a:t>
            </a:r>
            <a:r>
              <a:rPr lang="en-IN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Audition, </a:t>
            </a:r>
            <a:r>
              <a:rPr lang="en-IN" dirty="0">
                <a:solidFill>
                  <a:srgbClr val="00B0F0"/>
                </a:solidFill>
                <a:latin typeface="Comic Sans MS" panose="030F0702030302020204" pitchFamily="66" charset="0"/>
              </a:rPr>
              <a:t>Sound </a:t>
            </a:r>
            <a:r>
              <a:rPr lang="en-IN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Forge, </a:t>
            </a:r>
            <a:r>
              <a:rPr lang="en-IN" dirty="0">
                <a:solidFill>
                  <a:srgbClr val="00B0F0"/>
                </a:solidFill>
                <a:latin typeface="Comic Sans MS" panose="030F0702030302020204" pitchFamily="66" charset="0"/>
              </a:rPr>
              <a:t>Pro </a:t>
            </a:r>
            <a:r>
              <a:rPr lang="en-IN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Tools</a:t>
            </a:r>
          </a:p>
          <a:p>
            <a:pPr marL="582295" marR="587375" lvl="2" indent="-125095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IN" b="1" dirty="0">
                <a:latin typeface="Comic Sans MS" panose="030F0702030302020204" pitchFamily="66" charset="0"/>
              </a:rPr>
              <a:t>Graphics and Image </a:t>
            </a:r>
            <a:r>
              <a:rPr lang="en-IN" b="1" dirty="0" smtClean="0">
                <a:latin typeface="Comic Sans MS" panose="030F0702030302020204" pitchFamily="66" charset="0"/>
              </a:rPr>
              <a:t>Editing: </a:t>
            </a:r>
            <a:r>
              <a:rPr lang="en-IN" dirty="0" smtClean="0">
                <a:latin typeface="Comic Sans MS" panose="030F0702030302020204" pitchFamily="66" charset="0"/>
              </a:rPr>
              <a:t>e.g. </a:t>
            </a:r>
            <a:r>
              <a:rPr lang="en-IN" dirty="0">
                <a:solidFill>
                  <a:srgbClr val="00B0F0"/>
                </a:solidFill>
                <a:latin typeface="Comic Sans MS" panose="030F0702030302020204" pitchFamily="66" charset="0"/>
              </a:rPr>
              <a:t>Adobe </a:t>
            </a:r>
            <a:r>
              <a:rPr lang="en-IN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Illustrator, </a:t>
            </a:r>
            <a:r>
              <a:rPr lang="en-IN" dirty="0">
                <a:solidFill>
                  <a:srgbClr val="00B0F0"/>
                </a:solidFill>
                <a:latin typeface="Comic Sans MS" panose="030F0702030302020204" pitchFamily="66" charset="0"/>
              </a:rPr>
              <a:t>Adobe </a:t>
            </a:r>
            <a:r>
              <a:rPr lang="en-IN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Photoshop, </a:t>
            </a:r>
            <a:r>
              <a:rPr lang="en-IN" dirty="0">
                <a:solidFill>
                  <a:srgbClr val="00B0F0"/>
                </a:solidFill>
                <a:latin typeface="Comic Sans MS" panose="030F0702030302020204" pitchFamily="66" charset="0"/>
              </a:rPr>
              <a:t>Adobe </a:t>
            </a:r>
            <a:r>
              <a:rPr lang="en-IN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Fireworks, </a:t>
            </a:r>
            <a:r>
              <a:rPr lang="en-IN" dirty="0">
                <a:solidFill>
                  <a:srgbClr val="00B0F0"/>
                </a:solidFill>
                <a:latin typeface="Comic Sans MS" panose="030F0702030302020204" pitchFamily="66" charset="0"/>
              </a:rPr>
              <a:t>Adobe Freehand</a:t>
            </a:r>
            <a:endParaRPr lang="en-IN" dirty="0" smtClean="0">
              <a:solidFill>
                <a:srgbClr val="00B0F0"/>
              </a:solidFill>
              <a:latin typeface="Comic Sans MS" panose="030F0702030302020204" pitchFamily="66" charset="0"/>
            </a:endParaRPr>
          </a:p>
          <a:p>
            <a:pPr marL="457200" marR="587375" lvl="2" indent="0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None/>
              <a:tabLst>
                <a:tab pos="125095" algn="l"/>
              </a:tabLst>
            </a:pPr>
            <a:endParaRPr lang="en-IN" dirty="0" smtClean="0"/>
          </a:p>
          <a:p>
            <a:pPr marL="457200" marR="587375" lvl="2" indent="0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None/>
              <a:tabLst>
                <a:tab pos="125095" algn="l"/>
              </a:tabLst>
            </a:pPr>
            <a:endParaRPr lang="en-IN" dirty="0" smtClean="0"/>
          </a:p>
          <a:p>
            <a:pPr marL="582295" marR="587375" lvl="2" indent="-125095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endParaRPr lang="en-IN" dirty="0" smtClean="0"/>
          </a:p>
          <a:p>
            <a:pPr marL="457200" marR="587375" lvl="2" indent="0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None/>
              <a:tabLst>
                <a:tab pos="125095" algn="l"/>
              </a:tabLs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6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6073"/>
            <a:ext cx="10515600" cy="5040890"/>
          </a:xfrm>
        </p:spPr>
        <p:txBody>
          <a:bodyPr>
            <a:normAutofit/>
          </a:bodyPr>
          <a:lstStyle/>
          <a:p>
            <a:pPr marL="582295" marR="587375" lvl="2" indent="-125095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IN" b="1" dirty="0" smtClean="0">
                <a:latin typeface="Comic Sans MS" panose="030F0702030302020204" pitchFamily="66" charset="0"/>
              </a:rPr>
              <a:t> Video Editing tools:  </a:t>
            </a:r>
            <a:r>
              <a:rPr lang="en-IN" dirty="0">
                <a:latin typeface="Comic Sans MS" panose="030F0702030302020204" pitchFamily="66" charset="0"/>
              </a:rPr>
              <a:t>e.g. </a:t>
            </a:r>
            <a:r>
              <a:rPr lang="en-IN" dirty="0">
                <a:solidFill>
                  <a:srgbClr val="00B0F0"/>
                </a:solidFill>
                <a:latin typeface="Comic Sans MS" panose="030F0702030302020204" pitchFamily="66" charset="0"/>
              </a:rPr>
              <a:t>Adobe </a:t>
            </a:r>
            <a:r>
              <a:rPr lang="en-IN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Premiere, </a:t>
            </a:r>
            <a:r>
              <a:rPr lang="en-IN" dirty="0" err="1">
                <a:solidFill>
                  <a:srgbClr val="00B0F0"/>
                </a:solidFill>
                <a:latin typeface="Comic Sans MS" panose="030F0702030302020204" pitchFamily="66" charset="0"/>
              </a:rPr>
              <a:t>CyberLink</a:t>
            </a:r>
            <a:r>
              <a:rPr lang="en-IN" dirty="0">
                <a:solidFill>
                  <a:srgbClr val="00B0F0"/>
                </a:solidFill>
                <a:latin typeface="Comic Sans MS" panose="030F0702030302020204" pitchFamily="66" charset="0"/>
              </a:rPr>
              <a:t> </a:t>
            </a:r>
            <a:r>
              <a:rPr lang="en-IN" dirty="0" err="1" smtClean="0">
                <a:solidFill>
                  <a:srgbClr val="00B0F0"/>
                </a:solidFill>
                <a:latin typeface="Comic Sans MS" panose="030F0702030302020204" pitchFamily="66" charset="0"/>
              </a:rPr>
              <a:t>PowerDirector</a:t>
            </a:r>
            <a:r>
              <a:rPr lang="en-IN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, </a:t>
            </a:r>
            <a:r>
              <a:rPr lang="en-IN" dirty="0">
                <a:solidFill>
                  <a:srgbClr val="00B0F0"/>
                </a:solidFill>
                <a:latin typeface="Comic Sans MS" panose="030F0702030302020204" pitchFamily="66" charset="0"/>
              </a:rPr>
              <a:t>Adobe After </a:t>
            </a:r>
            <a:r>
              <a:rPr lang="en-IN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Effects, </a:t>
            </a:r>
            <a:r>
              <a:rPr lang="en-IN" dirty="0">
                <a:solidFill>
                  <a:srgbClr val="00B0F0"/>
                </a:solidFill>
                <a:latin typeface="Comic Sans MS" panose="030F0702030302020204" pitchFamily="66" charset="0"/>
              </a:rPr>
              <a:t>Final Cut Pro</a:t>
            </a:r>
            <a:endParaRPr lang="en-IN" dirty="0" smtClean="0">
              <a:solidFill>
                <a:srgbClr val="00B0F0"/>
              </a:solidFill>
              <a:latin typeface="Comic Sans MS" panose="030F0702030302020204" pitchFamily="66" charset="0"/>
            </a:endParaRPr>
          </a:p>
          <a:p>
            <a:pPr marL="582295" marR="587375" lvl="2" indent="-125095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IN" dirty="0" smtClean="0">
                <a:latin typeface="Comic Sans MS" panose="030F0702030302020204" pitchFamily="66" charset="0"/>
              </a:rPr>
              <a:t> </a:t>
            </a:r>
            <a:r>
              <a:rPr lang="en-IN" b="1" dirty="0" smtClean="0">
                <a:latin typeface="Comic Sans MS" panose="030F0702030302020204" pitchFamily="66" charset="0"/>
              </a:rPr>
              <a:t>Animation:</a:t>
            </a:r>
          </a:p>
          <a:p>
            <a:pPr marL="1039495" marR="587375" lvl="3" indent="-125095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IN" b="1" dirty="0" smtClean="0">
                <a:latin typeface="Comic Sans MS" panose="030F0702030302020204" pitchFamily="66" charset="0"/>
              </a:rPr>
              <a:t>Multimedia APIs: </a:t>
            </a:r>
            <a:r>
              <a:rPr lang="en-IN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Java3D, DirectX, OpenGL</a:t>
            </a:r>
          </a:p>
          <a:p>
            <a:pPr marL="1039495" marR="587375" lvl="3" indent="-125095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IN" b="1" dirty="0" smtClean="0">
                <a:latin typeface="Comic Sans MS" panose="030F0702030302020204" pitchFamily="66" charset="0"/>
              </a:rPr>
              <a:t>Animation Software</a:t>
            </a:r>
            <a:r>
              <a:rPr lang="en-IN" dirty="0" smtClean="0">
                <a:latin typeface="Comic Sans MS" panose="030F0702030302020204" pitchFamily="66" charset="0"/>
              </a:rPr>
              <a:t>: </a:t>
            </a:r>
            <a:r>
              <a:rPr lang="en-IN" dirty="0">
                <a:solidFill>
                  <a:srgbClr val="00B0F0"/>
                </a:solidFill>
                <a:latin typeface="Comic Sans MS" panose="030F0702030302020204" pitchFamily="66" charset="0"/>
              </a:rPr>
              <a:t>Autodesk 3ds </a:t>
            </a:r>
            <a:r>
              <a:rPr lang="en-IN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Max, </a:t>
            </a:r>
            <a:r>
              <a:rPr lang="en-IN" dirty="0">
                <a:solidFill>
                  <a:srgbClr val="00B0F0"/>
                </a:solidFill>
                <a:latin typeface="Comic Sans MS" panose="030F0702030302020204" pitchFamily="66" charset="0"/>
              </a:rPr>
              <a:t>Autodesk </a:t>
            </a:r>
            <a:r>
              <a:rPr lang="en-IN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Softimage, </a:t>
            </a:r>
            <a:r>
              <a:rPr lang="en-IN" dirty="0">
                <a:solidFill>
                  <a:srgbClr val="00B0F0"/>
                </a:solidFill>
                <a:latin typeface="Comic Sans MS" panose="030F0702030302020204" pitchFamily="66" charset="0"/>
              </a:rPr>
              <a:t>Autodesk </a:t>
            </a:r>
            <a:r>
              <a:rPr lang="en-IN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Maya</a:t>
            </a:r>
          </a:p>
          <a:p>
            <a:pPr marL="1039495" marR="587375" lvl="3" indent="-125095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IN" b="1" dirty="0" smtClean="0">
                <a:latin typeface="Comic Sans MS" panose="030F0702030302020204" pitchFamily="66" charset="0"/>
              </a:rPr>
              <a:t>GIF Animation Packages</a:t>
            </a:r>
            <a:endParaRPr lang="en-IN" b="1" dirty="0">
              <a:latin typeface="Comic Sans MS" panose="030F0702030302020204" pitchFamily="66" charset="0"/>
            </a:endParaRPr>
          </a:p>
          <a:p>
            <a:pPr marL="582295" marR="587375" lvl="2" indent="-125095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IN" b="1" dirty="0" smtClean="0">
                <a:latin typeface="Comic Sans MS" panose="030F0702030302020204" pitchFamily="66" charset="0"/>
              </a:rPr>
              <a:t> Multimedia Authoring: </a:t>
            </a:r>
            <a:r>
              <a:rPr lang="en-US" dirty="0">
                <a:latin typeface="Comic Sans MS" panose="030F0702030302020204" pitchFamily="66" charset="0"/>
              </a:rPr>
              <a:t>Tools that provide the capability for creating a complete multimedia </a:t>
            </a:r>
            <a:r>
              <a:rPr lang="en-US" dirty="0" smtClean="0">
                <a:latin typeface="Comic Sans MS" panose="030F0702030302020204" pitchFamily="66" charset="0"/>
              </a:rPr>
              <a:t>presentation, </a:t>
            </a:r>
            <a:r>
              <a:rPr lang="en-US" dirty="0">
                <a:latin typeface="Comic Sans MS" panose="030F0702030302020204" pitchFamily="66" charset="0"/>
              </a:rPr>
              <a:t>including interactive user control, are called </a:t>
            </a:r>
            <a:r>
              <a:rPr lang="en-US" i="1" dirty="0">
                <a:latin typeface="Comic Sans MS" panose="030F0702030302020204" pitchFamily="66" charset="0"/>
              </a:rPr>
              <a:t>authoring </a:t>
            </a:r>
            <a:r>
              <a:rPr lang="en-US" dirty="0">
                <a:latin typeface="Comic Sans MS" panose="030F0702030302020204" pitchFamily="66" charset="0"/>
              </a:rPr>
              <a:t>programs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pPr marL="457200" marR="587375" lvl="2" indent="0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None/>
              <a:tabLst>
                <a:tab pos="125095" algn="l"/>
              </a:tabLst>
            </a:pP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E.g. </a:t>
            </a:r>
            <a:r>
              <a:rPr lang="en-IN" dirty="0">
                <a:solidFill>
                  <a:srgbClr val="00B0F0"/>
                </a:solidFill>
                <a:latin typeface="Comic Sans MS" panose="030F0702030302020204" pitchFamily="66" charset="0"/>
              </a:rPr>
              <a:t>Adobe </a:t>
            </a:r>
            <a:r>
              <a:rPr lang="en-IN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Flash, </a:t>
            </a:r>
            <a:r>
              <a:rPr lang="en-IN" dirty="0">
                <a:solidFill>
                  <a:srgbClr val="00B0F0"/>
                </a:solidFill>
                <a:latin typeface="Comic Sans MS" panose="030F0702030302020204" pitchFamily="66" charset="0"/>
              </a:rPr>
              <a:t>Adobe </a:t>
            </a:r>
            <a:r>
              <a:rPr lang="en-IN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Director, Dreamweaver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665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Multimedia Systems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095" marR="587375" lvl="1" indent="-125095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dirty="0" smtClean="0">
                <a:latin typeface="Comic Sans MS" panose="030F0702030302020204" pitchFamily="66" charset="0"/>
              </a:rPr>
              <a:t> A </a:t>
            </a:r>
            <a:r>
              <a:rPr lang="en-US" dirty="0">
                <a:latin typeface="Comic Sans MS" panose="030F0702030302020204" pitchFamily="66" charset="0"/>
              </a:rPr>
              <a:t>Multimedia System is a system capable of </a:t>
            </a:r>
            <a:r>
              <a:rPr lang="en-US" dirty="0" smtClean="0">
                <a:latin typeface="Comic Sans MS" panose="030F0702030302020204" pitchFamily="66" charset="0"/>
              </a:rPr>
              <a:t>processing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IN" dirty="0">
                <a:latin typeface="Comic Sans MS" panose="030F0702030302020204" pitchFamily="66" charset="0"/>
              </a:rPr>
              <a:t>multimedia data and applications</a:t>
            </a:r>
            <a:r>
              <a:rPr lang="en-IN" dirty="0" smtClean="0">
                <a:latin typeface="Comic Sans MS" panose="030F0702030302020204" pitchFamily="66" charset="0"/>
              </a:rPr>
              <a:t>.</a:t>
            </a:r>
          </a:p>
          <a:p>
            <a:pPr marL="0" marR="587375" lvl="1" indent="0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None/>
              <a:tabLst>
                <a:tab pos="125095" algn="l"/>
              </a:tabLst>
            </a:pPr>
            <a:endParaRPr lang="en-IN" dirty="0" smtClean="0">
              <a:latin typeface="Comic Sans MS" panose="030F0702030302020204" pitchFamily="66" charset="0"/>
            </a:endParaRPr>
          </a:p>
          <a:p>
            <a:pPr marL="125095" marR="587375" lvl="1" indent="-125095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dirty="0">
                <a:latin typeface="Comic Sans MS" panose="030F0702030302020204" pitchFamily="66" charset="0"/>
              </a:rPr>
              <a:t>A Multimedia System is </a:t>
            </a:r>
            <a:r>
              <a:rPr lang="en-US" dirty="0" smtClean="0">
                <a:latin typeface="Comic Sans MS" panose="030F0702030302020204" pitchFamily="66" charset="0"/>
              </a:rPr>
              <a:t>characterized </a:t>
            </a:r>
            <a:r>
              <a:rPr lang="en-US" dirty="0">
                <a:latin typeface="Comic Sans MS" panose="030F0702030302020204" pitchFamily="66" charset="0"/>
              </a:rPr>
              <a:t>by the processing</a:t>
            </a:r>
            <a:r>
              <a:rPr lang="en-US" dirty="0" smtClean="0">
                <a:latin typeface="Comic Sans MS" panose="030F0702030302020204" pitchFamily="66" charset="0"/>
              </a:rPr>
              <a:t>,</a:t>
            </a:r>
            <a:r>
              <a:rPr lang="en-US" dirty="0">
                <a:latin typeface="Comic Sans MS" panose="030F0702030302020204" pitchFamily="66" charset="0"/>
              </a:rPr>
              <a:t> storage, generation, manipulation and rendition of </a:t>
            </a:r>
            <a:r>
              <a:rPr lang="en-US" dirty="0" smtClean="0">
                <a:latin typeface="Comic Sans MS" panose="030F0702030302020204" pitchFamily="66" charset="0"/>
              </a:rPr>
              <a:t>Multimedia information.</a:t>
            </a:r>
          </a:p>
        </p:txBody>
      </p:sp>
    </p:spTree>
    <p:extLst>
      <p:ext uri="{BB962C8B-B14F-4D97-AF65-F5344CB8AC3E}">
        <p14:creationId xmlns:p14="http://schemas.microsoft.com/office/powerpoint/2010/main" val="314788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Characteristics of Multimedia Systems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5095" marR="587375" lvl="1" indent="-125095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A Multimedia system has four basic characteristics</a:t>
            </a:r>
            <a:r>
              <a:rPr lang="en-US" dirty="0" smtClean="0">
                <a:latin typeface="Comic Sans MS" panose="030F0702030302020204" pitchFamily="66" charset="0"/>
              </a:rPr>
              <a:t>: </a:t>
            </a:r>
          </a:p>
          <a:p>
            <a:pPr marL="582295" marR="587375" lvl="2" indent="-125095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IN" dirty="0" smtClean="0"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Multimedia systems must be </a:t>
            </a:r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</a:rPr>
              <a:t>computer controlled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pPr marL="582295" marR="587375" lvl="2" indent="-125095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IN" dirty="0" smtClean="0">
                <a:latin typeface="Comic Sans MS" panose="030F0702030302020204" pitchFamily="66" charset="0"/>
              </a:rPr>
              <a:t> Multimedia </a:t>
            </a:r>
            <a:r>
              <a:rPr lang="en-IN" dirty="0">
                <a:latin typeface="Comic Sans MS" panose="030F0702030302020204" pitchFamily="66" charset="0"/>
              </a:rPr>
              <a:t>systems are </a:t>
            </a:r>
            <a:r>
              <a:rPr lang="en-IN" dirty="0">
                <a:solidFill>
                  <a:schemeClr val="accent2"/>
                </a:solidFill>
                <a:latin typeface="Comic Sans MS" panose="030F0702030302020204" pitchFamily="66" charset="0"/>
              </a:rPr>
              <a:t>integrated</a:t>
            </a:r>
            <a:r>
              <a:rPr lang="en-IN" dirty="0" smtClean="0">
                <a:latin typeface="Comic Sans MS" panose="030F0702030302020204" pitchFamily="66" charset="0"/>
              </a:rPr>
              <a:t>.</a:t>
            </a:r>
          </a:p>
          <a:p>
            <a:pPr marL="582295" marR="587375" lvl="2" indent="-125095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IN" dirty="0" smtClean="0"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The information they handle must be </a:t>
            </a:r>
            <a:r>
              <a:rPr lang="en-US" dirty="0" smtClean="0">
                <a:latin typeface="Comic Sans MS" panose="030F0702030302020204" pitchFamily="66" charset="0"/>
              </a:rPr>
              <a:t>represented </a:t>
            </a:r>
            <a:r>
              <a:rPr lang="en-US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digitally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pPr marL="582295" marR="587375" lvl="2" indent="-125095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dirty="0" smtClean="0">
                <a:latin typeface="Comic Sans MS" panose="030F0702030302020204" pitchFamily="66" charset="0"/>
              </a:rPr>
              <a:t> The </a:t>
            </a:r>
            <a:r>
              <a:rPr lang="en-US" dirty="0">
                <a:latin typeface="Comic Sans MS" panose="030F0702030302020204" pitchFamily="66" charset="0"/>
              </a:rPr>
              <a:t>interface to the </a:t>
            </a:r>
            <a:r>
              <a:rPr lang="en-US" dirty="0" smtClean="0">
                <a:latin typeface="Comic Sans MS" panose="030F0702030302020204" pitchFamily="66" charset="0"/>
              </a:rPr>
              <a:t>final </a:t>
            </a:r>
            <a:r>
              <a:rPr lang="en-US" dirty="0">
                <a:latin typeface="Comic Sans MS" panose="030F0702030302020204" pitchFamily="66" charset="0"/>
              </a:rPr>
              <a:t>presentation of media is </a:t>
            </a:r>
            <a:r>
              <a:rPr lang="en-US" dirty="0" smtClean="0">
                <a:latin typeface="Comic Sans MS" panose="030F0702030302020204" pitchFamily="66" charset="0"/>
              </a:rPr>
              <a:t>usually </a:t>
            </a:r>
            <a:r>
              <a:rPr lang="en-US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interactive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  <a:endParaRPr lang="en-IN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34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Challenges for Multimedia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57609"/>
          </a:xfrm>
        </p:spPr>
        <p:txBody>
          <a:bodyPr>
            <a:normAutofit/>
          </a:bodyPr>
          <a:lstStyle/>
          <a:p>
            <a:pPr marL="125095" marR="587375" lvl="1" indent="-125095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dirty="0" smtClean="0">
                <a:latin typeface="Comic Sans MS" panose="030F0702030302020204" pitchFamily="66" charset="0"/>
              </a:rPr>
              <a:t>Distributed Networks</a:t>
            </a:r>
          </a:p>
          <a:p>
            <a:pPr marL="125095" marR="587375" lvl="1" indent="-125095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IN" dirty="0">
                <a:latin typeface="Comic Sans MS" panose="030F0702030302020204" pitchFamily="66" charset="0"/>
              </a:rPr>
              <a:t>Temporal relationship between </a:t>
            </a:r>
            <a:r>
              <a:rPr lang="en-IN" dirty="0" smtClean="0">
                <a:latin typeface="Comic Sans MS" panose="030F0702030302020204" pitchFamily="66" charset="0"/>
              </a:rPr>
              <a:t>data</a:t>
            </a:r>
          </a:p>
          <a:p>
            <a:pPr marL="582295" marR="587375" lvl="2" indent="-125095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IN" sz="2200" dirty="0">
                <a:latin typeface="Comic Sans MS" panose="030F0702030302020204" pitchFamily="66" charset="0"/>
              </a:rPr>
              <a:t>Render </a:t>
            </a:r>
            <a:r>
              <a:rPr lang="en-IN" sz="2200" dirty="0" smtClean="0">
                <a:latin typeface="Comic Sans MS" panose="030F0702030302020204" pitchFamily="66" charset="0"/>
              </a:rPr>
              <a:t>different </a:t>
            </a:r>
            <a:r>
              <a:rPr lang="en-IN" sz="2200" dirty="0">
                <a:latin typeface="Comic Sans MS" panose="030F0702030302020204" pitchFamily="66" charset="0"/>
              </a:rPr>
              <a:t>data at same </a:t>
            </a:r>
            <a:r>
              <a:rPr lang="en-IN" sz="2200" dirty="0" smtClean="0">
                <a:latin typeface="Comic Sans MS" panose="030F0702030302020204" pitchFamily="66" charset="0"/>
              </a:rPr>
              <a:t>time- continuously</a:t>
            </a:r>
            <a:r>
              <a:rPr lang="en-IN" sz="2200" dirty="0" smtClean="0">
                <a:latin typeface="Comic Sans MS" panose="030F0702030302020204" pitchFamily="66" charset="0"/>
              </a:rPr>
              <a:t>.</a:t>
            </a:r>
          </a:p>
          <a:p>
            <a:pPr marL="582295" marR="587375" lvl="2" indent="-125095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IN" sz="2200" dirty="0" smtClean="0">
                <a:latin typeface="Comic Sans MS" panose="030F0702030302020204" pitchFamily="66" charset="0"/>
              </a:rPr>
              <a:t> </a:t>
            </a:r>
            <a:r>
              <a:rPr lang="en-IN" sz="2200" dirty="0">
                <a:latin typeface="Comic Sans MS" panose="030F0702030302020204" pitchFamily="66" charset="0"/>
              </a:rPr>
              <a:t>Sequencing within the </a:t>
            </a:r>
            <a:r>
              <a:rPr lang="en-IN" sz="2200" dirty="0" smtClean="0">
                <a:latin typeface="Comic Sans MS" panose="030F0702030302020204" pitchFamily="66" charset="0"/>
              </a:rPr>
              <a:t>media:</a:t>
            </a:r>
            <a:r>
              <a:rPr lang="en-IN" sz="2200" dirty="0">
                <a:latin typeface="Comic Sans MS" panose="030F0702030302020204" pitchFamily="66" charset="0"/>
              </a:rPr>
              <a:t> </a:t>
            </a:r>
          </a:p>
          <a:p>
            <a:pPr marL="457200" marR="587375" lvl="2" indent="0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None/>
              <a:tabLst>
                <a:tab pos="125095" algn="l"/>
              </a:tabLst>
            </a:pPr>
            <a:r>
              <a:rPr lang="en-IN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playing </a:t>
            </a:r>
            <a:r>
              <a:rPr lang="en-US" sz="2200" dirty="0">
                <a:solidFill>
                  <a:srgbClr val="00B0F0"/>
                </a:solidFill>
                <a:latin typeface="Comic Sans MS" panose="030F0702030302020204" pitchFamily="66" charset="0"/>
              </a:rPr>
              <a:t>frames in correct order/time frame in </a:t>
            </a:r>
            <a:r>
              <a:rPr lang="en-US" sz="22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video</a:t>
            </a:r>
          </a:p>
          <a:p>
            <a:pPr marL="582295" marR="587375" lvl="2" indent="-125095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IN" sz="2200" dirty="0" smtClean="0">
                <a:latin typeface="Comic Sans MS" panose="030F0702030302020204" pitchFamily="66" charset="0"/>
              </a:rPr>
              <a:t>Synchronisation- </a:t>
            </a:r>
            <a:r>
              <a:rPr lang="en-IN" sz="22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inter-media scheduling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	</a:t>
            </a:r>
            <a:r>
              <a:rPr lang="en-US" sz="2200" dirty="0" smtClean="0">
                <a:latin typeface="Comic Sans MS" panose="030F0702030302020204" pitchFamily="66" charset="0"/>
              </a:rPr>
              <a:t>e.g</a:t>
            </a:r>
            <a:r>
              <a:rPr lang="en-US" sz="2200" dirty="0">
                <a:latin typeface="Comic Sans MS" panose="030F0702030302020204" pitchFamily="66" charset="0"/>
              </a:rPr>
              <a:t>. Video and </a:t>
            </a:r>
            <a:r>
              <a:rPr lang="en-US" sz="2200" dirty="0" smtClean="0">
                <a:latin typeface="Comic Sans MS" panose="030F0702030302020204" pitchFamily="66" charset="0"/>
              </a:rPr>
              <a:t>Audio - Lip synchronization </a:t>
            </a:r>
            <a:r>
              <a:rPr lang="en-US" sz="2200" dirty="0">
                <a:latin typeface="Comic Sans MS" panose="030F0702030302020204" pitchFamily="66" charset="0"/>
              </a:rPr>
              <a:t>is </a:t>
            </a:r>
            <a:r>
              <a:rPr lang="en-US" sz="2200" dirty="0" smtClean="0">
                <a:latin typeface="Comic Sans MS" panose="030F0702030302020204" pitchFamily="66" charset="0"/>
              </a:rPr>
              <a:t>clearly important for humans </a:t>
            </a:r>
            <a:r>
              <a:rPr lang="en-US" sz="2200" dirty="0">
                <a:latin typeface="Comic Sans MS" panose="030F0702030302020204" pitchFamily="66" charset="0"/>
              </a:rPr>
              <a:t>to watch playback of video </a:t>
            </a:r>
            <a:r>
              <a:rPr lang="en-US" sz="2200" dirty="0" smtClean="0">
                <a:latin typeface="Comic Sans MS" panose="030F0702030302020204" pitchFamily="66" charset="0"/>
              </a:rPr>
              <a:t>and audio </a:t>
            </a:r>
            <a:r>
              <a:rPr lang="en-US" sz="2200" dirty="0">
                <a:latin typeface="Comic Sans MS" panose="030F0702030302020204" pitchFamily="66" charset="0"/>
              </a:rPr>
              <a:t>and even animation and audio.</a:t>
            </a:r>
            <a:endParaRPr lang="en-US" sz="2200" dirty="0" smtClean="0">
              <a:latin typeface="Comic Sans MS" panose="030F0702030302020204" pitchFamily="66" charset="0"/>
            </a:endParaRPr>
          </a:p>
          <a:p>
            <a:pPr marL="457200" marR="587375" lvl="2" indent="0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None/>
              <a:tabLst>
                <a:tab pos="125095" algn="l"/>
              </a:tabLs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687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Key Issues for Multimedia Systems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key issues multimedia systems need to deal with here are</a:t>
            </a:r>
            <a:r>
              <a:rPr lang="en-US" dirty="0" smtClean="0"/>
              <a:t>:</a:t>
            </a:r>
          </a:p>
          <a:p>
            <a:pPr marL="125095" marR="587375" lvl="1" indent="-125095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dirty="0" smtClean="0"/>
              <a:t> How </a:t>
            </a:r>
            <a:r>
              <a:rPr lang="en-US" dirty="0"/>
              <a:t>to represent and store temporal </a:t>
            </a:r>
            <a:r>
              <a:rPr lang="en-US" dirty="0" smtClean="0"/>
              <a:t>information.</a:t>
            </a:r>
          </a:p>
          <a:p>
            <a:pPr marL="125095" marR="587375" lvl="1" indent="-125095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dirty="0"/>
              <a:t> </a:t>
            </a:r>
            <a:r>
              <a:rPr lang="en-US" dirty="0" smtClean="0"/>
              <a:t>How </a:t>
            </a:r>
            <a:r>
              <a:rPr lang="en-US" dirty="0"/>
              <a:t>to strictly maintain the temporal relationships </a:t>
            </a:r>
            <a:r>
              <a:rPr lang="en-US" dirty="0" smtClean="0"/>
              <a:t>on play back/retrieval</a:t>
            </a:r>
            <a:endParaRPr lang="en-IN" dirty="0" smtClean="0"/>
          </a:p>
          <a:p>
            <a:pPr marL="125095" marR="587375" lvl="1" indent="-125095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IN" dirty="0"/>
              <a:t> </a:t>
            </a:r>
            <a:r>
              <a:rPr lang="en-US" dirty="0"/>
              <a:t>What process are involved in the </a:t>
            </a:r>
            <a:r>
              <a:rPr lang="en-US" dirty="0" smtClean="0"/>
              <a:t>above.</a:t>
            </a:r>
          </a:p>
          <a:p>
            <a:pPr marL="125095" marR="587375" lvl="1" indent="-125095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dirty="0"/>
              <a:t> </a:t>
            </a:r>
            <a:r>
              <a:rPr lang="en-IN" dirty="0" smtClean="0"/>
              <a:t>Data </a:t>
            </a:r>
            <a:r>
              <a:rPr lang="en-IN" dirty="0"/>
              <a:t>has to represented </a:t>
            </a:r>
            <a:r>
              <a:rPr lang="en-IN" dirty="0" smtClean="0">
                <a:solidFill>
                  <a:srgbClr val="00B0F0"/>
                </a:solidFill>
              </a:rPr>
              <a:t>digitally</a:t>
            </a:r>
            <a:r>
              <a:rPr lang="en-IN" dirty="0" smtClean="0"/>
              <a:t>- Analog-Digital Conversion</a:t>
            </a:r>
            <a:r>
              <a:rPr lang="en-IN" dirty="0"/>
              <a:t>, Sampling etc</a:t>
            </a:r>
            <a:r>
              <a:rPr lang="en-IN" dirty="0" smtClean="0"/>
              <a:t>.</a:t>
            </a:r>
          </a:p>
          <a:p>
            <a:pPr marL="125095" marR="587375" lvl="1" indent="-125095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dirty="0" smtClean="0"/>
              <a:t> Large </a:t>
            </a:r>
            <a:r>
              <a:rPr lang="en-US" dirty="0"/>
              <a:t>Data </a:t>
            </a:r>
            <a:r>
              <a:rPr lang="en-US" dirty="0" smtClean="0"/>
              <a:t>Requirements- bandwidth</a:t>
            </a:r>
            <a:r>
              <a:rPr lang="en-US" dirty="0"/>
              <a:t>, </a:t>
            </a:r>
            <a:r>
              <a:rPr lang="en-US" dirty="0" smtClean="0"/>
              <a:t>storage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B0F0"/>
                </a:solidFill>
              </a:rPr>
              <a:t>  Data </a:t>
            </a:r>
            <a:r>
              <a:rPr lang="en-IN" dirty="0">
                <a:solidFill>
                  <a:srgbClr val="00B0F0"/>
                </a:solidFill>
              </a:rPr>
              <a:t>compression is </a:t>
            </a:r>
            <a:r>
              <a:rPr lang="en-IN" dirty="0" smtClean="0">
                <a:solidFill>
                  <a:srgbClr val="00B0F0"/>
                </a:solidFill>
              </a:rPr>
              <a:t>usually mandatory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73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Desirable Features for a Multimedia System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Given the above challenges the following feature a desirable (</a:t>
            </a:r>
            <a:r>
              <a:rPr lang="en-US" dirty="0" smtClean="0">
                <a:latin typeface="Comic Sans MS" panose="030F0702030302020204" pitchFamily="66" charset="0"/>
              </a:rPr>
              <a:t>if </a:t>
            </a:r>
            <a:r>
              <a:rPr lang="en-IN" dirty="0" smtClean="0">
                <a:latin typeface="Comic Sans MS" panose="030F0702030302020204" pitchFamily="66" charset="0"/>
              </a:rPr>
              <a:t>not </a:t>
            </a:r>
            <a:r>
              <a:rPr lang="en-IN" dirty="0">
                <a:latin typeface="Comic Sans MS" panose="030F0702030302020204" pitchFamily="66" charset="0"/>
              </a:rPr>
              <a:t>a prerequisite) for a Multimedia System:</a:t>
            </a:r>
            <a:endParaRPr lang="en-US" dirty="0">
              <a:latin typeface="Comic Sans MS" panose="030F0702030302020204" pitchFamily="66" charset="0"/>
            </a:endParaRPr>
          </a:p>
          <a:p>
            <a:pPr marL="125095" marR="587375" lvl="1" indent="-125095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IN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Very High Processing Power</a:t>
            </a:r>
            <a:r>
              <a:rPr lang="en-IN" dirty="0" smtClean="0">
                <a:latin typeface="Comic Sans MS" panose="030F0702030302020204" pitchFamily="66" charset="0"/>
              </a:rPr>
              <a:t>- </a:t>
            </a:r>
            <a:r>
              <a:rPr lang="en-US" dirty="0">
                <a:latin typeface="Comic Sans MS" panose="030F0702030302020204" pitchFamily="66" charset="0"/>
              </a:rPr>
              <a:t>needed to deal with large </a:t>
            </a:r>
            <a:r>
              <a:rPr lang="en-US" dirty="0" smtClean="0">
                <a:latin typeface="Comic Sans MS" panose="030F0702030302020204" pitchFamily="66" charset="0"/>
              </a:rPr>
              <a:t>data </a:t>
            </a:r>
            <a:r>
              <a:rPr lang="en-US" dirty="0">
                <a:latin typeface="Comic Sans MS" panose="030F0702030302020204" pitchFamily="66" charset="0"/>
              </a:rPr>
              <a:t>processing and real time delivery of media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  <a:r>
              <a:rPr lang="en-IN" dirty="0">
                <a:latin typeface="Comic Sans MS" panose="030F0702030302020204" pitchFamily="66" charset="0"/>
              </a:rPr>
              <a:t> Special hardware commonplace.</a:t>
            </a:r>
            <a:endParaRPr lang="en-IN" dirty="0" smtClean="0">
              <a:latin typeface="Comic Sans MS" panose="030F0702030302020204" pitchFamily="66" charset="0"/>
            </a:endParaRPr>
          </a:p>
          <a:p>
            <a:pPr marL="125095" marR="587375" lvl="1" indent="-125095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IN" dirty="0">
                <a:solidFill>
                  <a:srgbClr val="00B0F0"/>
                </a:solidFill>
                <a:latin typeface="Comic Sans MS" panose="030F0702030302020204" pitchFamily="66" charset="0"/>
              </a:rPr>
              <a:t>Multimedia Capable File </a:t>
            </a:r>
            <a:r>
              <a:rPr lang="en-IN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System</a:t>
            </a:r>
            <a:r>
              <a:rPr lang="en-US" dirty="0" smtClean="0">
                <a:latin typeface="Comic Sans MS" panose="030F0702030302020204" pitchFamily="66" charset="0"/>
              </a:rPr>
              <a:t>- </a:t>
            </a:r>
            <a:r>
              <a:rPr lang="en-IN" dirty="0">
                <a:latin typeface="Comic Sans MS" panose="030F0702030302020204" pitchFamily="66" charset="0"/>
              </a:rPr>
              <a:t>needed to </a:t>
            </a:r>
            <a:r>
              <a:rPr lang="en-IN" dirty="0" smtClean="0">
                <a:latin typeface="Comic Sans MS" panose="030F0702030302020204" pitchFamily="66" charset="0"/>
              </a:rPr>
              <a:t>deliver </a:t>
            </a:r>
            <a:r>
              <a:rPr lang="en-US" dirty="0">
                <a:latin typeface="Comic Sans MS" panose="030F0702030302020204" pitchFamily="66" charset="0"/>
              </a:rPr>
              <a:t>real-time </a:t>
            </a:r>
            <a:r>
              <a:rPr lang="en-US" dirty="0" smtClean="0">
                <a:latin typeface="Comic Sans MS" panose="030F0702030302020204" pitchFamily="66" charset="0"/>
              </a:rPr>
              <a:t>media -e.g</a:t>
            </a:r>
            <a:r>
              <a:rPr lang="en-US" dirty="0">
                <a:latin typeface="Comic Sans MS" panose="030F0702030302020204" pitchFamily="66" charset="0"/>
              </a:rPr>
              <a:t>. Video/Audio Streaming.</a:t>
            </a:r>
          </a:p>
          <a:p>
            <a:pPr marL="125095" marR="587375" lvl="1" indent="-125095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IN" dirty="0">
                <a:solidFill>
                  <a:srgbClr val="00B0F0"/>
                </a:solidFill>
                <a:latin typeface="Comic Sans MS" panose="030F0702030302020204" pitchFamily="66" charset="0"/>
              </a:rPr>
              <a:t>Special Hardware/Software </a:t>
            </a:r>
            <a:r>
              <a:rPr lang="en-IN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needed </a:t>
            </a:r>
            <a:r>
              <a:rPr lang="en-IN" dirty="0" smtClean="0">
                <a:latin typeface="Comic Sans MS" panose="030F0702030302020204" pitchFamily="66" charset="0"/>
              </a:rPr>
              <a:t>- </a:t>
            </a:r>
            <a:r>
              <a:rPr lang="en-IN" dirty="0">
                <a:latin typeface="Comic Sans MS" panose="030F0702030302020204" pitchFamily="66" charset="0"/>
              </a:rPr>
              <a:t>e.g. RAID technology</a:t>
            </a:r>
            <a:r>
              <a:rPr lang="en-IN" dirty="0" smtClean="0">
                <a:latin typeface="Comic Sans MS" panose="030F0702030302020204" pitchFamily="66" charset="0"/>
              </a:rPr>
              <a:t>.</a:t>
            </a:r>
          </a:p>
          <a:p>
            <a:pPr marL="125095" marR="587375" lvl="1" indent="-125095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IN" dirty="0">
                <a:solidFill>
                  <a:srgbClr val="00B0F0"/>
                </a:solidFill>
                <a:latin typeface="Comic Sans MS" panose="030F0702030302020204" pitchFamily="66" charset="0"/>
              </a:rPr>
              <a:t>Data </a:t>
            </a:r>
            <a:r>
              <a:rPr lang="en-IN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Representations </a:t>
            </a:r>
            <a:r>
              <a:rPr lang="en-IN" dirty="0" smtClean="0">
                <a:latin typeface="Comic Sans MS" panose="030F0702030302020204" pitchFamily="66" charset="0"/>
              </a:rPr>
              <a:t>-</a:t>
            </a:r>
            <a:r>
              <a:rPr lang="en-IN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 </a:t>
            </a:r>
            <a:r>
              <a:rPr lang="en-IN" dirty="0">
                <a:latin typeface="Comic Sans MS" panose="030F0702030302020204" pitchFamily="66" charset="0"/>
              </a:rPr>
              <a:t>File Formats that </a:t>
            </a:r>
            <a:r>
              <a:rPr lang="en-IN" dirty="0" smtClean="0">
                <a:latin typeface="Comic Sans MS" panose="030F0702030302020204" pitchFamily="66" charset="0"/>
              </a:rPr>
              <a:t>support </a:t>
            </a:r>
            <a:r>
              <a:rPr lang="en-US" dirty="0">
                <a:latin typeface="Comic Sans MS" panose="030F0702030302020204" pitchFamily="66" charset="0"/>
              </a:rPr>
              <a:t>multimedia should be easy to handle yet allow </a:t>
            </a:r>
            <a:r>
              <a:rPr lang="en-US" dirty="0" smtClean="0">
                <a:latin typeface="Comic Sans MS" panose="030F0702030302020204" pitchFamily="66" charset="0"/>
              </a:rPr>
              <a:t>for </a:t>
            </a:r>
            <a:r>
              <a:rPr lang="en-IN" dirty="0" smtClean="0">
                <a:latin typeface="Comic Sans MS" panose="030F0702030302020204" pitchFamily="66" charset="0"/>
              </a:rPr>
              <a:t>compression/decompression </a:t>
            </a:r>
            <a:r>
              <a:rPr lang="en-IN" dirty="0">
                <a:latin typeface="Comic Sans MS" panose="030F0702030302020204" pitchFamily="66" charset="0"/>
              </a:rPr>
              <a:t>in real-time.</a:t>
            </a:r>
          </a:p>
        </p:txBody>
      </p:sp>
    </p:spTree>
    <p:extLst>
      <p:ext uri="{BB962C8B-B14F-4D97-AF65-F5344CB8AC3E}">
        <p14:creationId xmlns:p14="http://schemas.microsoft.com/office/powerpoint/2010/main" val="306422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3954"/>
            <a:ext cx="10515600" cy="5760720"/>
          </a:xfrm>
        </p:spPr>
        <p:txBody>
          <a:bodyPr>
            <a:normAutofit fontScale="85000" lnSpcReduction="20000"/>
          </a:bodyPr>
          <a:lstStyle/>
          <a:p>
            <a:pPr marL="125095" marR="587375" lvl="1" indent="-125095" algn="just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IN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Efficient </a:t>
            </a:r>
            <a:r>
              <a:rPr lang="en-IN" dirty="0">
                <a:solidFill>
                  <a:srgbClr val="00B0F0"/>
                </a:solidFill>
                <a:latin typeface="Comic Sans MS" panose="030F0702030302020204" pitchFamily="66" charset="0"/>
              </a:rPr>
              <a:t>and High </a:t>
            </a:r>
            <a:r>
              <a:rPr lang="en-IN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I/O </a:t>
            </a:r>
            <a:r>
              <a:rPr lang="en-IN" dirty="0" smtClean="0">
                <a:latin typeface="Comic Sans MS" panose="030F0702030302020204" pitchFamily="66" charset="0"/>
              </a:rPr>
              <a:t>– </a:t>
            </a:r>
            <a:r>
              <a:rPr lang="en-US" dirty="0">
                <a:latin typeface="Comic Sans MS" panose="030F0702030302020204" pitchFamily="66" charset="0"/>
              </a:rPr>
              <a:t>input and output to </a:t>
            </a:r>
            <a:r>
              <a:rPr lang="en-US" dirty="0" smtClean="0">
                <a:latin typeface="Comic Sans MS" panose="030F0702030302020204" pitchFamily="66" charset="0"/>
              </a:rPr>
              <a:t>the </a:t>
            </a:r>
            <a:r>
              <a:rPr lang="en-US" dirty="0" smtClean="0">
                <a:latin typeface="Comic Sans MS" panose="030F0702030302020204" pitchFamily="66" charset="0"/>
              </a:rPr>
              <a:t>file </a:t>
            </a:r>
            <a:r>
              <a:rPr lang="en-US" dirty="0">
                <a:latin typeface="Comic Sans MS" panose="030F0702030302020204" pitchFamily="66" charset="0"/>
              </a:rPr>
              <a:t>subsystem needs to be </a:t>
            </a:r>
            <a:r>
              <a:rPr lang="en-US" dirty="0" smtClean="0">
                <a:latin typeface="Comic Sans MS" panose="030F0702030302020204" pitchFamily="66" charset="0"/>
              </a:rPr>
              <a:t>efficient and </a:t>
            </a:r>
            <a:r>
              <a:rPr lang="en-US" dirty="0">
                <a:latin typeface="Comic Sans MS" panose="030F0702030302020204" pitchFamily="66" charset="0"/>
              </a:rPr>
              <a:t>fast. Needs to allow for </a:t>
            </a:r>
            <a:r>
              <a:rPr lang="en-US" dirty="0" smtClean="0">
                <a:latin typeface="Comic Sans MS" panose="030F0702030302020204" pitchFamily="66" charset="0"/>
              </a:rPr>
              <a:t>real-time </a:t>
            </a:r>
            <a:r>
              <a:rPr lang="en-US" dirty="0">
                <a:latin typeface="Comic Sans MS" panose="030F0702030302020204" pitchFamily="66" charset="0"/>
              </a:rPr>
              <a:t>recording as well as playback of data</a:t>
            </a:r>
            <a:r>
              <a:rPr lang="en-US" dirty="0" smtClean="0">
                <a:latin typeface="Comic Sans MS" panose="030F0702030302020204" pitchFamily="66" charset="0"/>
              </a:rPr>
              <a:t>. </a:t>
            </a:r>
            <a:r>
              <a:rPr lang="en-US" dirty="0">
                <a:latin typeface="Comic Sans MS" panose="030F0702030302020204" pitchFamily="66" charset="0"/>
              </a:rPr>
              <a:t>e.g. Direct to Disk recording </a:t>
            </a:r>
            <a:r>
              <a:rPr lang="en-US" dirty="0" smtClean="0">
                <a:latin typeface="Comic Sans MS" panose="030F0702030302020204" pitchFamily="66" charset="0"/>
              </a:rPr>
              <a:t>systems.</a:t>
            </a:r>
            <a:r>
              <a:rPr lang="en-IN" dirty="0">
                <a:latin typeface="Comic Sans MS" panose="030F0702030302020204" pitchFamily="66" charset="0"/>
              </a:rPr>
              <a:t> </a:t>
            </a:r>
            <a:endParaRPr lang="en-IN" dirty="0" smtClean="0">
              <a:latin typeface="Comic Sans MS" panose="030F0702030302020204" pitchFamily="66" charset="0"/>
            </a:endParaRPr>
          </a:p>
          <a:p>
            <a:pPr marL="125095" marR="587375" lvl="1" indent="-125095" algn="just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IN" dirty="0">
                <a:latin typeface="Comic Sans MS" panose="030F0702030302020204" pitchFamily="66" charset="0"/>
              </a:rPr>
              <a:t> </a:t>
            </a:r>
            <a:r>
              <a:rPr lang="en-IN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Special </a:t>
            </a:r>
            <a:r>
              <a:rPr lang="en-IN" dirty="0">
                <a:solidFill>
                  <a:srgbClr val="00B0F0"/>
                </a:solidFill>
                <a:latin typeface="Comic Sans MS" panose="030F0702030302020204" pitchFamily="66" charset="0"/>
              </a:rPr>
              <a:t>Operating </a:t>
            </a:r>
            <a:r>
              <a:rPr lang="en-IN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System </a:t>
            </a:r>
            <a:r>
              <a:rPr lang="en-IN" dirty="0" smtClean="0">
                <a:latin typeface="Comic Sans MS" panose="030F0702030302020204" pitchFamily="66" charset="0"/>
              </a:rPr>
              <a:t>- </a:t>
            </a:r>
            <a:r>
              <a:rPr lang="en-US" dirty="0">
                <a:latin typeface="Comic Sans MS" panose="030F0702030302020204" pitchFamily="66" charset="0"/>
              </a:rPr>
              <a:t>to allow access to </a:t>
            </a:r>
            <a:r>
              <a:rPr lang="en-US" dirty="0" smtClean="0">
                <a:latin typeface="Comic Sans MS" panose="030F0702030302020204" pitchFamily="66" charset="0"/>
              </a:rPr>
              <a:t>file  </a:t>
            </a:r>
            <a:r>
              <a:rPr lang="en-US" dirty="0">
                <a:latin typeface="Comic Sans MS" panose="030F0702030302020204" pitchFamily="66" charset="0"/>
              </a:rPr>
              <a:t>system and process data </a:t>
            </a:r>
            <a:r>
              <a:rPr lang="en-US" dirty="0" smtClean="0">
                <a:latin typeface="Comic Sans MS" panose="030F0702030302020204" pitchFamily="66" charset="0"/>
              </a:rPr>
              <a:t>efficiently and quickly</a:t>
            </a:r>
            <a:r>
              <a:rPr lang="en-US" dirty="0">
                <a:latin typeface="Comic Sans MS" panose="030F0702030302020204" pitchFamily="66" charset="0"/>
              </a:rPr>
              <a:t>. Needs to support direct </a:t>
            </a:r>
            <a:r>
              <a:rPr lang="en-US" dirty="0" smtClean="0">
                <a:latin typeface="Comic Sans MS" panose="030F0702030302020204" pitchFamily="66" charset="0"/>
              </a:rPr>
              <a:t>transfers to </a:t>
            </a:r>
            <a:r>
              <a:rPr lang="en-US" dirty="0">
                <a:latin typeface="Comic Sans MS" panose="030F0702030302020204" pitchFamily="66" charset="0"/>
              </a:rPr>
              <a:t>disk, real-time scheduling, </a:t>
            </a:r>
            <a:r>
              <a:rPr lang="en-US" dirty="0" smtClean="0">
                <a:latin typeface="Comic Sans MS" panose="030F0702030302020204" pitchFamily="66" charset="0"/>
              </a:rPr>
              <a:t>fast </a:t>
            </a:r>
            <a:r>
              <a:rPr lang="en-IN" dirty="0" smtClean="0">
                <a:latin typeface="Comic Sans MS" panose="030F0702030302020204" pitchFamily="66" charset="0"/>
              </a:rPr>
              <a:t>interrupt </a:t>
            </a:r>
            <a:r>
              <a:rPr lang="en-IN" dirty="0">
                <a:latin typeface="Comic Sans MS" panose="030F0702030302020204" pitchFamily="66" charset="0"/>
              </a:rPr>
              <a:t>processing, I/O streaming </a:t>
            </a:r>
            <a:r>
              <a:rPr lang="en-IN" dirty="0" smtClean="0">
                <a:latin typeface="Comic Sans MS" panose="030F0702030302020204" pitchFamily="66" charset="0"/>
              </a:rPr>
              <a:t>etc.</a:t>
            </a:r>
          </a:p>
          <a:p>
            <a:pPr marL="125095" marR="587375" lvl="1" indent="-125095" algn="just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IN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Storage </a:t>
            </a:r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and </a:t>
            </a:r>
            <a:r>
              <a:rPr lang="en-US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Memory </a:t>
            </a:r>
            <a:r>
              <a:rPr lang="en-US" dirty="0" smtClean="0">
                <a:latin typeface="Comic Sans MS" panose="030F0702030302020204" pitchFamily="66" charset="0"/>
              </a:rPr>
              <a:t>- large </a:t>
            </a:r>
            <a:r>
              <a:rPr lang="en-US" dirty="0">
                <a:latin typeface="Comic Sans MS" panose="030F0702030302020204" pitchFamily="66" charset="0"/>
              </a:rPr>
              <a:t>storage units (of </a:t>
            </a:r>
            <a:r>
              <a:rPr lang="en-US" dirty="0" smtClean="0">
                <a:latin typeface="Comic Sans MS" panose="030F0702030302020204" pitchFamily="66" charset="0"/>
              </a:rPr>
              <a:t>the order </a:t>
            </a:r>
            <a:r>
              <a:rPr lang="en-US" dirty="0">
                <a:latin typeface="Comic Sans MS" panose="030F0702030302020204" pitchFamily="66" charset="0"/>
              </a:rPr>
              <a:t>of hundreds of Tb if not more) </a:t>
            </a:r>
            <a:r>
              <a:rPr lang="en-US" dirty="0" smtClean="0">
                <a:latin typeface="Comic Sans MS" panose="030F0702030302020204" pitchFamily="66" charset="0"/>
              </a:rPr>
              <a:t>and large </a:t>
            </a:r>
            <a:r>
              <a:rPr lang="en-US" dirty="0">
                <a:latin typeface="Comic Sans MS" panose="030F0702030302020204" pitchFamily="66" charset="0"/>
              </a:rPr>
              <a:t>memory (several Gb or more</a:t>
            </a:r>
            <a:r>
              <a:rPr lang="en-US" dirty="0" smtClean="0">
                <a:latin typeface="Comic Sans MS" panose="030F0702030302020204" pitchFamily="66" charset="0"/>
              </a:rPr>
              <a:t>). Large </a:t>
            </a:r>
            <a:r>
              <a:rPr lang="en-US" dirty="0">
                <a:latin typeface="Comic Sans MS" panose="030F0702030302020204" pitchFamily="66" charset="0"/>
              </a:rPr>
              <a:t>Caches also required and </a:t>
            </a:r>
            <a:r>
              <a:rPr lang="en-US" dirty="0" smtClean="0">
                <a:latin typeface="Comic Sans MS" panose="030F0702030302020204" pitchFamily="66" charset="0"/>
              </a:rPr>
              <a:t>high speed </a:t>
            </a:r>
            <a:r>
              <a:rPr lang="en-US" dirty="0">
                <a:latin typeface="Comic Sans MS" panose="030F0702030302020204" pitchFamily="66" charset="0"/>
              </a:rPr>
              <a:t>buses for </a:t>
            </a:r>
            <a:r>
              <a:rPr lang="en-US" dirty="0" smtClean="0">
                <a:latin typeface="Comic Sans MS" panose="030F0702030302020204" pitchFamily="66" charset="0"/>
              </a:rPr>
              <a:t>efficient management.</a:t>
            </a:r>
          </a:p>
          <a:p>
            <a:pPr marL="125095" marR="587375" lvl="1" indent="-125095" algn="just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Network Support - </a:t>
            </a:r>
            <a:r>
              <a:rPr lang="en-US" dirty="0" smtClean="0">
                <a:latin typeface="Comic Sans MS" panose="030F0702030302020204" pitchFamily="66" charset="0"/>
              </a:rPr>
              <a:t>Client-server </a:t>
            </a:r>
            <a:r>
              <a:rPr lang="en-US" dirty="0">
                <a:latin typeface="Comic Sans MS" panose="030F0702030302020204" pitchFamily="66" charset="0"/>
              </a:rPr>
              <a:t>systems </a:t>
            </a:r>
            <a:r>
              <a:rPr lang="en-US" dirty="0" smtClean="0">
                <a:latin typeface="Comic Sans MS" panose="030F0702030302020204" pitchFamily="66" charset="0"/>
              </a:rPr>
              <a:t>common </a:t>
            </a:r>
            <a:r>
              <a:rPr lang="en-IN" dirty="0" smtClean="0">
                <a:latin typeface="Comic Sans MS" panose="030F0702030302020204" pitchFamily="66" charset="0"/>
              </a:rPr>
              <a:t>as </a:t>
            </a:r>
            <a:r>
              <a:rPr lang="en-IN" dirty="0">
                <a:latin typeface="Comic Sans MS" panose="030F0702030302020204" pitchFamily="66" charset="0"/>
              </a:rPr>
              <a:t>distributed systems </a:t>
            </a:r>
            <a:r>
              <a:rPr lang="en-IN" dirty="0" smtClean="0">
                <a:latin typeface="Comic Sans MS" panose="030F0702030302020204" pitchFamily="66" charset="0"/>
              </a:rPr>
              <a:t>common.</a:t>
            </a:r>
          </a:p>
          <a:p>
            <a:pPr marL="125095" marR="587375" lvl="1" indent="-125095" algn="just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IN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Software </a:t>
            </a:r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Tools </a:t>
            </a:r>
            <a:r>
              <a:rPr lang="en-US" dirty="0">
                <a:latin typeface="Comic Sans MS" panose="030F0702030302020204" pitchFamily="66" charset="0"/>
              </a:rPr>
              <a:t>-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user friendly tools needed </a:t>
            </a:r>
            <a:r>
              <a:rPr lang="en-US" dirty="0" smtClean="0">
                <a:latin typeface="Comic Sans MS" panose="030F0702030302020204" pitchFamily="66" charset="0"/>
              </a:rPr>
              <a:t>to handle </a:t>
            </a:r>
            <a:r>
              <a:rPr lang="en-US" dirty="0">
                <a:latin typeface="Comic Sans MS" panose="030F0702030302020204" pitchFamily="66" charset="0"/>
              </a:rPr>
              <a:t>media, design and </a:t>
            </a:r>
            <a:r>
              <a:rPr lang="en-US" dirty="0" smtClean="0">
                <a:latin typeface="Comic Sans MS" panose="030F0702030302020204" pitchFamily="66" charset="0"/>
              </a:rPr>
              <a:t>develop </a:t>
            </a:r>
            <a:r>
              <a:rPr lang="en-IN" dirty="0" smtClean="0">
                <a:latin typeface="Comic Sans MS" panose="030F0702030302020204" pitchFamily="66" charset="0"/>
              </a:rPr>
              <a:t>applications</a:t>
            </a:r>
            <a:r>
              <a:rPr lang="en-IN" dirty="0">
                <a:latin typeface="Comic Sans MS" panose="030F0702030302020204" pitchFamily="66" charset="0"/>
              </a:rPr>
              <a:t>, deliver media.</a:t>
            </a:r>
          </a:p>
        </p:txBody>
      </p:sp>
    </p:spTree>
    <p:extLst>
      <p:ext uri="{BB962C8B-B14F-4D97-AF65-F5344CB8AC3E}">
        <p14:creationId xmlns:p14="http://schemas.microsoft.com/office/powerpoint/2010/main" val="183056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897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Comic Sans MS</vt:lpstr>
      <vt:lpstr>Times New Roman</vt:lpstr>
      <vt:lpstr>Wingdings</vt:lpstr>
      <vt:lpstr>Office Theme</vt:lpstr>
      <vt:lpstr>Multimedia Systems Lecture – 3</vt:lpstr>
      <vt:lpstr>Multimedia Software Tools</vt:lpstr>
      <vt:lpstr>PowerPoint Presentation</vt:lpstr>
      <vt:lpstr>Multimedia Systems</vt:lpstr>
      <vt:lpstr>Characteristics of Multimedia Systems</vt:lpstr>
      <vt:lpstr>Challenges for Multimedia Systems</vt:lpstr>
      <vt:lpstr>Key Issues for Multimedia Systems</vt:lpstr>
      <vt:lpstr>Desirable Features for a Multimedia System</vt:lpstr>
      <vt:lpstr>PowerPoint Presentation</vt:lpstr>
      <vt:lpstr>Components of Multimedia Systems</vt:lpstr>
      <vt:lpstr>Components of a multimedia system today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Systems Lecture – 3</dc:title>
  <dc:creator>Windows User</dc:creator>
  <cp:lastModifiedBy>Windows User</cp:lastModifiedBy>
  <cp:revision>14</cp:revision>
  <dcterms:created xsi:type="dcterms:W3CDTF">2022-01-10T15:08:20Z</dcterms:created>
  <dcterms:modified xsi:type="dcterms:W3CDTF">2022-01-11T11:30:23Z</dcterms:modified>
</cp:coreProperties>
</file>