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1" r:id="rId5"/>
    <p:sldId id="273" r:id="rId6"/>
    <p:sldId id="274" r:id="rId7"/>
    <p:sldId id="257" r:id="rId8"/>
    <p:sldId id="277" r:id="rId9"/>
    <p:sldId id="278" r:id="rId10"/>
    <p:sldId id="279" r:id="rId11"/>
    <p:sldId id="280" r:id="rId12"/>
    <p:sldId id="281" r:id="rId13"/>
    <p:sldId id="282" r:id="rId14"/>
    <p:sldId id="283" r:id="rId15"/>
    <p:sldId id="284" r:id="rId16"/>
    <p:sldId id="285" r:id="rId17"/>
    <p:sldId id="286" r:id="rId18"/>
    <p:sldId id="287" r:id="rId19"/>
    <p:sldId id="295" r:id="rId20"/>
    <p:sldId id="288" r:id="rId21"/>
    <p:sldId id="296" r:id="rId22"/>
    <p:sldId id="297" r:id="rId23"/>
    <p:sldId id="298" r:id="rId24"/>
    <p:sldId id="299" r:id="rId25"/>
    <p:sldId id="289" r:id="rId26"/>
    <p:sldId id="300" r:id="rId27"/>
    <p:sldId id="301" r:id="rId28"/>
    <p:sldId id="302"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7492-DBB5-42D3-B1BC-4AE8B00507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810609-BCCD-43BA-8868-A31A28C39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7A30C1-3C97-4777-9211-2D8B398F3519}"/>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5" name="Footer Placeholder 4">
            <a:extLst>
              <a:ext uri="{FF2B5EF4-FFF2-40B4-BE49-F238E27FC236}">
                <a16:creationId xmlns:a16="http://schemas.microsoft.com/office/drawing/2014/main" id="{CD3AC935-CAC4-419A-8055-457A6256F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3A8C6-C437-4E0F-9741-63EDDF4E3D20}"/>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55636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8385-E145-4AF0-AB9C-57864F7D70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821BDE-DD06-42FA-A166-144162A08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41979-8039-497A-AF67-11C7544745DA}"/>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5" name="Footer Placeholder 4">
            <a:extLst>
              <a:ext uri="{FF2B5EF4-FFF2-40B4-BE49-F238E27FC236}">
                <a16:creationId xmlns:a16="http://schemas.microsoft.com/office/drawing/2014/main" id="{21C65ACD-B554-47C0-805A-7C2CE50CA4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CAC288-7547-4158-A7D8-669E900C5077}"/>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3112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8116E-A010-4277-92A2-276D504EE7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0B2DBE-2941-46BF-98B9-322AE1490A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95E03-E0AB-4C14-9015-CCC8A6F496FE}"/>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5" name="Footer Placeholder 4">
            <a:extLst>
              <a:ext uri="{FF2B5EF4-FFF2-40B4-BE49-F238E27FC236}">
                <a16:creationId xmlns:a16="http://schemas.microsoft.com/office/drawing/2014/main" id="{F75AB1AB-5051-4715-8D1D-C411EB509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B33CB-EE02-4DDE-BBC6-15BB08E13739}"/>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107036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5D82-EB4C-4EC4-8B36-0E22B1BDCA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B2CADE-7FBD-4761-9986-24C1438DA9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AE083-0C6A-468B-B1FE-9FA4CAE191C6}"/>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5" name="Footer Placeholder 4">
            <a:extLst>
              <a:ext uri="{FF2B5EF4-FFF2-40B4-BE49-F238E27FC236}">
                <a16:creationId xmlns:a16="http://schemas.microsoft.com/office/drawing/2014/main" id="{87C938FF-6DA9-49CB-AE79-09B0DCDC7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2A0ECD-40A5-4306-809F-15818B4D1606}"/>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23100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8236-6E4A-45B6-B25F-07AEF10EC6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A18044-552C-4A5E-9D9C-E34646002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8684E-3B1D-4601-A404-4AA96E69425C}"/>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5" name="Footer Placeholder 4">
            <a:extLst>
              <a:ext uri="{FF2B5EF4-FFF2-40B4-BE49-F238E27FC236}">
                <a16:creationId xmlns:a16="http://schemas.microsoft.com/office/drawing/2014/main" id="{DA9F60B6-5219-4F25-979B-5C9F9435C3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3E50E-7061-4206-8F92-B4D8DC56ADE0}"/>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255949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81B0-EEFB-453E-BEDF-3C36274ABD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1A0945-7FFD-44DA-B5A7-995688CB2C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DD83D5-D20B-46D1-A1E9-ADF06F476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6B53C6-A8A7-43F0-901B-392C91B9271D}"/>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6" name="Footer Placeholder 5">
            <a:extLst>
              <a:ext uri="{FF2B5EF4-FFF2-40B4-BE49-F238E27FC236}">
                <a16:creationId xmlns:a16="http://schemas.microsoft.com/office/drawing/2014/main" id="{8CEAB5FE-59E9-49FD-A6BA-C8DE27F79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F8DA0A-5E40-4C09-8442-913DDD0D7887}"/>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305383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1A1F-DFEB-4CAD-8AF5-566C9CE598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B8F84B-F64D-4C4A-83B9-EA24CE227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E8100-E7B1-4875-8F84-2F0585F27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EF56FA-4EB0-4209-A9BA-71FD0B1C9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211417-E676-4098-84E7-C97F8FF35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F5B25C-059B-468C-9948-694D92CA9016}"/>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8" name="Footer Placeholder 7">
            <a:extLst>
              <a:ext uri="{FF2B5EF4-FFF2-40B4-BE49-F238E27FC236}">
                <a16:creationId xmlns:a16="http://schemas.microsoft.com/office/drawing/2014/main" id="{F10860DB-3539-423D-893F-D373B60EA4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CE7585-3578-478E-B59D-3B13FAF2B6EE}"/>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349005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7C13-777E-4DC8-AB09-93431C8667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BB3628-4D6F-4C69-A9CF-232824F51F4A}"/>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4" name="Footer Placeholder 3">
            <a:extLst>
              <a:ext uri="{FF2B5EF4-FFF2-40B4-BE49-F238E27FC236}">
                <a16:creationId xmlns:a16="http://schemas.microsoft.com/office/drawing/2014/main" id="{94A7EBE5-FC4C-4BCE-A848-F422691C58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EA3200-8C64-4AAC-9342-14421981B58F}"/>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300518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D03FF-0EB6-43B8-B680-C6AB42864039}"/>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3" name="Footer Placeholder 2">
            <a:extLst>
              <a:ext uri="{FF2B5EF4-FFF2-40B4-BE49-F238E27FC236}">
                <a16:creationId xmlns:a16="http://schemas.microsoft.com/office/drawing/2014/main" id="{0F67B226-226E-4280-8ABA-4389E6967B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4E60EA-B74D-4EDE-B520-7A3623B3ED63}"/>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66860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11FD-E14C-40B9-9564-43634412C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BBACA0-4A72-4775-8BFC-E58010063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0C2EDC-3561-459F-9FF4-8D9487CFD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E4D26-0194-4579-8982-D06A60C50259}"/>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6" name="Footer Placeholder 5">
            <a:extLst>
              <a:ext uri="{FF2B5EF4-FFF2-40B4-BE49-F238E27FC236}">
                <a16:creationId xmlns:a16="http://schemas.microsoft.com/office/drawing/2014/main" id="{20683089-6896-4151-89C3-5888526CF5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F6956D-BA88-4485-A049-FDE3667A91ED}"/>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2239067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B045-E898-4427-BEDE-57B057167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3EC17B-B1B2-4A2F-BAC7-AA77D09CF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26A94E-D1A1-4BB3-B962-B690C833A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77AF3-60A1-435A-B992-28583D3ECAC6}"/>
              </a:ext>
            </a:extLst>
          </p:cNvPr>
          <p:cNvSpPr>
            <a:spLocks noGrp="1"/>
          </p:cNvSpPr>
          <p:nvPr>
            <p:ph type="dt" sz="half" idx="10"/>
          </p:nvPr>
        </p:nvSpPr>
        <p:spPr/>
        <p:txBody>
          <a:bodyPr/>
          <a:lstStyle/>
          <a:p>
            <a:fld id="{5ACFCF37-A4BC-4A31-B812-1B665A8C4A0B}" type="datetimeFigureOut">
              <a:rPr lang="en-IN" smtClean="0"/>
              <a:t>05-04-2022</a:t>
            </a:fld>
            <a:endParaRPr lang="en-IN"/>
          </a:p>
        </p:txBody>
      </p:sp>
      <p:sp>
        <p:nvSpPr>
          <p:cNvPr id="6" name="Footer Placeholder 5">
            <a:extLst>
              <a:ext uri="{FF2B5EF4-FFF2-40B4-BE49-F238E27FC236}">
                <a16:creationId xmlns:a16="http://schemas.microsoft.com/office/drawing/2014/main" id="{7FC70147-E724-41FD-97D0-68F20AD19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87D560-C2E5-4C07-9F25-D5876DFDDCC2}"/>
              </a:ext>
            </a:extLst>
          </p:cNvPr>
          <p:cNvSpPr>
            <a:spLocks noGrp="1"/>
          </p:cNvSpPr>
          <p:nvPr>
            <p:ph type="sldNum" sz="quarter" idx="12"/>
          </p:nvPr>
        </p:nvSpPr>
        <p:spPr/>
        <p:txBody>
          <a:bodyPr/>
          <a:lstStyle/>
          <a:p>
            <a:fld id="{BE68AB14-27F5-4072-901B-D146E8D174D6}" type="slidenum">
              <a:rPr lang="en-IN" smtClean="0"/>
              <a:t>‹#›</a:t>
            </a:fld>
            <a:endParaRPr lang="en-IN"/>
          </a:p>
        </p:txBody>
      </p:sp>
    </p:spTree>
    <p:extLst>
      <p:ext uri="{BB962C8B-B14F-4D97-AF65-F5344CB8AC3E}">
        <p14:creationId xmlns:p14="http://schemas.microsoft.com/office/powerpoint/2010/main" val="132203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55DAA-EC41-4C14-B926-921F8C20D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E6AE83-7FB9-41B5-84EA-958BB044A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62EE5F-E70B-4BC5-A561-6E16B7778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FCF37-A4BC-4A31-B812-1B665A8C4A0B}" type="datetimeFigureOut">
              <a:rPr lang="en-IN" smtClean="0"/>
              <a:t>05-04-2022</a:t>
            </a:fld>
            <a:endParaRPr lang="en-IN"/>
          </a:p>
        </p:txBody>
      </p:sp>
      <p:sp>
        <p:nvSpPr>
          <p:cNvPr id="5" name="Footer Placeholder 4">
            <a:extLst>
              <a:ext uri="{FF2B5EF4-FFF2-40B4-BE49-F238E27FC236}">
                <a16:creationId xmlns:a16="http://schemas.microsoft.com/office/drawing/2014/main" id="{40564477-3055-45E7-8909-D1C8FCD3E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930BE0-DBD3-4342-9E98-CD1840E081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8AB14-27F5-4072-901B-D146E8D174D6}" type="slidenum">
              <a:rPr lang="en-IN" smtClean="0"/>
              <a:t>‹#›</a:t>
            </a:fld>
            <a:endParaRPr lang="en-IN"/>
          </a:p>
        </p:txBody>
      </p:sp>
    </p:spTree>
    <p:extLst>
      <p:ext uri="{BB962C8B-B14F-4D97-AF65-F5344CB8AC3E}">
        <p14:creationId xmlns:p14="http://schemas.microsoft.com/office/powerpoint/2010/main" val="251480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752D-BF8D-422E-9C43-B633CE2A4B47}"/>
              </a:ext>
            </a:extLst>
          </p:cNvPr>
          <p:cNvSpPr>
            <a:spLocks noGrp="1"/>
          </p:cNvSpPr>
          <p:nvPr>
            <p:ph type="ctrTitle"/>
          </p:nvPr>
        </p:nvSpPr>
        <p:spPr/>
        <p:txBody>
          <a:bodyPr/>
          <a:lstStyle/>
          <a:p>
            <a:r>
              <a:rPr lang="en-IN" dirty="0">
                <a:sym typeface="+mn-ea"/>
              </a:rPr>
              <a:t>Multimedia Systems</a:t>
            </a:r>
            <a:br>
              <a:rPr lang="en-IN" dirty="0">
                <a:sym typeface="+mn-ea"/>
              </a:rPr>
            </a:br>
            <a:r>
              <a:rPr lang="en-IN" dirty="0">
                <a:sym typeface="+mn-ea"/>
              </a:rPr>
              <a:t>Lecture </a:t>
            </a:r>
            <a:r>
              <a:rPr lang="en-IN">
                <a:sym typeface="+mn-ea"/>
              </a:rPr>
              <a:t>– 30,31,32</a:t>
            </a:r>
            <a:endParaRPr lang="en-IN" dirty="0"/>
          </a:p>
        </p:txBody>
      </p:sp>
      <p:sp>
        <p:nvSpPr>
          <p:cNvPr id="3" name="Subtitle 2">
            <a:extLst>
              <a:ext uri="{FF2B5EF4-FFF2-40B4-BE49-F238E27FC236}">
                <a16:creationId xmlns:a16="http://schemas.microsoft.com/office/drawing/2014/main" id="{B5F223DB-C9AC-4E97-9807-B3FD8A5ABBC4}"/>
              </a:ext>
            </a:extLst>
          </p:cNvPr>
          <p:cNvSpPr>
            <a:spLocks noGrp="1"/>
          </p:cNvSpPr>
          <p:nvPr>
            <p:ph type="subTitle" idx="1"/>
          </p:nvPr>
        </p:nvSpPr>
        <p:spPr/>
        <p:txBody>
          <a:bodyPr>
            <a:normAutofit lnSpcReduction="10000"/>
          </a:bodyPr>
          <a:lstStyle/>
          <a:p>
            <a:r>
              <a:rPr lang="en-IN" i="1" dirty="0">
                <a:sym typeface="+mn-ea"/>
              </a:rPr>
              <a:t>By</a:t>
            </a:r>
          </a:p>
          <a:p>
            <a:r>
              <a:rPr lang="en-IN" dirty="0">
                <a:latin typeface="Comic Sans MS" panose="030F0702030302020204" pitchFamily="66" charset="0"/>
                <a:sym typeface="+mn-ea"/>
              </a:rPr>
              <a:t>Dr. Priyambada Subudhi</a:t>
            </a:r>
            <a:endParaRPr lang="en-IN" dirty="0">
              <a:latin typeface="Comic Sans MS" panose="030F0702030302020204" pitchFamily="66" charset="0"/>
            </a:endParaRPr>
          </a:p>
          <a:p>
            <a:r>
              <a:rPr lang="en-US" dirty="0">
                <a:latin typeface="Comic Sans MS" panose="030F0702030302020204" pitchFamily="66" charset="0"/>
                <a:cs typeface="Times New Roman" panose="02020603050405020304" pitchFamily="18" charset="0"/>
                <a:sym typeface="+mn-ea"/>
              </a:rPr>
              <a:t>Assistant Professor</a:t>
            </a:r>
          </a:p>
          <a:p>
            <a:r>
              <a:rPr lang="en-US" dirty="0">
                <a:latin typeface="Comic Sans MS" panose="030F0702030302020204" pitchFamily="66" charset="0"/>
                <a:cs typeface="Times New Roman" panose="02020603050405020304" pitchFamily="18" charset="0"/>
                <a:sym typeface="+mn-ea"/>
              </a:rPr>
              <a:t>IIIT Sri City</a:t>
            </a:r>
            <a:endParaRPr lang="en-IN" dirty="0"/>
          </a:p>
          <a:p>
            <a:endParaRPr lang="en-IN" dirty="0"/>
          </a:p>
        </p:txBody>
      </p:sp>
    </p:spTree>
    <p:extLst>
      <p:ext uri="{BB962C8B-B14F-4D97-AF65-F5344CB8AC3E}">
        <p14:creationId xmlns:p14="http://schemas.microsoft.com/office/powerpoint/2010/main" val="348562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8D11C-5863-4E5E-BEF1-2515EE6BB06A}"/>
              </a:ext>
            </a:extLst>
          </p:cNvPr>
          <p:cNvSpPr>
            <a:spLocks noGrp="1"/>
          </p:cNvSpPr>
          <p:nvPr>
            <p:ph idx="1"/>
          </p:nvPr>
        </p:nvSpPr>
        <p:spPr>
          <a:xfrm>
            <a:off x="838200" y="924718"/>
            <a:ext cx="5257800" cy="5364322"/>
          </a:xfrm>
        </p:spPr>
        <p:txBody>
          <a:bodyPr>
            <a:normAutofit lnSpcReduction="10000"/>
          </a:bodyPr>
          <a:lstStyle/>
          <a:p>
            <a:pPr algn="just">
              <a:lnSpc>
                <a:spcPct val="100000"/>
              </a:lnSpc>
              <a:buFontTx/>
              <a:buChar char="-"/>
            </a:pPr>
            <a:r>
              <a:rPr lang="en-US" altLang="en-US" sz="2800" dirty="0"/>
              <a:t>Image is </a:t>
            </a:r>
            <a:r>
              <a:rPr lang="en-US" altLang="en-US" sz="2800" dirty="0">
                <a:solidFill>
                  <a:srgbClr val="00B0F0"/>
                </a:solidFill>
              </a:rPr>
              <a:t>first filtered along the  x dimension</a:t>
            </a:r>
            <a:r>
              <a:rPr lang="en-US" altLang="en-US" sz="2800" dirty="0"/>
              <a:t>, resulting in low- pass and high-pass image</a:t>
            </a:r>
          </a:p>
          <a:p>
            <a:pPr marL="0" indent="0" algn="just">
              <a:lnSpc>
                <a:spcPct val="100000"/>
              </a:lnSpc>
              <a:buNone/>
            </a:pPr>
            <a:r>
              <a:rPr lang="en-US" altLang="en-US" sz="2800" dirty="0"/>
              <a:t>- Since bandwidth of both low pass and high pass image is now half that of the original  image, </a:t>
            </a:r>
            <a:r>
              <a:rPr lang="en-US" altLang="en-US" sz="2800" dirty="0">
                <a:solidFill>
                  <a:srgbClr val="00B0F0"/>
                </a:solidFill>
              </a:rPr>
              <a:t>both filtered images can be down-sampled by factor 2  without loss of information</a:t>
            </a:r>
          </a:p>
          <a:p>
            <a:pPr marL="0" indent="0" algn="just">
              <a:lnSpc>
                <a:spcPct val="100000"/>
              </a:lnSpc>
              <a:buNone/>
            </a:pPr>
            <a:r>
              <a:rPr lang="en-US" altLang="en-US" sz="2800" dirty="0"/>
              <a:t>- Then both filtered images are </a:t>
            </a:r>
            <a:r>
              <a:rPr lang="en-US" altLang="en-US" sz="2800" dirty="0">
                <a:solidFill>
                  <a:srgbClr val="00B0F0"/>
                </a:solidFill>
              </a:rPr>
              <a:t>again filtered and down-sampled </a:t>
            </a:r>
            <a:r>
              <a:rPr lang="en-US" altLang="en-US" sz="2800" dirty="0"/>
              <a:t>along the y dimension resulting in four sub-images</a:t>
            </a:r>
          </a:p>
        </p:txBody>
      </p:sp>
      <p:pic>
        <p:nvPicPr>
          <p:cNvPr id="6" name="Picture 2">
            <a:extLst>
              <a:ext uri="{FF2B5EF4-FFF2-40B4-BE49-F238E27FC236}">
                <a16:creationId xmlns:a16="http://schemas.microsoft.com/office/drawing/2014/main" id="{5CC72145-E90B-4BFD-BF3E-12C7A81E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278880" y="1046480"/>
            <a:ext cx="5151120" cy="5059680"/>
          </a:xfrm>
          <a:prstGeom prst="rect">
            <a:avLst/>
          </a:prstGeom>
          <a:noFill/>
        </p:spPr>
      </p:pic>
    </p:spTree>
    <p:extLst>
      <p:ext uri="{BB962C8B-B14F-4D97-AF65-F5344CB8AC3E}">
        <p14:creationId xmlns:p14="http://schemas.microsoft.com/office/powerpoint/2010/main" val="155908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AF68-446E-45E8-809D-785F48179F68}"/>
              </a:ext>
            </a:extLst>
          </p:cNvPr>
          <p:cNvSpPr>
            <a:spLocks noGrp="1"/>
          </p:cNvSpPr>
          <p:nvPr>
            <p:ph type="title"/>
          </p:nvPr>
        </p:nvSpPr>
        <p:spPr/>
        <p:txBody>
          <a:bodyPr/>
          <a:lstStyle/>
          <a:p>
            <a:r>
              <a:rPr lang="en-IN" dirty="0">
                <a:solidFill>
                  <a:srgbClr val="FF0000"/>
                </a:solidFill>
                <a:latin typeface="Comic Sans MS" panose="030F0702030302020204" pitchFamily="66" charset="0"/>
              </a:rPr>
              <a:t>Wavelet Transform</a:t>
            </a:r>
          </a:p>
        </p:txBody>
      </p:sp>
      <p:sp>
        <p:nvSpPr>
          <p:cNvPr id="13" name="TextBox 12">
            <a:extLst>
              <a:ext uri="{FF2B5EF4-FFF2-40B4-BE49-F238E27FC236}">
                <a16:creationId xmlns:a16="http://schemas.microsoft.com/office/drawing/2014/main" id="{565D5330-3667-4DB7-9B1E-90912E71C391}"/>
              </a:ext>
            </a:extLst>
          </p:cNvPr>
          <p:cNvSpPr txBox="1"/>
          <p:nvPr/>
        </p:nvSpPr>
        <p:spPr>
          <a:xfrm>
            <a:off x="1076960" y="1690688"/>
            <a:ext cx="4175760" cy="4154984"/>
          </a:xfrm>
          <a:prstGeom prst="rect">
            <a:avLst/>
          </a:prstGeom>
          <a:noFill/>
        </p:spPr>
        <p:txBody>
          <a:bodyPr wrap="square" rtlCol="0">
            <a:spAutoFit/>
          </a:bodyPr>
          <a:lstStyle/>
          <a:p>
            <a:pPr algn="just"/>
            <a:r>
              <a:rPr lang="en-US" sz="2400" b="1" dirty="0">
                <a:solidFill>
                  <a:srgbClr val="C00000"/>
                </a:solidFill>
              </a:rPr>
              <a:t>LL</a:t>
            </a:r>
            <a:r>
              <a:rPr lang="en-US" sz="2400" dirty="0"/>
              <a:t>—Low </a:t>
            </a:r>
            <a:r>
              <a:rPr lang="en-US" sz="2400" dirty="0" err="1"/>
              <a:t>subbands</a:t>
            </a:r>
            <a:r>
              <a:rPr lang="en-US" sz="2400" dirty="0"/>
              <a:t> of the filtering in both dimensions, rows and columns </a:t>
            </a:r>
          </a:p>
          <a:p>
            <a:pPr algn="just"/>
            <a:r>
              <a:rPr lang="en-US" sz="2400" b="1" dirty="0">
                <a:solidFill>
                  <a:srgbClr val="C00000"/>
                </a:solidFill>
              </a:rPr>
              <a:t>HL</a:t>
            </a:r>
            <a:r>
              <a:rPr lang="en-US" sz="2400" dirty="0"/>
              <a:t>—High </a:t>
            </a:r>
            <a:r>
              <a:rPr lang="en-US" sz="2400" dirty="0" err="1"/>
              <a:t>subbands</a:t>
            </a:r>
            <a:r>
              <a:rPr lang="en-US" sz="2400" dirty="0"/>
              <a:t> after row filtering and low </a:t>
            </a:r>
            <a:r>
              <a:rPr lang="en-US" sz="2400" dirty="0" err="1"/>
              <a:t>subbands</a:t>
            </a:r>
            <a:r>
              <a:rPr lang="en-US" sz="2400" dirty="0"/>
              <a:t> after column filtering </a:t>
            </a:r>
          </a:p>
          <a:p>
            <a:pPr algn="just"/>
            <a:r>
              <a:rPr lang="en-US" sz="2400" b="1" dirty="0">
                <a:solidFill>
                  <a:srgbClr val="C00000"/>
                </a:solidFill>
              </a:rPr>
              <a:t>LH</a:t>
            </a:r>
            <a:r>
              <a:rPr lang="en-US" sz="2400" dirty="0"/>
              <a:t>—Low </a:t>
            </a:r>
            <a:r>
              <a:rPr lang="en-US" sz="2400" dirty="0" err="1"/>
              <a:t>subbands</a:t>
            </a:r>
            <a:r>
              <a:rPr lang="en-US" sz="2400" dirty="0"/>
              <a:t> after row filtering and high </a:t>
            </a:r>
            <a:r>
              <a:rPr lang="en-US" sz="2400" dirty="0" err="1"/>
              <a:t>subbands</a:t>
            </a:r>
            <a:r>
              <a:rPr lang="en-US" sz="2400" dirty="0"/>
              <a:t> after column filtering </a:t>
            </a:r>
          </a:p>
          <a:p>
            <a:pPr algn="just"/>
            <a:r>
              <a:rPr lang="en-US" sz="2400" b="1" dirty="0">
                <a:solidFill>
                  <a:srgbClr val="C00000"/>
                </a:solidFill>
              </a:rPr>
              <a:t>HH</a:t>
            </a:r>
            <a:r>
              <a:rPr lang="en-US" sz="2400" dirty="0"/>
              <a:t>—High </a:t>
            </a:r>
            <a:r>
              <a:rPr lang="en-US" sz="2400" dirty="0" err="1"/>
              <a:t>subbands</a:t>
            </a:r>
            <a:r>
              <a:rPr lang="en-US" sz="2400" dirty="0"/>
              <a:t> after both row and column filtering</a:t>
            </a:r>
            <a:endParaRPr lang="en-IN" sz="2400" dirty="0"/>
          </a:p>
        </p:txBody>
      </p:sp>
      <p:pic>
        <p:nvPicPr>
          <p:cNvPr id="18" name="Content Placeholder 17">
            <a:extLst>
              <a:ext uri="{FF2B5EF4-FFF2-40B4-BE49-F238E27FC236}">
                <a16:creationId xmlns:a16="http://schemas.microsoft.com/office/drawing/2014/main" id="{7191E970-D046-492F-8D0C-45F1C6229524}"/>
              </a:ext>
            </a:extLst>
          </p:cNvPr>
          <p:cNvPicPr>
            <a:picLocks noGrp="1" noChangeAspect="1"/>
          </p:cNvPicPr>
          <p:nvPr>
            <p:ph idx="1"/>
          </p:nvPr>
        </p:nvPicPr>
        <p:blipFill>
          <a:blip r:embed="rId2"/>
          <a:stretch>
            <a:fillRect/>
          </a:stretch>
        </p:blipFill>
        <p:spPr>
          <a:xfrm>
            <a:off x="5364480" y="2204680"/>
            <a:ext cx="6126480" cy="2255559"/>
          </a:xfrm>
          <a:prstGeom prst="rect">
            <a:avLst/>
          </a:prstGeom>
        </p:spPr>
      </p:pic>
    </p:spTree>
    <p:extLst>
      <p:ext uri="{BB962C8B-B14F-4D97-AF65-F5344CB8AC3E}">
        <p14:creationId xmlns:p14="http://schemas.microsoft.com/office/powerpoint/2010/main" val="406812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2322-5E84-4FE4-8B77-CDD950F02BE3}"/>
              </a:ext>
            </a:extLst>
          </p:cNvPr>
          <p:cNvSpPr>
            <a:spLocks noGrp="1"/>
          </p:cNvSpPr>
          <p:nvPr>
            <p:ph type="title"/>
          </p:nvPr>
        </p:nvSpPr>
        <p:spPr>
          <a:xfrm>
            <a:off x="838200" y="365125"/>
            <a:ext cx="10515600" cy="1169035"/>
          </a:xfrm>
        </p:spPr>
        <p:txBody>
          <a:bodyPr>
            <a:normAutofit/>
          </a:bodyPr>
          <a:lstStyle/>
          <a:p>
            <a:r>
              <a:rPr lang="en-US" sz="3200" dirty="0">
                <a:solidFill>
                  <a:srgbClr val="C00000"/>
                </a:solidFill>
                <a:latin typeface="+mn-lt"/>
              </a:rPr>
              <a:t>DWT process for the Y component of the sample image used</a:t>
            </a:r>
            <a:endParaRPr lang="en-IN" sz="3200" dirty="0">
              <a:solidFill>
                <a:srgbClr val="C00000"/>
              </a:solidFill>
              <a:latin typeface="+mn-lt"/>
            </a:endParaRPr>
          </a:p>
        </p:txBody>
      </p:sp>
      <p:pic>
        <p:nvPicPr>
          <p:cNvPr id="5" name="Content Placeholder 4">
            <a:extLst>
              <a:ext uri="{FF2B5EF4-FFF2-40B4-BE49-F238E27FC236}">
                <a16:creationId xmlns:a16="http://schemas.microsoft.com/office/drawing/2014/main" id="{4D5D542F-DD8E-4AF3-9A11-AE0201F13375}"/>
              </a:ext>
            </a:extLst>
          </p:cNvPr>
          <p:cNvPicPr>
            <a:picLocks noGrp="1" noChangeAspect="1"/>
          </p:cNvPicPr>
          <p:nvPr>
            <p:ph idx="1"/>
          </p:nvPr>
        </p:nvPicPr>
        <p:blipFill>
          <a:blip r:embed="rId2"/>
          <a:stretch>
            <a:fillRect/>
          </a:stretch>
        </p:blipFill>
        <p:spPr>
          <a:xfrm>
            <a:off x="3119120" y="1534160"/>
            <a:ext cx="6197599" cy="4602480"/>
          </a:xfrm>
        </p:spPr>
      </p:pic>
    </p:spTree>
    <p:extLst>
      <p:ext uri="{BB962C8B-B14F-4D97-AF65-F5344CB8AC3E}">
        <p14:creationId xmlns:p14="http://schemas.microsoft.com/office/powerpoint/2010/main" val="1434692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3541A5-F537-416C-BDA5-53DE2C775FC8}"/>
              </a:ext>
            </a:extLst>
          </p:cNvPr>
          <p:cNvSpPr>
            <a:spLocks noGrp="1"/>
          </p:cNvSpPr>
          <p:nvPr>
            <p:ph idx="1"/>
          </p:nvPr>
        </p:nvSpPr>
        <p:spPr>
          <a:xfrm>
            <a:off x="838200" y="1036320"/>
            <a:ext cx="10515600" cy="5140643"/>
          </a:xfrm>
        </p:spPr>
        <p:txBody>
          <a:bodyPr/>
          <a:lstStyle/>
          <a:p>
            <a:pPr algn="just">
              <a:lnSpc>
                <a:spcPct val="100000"/>
              </a:lnSpc>
            </a:pPr>
            <a:r>
              <a:rPr lang="en-US" dirty="0"/>
              <a:t>In JPEG 2000, every original input image signal goes through multiple stages of the DWT. </a:t>
            </a:r>
          </a:p>
          <a:p>
            <a:pPr algn="just">
              <a:lnSpc>
                <a:spcPct val="100000"/>
              </a:lnSpc>
            </a:pPr>
            <a:r>
              <a:rPr lang="en-US" dirty="0"/>
              <a:t>The number of stages performed depends on the implementation.</a:t>
            </a:r>
          </a:p>
          <a:p>
            <a:pPr algn="just">
              <a:lnSpc>
                <a:spcPct val="100000"/>
              </a:lnSpc>
            </a:pPr>
            <a:r>
              <a:rPr lang="en-US" dirty="0"/>
              <a:t>The second stage repeats the same process with the LL </a:t>
            </a:r>
            <a:r>
              <a:rPr lang="en-US" dirty="0" err="1"/>
              <a:t>subband</a:t>
            </a:r>
            <a:r>
              <a:rPr lang="en-US" dirty="0"/>
              <a:t> output of the previous stage. </a:t>
            </a:r>
          </a:p>
          <a:p>
            <a:pPr algn="just">
              <a:lnSpc>
                <a:spcPct val="100000"/>
              </a:lnSpc>
            </a:pPr>
            <a:r>
              <a:rPr lang="en-US" dirty="0"/>
              <a:t>The higher </a:t>
            </a:r>
            <a:r>
              <a:rPr lang="en-US" dirty="0" err="1"/>
              <a:t>subbands</a:t>
            </a:r>
            <a:r>
              <a:rPr lang="en-US" dirty="0"/>
              <a:t> (HL, LH, and HH) hardly contain any significant samples and, therefore, only the LL </a:t>
            </a:r>
            <a:r>
              <a:rPr lang="en-US" dirty="0" err="1"/>
              <a:t>subband</a:t>
            </a:r>
            <a:r>
              <a:rPr lang="en-US" dirty="0"/>
              <a:t> is further transformed.</a:t>
            </a:r>
          </a:p>
          <a:p>
            <a:pPr algn="just">
              <a:lnSpc>
                <a:spcPct val="100000"/>
              </a:lnSpc>
            </a:pPr>
            <a:r>
              <a:rPr lang="en-US" dirty="0"/>
              <a:t>Although JPEG 2000 supports from 0 to 32 stages, usually 4 to 8 stages are used for natural images. </a:t>
            </a:r>
            <a:endParaRPr lang="en-IN" dirty="0"/>
          </a:p>
        </p:txBody>
      </p:sp>
    </p:spTree>
    <p:extLst>
      <p:ext uri="{BB962C8B-B14F-4D97-AF65-F5344CB8AC3E}">
        <p14:creationId xmlns:p14="http://schemas.microsoft.com/office/powerpoint/2010/main" val="391282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7D8E-2260-4F17-AD44-4E0145517C8B}"/>
              </a:ext>
            </a:extLst>
          </p:cNvPr>
          <p:cNvSpPr>
            <a:spLocks noGrp="1"/>
          </p:cNvSpPr>
          <p:nvPr>
            <p:ph type="title"/>
          </p:nvPr>
        </p:nvSpPr>
        <p:spPr>
          <a:xfrm>
            <a:off x="838200" y="503237"/>
            <a:ext cx="10515600" cy="1325563"/>
          </a:xfrm>
        </p:spPr>
        <p:txBody>
          <a:bodyPr>
            <a:normAutofit/>
          </a:bodyPr>
          <a:lstStyle/>
          <a:p>
            <a:r>
              <a:rPr lang="en-US" sz="2400" dirty="0">
                <a:solidFill>
                  <a:srgbClr val="C00000"/>
                </a:solidFill>
                <a:latin typeface="+mn-lt"/>
              </a:rPr>
              <a:t>Original input and the output of discrete wavelet processing at the first two levels. The top row shows the imaged outputs. The bottom row shows what each block at a level contains.</a:t>
            </a:r>
            <a:endParaRPr lang="en-IN" sz="2400" dirty="0">
              <a:solidFill>
                <a:srgbClr val="C00000"/>
              </a:solidFill>
              <a:latin typeface="+mn-lt"/>
            </a:endParaRPr>
          </a:p>
        </p:txBody>
      </p:sp>
      <p:pic>
        <p:nvPicPr>
          <p:cNvPr id="5" name="Content Placeholder 4">
            <a:extLst>
              <a:ext uri="{FF2B5EF4-FFF2-40B4-BE49-F238E27FC236}">
                <a16:creationId xmlns:a16="http://schemas.microsoft.com/office/drawing/2014/main" id="{7BB6DD3E-D25A-4113-82BB-FD85B904539C}"/>
              </a:ext>
            </a:extLst>
          </p:cNvPr>
          <p:cNvPicPr>
            <a:picLocks noGrp="1" noChangeAspect="1"/>
          </p:cNvPicPr>
          <p:nvPr>
            <p:ph idx="1"/>
          </p:nvPr>
        </p:nvPicPr>
        <p:blipFill>
          <a:blip r:embed="rId2"/>
          <a:stretch>
            <a:fillRect/>
          </a:stretch>
        </p:blipFill>
        <p:spPr>
          <a:xfrm>
            <a:off x="3007360" y="1828800"/>
            <a:ext cx="6583680" cy="4165600"/>
          </a:xfrm>
        </p:spPr>
      </p:pic>
    </p:spTree>
    <p:extLst>
      <p:ext uri="{BB962C8B-B14F-4D97-AF65-F5344CB8AC3E}">
        <p14:creationId xmlns:p14="http://schemas.microsoft.com/office/powerpoint/2010/main" val="394828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B1BBC8-56A0-47BD-95E2-79FC573A823E}"/>
              </a:ext>
            </a:extLst>
          </p:cNvPr>
          <p:cNvSpPr>
            <a:spLocks noGrp="1"/>
          </p:cNvSpPr>
          <p:nvPr>
            <p:ph idx="1"/>
          </p:nvPr>
        </p:nvSpPr>
        <p:spPr>
          <a:xfrm>
            <a:off x="838200" y="853440"/>
            <a:ext cx="10515600" cy="5323523"/>
          </a:xfrm>
        </p:spPr>
        <p:txBody>
          <a:bodyPr/>
          <a:lstStyle/>
          <a:p>
            <a:pPr marL="0" indent="0">
              <a:buNone/>
            </a:pPr>
            <a:r>
              <a:rPr lang="en-IN" b="1" dirty="0">
                <a:solidFill>
                  <a:srgbClr val="C00000"/>
                </a:solidFill>
              </a:rPr>
              <a:t>3. </a:t>
            </a:r>
            <a:r>
              <a:rPr lang="en-IN" b="1" dirty="0" err="1">
                <a:solidFill>
                  <a:srgbClr val="C00000"/>
                </a:solidFill>
              </a:rPr>
              <a:t>Qunatization</a:t>
            </a:r>
            <a:endParaRPr lang="en-IN" b="1" dirty="0">
              <a:solidFill>
                <a:srgbClr val="C00000"/>
              </a:solidFill>
            </a:endParaRPr>
          </a:p>
          <a:p>
            <a:r>
              <a:rPr lang="en-US" dirty="0"/>
              <a:t>After transformation, all coefficients are quantized using scalar </a:t>
            </a:r>
            <a:r>
              <a:rPr lang="en-US" dirty="0" err="1"/>
              <a:t>quatization</a:t>
            </a:r>
            <a:r>
              <a:rPr lang="en-US" dirty="0"/>
              <a:t>.</a:t>
            </a:r>
          </a:p>
          <a:p>
            <a:r>
              <a:rPr lang="en-US" dirty="0"/>
              <a:t>Quantization reduces coefficients in precision. The operation is lossy unless the </a:t>
            </a:r>
            <a:r>
              <a:rPr lang="en-US" dirty="0" err="1"/>
              <a:t>quatization</a:t>
            </a:r>
            <a:r>
              <a:rPr lang="en-US" dirty="0"/>
              <a:t> step is 1 and the coefficients integers</a:t>
            </a:r>
          </a:p>
          <a:p>
            <a:r>
              <a:rPr lang="en-US" dirty="0"/>
              <a:t>The process follows the formula:</a:t>
            </a:r>
            <a:endParaRPr lang="en-IN" b="1" dirty="0">
              <a:solidFill>
                <a:srgbClr val="C00000"/>
              </a:solidFill>
            </a:endParaRPr>
          </a:p>
        </p:txBody>
      </p:sp>
      <p:pic>
        <p:nvPicPr>
          <p:cNvPr id="5" name="Picture 4">
            <a:extLst>
              <a:ext uri="{FF2B5EF4-FFF2-40B4-BE49-F238E27FC236}">
                <a16:creationId xmlns:a16="http://schemas.microsoft.com/office/drawing/2014/main" id="{4A3C4358-9C3A-4365-88BA-C4698792C801}"/>
              </a:ext>
            </a:extLst>
          </p:cNvPr>
          <p:cNvPicPr>
            <a:picLocks noChangeAspect="1"/>
          </p:cNvPicPr>
          <p:nvPr/>
        </p:nvPicPr>
        <p:blipFill>
          <a:blip r:embed="rId2"/>
          <a:stretch>
            <a:fillRect/>
          </a:stretch>
        </p:blipFill>
        <p:spPr>
          <a:xfrm>
            <a:off x="2252791" y="3954348"/>
            <a:ext cx="7592249" cy="2344851"/>
          </a:xfrm>
          <a:prstGeom prst="rect">
            <a:avLst/>
          </a:prstGeom>
        </p:spPr>
      </p:pic>
    </p:spTree>
    <p:extLst>
      <p:ext uri="{BB962C8B-B14F-4D97-AF65-F5344CB8AC3E}">
        <p14:creationId xmlns:p14="http://schemas.microsoft.com/office/powerpoint/2010/main" val="2828109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C9733-B4B9-4A8B-8C6A-4ED2A863FCEA}"/>
              </a:ext>
            </a:extLst>
          </p:cNvPr>
          <p:cNvSpPr>
            <a:spLocks noGrp="1"/>
          </p:cNvSpPr>
          <p:nvPr>
            <p:ph idx="1"/>
          </p:nvPr>
        </p:nvSpPr>
        <p:spPr>
          <a:xfrm>
            <a:off x="838200" y="1137920"/>
            <a:ext cx="10515600" cy="5039043"/>
          </a:xfrm>
        </p:spPr>
        <p:txBody>
          <a:bodyPr/>
          <a:lstStyle/>
          <a:p>
            <a:pPr marL="0" indent="0">
              <a:buNone/>
            </a:pPr>
            <a:r>
              <a:rPr lang="en-IN" b="1" dirty="0">
                <a:solidFill>
                  <a:srgbClr val="C00000"/>
                </a:solidFill>
              </a:rPr>
              <a:t>4. Encoding</a:t>
            </a:r>
          </a:p>
          <a:p>
            <a:r>
              <a:rPr lang="en-US" dirty="0"/>
              <a:t>It is based on block-based encoding scheme known as Embedded Block Coding with Optimized Truncations (</a:t>
            </a:r>
            <a:r>
              <a:rPr lang="en-US" b="1" i="1" dirty="0"/>
              <a:t>EBCOT</a:t>
            </a:r>
            <a:r>
              <a:rPr lang="en-US" dirty="0"/>
              <a:t>).</a:t>
            </a:r>
          </a:p>
          <a:p>
            <a:r>
              <a:rPr lang="en-US" dirty="0"/>
              <a:t>Each </a:t>
            </a:r>
            <a:r>
              <a:rPr lang="en-US" dirty="0" err="1"/>
              <a:t>subband</a:t>
            </a:r>
            <a:r>
              <a:rPr lang="en-US" dirty="0"/>
              <a:t> is partitioned in blocks that are encoded independently via the Embedded Block Coding with Optimized Truncations (EBCOT) algorithm.</a:t>
            </a:r>
          </a:p>
          <a:p>
            <a:r>
              <a:rPr lang="en-US" dirty="0"/>
              <a:t>typically 64 × 64, or other size no less than 32 × 32.</a:t>
            </a:r>
          </a:p>
          <a:p>
            <a:pPr marL="0" indent="0">
              <a:buNone/>
            </a:pPr>
            <a:endParaRPr lang="en-US" dirty="0"/>
          </a:p>
        </p:txBody>
      </p:sp>
    </p:spTree>
    <p:extLst>
      <p:ext uri="{BB962C8B-B14F-4D97-AF65-F5344CB8AC3E}">
        <p14:creationId xmlns:p14="http://schemas.microsoft.com/office/powerpoint/2010/main" val="313170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D4693-A253-48B9-B0AA-C9A703DC5BB7}"/>
              </a:ext>
            </a:extLst>
          </p:cNvPr>
          <p:cNvSpPr>
            <a:spLocks noGrp="1"/>
          </p:cNvSpPr>
          <p:nvPr>
            <p:ph idx="1"/>
          </p:nvPr>
        </p:nvSpPr>
        <p:spPr>
          <a:xfrm>
            <a:off x="838200" y="868837"/>
            <a:ext cx="10515600" cy="5404803"/>
          </a:xfrm>
        </p:spPr>
        <p:txBody>
          <a:bodyPr/>
          <a:lstStyle/>
          <a:p>
            <a:r>
              <a:rPr lang="en-IN" dirty="0">
                <a:solidFill>
                  <a:srgbClr val="C00000"/>
                </a:solidFill>
              </a:rPr>
              <a:t>Code-blocks, precincts and packets</a:t>
            </a:r>
          </a:p>
        </p:txBody>
      </p:sp>
      <p:pic>
        <p:nvPicPr>
          <p:cNvPr id="5" name="Picture 4">
            <a:extLst>
              <a:ext uri="{FF2B5EF4-FFF2-40B4-BE49-F238E27FC236}">
                <a16:creationId xmlns:a16="http://schemas.microsoft.com/office/drawing/2014/main" id="{1C132FC8-4AA2-43EF-BB26-975BC2B93517}"/>
              </a:ext>
            </a:extLst>
          </p:cNvPr>
          <p:cNvPicPr>
            <a:picLocks noChangeAspect="1"/>
          </p:cNvPicPr>
          <p:nvPr/>
        </p:nvPicPr>
        <p:blipFill>
          <a:blip r:embed="rId2"/>
          <a:stretch>
            <a:fillRect/>
          </a:stretch>
        </p:blipFill>
        <p:spPr>
          <a:xfrm>
            <a:off x="1425491" y="1481981"/>
            <a:ext cx="3624029" cy="4507181"/>
          </a:xfrm>
          <a:prstGeom prst="rect">
            <a:avLst/>
          </a:prstGeom>
        </p:spPr>
      </p:pic>
      <p:sp>
        <p:nvSpPr>
          <p:cNvPr id="6" name="TextBox 5">
            <a:extLst>
              <a:ext uri="{FF2B5EF4-FFF2-40B4-BE49-F238E27FC236}">
                <a16:creationId xmlns:a16="http://schemas.microsoft.com/office/drawing/2014/main" id="{0D8345D5-8F67-4C02-AE8F-A3D2506E49E5}"/>
              </a:ext>
            </a:extLst>
          </p:cNvPr>
          <p:cNvSpPr txBox="1"/>
          <p:nvPr/>
        </p:nvSpPr>
        <p:spPr>
          <a:xfrm>
            <a:off x="6258559" y="1481981"/>
            <a:ext cx="5095241" cy="5262979"/>
          </a:xfrm>
          <a:prstGeom prst="rect">
            <a:avLst/>
          </a:prstGeom>
          <a:noFill/>
        </p:spPr>
        <p:txBody>
          <a:bodyPr wrap="square" rtlCol="0">
            <a:spAutoFit/>
          </a:bodyPr>
          <a:lstStyle/>
          <a:p>
            <a:r>
              <a:rPr lang="en-US" sz="2400" b="1" dirty="0"/>
              <a:t>Precinct: </a:t>
            </a:r>
            <a:r>
              <a:rPr lang="en-US" sz="2400" dirty="0"/>
              <a:t>each sub-band is divided into rectangular blocks called precincts. </a:t>
            </a:r>
          </a:p>
          <a:p>
            <a:r>
              <a:rPr lang="en-US" sz="2400" b="1" dirty="0"/>
              <a:t>Packets:</a:t>
            </a:r>
            <a:r>
              <a:rPr lang="en-US" sz="2400" dirty="0"/>
              <a:t> three spatially consistent rectangles comprise a packet. </a:t>
            </a:r>
          </a:p>
          <a:p>
            <a:r>
              <a:rPr lang="en-US" sz="2400" b="1" dirty="0"/>
              <a:t>Code-block: </a:t>
            </a:r>
            <a:r>
              <a:rPr lang="en-US" sz="2400" dirty="0"/>
              <a:t>each precinct is further divided into non-overlapping rectangles called code-blocks.</a:t>
            </a:r>
          </a:p>
          <a:p>
            <a:endParaRPr lang="en-US" sz="2400" dirty="0"/>
          </a:p>
          <a:p>
            <a:r>
              <a:rPr lang="en-US" sz="2400" dirty="0"/>
              <a:t>Each code-block forms the input to the entropy encoder and is encoded independently.</a:t>
            </a:r>
          </a:p>
          <a:p>
            <a:endParaRPr lang="en-US" sz="2400" dirty="0"/>
          </a:p>
          <a:p>
            <a:r>
              <a:rPr lang="en-US" sz="2400" dirty="0"/>
              <a:t>Within a packet, code-blocks are visited in raster order.</a:t>
            </a:r>
            <a:endParaRPr lang="en-IN" sz="2400" dirty="0"/>
          </a:p>
        </p:txBody>
      </p:sp>
    </p:spTree>
    <p:extLst>
      <p:ext uri="{BB962C8B-B14F-4D97-AF65-F5344CB8AC3E}">
        <p14:creationId xmlns:p14="http://schemas.microsoft.com/office/powerpoint/2010/main" val="1413108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8BCD-C1CA-43B6-8BE2-477C383D53DF}"/>
              </a:ext>
            </a:extLst>
          </p:cNvPr>
          <p:cNvSpPr>
            <a:spLocks noGrp="1"/>
          </p:cNvSpPr>
          <p:nvPr>
            <p:ph type="title"/>
          </p:nvPr>
        </p:nvSpPr>
        <p:spPr/>
        <p:txBody>
          <a:bodyPr/>
          <a:lstStyle/>
          <a:p>
            <a:r>
              <a:rPr lang="en-IN" dirty="0">
                <a:solidFill>
                  <a:srgbClr val="FF0000"/>
                </a:solidFill>
                <a:latin typeface="Comic Sans MS" panose="030F0702030302020204" pitchFamily="66" charset="0"/>
              </a:rPr>
              <a:t>Entropy Coding: Bit-planes</a:t>
            </a:r>
          </a:p>
        </p:txBody>
      </p:sp>
      <p:sp>
        <p:nvSpPr>
          <p:cNvPr id="3" name="Content Placeholder 2">
            <a:extLst>
              <a:ext uri="{FF2B5EF4-FFF2-40B4-BE49-F238E27FC236}">
                <a16:creationId xmlns:a16="http://schemas.microsoft.com/office/drawing/2014/main" id="{2F19610F-6F7B-4A0E-A02C-6799BB3AA25C}"/>
              </a:ext>
            </a:extLst>
          </p:cNvPr>
          <p:cNvSpPr>
            <a:spLocks noGrp="1"/>
          </p:cNvSpPr>
          <p:nvPr>
            <p:ph idx="1"/>
          </p:nvPr>
        </p:nvSpPr>
        <p:spPr>
          <a:xfrm>
            <a:off x="838200" y="1524000"/>
            <a:ext cx="10515600" cy="4652963"/>
          </a:xfrm>
        </p:spPr>
        <p:txBody>
          <a:bodyPr/>
          <a:lstStyle/>
          <a:p>
            <a:r>
              <a:rPr lang="en-US" dirty="0"/>
              <a:t>The coefficients in a code block are separated into bit-planes. The individual bit-planes are coded in 1-3 coding passes. </a:t>
            </a:r>
            <a:endParaRPr lang="en-IN" dirty="0"/>
          </a:p>
        </p:txBody>
      </p:sp>
      <p:pic>
        <p:nvPicPr>
          <p:cNvPr id="5" name="Picture 4">
            <a:extLst>
              <a:ext uri="{FF2B5EF4-FFF2-40B4-BE49-F238E27FC236}">
                <a16:creationId xmlns:a16="http://schemas.microsoft.com/office/drawing/2014/main" id="{88B18FE7-80C3-4147-9C2B-6EA6250E3769}"/>
              </a:ext>
            </a:extLst>
          </p:cNvPr>
          <p:cNvPicPr>
            <a:picLocks noChangeAspect="1"/>
          </p:cNvPicPr>
          <p:nvPr/>
        </p:nvPicPr>
        <p:blipFill>
          <a:blip r:embed="rId2"/>
          <a:stretch>
            <a:fillRect/>
          </a:stretch>
        </p:blipFill>
        <p:spPr>
          <a:xfrm>
            <a:off x="2569036" y="2643636"/>
            <a:ext cx="6769448" cy="3645087"/>
          </a:xfrm>
          <a:prstGeom prst="rect">
            <a:avLst/>
          </a:prstGeom>
        </p:spPr>
      </p:pic>
    </p:spTree>
    <p:extLst>
      <p:ext uri="{BB962C8B-B14F-4D97-AF65-F5344CB8AC3E}">
        <p14:creationId xmlns:p14="http://schemas.microsoft.com/office/powerpoint/2010/main" val="1331383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2A1A91-AA92-4DF3-866C-9036E36DC81E}"/>
              </a:ext>
            </a:extLst>
          </p:cNvPr>
          <p:cNvPicPr>
            <a:picLocks noGrp="1" noChangeAspect="1"/>
          </p:cNvPicPr>
          <p:nvPr>
            <p:ph idx="1"/>
          </p:nvPr>
        </p:nvPicPr>
        <p:blipFill>
          <a:blip r:embed="rId2"/>
          <a:stretch>
            <a:fillRect/>
          </a:stretch>
        </p:blipFill>
        <p:spPr>
          <a:xfrm>
            <a:off x="1115568" y="537571"/>
            <a:ext cx="5495544" cy="4455053"/>
          </a:xfrm>
        </p:spPr>
      </p:pic>
      <p:sp>
        <p:nvSpPr>
          <p:cNvPr id="6" name="TextBox 5">
            <a:extLst>
              <a:ext uri="{FF2B5EF4-FFF2-40B4-BE49-F238E27FC236}">
                <a16:creationId xmlns:a16="http://schemas.microsoft.com/office/drawing/2014/main" id="{6F5637A7-4021-4750-ACB3-4E13BE3AF3D9}"/>
              </a:ext>
            </a:extLst>
          </p:cNvPr>
          <p:cNvSpPr txBox="1"/>
          <p:nvPr/>
        </p:nvSpPr>
        <p:spPr>
          <a:xfrm>
            <a:off x="6885432" y="956056"/>
            <a:ext cx="4376928"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t>During this progressive </a:t>
            </a:r>
            <a:r>
              <a:rPr lang="en-US" sz="2200" dirty="0" err="1"/>
              <a:t>bitplane</a:t>
            </a:r>
            <a:r>
              <a:rPr lang="en-US" sz="2200" dirty="0"/>
              <a:t> encoding, a quantized wavelet coefficient is called </a:t>
            </a:r>
            <a:r>
              <a:rPr lang="en-US" sz="2200" b="1" i="1" dirty="0"/>
              <a:t>insignificant</a:t>
            </a:r>
            <a:r>
              <a:rPr lang="en-US" sz="2200" dirty="0"/>
              <a:t> if the quantizer index is still zero</a:t>
            </a:r>
          </a:p>
          <a:p>
            <a:pPr marL="285750" indent="-285750">
              <a:buFont typeface="Arial" panose="020B0604020202020204" pitchFamily="34" charset="0"/>
              <a:buChar char="•"/>
            </a:pPr>
            <a:r>
              <a:rPr lang="en-US" sz="2200" dirty="0"/>
              <a:t>Once the first nonzero bit is encoded, the coefficient becomes </a:t>
            </a:r>
            <a:r>
              <a:rPr lang="en-US" sz="2200" b="1" i="1" dirty="0"/>
              <a:t>significant</a:t>
            </a:r>
            <a:r>
              <a:rPr lang="en-US" sz="2200" dirty="0"/>
              <a:t>.</a:t>
            </a:r>
          </a:p>
          <a:p>
            <a:pPr marL="285750" indent="-285750">
              <a:buFont typeface="Arial" panose="020B0604020202020204" pitchFamily="34" charset="0"/>
              <a:buChar char="•"/>
            </a:pPr>
            <a:r>
              <a:rPr lang="en-US" sz="2200" dirty="0"/>
              <a:t>Once a coefficient becomes significant, all subsequent bits are referred to as </a:t>
            </a:r>
            <a:r>
              <a:rPr lang="en-US" sz="2200" b="1" i="1" dirty="0"/>
              <a:t>refinement </a:t>
            </a:r>
            <a:r>
              <a:rPr lang="en-US" sz="2200" dirty="0"/>
              <a:t>bits.</a:t>
            </a:r>
            <a:endParaRPr lang="en-IN" sz="2200" dirty="0"/>
          </a:p>
        </p:txBody>
      </p:sp>
      <p:sp>
        <p:nvSpPr>
          <p:cNvPr id="7" name="TextBox 6">
            <a:extLst>
              <a:ext uri="{FF2B5EF4-FFF2-40B4-BE49-F238E27FC236}">
                <a16:creationId xmlns:a16="http://schemas.microsoft.com/office/drawing/2014/main" id="{DBBBB58E-F291-457B-B990-D4AD62984201}"/>
              </a:ext>
            </a:extLst>
          </p:cNvPr>
          <p:cNvSpPr txBox="1"/>
          <p:nvPr/>
        </p:nvSpPr>
        <p:spPr>
          <a:xfrm>
            <a:off x="1225296" y="5248656"/>
            <a:ext cx="10037064" cy="1323439"/>
          </a:xfrm>
          <a:prstGeom prst="rect">
            <a:avLst/>
          </a:prstGeom>
          <a:noFill/>
        </p:spPr>
        <p:txBody>
          <a:bodyPr wrap="square" rtlCol="0">
            <a:spAutoFit/>
          </a:bodyPr>
          <a:lstStyle/>
          <a:p>
            <a:pPr algn="just"/>
            <a:r>
              <a:rPr lang="en-US" sz="2000" dirty="0">
                <a:solidFill>
                  <a:srgbClr val="C00000"/>
                </a:solidFill>
              </a:rPr>
              <a:t>Since the DWT packs most of the energy in the low frequency </a:t>
            </a:r>
            <a:r>
              <a:rPr lang="en-US" sz="2000" dirty="0" err="1">
                <a:solidFill>
                  <a:srgbClr val="C00000"/>
                </a:solidFill>
              </a:rPr>
              <a:t>subbands</a:t>
            </a:r>
            <a:r>
              <a:rPr lang="en-US" sz="2000" dirty="0">
                <a:solidFill>
                  <a:srgbClr val="C00000"/>
                </a:solidFill>
              </a:rPr>
              <a:t>, the majority of the wavelet coefficients will have low amplitudes. Consequently, many quantized indices will be insignificant in the earlier </a:t>
            </a:r>
            <a:r>
              <a:rPr lang="en-US" sz="2000" dirty="0" err="1">
                <a:solidFill>
                  <a:srgbClr val="C00000"/>
                </a:solidFill>
              </a:rPr>
              <a:t>bitplanes</a:t>
            </a:r>
            <a:r>
              <a:rPr lang="en-US" sz="2000" dirty="0">
                <a:solidFill>
                  <a:srgbClr val="C00000"/>
                </a:solidFill>
              </a:rPr>
              <a:t>, leading to a very low information content for those </a:t>
            </a:r>
            <a:r>
              <a:rPr lang="en-US" sz="2000" dirty="0" err="1">
                <a:solidFill>
                  <a:srgbClr val="C00000"/>
                </a:solidFill>
              </a:rPr>
              <a:t>bitplanes</a:t>
            </a:r>
            <a:r>
              <a:rPr lang="en-US" sz="2000" dirty="0">
                <a:solidFill>
                  <a:srgbClr val="C00000"/>
                </a:solidFill>
              </a:rPr>
              <a:t>.</a:t>
            </a:r>
            <a:endParaRPr lang="en-IN" sz="2000" dirty="0">
              <a:solidFill>
                <a:srgbClr val="C00000"/>
              </a:solidFill>
            </a:endParaRPr>
          </a:p>
        </p:txBody>
      </p:sp>
    </p:spTree>
    <p:extLst>
      <p:ext uri="{BB962C8B-B14F-4D97-AF65-F5344CB8AC3E}">
        <p14:creationId xmlns:p14="http://schemas.microsoft.com/office/powerpoint/2010/main" val="50060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1BA1-EB56-4DA6-B853-231404B68770}"/>
              </a:ext>
            </a:extLst>
          </p:cNvPr>
          <p:cNvSpPr>
            <a:spLocks noGrp="1"/>
          </p:cNvSpPr>
          <p:nvPr>
            <p:ph type="title"/>
          </p:nvPr>
        </p:nvSpPr>
        <p:spPr/>
        <p:txBody>
          <a:bodyPr/>
          <a:lstStyle/>
          <a:p>
            <a:r>
              <a:rPr lang="en-IN" dirty="0">
                <a:solidFill>
                  <a:srgbClr val="FF0000"/>
                </a:solidFill>
                <a:latin typeface="Comic Sans MS" panose="030F0702030302020204" pitchFamily="66" charset="0"/>
              </a:rPr>
              <a:t>JPEG Bitstream</a:t>
            </a:r>
          </a:p>
        </p:txBody>
      </p:sp>
      <p:pic>
        <p:nvPicPr>
          <p:cNvPr id="7" name="Content Placeholder 6">
            <a:extLst>
              <a:ext uri="{FF2B5EF4-FFF2-40B4-BE49-F238E27FC236}">
                <a16:creationId xmlns:a16="http://schemas.microsoft.com/office/drawing/2014/main" id="{2B497D6E-9216-46D9-8FF0-46B4FAC0BA7B}"/>
              </a:ext>
            </a:extLst>
          </p:cNvPr>
          <p:cNvPicPr>
            <a:picLocks noGrp="1" noChangeAspect="1"/>
          </p:cNvPicPr>
          <p:nvPr>
            <p:ph idx="1"/>
          </p:nvPr>
        </p:nvPicPr>
        <p:blipFill>
          <a:blip r:embed="rId2"/>
          <a:stretch>
            <a:fillRect/>
          </a:stretch>
        </p:blipFill>
        <p:spPr>
          <a:xfrm>
            <a:off x="4333240" y="1818640"/>
            <a:ext cx="7020560" cy="3541712"/>
          </a:xfrm>
        </p:spPr>
      </p:pic>
      <p:sp>
        <p:nvSpPr>
          <p:cNvPr id="8" name="TextBox 7">
            <a:extLst>
              <a:ext uri="{FF2B5EF4-FFF2-40B4-BE49-F238E27FC236}">
                <a16:creationId xmlns:a16="http://schemas.microsoft.com/office/drawing/2014/main" id="{EDB7B687-3D37-4508-BE39-5BDFEB01F785}"/>
              </a:ext>
            </a:extLst>
          </p:cNvPr>
          <p:cNvSpPr txBox="1"/>
          <p:nvPr/>
        </p:nvSpPr>
        <p:spPr>
          <a:xfrm>
            <a:off x="1056640" y="1818640"/>
            <a:ext cx="3007360" cy="4832092"/>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A </a:t>
            </a:r>
            <a:r>
              <a:rPr lang="en-US" sz="2800" b="1" i="1" dirty="0"/>
              <a:t>frame</a:t>
            </a:r>
            <a:r>
              <a:rPr lang="en-US" sz="2800" dirty="0"/>
              <a:t> is a picture</a:t>
            </a:r>
          </a:p>
          <a:p>
            <a:pPr marL="457200" indent="-457200" algn="just">
              <a:buFont typeface="Arial" panose="020B0604020202020204" pitchFamily="34" charset="0"/>
              <a:buChar char="•"/>
            </a:pPr>
            <a:r>
              <a:rPr lang="en-US" sz="2800" dirty="0"/>
              <a:t>A </a:t>
            </a:r>
            <a:r>
              <a:rPr lang="en-US" sz="2800" b="1" i="1" dirty="0"/>
              <a:t>scan</a:t>
            </a:r>
            <a:r>
              <a:rPr lang="en-US" sz="2800" dirty="0"/>
              <a:t> is a pass through the pixels (e.g., the red component).</a:t>
            </a:r>
          </a:p>
          <a:p>
            <a:pPr marL="457200" indent="-457200" algn="just">
              <a:buFont typeface="Arial" panose="020B0604020202020204" pitchFamily="34" charset="0"/>
              <a:buChar char="•"/>
            </a:pPr>
            <a:r>
              <a:rPr lang="en-US" sz="2800" dirty="0"/>
              <a:t>A </a:t>
            </a:r>
            <a:r>
              <a:rPr lang="en-US" sz="2800" b="1" i="1" dirty="0"/>
              <a:t>segment</a:t>
            </a:r>
            <a:r>
              <a:rPr lang="en-US" sz="2800" dirty="0"/>
              <a:t> is a group of blocks</a:t>
            </a:r>
          </a:p>
          <a:p>
            <a:pPr marL="457200" indent="-457200" algn="just">
              <a:buFont typeface="Arial" panose="020B0604020202020204" pitchFamily="34" charset="0"/>
              <a:buChar char="•"/>
            </a:pPr>
            <a:r>
              <a:rPr lang="en-US" sz="2800" dirty="0"/>
              <a:t>A </a:t>
            </a:r>
            <a:r>
              <a:rPr lang="en-US" sz="2800" b="1" i="1" dirty="0"/>
              <a:t>block</a:t>
            </a:r>
            <a:r>
              <a:rPr lang="en-US" sz="2800" dirty="0"/>
              <a:t> consists of 8 × 8 pixels</a:t>
            </a:r>
            <a:endParaRPr lang="en-IN" sz="2800" dirty="0"/>
          </a:p>
        </p:txBody>
      </p:sp>
    </p:spTree>
    <p:extLst>
      <p:ext uri="{BB962C8B-B14F-4D97-AF65-F5344CB8AC3E}">
        <p14:creationId xmlns:p14="http://schemas.microsoft.com/office/powerpoint/2010/main" val="26217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6119-277B-4B45-B0F4-F35200E623B2}"/>
              </a:ext>
            </a:extLst>
          </p:cNvPr>
          <p:cNvSpPr>
            <a:spLocks noGrp="1"/>
          </p:cNvSpPr>
          <p:nvPr>
            <p:ph type="title"/>
          </p:nvPr>
        </p:nvSpPr>
        <p:spPr/>
        <p:txBody>
          <a:bodyPr/>
          <a:lstStyle/>
          <a:p>
            <a:r>
              <a:rPr lang="en-IN" dirty="0">
                <a:solidFill>
                  <a:srgbClr val="FF0000"/>
                </a:solidFill>
                <a:latin typeface="Comic Sans MS" panose="030F0702030302020204" pitchFamily="66" charset="0"/>
              </a:rPr>
              <a:t>Entropy Coding: Coding Passes </a:t>
            </a:r>
          </a:p>
        </p:txBody>
      </p:sp>
      <p:sp>
        <p:nvSpPr>
          <p:cNvPr id="3" name="Content Placeholder 2">
            <a:extLst>
              <a:ext uri="{FF2B5EF4-FFF2-40B4-BE49-F238E27FC236}">
                <a16:creationId xmlns:a16="http://schemas.microsoft.com/office/drawing/2014/main" id="{6F5316CB-84B4-4879-BA96-52C5F133DE4A}"/>
              </a:ext>
            </a:extLst>
          </p:cNvPr>
          <p:cNvSpPr>
            <a:spLocks noGrp="1"/>
          </p:cNvSpPr>
          <p:nvPr>
            <p:ph idx="1"/>
          </p:nvPr>
        </p:nvSpPr>
        <p:spPr>
          <a:xfrm>
            <a:off x="838200" y="1690688"/>
            <a:ext cx="10515600" cy="4802187"/>
          </a:xfrm>
        </p:spPr>
        <p:txBody>
          <a:bodyPr>
            <a:normAutofit/>
          </a:bodyPr>
          <a:lstStyle/>
          <a:p>
            <a:pPr algn="just"/>
            <a:r>
              <a:rPr lang="en-US" dirty="0"/>
              <a:t>Each of these coding passes collects contextual information about the </a:t>
            </a:r>
            <a:r>
              <a:rPr lang="en-US" dirty="0" err="1"/>
              <a:t>bitplane</a:t>
            </a:r>
            <a:r>
              <a:rPr lang="en-US" dirty="0"/>
              <a:t> data. The contextual information along with the bit-planes are used by the arithmetic encoder to generate the compressed bit-stream.</a:t>
            </a:r>
          </a:p>
          <a:p>
            <a:pPr algn="just"/>
            <a:r>
              <a:rPr lang="en-US" dirty="0"/>
              <a:t>The coding passes are:  </a:t>
            </a:r>
          </a:p>
          <a:p>
            <a:pPr lvl="1" algn="just"/>
            <a:r>
              <a:rPr lang="en-US" b="1" i="1" dirty="0"/>
              <a:t>Significance propagation pass: </a:t>
            </a:r>
            <a:r>
              <a:rPr lang="en-US" i="1" dirty="0"/>
              <a:t>T</a:t>
            </a:r>
            <a:r>
              <a:rPr lang="en-US" dirty="0"/>
              <a:t>he insignificant coefficients that have the highest probability of becoming significant, as determined by their immediate eight neighbors, are encoded.</a:t>
            </a:r>
          </a:p>
          <a:p>
            <a:pPr lvl="1" algn="just"/>
            <a:r>
              <a:rPr lang="en-US" b="1" i="1" dirty="0"/>
              <a:t>Magnitude refinement pass: </a:t>
            </a:r>
            <a:r>
              <a:rPr lang="en-US" i="1" dirty="0"/>
              <a:t>T</a:t>
            </a:r>
            <a:r>
              <a:rPr lang="en-US" dirty="0"/>
              <a:t>he significant coefficients are refined by their bit representation in the current </a:t>
            </a:r>
            <a:r>
              <a:rPr lang="en-US" dirty="0" err="1"/>
              <a:t>bitplane</a:t>
            </a:r>
            <a:r>
              <a:rPr lang="en-US" dirty="0"/>
              <a:t>.</a:t>
            </a:r>
          </a:p>
          <a:p>
            <a:pPr lvl="1" algn="just"/>
            <a:r>
              <a:rPr lang="en-US" b="1" i="1" dirty="0"/>
              <a:t>Clean-up pass: </a:t>
            </a:r>
            <a:r>
              <a:rPr lang="en-US" i="1" dirty="0"/>
              <a:t>A</a:t>
            </a:r>
            <a:r>
              <a:rPr lang="en-US" dirty="0"/>
              <a:t>ll the remaining coefficients in the </a:t>
            </a:r>
            <a:r>
              <a:rPr lang="en-US" dirty="0" err="1"/>
              <a:t>bitplane</a:t>
            </a:r>
            <a:r>
              <a:rPr lang="en-US" dirty="0"/>
              <a:t> are encoded as they have the lowest probability of becoming significant..</a:t>
            </a:r>
            <a:endParaRPr lang="en-IN" dirty="0"/>
          </a:p>
        </p:txBody>
      </p:sp>
    </p:spTree>
    <p:extLst>
      <p:ext uri="{BB962C8B-B14F-4D97-AF65-F5344CB8AC3E}">
        <p14:creationId xmlns:p14="http://schemas.microsoft.com/office/powerpoint/2010/main" val="2323615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431A-C50A-4425-B6D4-241AD9030D84}"/>
              </a:ext>
            </a:extLst>
          </p:cNvPr>
          <p:cNvSpPr>
            <a:spLocks noGrp="1"/>
          </p:cNvSpPr>
          <p:nvPr>
            <p:ph type="title"/>
          </p:nvPr>
        </p:nvSpPr>
        <p:spPr/>
        <p:txBody>
          <a:bodyPr/>
          <a:lstStyle/>
          <a:p>
            <a:r>
              <a:rPr lang="en-IN" dirty="0">
                <a:solidFill>
                  <a:srgbClr val="FF0000"/>
                </a:solidFill>
                <a:latin typeface="Comic Sans MS" panose="030F0702030302020204" pitchFamily="66" charset="0"/>
              </a:rPr>
              <a:t>Entropy Coding: MQ Coder</a:t>
            </a:r>
            <a:endParaRPr lang="en-IN" dirty="0"/>
          </a:p>
        </p:txBody>
      </p:sp>
      <p:sp>
        <p:nvSpPr>
          <p:cNvPr id="3" name="Content Placeholder 2">
            <a:extLst>
              <a:ext uri="{FF2B5EF4-FFF2-40B4-BE49-F238E27FC236}">
                <a16:creationId xmlns:a16="http://schemas.microsoft.com/office/drawing/2014/main" id="{5E08990D-59B9-4923-996E-64F2B9C15961}"/>
              </a:ext>
            </a:extLst>
          </p:cNvPr>
          <p:cNvSpPr>
            <a:spLocks noGrp="1"/>
          </p:cNvSpPr>
          <p:nvPr>
            <p:ph idx="1"/>
          </p:nvPr>
        </p:nvSpPr>
        <p:spPr/>
        <p:txBody>
          <a:bodyPr/>
          <a:lstStyle/>
          <a:p>
            <a:r>
              <a:rPr lang="en-US" dirty="0"/>
              <a:t>JPEG2000 uses an efficient coding method for exploiting the redundancy of the bit-planes known as context-based adaptive binary arithmetic coding (</a:t>
            </a:r>
            <a:r>
              <a:rPr lang="en-US" b="1" i="1" dirty="0"/>
              <a:t>MQ Coder</a:t>
            </a:r>
            <a:r>
              <a:rPr lang="en-US" dirty="0"/>
              <a:t>).</a:t>
            </a:r>
          </a:p>
          <a:p>
            <a:r>
              <a:rPr lang="en-US" dirty="0"/>
              <a:t>An adaptive binary arithmetic coder can be viewed as an encoding device that accepts the binary symbols in a source sequence, along with their corresponding probability estimates, and produces a </a:t>
            </a:r>
            <a:r>
              <a:rPr lang="en-US" dirty="0" err="1"/>
              <a:t>codestream</a:t>
            </a:r>
            <a:r>
              <a:rPr lang="en-US" dirty="0"/>
              <a:t> with a length at most two bits greater than the combined ideal codelengths of the input symbols.</a:t>
            </a:r>
          </a:p>
          <a:p>
            <a:r>
              <a:rPr lang="en-US" dirty="0"/>
              <a:t>Adaptivity is provided by updating the probability estimate of a symbol based upon its present value and history.</a:t>
            </a:r>
            <a:endParaRPr lang="en-IN" dirty="0"/>
          </a:p>
        </p:txBody>
      </p:sp>
    </p:spTree>
    <p:extLst>
      <p:ext uri="{BB962C8B-B14F-4D97-AF65-F5344CB8AC3E}">
        <p14:creationId xmlns:p14="http://schemas.microsoft.com/office/powerpoint/2010/main" val="3903860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AB1DC-A912-479E-B1D1-B5A5945F65E2}"/>
              </a:ext>
            </a:extLst>
          </p:cNvPr>
          <p:cNvSpPr>
            <a:spLocks noGrp="1"/>
          </p:cNvSpPr>
          <p:nvPr>
            <p:ph idx="1"/>
          </p:nvPr>
        </p:nvSpPr>
        <p:spPr>
          <a:xfrm>
            <a:off x="838200" y="969264"/>
            <a:ext cx="10515600" cy="5376672"/>
          </a:xfrm>
        </p:spPr>
        <p:txBody>
          <a:bodyPr>
            <a:normAutofit fontScale="85000" lnSpcReduction="20000"/>
          </a:bodyPr>
          <a:lstStyle/>
          <a:p>
            <a:pPr algn="just"/>
            <a:r>
              <a:rPr lang="en-US" dirty="0"/>
              <a:t>In JPEG2000, the probability of a binary symbol is estimated from a </a:t>
            </a:r>
            <a:r>
              <a:rPr lang="en-US" b="1" i="1" dirty="0"/>
              <a:t>context</a:t>
            </a:r>
            <a:r>
              <a:rPr lang="en-US" dirty="0"/>
              <a:t> formed from its current </a:t>
            </a:r>
            <a:r>
              <a:rPr lang="en-US" b="1" i="1" dirty="0"/>
              <a:t>significance state </a:t>
            </a:r>
            <a:r>
              <a:rPr lang="en-US" dirty="0"/>
              <a:t>as well as the significance states of its immediate eight neighbors (</a:t>
            </a:r>
            <a:r>
              <a:rPr lang="en-IN" dirty="0"/>
              <a:t>256 different contexts, only 9 considered) </a:t>
            </a:r>
            <a:r>
              <a:rPr lang="en-US" dirty="0"/>
              <a:t>as determined from the previous </a:t>
            </a:r>
            <a:r>
              <a:rPr lang="en-US" dirty="0" err="1"/>
              <a:t>bitplane</a:t>
            </a:r>
            <a:r>
              <a:rPr lang="en-US" dirty="0"/>
              <a:t> and the current </a:t>
            </a:r>
            <a:r>
              <a:rPr lang="en-US" dirty="0" err="1"/>
              <a:t>bitplane</a:t>
            </a:r>
            <a:r>
              <a:rPr lang="en-US" dirty="0"/>
              <a:t>, based on coded information up to that point.</a:t>
            </a:r>
          </a:p>
          <a:p>
            <a:pPr algn="just"/>
            <a:r>
              <a:rPr lang="en-US" dirty="0"/>
              <a:t>if a coefficient is found to be significant, its sign needs to be encoded. The sign value is also arithmetic encoded using five contexts that are determined from the significance and the sign of the coefficient’s four horizontal and vertical neighbors.</a:t>
            </a:r>
          </a:p>
          <a:p>
            <a:pPr algn="just"/>
            <a:r>
              <a:rPr lang="en-US" dirty="0"/>
              <a:t>A special mode, referred to as the </a:t>
            </a:r>
            <a:r>
              <a:rPr lang="en-US" b="1" i="1" dirty="0"/>
              <a:t>run mode</a:t>
            </a:r>
            <a:r>
              <a:rPr lang="en-US" dirty="0"/>
              <a:t>, is used to aggregate the coefficients that have the highest probability of remaining insignificant. More specifically, a run mode is entered if all the four samples in a vertical column of the stripe have insignificant neighbors.</a:t>
            </a:r>
          </a:p>
          <a:p>
            <a:pPr algn="just"/>
            <a:r>
              <a:rPr lang="en-US" dirty="0"/>
              <a:t>An encoded value of zero implies insignificance for all four samples, while an encoded value of one implies that at least one of the four samples becomes significant in the current </a:t>
            </a:r>
            <a:r>
              <a:rPr lang="en-US" dirty="0" err="1"/>
              <a:t>bitplane</a:t>
            </a:r>
            <a:r>
              <a:rPr lang="en-US" dirty="0"/>
              <a:t>.</a:t>
            </a:r>
          </a:p>
          <a:p>
            <a:pPr algn="just"/>
            <a:r>
              <a:rPr lang="en-US" dirty="0"/>
              <a:t>Each </a:t>
            </a:r>
            <a:r>
              <a:rPr lang="en-US" dirty="0" err="1"/>
              <a:t>codeblock</a:t>
            </a:r>
            <a:r>
              <a:rPr lang="en-US" dirty="0"/>
              <a:t> employs its own MQ-coder to generate a single arithmetic codeword for the entire </a:t>
            </a:r>
            <a:r>
              <a:rPr lang="en-US" dirty="0" err="1"/>
              <a:t>codeblock</a:t>
            </a:r>
            <a:r>
              <a:rPr lang="en-US" dirty="0"/>
              <a:t>.</a:t>
            </a:r>
            <a:endParaRPr lang="en-IN" dirty="0"/>
          </a:p>
        </p:txBody>
      </p:sp>
    </p:spTree>
    <p:extLst>
      <p:ext uri="{BB962C8B-B14F-4D97-AF65-F5344CB8AC3E}">
        <p14:creationId xmlns:p14="http://schemas.microsoft.com/office/powerpoint/2010/main" val="134182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EDB67-A550-45AC-98CF-A64FC8CAEF5F}"/>
              </a:ext>
            </a:extLst>
          </p:cNvPr>
          <p:cNvSpPr>
            <a:spLocks noGrp="1"/>
          </p:cNvSpPr>
          <p:nvPr>
            <p:ph idx="1"/>
          </p:nvPr>
        </p:nvSpPr>
        <p:spPr>
          <a:xfrm>
            <a:off x="838200" y="640080"/>
            <a:ext cx="10515600" cy="5536883"/>
          </a:xfrm>
        </p:spPr>
        <p:txBody>
          <a:bodyPr>
            <a:normAutofit/>
          </a:bodyPr>
          <a:lstStyle/>
          <a:p>
            <a:r>
              <a:rPr lang="en-US" sz="2400" dirty="0"/>
              <a:t>The example image  of size 256×256 with two levels of decomposition, and the </a:t>
            </a:r>
            <a:r>
              <a:rPr lang="en-US" sz="2400" dirty="0" err="1"/>
              <a:t>codeblock</a:t>
            </a:r>
            <a:r>
              <a:rPr lang="en-US" sz="2400" dirty="0"/>
              <a:t> size is 64×64. Each square box in the figure represents the compressed data associated with a single coding pass of a 22 single </a:t>
            </a:r>
            <a:r>
              <a:rPr lang="en-US" sz="2400" dirty="0" err="1"/>
              <a:t>codeblock</a:t>
            </a:r>
            <a:r>
              <a:rPr lang="en-US" sz="2400" dirty="0"/>
              <a:t>.</a:t>
            </a:r>
            <a:endParaRPr lang="en-IN" sz="2400" dirty="0"/>
          </a:p>
        </p:txBody>
      </p:sp>
      <p:pic>
        <p:nvPicPr>
          <p:cNvPr id="5" name="Picture 4">
            <a:extLst>
              <a:ext uri="{FF2B5EF4-FFF2-40B4-BE49-F238E27FC236}">
                <a16:creationId xmlns:a16="http://schemas.microsoft.com/office/drawing/2014/main" id="{C617E402-442A-4DF1-8ADF-56241245D476}"/>
              </a:ext>
            </a:extLst>
          </p:cNvPr>
          <p:cNvPicPr>
            <a:picLocks noChangeAspect="1"/>
          </p:cNvPicPr>
          <p:nvPr/>
        </p:nvPicPr>
        <p:blipFill>
          <a:blip r:embed="rId2"/>
          <a:stretch>
            <a:fillRect/>
          </a:stretch>
        </p:blipFill>
        <p:spPr>
          <a:xfrm>
            <a:off x="2947136" y="2057397"/>
            <a:ext cx="5950256" cy="3772094"/>
          </a:xfrm>
          <a:prstGeom prst="rect">
            <a:avLst/>
          </a:prstGeom>
        </p:spPr>
      </p:pic>
    </p:spTree>
    <p:extLst>
      <p:ext uri="{BB962C8B-B14F-4D97-AF65-F5344CB8AC3E}">
        <p14:creationId xmlns:p14="http://schemas.microsoft.com/office/powerpoint/2010/main" val="950501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79D02-113D-4B46-9D6C-BE76FA26214E}"/>
              </a:ext>
            </a:extLst>
          </p:cNvPr>
          <p:cNvSpPr>
            <a:spLocks noGrp="1"/>
          </p:cNvSpPr>
          <p:nvPr>
            <p:ph idx="1"/>
          </p:nvPr>
        </p:nvSpPr>
        <p:spPr>
          <a:xfrm>
            <a:off x="838200" y="1014984"/>
            <a:ext cx="10515600" cy="5161979"/>
          </a:xfrm>
        </p:spPr>
        <p:txBody>
          <a:bodyPr>
            <a:normAutofit fontScale="92500" lnSpcReduction="10000"/>
          </a:bodyPr>
          <a:lstStyle/>
          <a:p>
            <a:r>
              <a:rPr lang="en-US" dirty="0"/>
              <a:t>The arithmetic coding of the </a:t>
            </a:r>
            <a:r>
              <a:rPr lang="en-US" dirty="0" err="1"/>
              <a:t>bitplane</a:t>
            </a:r>
            <a:r>
              <a:rPr lang="en-US" dirty="0"/>
              <a:t> data is referred to as tier-1 (T1) coding. </a:t>
            </a:r>
          </a:p>
          <a:p>
            <a:r>
              <a:rPr lang="en-US" dirty="0"/>
              <a:t>JPEG2000 organizes the compressed data from the </a:t>
            </a:r>
            <a:r>
              <a:rPr lang="en-US" dirty="0" err="1"/>
              <a:t>codeblocks</a:t>
            </a:r>
            <a:r>
              <a:rPr lang="en-US" dirty="0"/>
              <a:t> into units known as packets and layers during the tier-2 coding step.</a:t>
            </a:r>
          </a:p>
          <a:p>
            <a:r>
              <a:rPr lang="en-US" dirty="0"/>
              <a:t>For each precinct, the compressed data for the </a:t>
            </a:r>
            <a:r>
              <a:rPr lang="en-US" dirty="0" err="1"/>
              <a:t>codeblocks</a:t>
            </a:r>
            <a:r>
              <a:rPr lang="en-US" dirty="0"/>
              <a:t> is first organized into one or more packets.</a:t>
            </a:r>
          </a:p>
          <a:p>
            <a:r>
              <a:rPr lang="en-US" dirty="0"/>
              <a:t>A packet is the fundamental building block in a JPEG2000 </a:t>
            </a:r>
            <a:r>
              <a:rPr lang="en-US" dirty="0" err="1"/>
              <a:t>codestream</a:t>
            </a:r>
            <a:r>
              <a:rPr lang="en-US" dirty="0"/>
              <a:t>. Each packet starts with a packet header. </a:t>
            </a:r>
          </a:p>
          <a:p>
            <a:pPr lvl="1"/>
            <a:r>
              <a:rPr lang="en-US" dirty="0"/>
              <a:t>The packet header contains information about the number of coding passes for each </a:t>
            </a:r>
            <a:r>
              <a:rPr lang="en-US" dirty="0" err="1"/>
              <a:t>codeblock</a:t>
            </a:r>
            <a:r>
              <a:rPr lang="en-US" dirty="0"/>
              <a:t> in the packet.</a:t>
            </a:r>
          </a:p>
          <a:p>
            <a:pPr lvl="1"/>
            <a:r>
              <a:rPr lang="en-US" dirty="0"/>
              <a:t>Also contains the length of the compressed data for each </a:t>
            </a:r>
            <a:r>
              <a:rPr lang="en-US" dirty="0" err="1"/>
              <a:t>codeblock</a:t>
            </a:r>
            <a:r>
              <a:rPr lang="en-US" dirty="0"/>
              <a:t>.</a:t>
            </a:r>
          </a:p>
          <a:p>
            <a:r>
              <a:rPr lang="en-US" dirty="0"/>
              <a:t>Packets from each precinct at all resolution levels in a tile are then combined to form layers.</a:t>
            </a:r>
          </a:p>
          <a:p>
            <a:endParaRPr lang="en-IN" dirty="0"/>
          </a:p>
        </p:txBody>
      </p:sp>
    </p:spTree>
    <p:extLst>
      <p:ext uri="{BB962C8B-B14F-4D97-AF65-F5344CB8AC3E}">
        <p14:creationId xmlns:p14="http://schemas.microsoft.com/office/powerpoint/2010/main" val="2374148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9D17-9E4F-4F69-B10A-BDFB2D6B03E5}"/>
              </a:ext>
            </a:extLst>
          </p:cNvPr>
          <p:cNvSpPr>
            <a:spLocks noGrp="1"/>
          </p:cNvSpPr>
          <p:nvPr>
            <p:ph type="title"/>
          </p:nvPr>
        </p:nvSpPr>
        <p:spPr/>
        <p:txBody>
          <a:bodyPr/>
          <a:lstStyle/>
          <a:p>
            <a:r>
              <a:rPr lang="en-IN" dirty="0">
                <a:solidFill>
                  <a:srgbClr val="FF0000"/>
                </a:solidFill>
                <a:latin typeface="Comic Sans MS" panose="030F0702030302020204" pitchFamily="66" charset="0"/>
              </a:rPr>
              <a:t>JPEG2000 Bit-stream</a:t>
            </a:r>
          </a:p>
        </p:txBody>
      </p:sp>
      <p:sp>
        <p:nvSpPr>
          <p:cNvPr id="3" name="Content Placeholder 2">
            <a:extLst>
              <a:ext uri="{FF2B5EF4-FFF2-40B4-BE49-F238E27FC236}">
                <a16:creationId xmlns:a16="http://schemas.microsoft.com/office/drawing/2014/main" id="{F48118FC-385D-42EF-8C3F-0055BBF63CD5}"/>
              </a:ext>
            </a:extLst>
          </p:cNvPr>
          <p:cNvSpPr>
            <a:spLocks noGrp="1"/>
          </p:cNvSpPr>
          <p:nvPr>
            <p:ph idx="1"/>
          </p:nvPr>
        </p:nvSpPr>
        <p:spPr>
          <a:xfrm>
            <a:off x="838200" y="1452880"/>
            <a:ext cx="10515600" cy="4724083"/>
          </a:xfrm>
        </p:spPr>
        <p:txBody>
          <a:bodyPr/>
          <a:lstStyle/>
          <a:p>
            <a:r>
              <a:rPr lang="en-US" sz="2400" dirty="0"/>
              <a:t>For each code-block, a separate bit-stream is generated.</a:t>
            </a:r>
          </a:p>
          <a:p>
            <a:r>
              <a:rPr lang="en-US" sz="2400" dirty="0"/>
              <a:t>The coded data of each code-block is included in a packet. </a:t>
            </a:r>
          </a:p>
          <a:p>
            <a:r>
              <a:rPr lang="en-US" sz="2400" dirty="0"/>
              <a:t>If more than one layer is used to encode the image information, the code-block bit-streams are distributed across different packets corresponding to different layers.</a:t>
            </a:r>
          </a:p>
          <a:p>
            <a:pPr marL="0" indent="0">
              <a:buNone/>
            </a:pPr>
            <a:endParaRPr lang="en-IN" dirty="0"/>
          </a:p>
        </p:txBody>
      </p:sp>
      <p:pic>
        <p:nvPicPr>
          <p:cNvPr id="5" name="Picture 4">
            <a:extLst>
              <a:ext uri="{FF2B5EF4-FFF2-40B4-BE49-F238E27FC236}">
                <a16:creationId xmlns:a16="http://schemas.microsoft.com/office/drawing/2014/main" id="{76FEA89B-1C7E-4580-85AA-4D9F374D0CFE}"/>
              </a:ext>
            </a:extLst>
          </p:cNvPr>
          <p:cNvPicPr>
            <a:picLocks noChangeAspect="1"/>
          </p:cNvPicPr>
          <p:nvPr/>
        </p:nvPicPr>
        <p:blipFill>
          <a:blip r:embed="rId2"/>
          <a:stretch>
            <a:fillRect/>
          </a:stretch>
        </p:blipFill>
        <p:spPr>
          <a:xfrm>
            <a:off x="2492197" y="3655854"/>
            <a:ext cx="6902805" cy="2704306"/>
          </a:xfrm>
          <a:prstGeom prst="rect">
            <a:avLst/>
          </a:prstGeom>
        </p:spPr>
      </p:pic>
    </p:spTree>
    <p:extLst>
      <p:ext uri="{BB962C8B-B14F-4D97-AF65-F5344CB8AC3E}">
        <p14:creationId xmlns:p14="http://schemas.microsoft.com/office/powerpoint/2010/main" val="1041136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C88A-50AA-4F60-90A3-FFAC75EA2072}"/>
              </a:ext>
            </a:extLst>
          </p:cNvPr>
          <p:cNvSpPr>
            <a:spLocks noGrp="1"/>
          </p:cNvSpPr>
          <p:nvPr>
            <p:ph type="title"/>
          </p:nvPr>
        </p:nvSpPr>
        <p:spPr/>
        <p:txBody>
          <a:bodyPr/>
          <a:lstStyle/>
          <a:p>
            <a:r>
              <a:rPr lang="en-IN" dirty="0">
                <a:solidFill>
                  <a:srgbClr val="FF0000"/>
                </a:solidFill>
                <a:latin typeface="Comic Sans MS" panose="030F0702030302020204" pitchFamily="66" charset="0"/>
              </a:rPr>
              <a:t>JPEG 2000 Versus JPEG</a:t>
            </a:r>
          </a:p>
        </p:txBody>
      </p:sp>
      <p:sp>
        <p:nvSpPr>
          <p:cNvPr id="3" name="Content Placeholder 2">
            <a:extLst>
              <a:ext uri="{FF2B5EF4-FFF2-40B4-BE49-F238E27FC236}">
                <a16:creationId xmlns:a16="http://schemas.microsoft.com/office/drawing/2014/main" id="{6FEA97FF-4BF0-474D-A347-3260B30F3E2D}"/>
              </a:ext>
            </a:extLst>
          </p:cNvPr>
          <p:cNvSpPr>
            <a:spLocks noGrp="1"/>
          </p:cNvSpPr>
          <p:nvPr>
            <p:ph idx="1"/>
          </p:nvPr>
        </p:nvSpPr>
        <p:spPr/>
        <p:txBody>
          <a:bodyPr/>
          <a:lstStyle/>
          <a:p>
            <a:r>
              <a:rPr lang="en-IN" dirty="0">
                <a:solidFill>
                  <a:srgbClr val="C00000"/>
                </a:solidFill>
              </a:rPr>
              <a:t>Encode once—platform-dependent decoding: </a:t>
            </a:r>
          </a:p>
          <a:p>
            <a:pPr lvl="1"/>
            <a:r>
              <a:rPr lang="en-US" dirty="0"/>
              <a:t>In JPEG 2000, the encoder decides the maximum resolution and image quality to be produced—from the highly compressed to completely lossless. </a:t>
            </a:r>
          </a:p>
          <a:p>
            <a:pPr lvl="1"/>
            <a:r>
              <a:rPr lang="en-US" dirty="0"/>
              <a:t>Because of the hierarchical organization of each band’s coefficients, any image quality can be decompressed from the resulting bit stream. </a:t>
            </a:r>
          </a:p>
          <a:p>
            <a:pPr lvl="1"/>
            <a:r>
              <a:rPr lang="en-US" dirty="0"/>
              <a:t>Additionally, the organization of the bit stream also makes it possible to perform random access by decompressing a desired part of the image or even a specific image component. </a:t>
            </a:r>
          </a:p>
          <a:p>
            <a:pPr lvl="1"/>
            <a:r>
              <a:rPr lang="en-US" dirty="0"/>
              <a:t>Unlike JPEG, it is not necessary to decode and decompress the entire bit stream to display section(s) of an image or the image itself at various resolutions.</a:t>
            </a:r>
            <a:endParaRPr lang="en-IN" dirty="0">
              <a:solidFill>
                <a:srgbClr val="C00000"/>
              </a:solidFill>
            </a:endParaRPr>
          </a:p>
        </p:txBody>
      </p:sp>
    </p:spTree>
    <p:extLst>
      <p:ext uri="{BB962C8B-B14F-4D97-AF65-F5344CB8AC3E}">
        <p14:creationId xmlns:p14="http://schemas.microsoft.com/office/powerpoint/2010/main" val="2172260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B383A9-F229-4678-908F-5319E1D1E460}"/>
              </a:ext>
            </a:extLst>
          </p:cNvPr>
          <p:cNvPicPr>
            <a:picLocks noGrp="1" noChangeAspect="1"/>
          </p:cNvPicPr>
          <p:nvPr>
            <p:ph idx="1"/>
          </p:nvPr>
        </p:nvPicPr>
        <p:blipFill>
          <a:blip r:embed="rId2"/>
          <a:stretch>
            <a:fillRect/>
          </a:stretch>
        </p:blipFill>
        <p:spPr>
          <a:xfrm>
            <a:off x="3088640" y="447040"/>
            <a:ext cx="5801360" cy="5994400"/>
          </a:xfrm>
        </p:spPr>
      </p:pic>
    </p:spTree>
    <p:extLst>
      <p:ext uri="{BB962C8B-B14F-4D97-AF65-F5344CB8AC3E}">
        <p14:creationId xmlns:p14="http://schemas.microsoft.com/office/powerpoint/2010/main" val="229280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25B35-595B-4F0E-A904-C8496BA93012}"/>
              </a:ext>
            </a:extLst>
          </p:cNvPr>
          <p:cNvSpPr>
            <a:spLocks noGrp="1"/>
          </p:cNvSpPr>
          <p:nvPr>
            <p:ph idx="1"/>
          </p:nvPr>
        </p:nvSpPr>
        <p:spPr>
          <a:xfrm>
            <a:off x="838200" y="955040"/>
            <a:ext cx="10515600" cy="5221923"/>
          </a:xfrm>
        </p:spPr>
        <p:txBody>
          <a:bodyPr/>
          <a:lstStyle/>
          <a:p>
            <a:r>
              <a:rPr lang="en-US" dirty="0">
                <a:solidFill>
                  <a:srgbClr val="C00000"/>
                </a:solidFill>
              </a:rPr>
              <a:t>Region-of-interest encoding—</a:t>
            </a:r>
          </a:p>
          <a:p>
            <a:pPr lvl="1"/>
            <a:r>
              <a:rPr lang="en-US" dirty="0"/>
              <a:t>Region-of-interest (ROI) coding pertains to coding a specific region with higher quality compared with the rest of the image.</a:t>
            </a:r>
          </a:p>
          <a:p>
            <a:pPr lvl="1"/>
            <a:r>
              <a:rPr lang="en-US" dirty="0"/>
              <a:t>This process can be predefined, or can change dynamically. </a:t>
            </a:r>
          </a:p>
          <a:p>
            <a:pPr lvl="1"/>
            <a:r>
              <a:rPr lang="en-US" dirty="0"/>
              <a:t>Predefined ROIs are normally set at encoding time, whereas dynamic ROIs are used in applications where specific regions of the image are chosen for decoding at finer resolutions compared with other parts of the image.</a:t>
            </a:r>
          </a:p>
          <a:p>
            <a:pPr lvl="1"/>
            <a:r>
              <a:rPr lang="en-US" dirty="0"/>
              <a:t>JPEG 2000 elegantly allows for ROI control by specifying a parameter known as an </a:t>
            </a:r>
            <a:r>
              <a:rPr lang="en-US" b="1" i="1" dirty="0"/>
              <a:t>ROI mask</a:t>
            </a:r>
            <a:r>
              <a:rPr lang="en-US" dirty="0"/>
              <a:t>. The ROI mask informs the encoder (if static selection) or the decoder (if dynamic selection) about the range of wavelet coefficients that contribute to a region’s reconstruction. These coefficients can be decoded first, before all the background is decoded.</a:t>
            </a:r>
            <a:endParaRPr lang="en-IN" dirty="0"/>
          </a:p>
        </p:txBody>
      </p:sp>
    </p:spTree>
    <p:extLst>
      <p:ext uri="{BB962C8B-B14F-4D97-AF65-F5344CB8AC3E}">
        <p14:creationId xmlns:p14="http://schemas.microsoft.com/office/powerpoint/2010/main" val="2937676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A0E45-D47F-4200-89F3-2A92CD12B89C}"/>
              </a:ext>
            </a:extLst>
          </p:cNvPr>
          <p:cNvSpPr>
            <a:spLocks noGrp="1"/>
          </p:cNvSpPr>
          <p:nvPr>
            <p:ph idx="1"/>
          </p:nvPr>
        </p:nvSpPr>
        <p:spPr>
          <a:xfrm>
            <a:off x="838200" y="1046480"/>
            <a:ext cx="10515600" cy="5130483"/>
          </a:xfrm>
        </p:spPr>
        <p:txBody>
          <a:bodyPr/>
          <a:lstStyle/>
          <a:p>
            <a:r>
              <a:rPr lang="en-US" dirty="0">
                <a:solidFill>
                  <a:srgbClr val="C00000"/>
                </a:solidFill>
              </a:rPr>
              <a:t>Working with compressed images—</a:t>
            </a:r>
          </a:p>
          <a:p>
            <a:pPr lvl="1"/>
            <a:r>
              <a:rPr lang="en-US" dirty="0"/>
              <a:t>Normally, imaging operations such as simple geometrical transformations (cropping, flipping, rotating, and so on) and filtering (using the frequency domain) are performed on the pixel domain representation of the image.</a:t>
            </a:r>
          </a:p>
          <a:p>
            <a:pPr lvl="1"/>
            <a:r>
              <a:rPr lang="en-US" dirty="0"/>
              <a:t> If the image is compressed, it is decompressed, and recompressed after the required operation. </a:t>
            </a:r>
          </a:p>
          <a:p>
            <a:pPr lvl="1"/>
            <a:r>
              <a:rPr lang="en-US" dirty="0"/>
              <a:t>However, with JPEG 2000, such operations can be applied to the compressed representation of the image.</a:t>
            </a:r>
            <a:endParaRPr lang="en-US" dirty="0">
              <a:solidFill>
                <a:srgbClr val="C00000"/>
              </a:solidFill>
            </a:endParaRPr>
          </a:p>
          <a:p>
            <a:r>
              <a:rPr lang="en-US" b="0" i="0" dirty="0">
                <a:solidFill>
                  <a:srgbClr val="C00000"/>
                </a:solidFill>
                <a:effectLst/>
              </a:rPr>
              <a:t>High compression (especially at low bitrates) with better quality</a:t>
            </a:r>
          </a:p>
          <a:p>
            <a:r>
              <a:rPr lang="en-US" b="0" i="0" dirty="0">
                <a:solidFill>
                  <a:srgbClr val="C00000"/>
                </a:solidFill>
                <a:effectLst/>
              </a:rPr>
              <a:t>Error resilience (robustness to bit errors when communication or storage devices are unreliable)</a:t>
            </a:r>
          </a:p>
          <a:p>
            <a:r>
              <a:rPr lang="en-US" dirty="0">
                <a:solidFill>
                  <a:srgbClr val="C00000"/>
                </a:solidFill>
              </a:rPr>
              <a:t>Support for tiling</a:t>
            </a:r>
            <a:endParaRPr lang="en-US" b="0" i="0" dirty="0">
              <a:solidFill>
                <a:srgbClr val="C00000"/>
              </a:solidFill>
              <a:effectLst/>
            </a:endParaRPr>
          </a:p>
          <a:p>
            <a:endParaRPr lang="en-US" b="0" i="0" dirty="0">
              <a:solidFill>
                <a:srgbClr val="C00000"/>
              </a:solidFill>
              <a:effectLst/>
            </a:endParaRPr>
          </a:p>
          <a:p>
            <a:endParaRPr lang="en-US" dirty="0">
              <a:solidFill>
                <a:srgbClr val="C00000"/>
              </a:solidFill>
            </a:endParaRPr>
          </a:p>
        </p:txBody>
      </p:sp>
    </p:spTree>
    <p:extLst>
      <p:ext uri="{BB962C8B-B14F-4D97-AF65-F5344CB8AC3E}">
        <p14:creationId xmlns:p14="http://schemas.microsoft.com/office/powerpoint/2010/main" val="349415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B01BB-6430-4EE7-8BF5-1A76B5C6A2F2}"/>
              </a:ext>
            </a:extLst>
          </p:cNvPr>
          <p:cNvSpPr>
            <a:spLocks noGrp="1"/>
          </p:cNvSpPr>
          <p:nvPr>
            <p:ph idx="1"/>
          </p:nvPr>
        </p:nvSpPr>
        <p:spPr>
          <a:xfrm>
            <a:off x="838200" y="629920"/>
            <a:ext cx="10515600" cy="5547043"/>
          </a:xfrm>
        </p:spPr>
        <p:txBody>
          <a:bodyPr/>
          <a:lstStyle/>
          <a:p>
            <a:r>
              <a:rPr lang="en-US" b="1" i="1" dirty="0"/>
              <a:t>Frame header </a:t>
            </a:r>
          </a:p>
          <a:p>
            <a:pPr lvl="1"/>
            <a:r>
              <a:rPr lang="en-US" dirty="0"/>
              <a:t>Bits per pixel </a:t>
            </a:r>
          </a:p>
          <a:p>
            <a:pPr lvl="1"/>
            <a:r>
              <a:rPr lang="en-US" dirty="0"/>
              <a:t>(Width, height) of image </a:t>
            </a:r>
          </a:p>
          <a:p>
            <a:pPr lvl="1"/>
            <a:r>
              <a:rPr lang="en-US" dirty="0"/>
              <a:t>Number of components </a:t>
            </a:r>
          </a:p>
          <a:p>
            <a:pPr lvl="1"/>
            <a:r>
              <a:rPr lang="en-US" dirty="0"/>
              <a:t>Unique ID (for each component)</a:t>
            </a:r>
          </a:p>
          <a:p>
            <a:pPr lvl="1"/>
            <a:r>
              <a:rPr lang="en-US" dirty="0"/>
              <a:t> Horizontal/vertical sampling factors (for each component) </a:t>
            </a:r>
          </a:p>
          <a:p>
            <a:pPr lvl="1"/>
            <a:r>
              <a:rPr lang="en-US" dirty="0"/>
              <a:t>Quantization table to use (for each component). </a:t>
            </a:r>
          </a:p>
          <a:p>
            <a:pPr marL="0" indent="0">
              <a:buNone/>
            </a:pPr>
            <a:endParaRPr lang="en-US" b="1" i="1" dirty="0"/>
          </a:p>
          <a:p>
            <a:r>
              <a:rPr lang="en-US" b="1" i="1" dirty="0"/>
              <a:t>Scan header </a:t>
            </a:r>
          </a:p>
          <a:p>
            <a:pPr lvl="1"/>
            <a:r>
              <a:rPr lang="en-US" dirty="0"/>
              <a:t>Number of components in scan </a:t>
            </a:r>
          </a:p>
          <a:p>
            <a:pPr lvl="1"/>
            <a:r>
              <a:rPr lang="en-US" dirty="0"/>
              <a:t>Component ID (for each component) </a:t>
            </a:r>
          </a:p>
          <a:p>
            <a:pPr lvl="1"/>
            <a:r>
              <a:rPr lang="en-US" dirty="0"/>
              <a:t>Huffman/Arithmetic coding table (for each component).</a:t>
            </a:r>
            <a:endParaRPr lang="en-IN" dirty="0"/>
          </a:p>
          <a:p>
            <a:endParaRPr lang="en-US" b="1" i="1" dirty="0"/>
          </a:p>
        </p:txBody>
      </p:sp>
    </p:spTree>
    <p:extLst>
      <p:ext uri="{BB962C8B-B14F-4D97-AF65-F5344CB8AC3E}">
        <p14:creationId xmlns:p14="http://schemas.microsoft.com/office/powerpoint/2010/main" val="1589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BF17-A863-4A46-A502-7D6CDD9C3689}"/>
              </a:ext>
            </a:extLst>
          </p:cNvPr>
          <p:cNvSpPr>
            <a:spLocks noGrp="1"/>
          </p:cNvSpPr>
          <p:nvPr>
            <p:ph type="title"/>
          </p:nvPr>
        </p:nvSpPr>
        <p:spPr/>
        <p:txBody>
          <a:bodyPr/>
          <a:lstStyle/>
          <a:p>
            <a:r>
              <a:rPr lang="en-IN" dirty="0">
                <a:solidFill>
                  <a:srgbClr val="FF0000"/>
                </a:solidFill>
                <a:latin typeface="Comic Sans MS" panose="030F0702030302020204" pitchFamily="66" charset="0"/>
              </a:rPr>
              <a:t>Drawbacks of JPEG</a:t>
            </a:r>
          </a:p>
        </p:txBody>
      </p:sp>
      <p:sp>
        <p:nvSpPr>
          <p:cNvPr id="3" name="Content Placeholder 2">
            <a:extLst>
              <a:ext uri="{FF2B5EF4-FFF2-40B4-BE49-F238E27FC236}">
                <a16:creationId xmlns:a16="http://schemas.microsoft.com/office/drawing/2014/main" id="{2B1F5DEE-ACD2-4A0D-BC3B-E4650BAEFB4F}"/>
              </a:ext>
            </a:extLst>
          </p:cNvPr>
          <p:cNvSpPr>
            <a:spLocks noGrp="1"/>
          </p:cNvSpPr>
          <p:nvPr>
            <p:ph idx="1"/>
          </p:nvPr>
        </p:nvSpPr>
        <p:spPr/>
        <p:txBody>
          <a:bodyPr/>
          <a:lstStyle/>
          <a:p>
            <a:r>
              <a:rPr lang="en-US" dirty="0"/>
              <a:t>JPEG produced </a:t>
            </a:r>
            <a:r>
              <a:rPr lang="en-US" b="1" i="1" dirty="0"/>
              <a:t>decent quality </a:t>
            </a:r>
            <a:r>
              <a:rPr lang="en-US" dirty="0"/>
              <a:t>for the storage and transmission needs. Also, it has an </a:t>
            </a:r>
            <a:r>
              <a:rPr lang="en-US" b="1" i="1" dirty="0"/>
              <a:t>acceptable computational complexity</a:t>
            </a:r>
            <a:r>
              <a:rPr lang="en-US" dirty="0"/>
              <a:t>, and the DCT computation can easily be </a:t>
            </a:r>
            <a:r>
              <a:rPr lang="en-US" b="1" i="1" dirty="0"/>
              <a:t>implemented in hardware</a:t>
            </a:r>
            <a:r>
              <a:rPr lang="en-US" i="1" dirty="0"/>
              <a:t> for devices that involve image capture</a:t>
            </a:r>
            <a:r>
              <a:rPr lang="en-US" dirty="0"/>
              <a:t>.</a:t>
            </a:r>
          </a:p>
          <a:p>
            <a:pPr marL="0" indent="0">
              <a:buNone/>
            </a:pPr>
            <a:endParaRPr lang="en-US" dirty="0"/>
          </a:p>
          <a:p>
            <a:r>
              <a:rPr lang="en-IN" dirty="0"/>
              <a:t>However, today’s </a:t>
            </a:r>
            <a:r>
              <a:rPr lang="en-US" dirty="0"/>
              <a:t>needs are far greater than the provided functionality of JPEG, such as </a:t>
            </a:r>
            <a:r>
              <a:rPr lang="en-US" b="1" i="1" dirty="0"/>
              <a:t>better compression requirements </a:t>
            </a:r>
            <a:r>
              <a:rPr lang="en-US" dirty="0"/>
              <a:t>for </a:t>
            </a:r>
            <a:r>
              <a:rPr lang="en-US" b="1" i="1" dirty="0"/>
              <a:t>larger imagery </a:t>
            </a:r>
            <a:r>
              <a:rPr lang="en-US" dirty="0"/>
              <a:t>in a variety of applications, processing needs on compressed image bit streams, and so on.</a:t>
            </a:r>
            <a:endParaRPr lang="en-IN" dirty="0"/>
          </a:p>
        </p:txBody>
      </p:sp>
    </p:spTree>
    <p:extLst>
      <p:ext uri="{BB962C8B-B14F-4D97-AF65-F5344CB8AC3E}">
        <p14:creationId xmlns:p14="http://schemas.microsoft.com/office/powerpoint/2010/main" val="4269423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426CD5-523B-4023-B17D-AD603342F69F}"/>
              </a:ext>
            </a:extLst>
          </p:cNvPr>
          <p:cNvSpPr>
            <a:spLocks noGrp="1"/>
          </p:cNvSpPr>
          <p:nvPr>
            <p:ph idx="1"/>
          </p:nvPr>
        </p:nvSpPr>
        <p:spPr>
          <a:xfrm>
            <a:off x="838200" y="965200"/>
            <a:ext cx="10515600" cy="5414963"/>
          </a:xfrm>
        </p:spPr>
        <p:txBody>
          <a:bodyPr>
            <a:normAutofit lnSpcReduction="10000"/>
          </a:bodyPr>
          <a:lstStyle/>
          <a:p>
            <a:pPr algn="just"/>
            <a:r>
              <a:rPr lang="en-US" b="1" i="1" dirty="0">
                <a:solidFill>
                  <a:srgbClr val="00B0F0"/>
                </a:solidFill>
              </a:rPr>
              <a:t>Poor low bit-rate compression</a:t>
            </a:r>
            <a:r>
              <a:rPr lang="en-US" dirty="0"/>
              <a:t>—JPEG offers excellent rate-distortion performance in the mid and high bit rates, but at </a:t>
            </a:r>
            <a:r>
              <a:rPr lang="en-US" b="1" i="1" dirty="0"/>
              <a:t>low bit rates, the perceived distortion becomes unacceptable</a:t>
            </a:r>
            <a:r>
              <a:rPr lang="en-US" dirty="0"/>
              <a:t>. </a:t>
            </a:r>
          </a:p>
          <a:p>
            <a:pPr algn="just"/>
            <a:r>
              <a:rPr lang="en-US" b="1" i="1" dirty="0">
                <a:solidFill>
                  <a:srgbClr val="00B0F0"/>
                </a:solidFill>
              </a:rPr>
              <a:t>Lossy and lossless compression</a:t>
            </a:r>
            <a:r>
              <a:rPr lang="en-US" dirty="0"/>
              <a:t>—There is currently no standard that can provide superior </a:t>
            </a:r>
            <a:r>
              <a:rPr lang="en-US" b="1" i="1" dirty="0"/>
              <a:t>lossless and lossy compression in a single coded stream. </a:t>
            </a:r>
          </a:p>
          <a:p>
            <a:pPr algn="just"/>
            <a:r>
              <a:rPr lang="en-US" b="1" i="1" dirty="0">
                <a:solidFill>
                  <a:srgbClr val="00B0F0"/>
                </a:solidFill>
              </a:rPr>
              <a:t>Random access of the bit stream</a:t>
            </a:r>
            <a:r>
              <a:rPr lang="en-US" dirty="0"/>
              <a:t>—JPEG does </a:t>
            </a:r>
            <a:r>
              <a:rPr lang="en-US" b="1" i="1" dirty="0"/>
              <a:t>not allow random access </a:t>
            </a:r>
            <a:r>
              <a:rPr lang="en-US" dirty="0"/>
              <a:t>because each of the 8×8 blocks is interdependent. This prevents certain application scenarios where the end user might want to decode and see only a certain part of the image (or region of interest). </a:t>
            </a:r>
          </a:p>
          <a:p>
            <a:pPr algn="just"/>
            <a:r>
              <a:rPr lang="en-US" b="1" i="1" dirty="0">
                <a:solidFill>
                  <a:srgbClr val="00B0F0"/>
                </a:solidFill>
              </a:rPr>
              <a:t>Large image handling</a:t>
            </a:r>
            <a:r>
              <a:rPr lang="en-US" dirty="0"/>
              <a:t>—JPEG does not allow for the compression of images larger than </a:t>
            </a:r>
            <a:r>
              <a:rPr lang="en-US" b="1" i="1" dirty="0"/>
              <a:t>64K by 64K </a:t>
            </a:r>
            <a:r>
              <a:rPr lang="en-US" dirty="0"/>
              <a:t>without tiling. </a:t>
            </a:r>
          </a:p>
        </p:txBody>
      </p:sp>
    </p:spTree>
    <p:extLst>
      <p:ext uri="{BB962C8B-B14F-4D97-AF65-F5344CB8AC3E}">
        <p14:creationId xmlns:p14="http://schemas.microsoft.com/office/powerpoint/2010/main" val="285612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E42E3-26AA-4D9B-B8D5-AFF6931089D1}"/>
              </a:ext>
            </a:extLst>
          </p:cNvPr>
          <p:cNvSpPr>
            <a:spLocks noGrp="1"/>
          </p:cNvSpPr>
          <p:nvPr>
            <p:ph idx="1"/>
          </p:nvPr>
        </p:nvSpPr>
        <p:spPr>
          <a:xfrm>
            <a:off x="838200" y="965200"/>
            <a:ext cx="10515600" cy="5211763"/>
          </a:xfrm>
        </p:spPr>
        <p:txBody>
          <a:bodyPr/>
          <a:lstStyle/>
          <a:p>
            <a:pPr algn="just"/>
            <a:r>
              <a:rPr lang="en-US" b="1" i="1" dirty="0">
                <a:solidFill>
                  <a:srgbClr val="00B0F0"/>
                </a:solidFill>
              </a:rPr>
              <a:t>Single compression architecture</a:t>
            </a:r>
            <a:r>
              <a:rPr lang="en-US" dirty="0"/>
              <a:t>—The current JPEG standard has about 44 modes. Many of these are application specific and not used by the majority of decoders. </a:t>
            </a:r>
          </a:p>
          <a:p>
            <a:pPr algn="just"/>
            <a:r>
              <a:rPr lang="en-US" b="1" i="1" dirty="0">
                <a:solidFill>
                  <a:srgbClr val="00B0F0"/>
                </a:solidFill>
              </a:rPr>
              <a:t>Transmission in noisy environments</a:t>
            </a:r>
            <a:r>
              <a:rPr lang="en-US" dirty="0"/>
              <a:t>—JPEG was created before wireless communications became an everyday reality; therefore, it does not acceptably handle such an </a:t>
            </a:r>
            <a:r>
              <a:rPr lang="en-US" b="1" i="1" dirty="0"/>
              <a:t>error-prone channel</a:t>
            </a:r>
            <a:r>
              <a:rPr lang="en-US" dirty="0"/>
              <a:t>. </a:t>
            </a:r>
          </a:p>
          <a:p>
            <a:pPr algn="just"/>
            <a:r>
              <a:rPr lang="en-US" b="1" dirty="0">
                <a:solidFill>
                  <a:srgbClr val="00B0F0"/>
                </a:solidFill>
              </a:rPr>
              <a:t>Computer-generated images and documents</a:t>
            </a:r>
            <a:r>
              <a:rPr lang="en-US" dirty="0"/>
              <a:t>—JPEG was optimized for natural images and </a:t>
            </a:r>
            <a:r>
              <a:rPr lang="en-US" b="1" i="1" dirty="0"/>
              <a:t>does not perform well on computer-generated images and document imagery</a:t>
            </a:r>
            <a:r>
              <a:rPr lang="en-US" dirty="0"/>
              <a:t>. This is because JPEG is well suited to continuous tone imagery but not constant tone or slow changing tone imagery.</a:t>
            </a:r>
            <a:endParaRPr lang="en-IN" dirty="0"/>
          </a:p>
          <a:p>
            <a:endParaRPr lang="en-IN" dirty="0"/>
          </a:p>
        </p:txBody>
      </p:sp>
    </p:spTree>
    <p:extLst>
      <p:ext uri="{BB962C8B-B14F-4D97-AF65-F5344CB8AC3E}">
        <p14:creationId xmlns:p14="http://schemas.microsoft.com/office/powerpoint/2010/main" val="310077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2797-E4BE-4EEA-8496-0CEA0A3B7C77}"/>
              </a:ext>
            </a:extLst>
          </p:cNvPr>
          <p:cNvSpPr>
            <a:spLocks noGrp="1"/>
          </p:cNvSpPr>
          <p:nvPr>
            <p:ph type="title"/>
          </p:nvPr>
        </p:nvSpPr>
        <p:spPr/>
        <p:txBody>
          <a:bodyPr/>
          <a:lstStyle/>
          <a:p>
            <a:r>
              <a:rPr lang="en-IN" dirty="0">
                <a:solidFill>
                  <a:srgbClr val="FF0000"/>
                </a:solidFill>
                <a:latin typeface="Comic Sans MS" panose="030F0702030302020204" pitchFamily="66" charset="0"/>
              </a:rPr>
              <a:t>JPEG 2000</a:t>
            </a:r>
          </a:p>
        </p:txBody>
      </p:sp>
      <p:sp>
        <p:nvSpPr>
          <p:cNvPr id="3" name="Content Placeholder 2">
            <a:extLst>
              <a:ext uri="{FF2B5EF4-FFF2-40B4-BE49-F238E27FC236}">
                <a16:creationId xmlns:a16="http://schemas.microsoft.com/office/drawing/2014/main" id="{44995FD9-AEF0-45B2-A330-40344126DE49}"/>
              </a:ext>
            </a:extLst>
          </p:cNvPr>
          <p:cNvSpPr>
            <a:spLocks noGrp="1"/>
          </p:cNvSpPr>
          <p:nvPr>
            <p:ph idx="1"/>
          </p:nvPr>
        </p:nvSpPr>
        <p:spPr/>
        <p:txBody>
          <a:bodyPr/>
          <a:lstStyle/>
          <a:p>
            <a:r>
              <a:rPr lang="en-US" dirty="0"/>
              <a:t>The JPEG 2000 compression pipeline makes use of the </a:t>
            </a:r>
            <a:r>
              <a:rPr lang="en-US" b="1" i="1" dirty="0"/>
              <a:t>Discrete Wavelet transform (DWT)</a:t>
            </a:r>
            <a:r>
              <a:rPr lang="en-US" dirty="0"/>
              <a:t> to compress images.</a:t>
            </a:r>
          </a:p>
          <a:p>
            <a:r>
              <a:rPr lang="en-US" dirty="0"/>
              <a:t>DWT is known to work better than the Discrete Cosine transform in the way it </a:t>
            </a:r>
            <a:r>
              <a:rPr lang="en-US" b="1" i="1" dirty="0"/>
              <a:t>distributes energy among the frequency coefficients</a:t>
            </a:r>
            <a:r>
              <a:rPr lang="en-US" dirty="0"/>
              <a:t>.</a:t>
            </a:r>
          </a:p>
          <a:p>
            <a:pPr marL="0" indent="0">
              <a:buNone/>
            </a:pPr>
            <a:endParaRPr lang="en-IN" dirty="0"/>
          </a:p>
        </p:txBody>
      </p:sp>
      <p:pic>
        <p:nvPicPr>
          <p:cNvPr id="5" name="Picture 4">
            <a:extLst>
              <a:ext uri="{FF2B5EF4-FFF2-40B4-BE49-F238E27FC236}">
                <a16:creationId xmlns:a16="http://schemas.microsoft.com/office/drawing/2014/main" id="{91EB743E-19A2-46ED-BE8D-F9301571A181}"/>
              </a:ext>
            </a:extLst>
          </p:cNvPr>
          <p:cNvPicPr>
            <a:picLocks noChangeAspect="1"/>
          </p:cNvPicPr>
          <p:nvPr/>
        </p:nvPicPr>
        <p:blipFill>
          <a:blip r:embed="rId2"/>
          <a:stretch>
            <a:fillRect/>
          </a:stretch>
        </p:blipFill>
        <p:spPr>
          <a:xfrm>
            <a:off x="1828800" y="4084320"/>
            <a:ext cx="8067040" cy="1320800"/>
          </a:xfrm>
          <a:prstGeom prst="rect">
            <a:avLst/>
          </a:prstGeom>
        </p:spPr>
      </p:pic>
    </p:spTree>
    <p:extLst>
      <p:ext uri="{BB962C8B-B14F-4D97-AF65-F5344CB8AC3E}">
        <p14:creationId xmlns:p14="http://schemas.microsoft.com/office/powerpoint/2010/main" val="3302024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2503A-FA6F-42F9-8483-94F0437A5DB6}"/>
              </a:ext>
            </a:extLst>
          </p:cNvPr>
          <p:cNvSpPr>
            <a:spLocks noGrp="1"/>
          </p:cNvSpPr>
          <p:nvPr>
            <p:ph idx="1"/>
          </p:nvPr>
        </p:nvSpPr>
        <p:spPr>
          <a:xfrm>
            <a:off x="838200" y="558800"/>
            <a:ext cx="10515600" cy="5923280"/>
          </a:xfrm>
        </p:spPr>
        <p:txBody>
          <a:bodyPr>
            <a:normAutofit/>
          </a:bodyPr>
          <a:lstStyle/>
          <a:p>
            <a:pPr marL="514350" indent="-514350">
              <a:buAutoNum type="arabicPeriod"/>
            </a:pPr>
            <a:r>
              <a:rPr lang="en-IN" b="1" dirty="0">
                <a:solidFill>
                  <a:srgbClr val="C00000"/>
                </a:solidFill>
              </a:rPr>
              <a:t>THE PREPROCESSING STEP</a:t>
            </a:r>
          </a:p>
          <a:p>
            <a:pPr marL="0" indent="0">
              <a:buNone/>
            </a:pPr>
            <a:r>
              <a:rPr lang="en-US" dirty="0"/>
              <a:t>It is responsible for </a:t>
            </a:r>
            <a:r>
              <a:rPr lang="en-US" b="1" i="1" dirty="0"/>
              <a:t>tiling</a:t>
            </a:r>
            <a:r>
              <a:rPr lang="en-US" dirty="0"/>
              <a:t>, </a:t>
            </a:r>
            <a:r>
              <a:rPr lang="en-US" b="1" i="1" dirty="0"/>
              <a:t>conversion into the </a:t>
            </a:r>
            <a:r>
              <a:rPr lang="en-US" b="1" i="1" dirty="0" err="1"/>
              <a:t>YCrCb</a:t>
            </a:r>
            <a:r>
              <a:rPr lang="en-US" b="1" i="1" dirty="0"/>
              <a:t> formats</a:t>
            </a:r>
            <a:r>
              <a:rPr lang="en-US" dirty="0"/>
              <a:t>, and </a:t>
            </a:r>
            <a:r>
              <a:rPr lang="en-US" b="1" i="1" dirty="0"/>
              <a:t>level offsetting</a:t>
            </a:r>
            <a:r>
              <a:rPr lang="en-US" dirty="0"/>
              <a:t>.</a:t>
            </a:r>
          </a:p>
          <a:p>
            <a:r>
              <a:rPr lang="en-US" b="1" dirty="0">
                <a:solidFill>
                  <a:srgbClr val="00B0F0"/>
                </a:solidFill>
              </a:rPr>
              <a:t>Tiling: </a:t>
            </a:r>
          </a:p>
          <a:p>
            <a:pPr lvl="1"/>
            <a:r>
              <a:rPr lang="en-US" dirty="0"/>
              <a:t>Tiling process partitions the image into </a:t>
            </a:r>
            <a:r>
              <a:rPr lang="en-US" b="1" dirty="0"/>
              <a:t>rectangular</a:t>
            </a:r>
            <a:r>
              <a:rPr lang="en-US" dirty="0"/>
              <a:t>, but </a:t>
            </a:r>
            <a:r>
              <a:rPr lang="en-US" b="1" dirty="0"/>
              <a:t>equal-sized</a:t>
            </a:r>
            <a:r>
              <a:rPr lang="en-US" dirty="0"/>
              <a:t> and </a:t>
            </a:r>
            <a:r>
              <a:rPr lang="en-US" b="1" dirty="0"/>
              <a:t>nonoverlapping blocks</a:t>
            </a:r>
            <a:r>
              <a:rPr lang="en-US" dirty="0"/>
              <a:t>.</a:t>
            </a:r>
          </a:p>
          <a:p>
            <a:pPr lvl="1"/>
            <a:r>
              <a:rPr lang="en-US" dirty="0"/>
              <a:t>Each tile is then independently processed for DWT analysis, quantization, entropy coding, and so on. </a:t>
            </a:r>
          </a:p>
          <a:p>
            <a:pPr lvl="1"/>
            <a:r>
              <a:rPr lang="en-US" dirty="0"/>
              <a:t>The tiling process is purely optional and is done only to reduce memory requirements, as needed to deal with very large images. </a:t>
            </a:r>
          </a:p>
          <a:p>
            <a:r>
              <a:rPr lang="en-US" b="1" dirty="0" err="1">
                <a:solidFill>
                  <a:srgbClr val="00B0F0"/>
                </a:solidFill>
              </a:rPr>
              <a:t>YCrCb</a:t>
            </a:r>
            <a:r>
              <a:rPr lang="en-US" b="1" dirty="0">
                <a:solidFill>
                  <a:srgbClr val="00B0F0"/>
                </a:solidFill>
              </a:rPr>
              <a:t> conversion process</a:t>
            </a:r>
            <a:r>
              <a:rPr lang="en-US" dirty="0">
                <a:solidFill>
                  <a:srgbClr val="00B0F0"/>
                </a:solidFill>
              </a:rPr>
              <a:t>: </a:t>
            </a:r>
            <a:r>
              <a:rPr lang="en-US" dirty="0"/>
              <a:t>It is similar to the JPEG pipeline.</a:t>
            </a:r>
          </a:p>
          <a:p>
            <a:r>
              <a:rPr lang="en-IN" b="1" dirty="0">
                <a:solidFill>
                  <a:srgbClr val="00B0F0"/>
                </a:solidFill>
              </a:rPr>
              <a:t>Level offsetting process: </a:t>
            </a:r>
            <a:r>
              <a:rPr lang="en-IN" dirty="0"/>
              <a:t>It </a:t>
            </a:r>
            <a:r>
              <a:rPr lang="en-US" dirty="0"/>
              <a:t>refers to shifting the DC levels by subtracting a constant value from each pixel value in </a:t>
            </a:r>
            <a:r>
              <a:rPr lang="en-IN" dirty="0"/>
              <a:t>the image (or tiles).</a:t>
            </a:r>
            <a:endParaRPr lang="en-IN" b="1" dirty="0">
              <a:solidFill>
                <a:srgbClr val="C00000"/>
              </a:solidFill>
            </a:endParaRPr>
          </a:p>
        </p:txBody>
      </p:sp>
    </p:spTree>
    <p:extLst>
      <p:ext uri="{BB962C8B-B14F-4D97-AF65-F5344CB8AC3E}">
        <p14:creationId xmlns:p14="http://schemas.microsoft.com/office/powerpoint/2010/main" val="338625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E65919-8261-4BFE-9407-515B1FDEC948}"/>
              </a:ext>
            </a:extLst>
          </p:cNvPr>
          <p:cNvSpPr>
            <a:spLocks noGrp="1"/>
          </p:cNvSpPr>
          <p:nvPr>
            <p:ph idx="1"/>
          </p:nvPr>
        </p:nvSpPr>
        <p:spPr>
          <a:xfrm>
            <a:off x="838200" y="985520"/>
            <a:ext cx="10515600" cy="5191443"/>
          </a:xfrm>
        </p:spPr>
        <p:txBody>
          <a:bodyPr/>
          <a:lstStyle/>
          <a:p>
            <a:pPr marL="0" indent="0">
              <a:buNone/>
            </a:pPr>
            <a:r>
              <a:rPr lang="en-IN" b="1" dirty="0">
                <a:solidFill>
                  <a:srgbClr val="C00000"/>
                </a:solidFill>
              </a:rPr>
              <a:t>2. The Discrete Wavelet Transform</a:t>
            </a:r>
          </a:p>
          <a:p>
            <a:r>
              <a:rPr lang="en-US" dirty="0"/>
              <a:t>It seeks to represent a signal with good resolution in </a:t>
            </a:r>
            <a:r>
              <a:rPr lang="en-US" b="1" i="1" dirty="0"/>
              <a:t>both time and frequency</a:t>
            </a:r>
            <a:r>
              <a:rPr lang="en-US" dirty="0"/>
              <a:t>, by using a set of basis functions called </a:t>
            </a:r>
            <a:r>
              <a:rPr lang="en-US" b="1" dirty="0">
                <a:solidFill>
                  <a:srgbClr val="00B0F0"/>
                </a:solidFill>
              </a:rPr>
              <a:t>wavelets</a:t>
            </a:r>
            <a:r>
              <a:rPr lang="en-US" dirty="0"/>
              <a:t>.</a:t>
            </a:r>
          </a:p>
          <a:p>
            <a:r>
              <a:rPr lang="en-US" altLang="en-US" dirty="0"/>
              <a:t>Wavelet transform coders process </a:t>
            </a:r>
            <a:r>
              <a:rPr lang="en-US" altLang="en-US" b="1" i="1" dirty="0"/>
              <a:t>high and low frequency parts of image independently</a:t>
            </a:r>
          </a:p>
          <a:p>
            <a:pPr lvl="1"/>
            <a:r>
              <a:rPr lang="en-US" altLang="en-US" dirty="0"/>
              <a:t>DCT methods have difficulties with high-frequency information</a:t>
            </a:r>
          </a:p>
          <a:p>
            <a:r>
              <a:rPr lang="en-US" altLang="en-US" dirty="0"/>
              <a:t>Wavelet method </a:t>
            </a:r>
            <a:r>
              <a:rPr lang="en-US" altLang="en-US" b="1" i="1" dirty="0"/>
              <a:t>transforms image as a whole</a:t>
            </a:r>
            <a:r>
              <a:rPr lang="en-US" altLang="en-US" dirty="0">
                <a:solidFill>
                  <a:srgbClr val="FF0000"/>
                </a:solidFill>
              </a:rPr>
              <a:t> </a:t>
            </a:r>
            <a:r>
              <a:rPr lang="en-US" altLang="en-US" dirty="0"/>
              <a:t>(not subdivided into pixel blocks)</a:t>
            </a:r>
          </a:p>
          <a:p>
            <a:pPr lvl="1"/>
            <a:r>
              <a:rPr lang="en-US" altLang="en-US" dirty="0"/>
              <a:t>No blocking artifacts occur</a:t>
            </a:r>
          </a:p>
          <a:p>
            <a:pPr lvl="1"/>
            <a:r>
              <a:rPr lang="en-US" altLang="en-US" dirty="0"/>
              <a:t>Wavelet coders degrade gracefully</a:t>
            </a:r>
          </a:p>
          <a:p>
            <a:endParaRPr lang="en-IN" b="1" dirty="0">
              <a:solidFill>
                <a:srgbClr val="C00000"/>
              </a:solidFill>
            </a:endParaRPr>
          </a:p>
        </p:txBody>
      </p:sp>
    </p:spTree>
    <p:extLst>
      <p:ext uri="{BB962C8B-B14F-4D97-AF65-F5344CB8AC3E}">
        <p14:creationId xmlns:p14="http://schemas.microsoft.com/office/powerpoint/2010/main" val="1253197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2198</Words>
  <Application>Microsoft Office PowerPoint</Application>
  <PresentationFormat>Widescreen</PresentationFormat>
  <Paragraphs>133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Comic Sans MS</vt:lpstr>
      <vt:lpstr>Office Theme</vt:lpstr>
      <vt:lpstr>Multimedia Systems Lecture – 30,31,32</vt:lpstr>
      <vt:lpstr>JPEG Bitstream</vt:lpstr>
      <vt:lpstr>PowerPoint Presentation</vt:lpstr>
      <vt:lpstr>Drawbacks of JPEG</vt:lpstr>
      <vt:lpstr>PowerPoint Presentation</vt:lpstr>
      <vt:lpstr>PowerPoint Presentation</vt:lpstr>
      <vt:lpstr>JPEG 2000</vt:lpstr>
      <vt:lpstr>PowerPoint Presentation</vt:lpstr>
      <vt:lpstr>PowerPoint Presentation</vt:lpstr>
      <vt:lpstr>PowerPoint Presentation</vt:lpstr>
      <vt:lpstr>Wavelet Transform</vt:lpstr>
      <vt:lpstr>DWT process for the Y component of the sample image used</vt:lpstr>
      <vt:lpstr>PowerPoint Presentation</vt:lpstr>
      <vt:lpstr>Original input and the output of discrete wavelet processing at the first two levels. The top row shows the imaged outputs. The bottom row shows what each block at a level contains.</vt:lpstr>
      <vt:lpstr>PowerPoint Presentation</vt:lpstr>
      <vt:lpstr>PowerPoint Presentation</vt:lpstr>
      <vt:lpstr>PowerPoint Presentation</vt:lpstr>
      <vt:lpstr>Entropy Coding: Bit-planes</vt:lpstr>
      <vt:lpstr>PowerPoint Presentation</vt:lpstr>
      <vt:lpstr>Entropy Coding: Coding Passes </vt:lpstr>
      <vt:lpstr>Entropy Coding: MQ Coder</vt:lpstr>
      <vt:lpstr>PowerPoint Presentation</vt:lpstr>
      <vt:lpstr>PowerPoint Presentation</vt:lpstr>
      <vt:lpstr>PowerPoint Presentation</vt:lpstr>
      <vt:lpstr>JPEG2000 Bit-stream</vt:lpstr>
      <vt:lpstr>JPEG 2000 Versus JPEG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30</dc:title>
  <dc:creator>Priyambada Subudhi</dc:creator>
  <cp:lastModifiedBy>Priyambada Subudhi</cp:lastModifiedBy>
  <cp:revision>5</cp:revision>
  <dcterms:created xsi:type="dcterms:W3CDTF">2022-03-29T10:02:39Z</dcterms:created>
  <dcterms:modified xsi:type="dcterms:W3CDTF">2022-04-05T09:48:31Z</dcterms:modified>
</cp:coreProperties>
</file>