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9" r:id="rId13"/>
    <p:sldId id="266"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5CD7-AB77-489E-BE38-E2B796E13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FDA887-FB42-4818-A110-092C96C18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C0F5F7-2D79-4197-BAFB-EF5F28F9A315}"/>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178F9CD4-77ED-46F5-8DF3-9E151C035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233A8-06BA-41B0-B76C-B0E7B8914D92}"/>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53323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EF71-CBC4-4425-A93F-E17B4D58C6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BC8683-A23E-4DF7-9BC1-40FB5695A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78B29D-C9DD-4B30-B8D1-AEC5DB2509D1}"/>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FF5BF836-385D-4623-8AC9-020547825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C51F2-C649-4BDC-A009-A0D95F5BD066}"/>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267592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8BB17-C243-4B26-9CEF-D9F84F5577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CBA89-1487-408C-8815-A984E2EDB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8A1A7-B78B-4959-A667-70EB7732448A}"/>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25D16B2F-905C-47E8-B1C1-174CA8B40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90846-400D-4A95-A7A5-3570934DB1EE}"/>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399322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C9D1-AF2A-4846-A3B9-B2039DDF1C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F4E021-EB4D-4FDD-BFDC-41AAD778A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4E4-40C5-44B9-8DCE-A61B6E04E078}"/>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70C76951-C90D-4C2A-A280-285248330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3D9F9-5B3B-4B6C-88B6-E8A963C300FA}"/>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408682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E078-9D29-4235-97E7-B1EEAE1BA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FD6753-F282-4F65-8DD1-8BDCCC45C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20852-66DB-4620-99A1-E331A8BBDA8D}"/>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BADC5735-219A-49AE-B575-5EDAE79EF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C616A-12D3-4F5D-B5B4-CAF7EE3B4311}"/>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398835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0BFD-B338-439A-870C-3EA10D193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EEA0D3-FFF7-42BB-8D23-2F313B1C4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F139E2-70CB-4F0B-BCC1-4DBD93564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2ED501-8CD2-4B67-8E91-5C14D089EE22}"/>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6" name="Footer Placeholder 5">
            <a:extLst>
              <a:ext uri="{FF2B5EF4-FFF2-40B4-BE49-F238E27FC236}">
                <a16:creationId xmlns:a16="http://schemas.microsoft.com/office/drawing/2014/main" id="{D8A4D539-48A6-458F-89E9-DCD82341A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8B076-AE26-4982-87E2-ABDD5F2C003E}"/>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186964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754C-DF93-48FF-B6DD-77A28CF24B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9B62E5-C106-48BD-8066-D197014F3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02A4C-03A9-4A16-ADEF-19DF1F57F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03E2E9-5494-4FE0-BD97-9D031B233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88AE8-C0D4-41A4-90CE-9079201A9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5F16E2-BD2D-4B44-9AA0-73C7B80195FD}"/>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8" name="Footer Placeholder 7">
            <a:extLst>
              <a:ext uri="{FF2B5EF4-FFF2-40B4-BE49-F238E27FC236}">
                <a16:creationId xmlns:a16="http://schemas.microsoft.com/office/drawing/2014/main" id="{2AD28C80-FC5D-4D94-9AEF-A0388A782A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CE4BAE-BC8E-4B53-9017-43DF91CDFD1D}"/>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290503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B784-522B-4DEA-9376-AD0C98AC66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7BD547-7408-4D89-A700-2D46965B8FFE}"/>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4" name="Footer Placeholder 3">
            <a:extLst>
              <a:ext uri="{FF2B5EF4-FFF2-40B4-BE49-F238E27FC236}">
                <a16:creationId xmlns:a16="http://schemas.microsoft.com/office/drawing/2014/main" id="{B08B203E-0C53-4DC4-B431-A675269180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64D269-AD6B-4534-8E2A-37A44EEC1C59}"/>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67204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65ECB-12DD-4B03-901C-9CE90FA2111F}"/>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3" name="Footer Placeholder 2">
            <a:extLst>
              <a:ext uri="{FF2B5EF4-FFF2-40B4-BE49-F238E27FC236}">
                <a16:creationId xmlns:a16="http://schemas.microsoft.com/office/drawing/2014/main" id="{0E49E056-8091-40C1-BC99-6DC82F5968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A7D376-5851-4B08-806E-EA07C746A56B}"/>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222115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8DED-2780-4A8F-9F6F-1FEED8A3F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A62AF1-D349-4AFF-98BB-677511D4B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0BBD0F-9388-419A-8A3B-0F3CF73C9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19CCE-BFE5-4922-8E2A-101314FA83CA}"/>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6" name="Footer Placeholder 5">
            <a:extLst>
              <a:ext uri="{FF2B5EF4-FFF2-40B4-BE49-F238E27FC236}">
                <a16:creationId xmlns:a16="http://schemas.microsoft.com/office/drawing/2014/main" id="{137C13E2-4429-486F-8CF5-1B56CDD3F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41657-BDD3-4356-BC85-A209916FC8F6}"/>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28123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D7F1-0D55-463B-9967-34514B224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F362E3-7C37-4E09-8B72-8C0DB9D34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7F6F90-27DE-4F25-8A88-157C1D3FF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97EA6-FA97-41F1-985D-F29E49E2F45A}"/>
              </a:ext>
            </a:extLst>
          </p:cNvPr>
          <p:cNvSpPr>
            <a:spLocks noGrp="1"/>
          </p:cNvSpPr>
          <p:nvPr>
            <p:ph type="dt" sz="half" idx="10"/>
          </p:nvPr>
        </p:nvSpPr>
        <p:spPr/>
        <p:txBody>
          <a:bodyPr/>
          <a:lstStyle/>
          <a:p>
            <a:fld id="{F9432E06-2D48-41DE-8A3C-439034F7EA37}" type="datetimeFigureOut">
              <a:rPr lang="en-IN" smtClean="0"/>
              <a:t>07-04-2022</a:t>
            </a:fld>
            <a:endParaRPr lang="en-IN"/>
          </a:p>
        </p:txBody>
      </p:sp>
      <p:sp>
        <p:nvSpPr>
          <p:cNvPr id="6" name="Footer Placeholder 5">
            <a:extLst>
              <a:ext uri="{FF2B5EF4-FFF2-40B4-BE49-F238E27FC236}">
                <a16:creationId xmlns:a16="http://schemas.microsoft.com/office/drawing/2014/main" id="{34309ED6-6E28-4D3A-8252-78FFEC24EB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BCBEB5-7D6D-4CFB-A60C-2D70EA04EC12}"/>
              </a:ext>
            </a:extLst>
          </p:cNvPr>
          <p:cNvSpPr>
            <a:spLocks noGrp="1"/>
          </p:cNvSpPr>
          <p:nvPr>
            <p:ph type="sldNum" sz="quarter" idx="12"/>
          </p:nvPr>
        </p:nvSpPr>
        <p:spPr/>
        <p:txBody>
          <a:bodyPr/>
          <a:lstStyle/>
          <a:p>
            <a:fld id="{97FB240E-A76F-4C51-9F08-4CE248102892}" type="slidenum">
              <a:rPr lang="en-IN" smtClean="0"/>
              <a:t>‹#›</a:t>
            </a:fld>
            <a:endParaRPr lang="en-IN"/>
          </a:p>
        </p:txBody>
      </p:sp>
    </p:spTree>
    <p:extLst>
      <p:ext uri="{BB962C8B-B14F-4D97-AF65-F5344CB8AC3E}">
        <p14:creationId xmlns:p14="http://schemas.microsoft.com/office/powerpoint/2010/main" val="15914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F7008-BB3F-4C05-89B2-0269C3B9A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356002-6305-4226-AF3D-B06860412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279D-2220-46B8-96BD-282EA4A6D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32E06-2D48-41DE-8A3C-439034F7EA37}" type="datetimeFigureOut">
              <a:rPr lang="en-IN" smtClean="0"/>
              <a:t>07-04-2022</a:t>
            </a:fld>
            <a:endParaRPr lang="en-IN"/>
          </a:p>
        </p:txBody>
      </p:sp>
      <p:sp>
        <p:nvSpPr>
          <p:cNvPr id="5" name="Footer Placeholder 4">
            <a:extLst>
              <a:ext uri="{FF2B5EF4-FFF2-40B4-BE49-F238E27FC236}">
                <a16:creationId xmlns:a16="http://schemas.microsoft.com/office/drawing/2014/main" id="{6970159A-1BEE-49ED-83CE-0A7E72090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2346BB-0F53-4D50-A90C-8F76C6BCA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B240E-A76F-4C51-9F08-4CE248102892}" type="slidenum">
              <a:rPr lang="en-IN" smtClean="0"/>
              <a:t>‹#›</a:t>
            </a:fld>
            <a:endParaRPr lang="en-IN"/>
          </a:p>
        </p:txBody>
      </p:sp>
    </p:spTree>
    <p:extLst>
      <p:ext uri="{BB962C8B-B14F-4D97-AF65-F5344CB8AC3E}">
        <p14:creationId xmlns:p14="http://schemas.microsoft.com/office/powerpoint/2010/main" val="68465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879E-9D69-4219-BE98-41AF42D76055}"/>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 33, 34</a:t>
            </a:r>
            <a:endParaRPr lang="en-IN" dirty="0"/>
          </a:p>
        </p:txBody>
      </p:sp>
      <p:sp>
        <p:nvSpPr>
          <p:cNvPr id="3" name="Subtitle 2">
            <a:extLst>
              <a:ext uri="{FF2B5EF4-FFF2-40B4-BE49-F238E27FC236}">
                <a16:creationId xmlns:a16="http://schemas.microsoft.com/office/drawing/2014/main" id="{BCCC2B6E-1E54-4809-8B9A-80C11E31473A}"/>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32837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3545-1B96-4964-A7F6-375490127453}"/>
              </a:ext>
            </a:extLst>
          </p:cNvPr>
          <p:cNvSpPr>
            <a:spLocks noGrp="1"/>
          </p:cNvSpPr>
          <p:nvPr>
            <p:ph type="title"/>
          </p:nvPr>
        </p:nvSpPr>
        <p:spPr/>
        <p:txBody>
          <a:bodyPr>
            <a:normAutofit/>
          </a:bodyPr>
          <a:lstStyle/>
          <a:p>
            <a:r>
              <a:rPr lang="en-US" sz="2800" b="1" dirty="0">
                <a:solidFill>
                  <a:srgbClr val="C00000"/>
                </a:solidFill>
                <a:latin typeface="Comic Sans MS" panose="030F0702030302020204" pitchFamily="66" charset="0"/>
              </a:rPr>
              <a:t>Macroblocks and motion vector in video compression</a:t>
            </a:r>
            <a:endParaRPr lang="en-IN" sz="2800" b="1" dirty="0">
              <a:solidFill>
                <a:srgbClr val="C0000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EF921C77-72B2-4085-943C-45E526DF0B8E}"/>
              </a:ext>
            </a:extLst>
          </p:cNvPr>
          <p:cNvPicPr>
            <a:picLocks noGrp="1" noChangeAspect="1"/>
          </p:cNvPicPr>
          <p:nvPr>
            <p:ph idx="1"/>
          </p:nvPr>
        </p:nvPicPr>
        <p:blipFill>
          <a:blip r:embed="rId2"/>
          <a:stretch>
            <a:fillRect/>
          </a:stretch>
        </p:blipFill>
        <p:spPr>
          <a:xfrm>
            <a:off x="2656115" y="1516518"/>
            <a:ext cx="6487886" cy="3113314"/>
          </a:xfrm>
        </p:spPr>
      </p:pic>
      <p:sp>
        <p:nvSpPr>
          <p:cNvPr id="7" name="TextBox 6">
            <a:extLst>
              <a:ext uri="{FF2B5EF4-FFF2-40B4-BE49-F238E27FC236}">
                <a16:creationId xmlns:a16="http://schemas.microsoft.com/office/drawing/2014/main" id="{55D0D835-16DF-4F56-A48F-D3E132E29C93}"/>
              </a:ext>
            </a:extLst>
          </p:cNvPr>
          <p:cNvSpPr txBox="1"/>
          <p:nvPr/>
        </p:nvSpPr>
        <p:spPr>
          <a:xfrm>
            <a:off x="2743200" y="4746171"/>
            <a:ext cx="6400801" cy="369332"/>
          </a:xfrm>
          <a:prstGeom prst="rect">
            <a:avLst/>
          </a:prstGeom>
          <a:noFill/>
        </p:spPr>
        <p:txBody>
          <a:bodyPr wrap="square" rtlCol="0">
            <a:spAutoFit/>
          </a:bodyPr>
          <a:lstStyle/>
          <a:p>
            <a:r>
              <a:rPr lang="en-IN" dirty="0"/>
              <a:t>         Reference Frame		          Target Frame</a:t>
            </a:r>
          </a:p>
        </p:txBody>
      </p:sp>
    </p:spTree>
    <p:extLst>
      <p:ext uri="{BB962C8B-B14F-4D97-AF65-F5344CB8AC3E}">
        <p14:creationId xmlns:p14="http://schemas.microsoft.com/office/powerpoint/2010/main" val="380620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8AE-6E0F-4D86-8B2E-DE10A5F1EC00}"/>
              </a:ext>
            </a:extLst>
          </p:cNvPr>
          <p:cNvSpPr>
            <a:spLocks noGrp="1"/>
          </p:cNvSpPr>
          <p:nvPr>
            <p:ph type="title"/>
          </p:nvPr>
        </p:nvSpPr>
        <p:spPr/>
        <p:txBody>
          <a:bodyPr>
            <a:normAutofit/>
          </a:bodyPr>
          <a:lstStyle/>
          <a:p>
            <a:r>
              <a:rPr lang="en-US" sz="3200" dirty="0">
                <a:solidFill>
                  <a:srgbClr val="C00000"/>
                </a:solidFill>
                <a:latin typeface="Comic Sans MS" panose="030F0702030302020204" pitchFamily="66" charset="0"/>
              </a:rPr>
              <a:t>P-frame coding based on motion compensation</a:t>
            </a:r>
            <a:endParaRPr lang="en-IN" sz="3200" dirty="0">
              <a:solidFill>
                <a:srgbClr val="C00000"/>
              </a:solidFill>
              <a:latin typeface="Comic Sans MS" panose="030F0702030302020204" pitchFamily="66" charset="0"/>
            </a:endParaRPr>
          </a:p>
        </p:txBody>
      </p:sp>
      <p:pic>
        <p:nvPicPr>
          <p:cNvPr id="8" name="Content Placeholder 7">
            <a:extLst>
              <a:ext uri="{FF2B5EF4-FFF2-40B4-BE49-F238E27FC236}">
                <a16:creationId xmlns:a16="http://schemas.microsoft.com/office/drawing/2014/main" id="{5E8576E5-E5E3-4211-8674-8D989CB56729}"/>
              </a:ext>
            </a:extLst>
          </p:cNvPr>
          <p:cNvPicPr>
            <a:picLocks noGrp="1" noChangeAspect="1"/>
          </p:cNvPicPr>
          <p:nvPr>
            <p:ph idx="1"/>
          </p:nvPr>
        </p:nvPicPr>
        <p:blipFill>
          <a:blip r:embed="rId2"/>
          <a:stretch>
            <a:fillRect/>
          </a:stretch>
        </p:blipFill>
        <p:spPr>
          <a:xfrm>
            <a:off x="2754086" y="1690688"/>
            <a:ext cx="6596743" cy="4644798"/>
          </a:xfrm>
        </p:spPr>
      </p:pic>
    </p:spTree>
    <p:extLst>
      <p:ext uri="{BB962C8B-B14F-4D97-AF65-F5344CB8AC3E}">
        <p14:creationId xmlns:p14="http://schemas.microsoft.com/office/powerpoint/2010/main" val="422264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C9B7-F478-4B67-B20B-4CCB7BDEC882}"/>
              </a:ext>
            </a:extLst>
          </p:cNvPr>
          <p:cNvSpPr>
            <a:spLocks noGrp="1"/>
          </p:cNvSpPr>
          <p:nvPr>
            <p:ph type="title"/>
          </p:nvPr>
        </p:nvSpPr>
        <p:spPr/>
        <p:txBody>
          <a:bodyPr/>
          <a:lstStyle/>
          <a:p>
            <a:r>
              <a:rPr lang="en-IN" dirty="0">
                <a:solidFill>
                  <a:srgbClr val="FF0000"/>
                </a:solidFill>
                <a:latin typeface="Comic Sans MS" panose="030F0702030302020204" pitchFamily="66" charset="0"/>
              </a:rPr>
              <a:t>MPEG-1 Evolution</a:t>
            </a:r>
          </a:p>
        </p:txBody>
      </p:sp>
      <p:sp>
        <p:nvSpPr>
          <p:cNvPr id="3" name="Content Placeholder 2">
            <a:extLst>
              <a:ext uri="{FF2B5EF4-FFF2-40B4-BE49-F238E27FC236}">
                <a16:creationId xmlns:a16="http://schemas.microsoft.com/office/drawing/2014/main" id="{19574B03-74A8-4158-9AA2-ABE07DB60CF6}"/>
              </a:ext>
            </a:extLst>
          </p:cNvPr>
          <p:cNvSpPr>
            <a:spLocks noGrp="1"/>
          </p:cNvSpPr>
          <p:nvPr>
            <p:ph idx="1"/>
          </p:nvPr>
        </p:nvSpPr>
        <p:spPr>
          <a:xfrm>
            <a:off x="838200" y="1690688"/>
            <a:ext cx="10515600" cy="4612141"/>
          </a:xfrm>
        </p:spPr>
        <p:txBody>
          <a:bodyPr>
            <a:normAutofit lnSpcReduction="10000"/>
          </a:bodyPr>
          <a:lstStyle/>
          <a:p>
            <a:r>
              <a:rPr lang="en-US" dirty="0"/>
              <a:t>Approved by the ISO/IEC MPEG group in November 1991 for Coding of Moving Pictures and Associated Audio for Digital Storage Media at up to about 1.5 Mbit/s.</a:t>
            </a:r>
          </a:p>
          <a:p>
            <a:r>
              <a:rPr lang="en-US" dirty="0"/>
              <a:t>Common digital storage media include </a:t>
            </a:r>
            <a:r>
              <a:rPr lang="en-US" b="1" i="1" dirty="0"/>
              <a:t>compact discs (CDs) </a:t>
            </a:r>
            <a:r>
              <a:rPr lang="en-US" dirty="0"/>
              <a:t>and </a:t>
            </a:r>
            <a:r>
              <a:rPr lang="en-US" b="1" i="1" dirty="0"/>
              <a:t>video compact discs (VCDs).</a:t>
            </a:r>
          </a:p>
          <a:p>
            <a:r>
              <a:rPr lang="en-US" dirty="0"/>
              <a:t>MPEG-1 supports only </a:t>
            </a:r>
            <a:r>
              <a:rPr lang="en-US" b="1" i="1" dirty="0"/>
              <a:t>noninterlaced video</a:t>
            </a:r>
            <a:r>
              <a:rPr lang="en-US" dirty="0"/>
              <a:t>.</a:t>
            </a:r>
          </a:p>
          <a:p>
            <a:r>
              <a:rPr lang="en-US" dirty="0"/>
              <a:t>It uses </a:t>
            </a:r>
            <a:r>
              <a:rPr lang="en-US" b="1" i="1" dirty="0"/>
              <a:t>4:2:0</a:t>
            </a:r>
            <a:r>
              <a:rPr lang="en-US" dirty="0"/>
              <a:t> chroma subsampling.</a:t>
            </a:r>
          </a:p>
          <a:p>
            <a:r>
              <a:rPr lang="en-US" dirty="0"/>
              <a:t>Audio-coding standard consists of three layers of audio-coding schemes with increasing complexity, resulting in successively better compression. These are better known as MPEG-1 Layer I, MPEG-1 Layer II, and MPEG-1 Layer III, popularly known as </a:t>
            </a:r>
            <a:r>
              <a:rPr lang="en-US" b="1" i="1" dirty="0"/>
              <a:t>MP3</a:t>
            </a:r>
            <a:r>
              <a:rPr lang="en-US" dirty="0"/>
              <a:t>.</a:t>
            </a:r>
            <a:endParaRPr lang="en-IN" dirty="0"/>
          </a:p>
        </p:txBody>
      </p:sp>
    </p:spTree>
    <p:extLst>
      <p:ext uri="{BB962C8B-B14F-4D97-AF65-F5344CB8AC3E}">
        <p14:creationId xmlns:p14="http://schemas.microsoft.com/office/powerpoint/2010/main" val="95324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E1E29-3246-4E4A-83AA-6F69A92BAF6C}"/>
              </a:ext>
            </a:extLst>
          </p:cNvPr>
          <p:cNvSpPr>
            <a:spLocks noGrp="1"/>
          </p:cNvSpPr>
          <p:nvPr>
            <p:ph idx="1"/>
          </p:nvPr>
        </p:nvSpPr>
        <p:spPr>
          <a:xfrm>
            <a:off x="838200" y="1001486"/>
            <a:ext cx="10515600" cy="5175477"/>
          </a:xfrm>
        </p:spPr>
        <p:txBody>
          <a:bodyPr/>
          <a:lstStyle/>
          <a:p>
            <a:r>
              <a:rPr lang="en-IN" b="1" i="1" dirty="0">
                <a:solidFill>
                  <a:srgbClr val="C00000"/>
                </a:solidFill>
              </a:rPr>
              <a:t>MPEG</a:t>
            </a:r>
            <a:r>
              <a:rPr lang="en-IN" dirty="0"/>
              <a:t> introduces a new B-frame.</a:t>
            </a:r>
          </a:p>
          <a:p>
            <a:r>
              <a:rPr lang="en-IN" b="1" i="1" dirty="0">
                <a:solidFill>
                  <a:srgbClr val="00B0F0"/>
                </a:solidFill>
              </a:rPr>
              <a:t>B-frame (Bidirectional predictive coded)</a:t>
            </a:r>
          </a:p>
          <a:p>
            <a:pPr lvl="1"/>
            <a:r>
              <a:rPr lang="en-IN" dirty="0"/>
              <a:t>Due to unexpected movement in all real scenes, the target macro block may not have a good matching in the previous frame.</a:t>
            </a:r>
          </a:p>
          <a:p>
            <a:pPr marL="457200" lvl="1" indent="0">
              <a:buNone/>
            </a:pPr>
            <a:endParaRPr lang="en-IN" dirty="0"/>
          </a:p>
          <a:p>
            <a:pPr lvl="1"/>
            <a:r>
              <a:rPr lang="en-IN" dirty="0"/>
              <a:t>Therefore, B-frame is coded with reference to both previous and future reference frames (either I or P).</a:t>
            </a:r>
          </a:p>
          <a:p>
            <a:pPr marL="457200" lvl="1" indent="0">
              <a:buNone/>
            </a:pPr>
            <a:endParaRPr lang="en-IN" dirty="0"/>
          </a:p>
          <a:p>
            <a:pPr lvl="1"/>
            <a:r>
              <a:rPr lang="en-US" dirty="0"/>
              <a:t>When prediction is from a previous frame, it is called forward prediction.</a:t>
            </a:r>
          </a:p>
          <a:p>
            <a:pPr lvl="1"/>
            <a:endParaRPr lang="en-US" dirty="0"/>
          </a:p>
          <a:p>
            <a:pPr lvl="1"/>
            <a:r>
              <a:rPr lang="en-US" dirty="0"/>
              <a:t>When the matching macroblock is obtained from a future I- or P-frame in the video sequence, then it is known as backward prediction.</a:t>
            </a:r>
          </a:p>
          <a:p>
            <a:pPr lvl="1"/>
            <a:endParaRPr lang="en-IN" dirty="0"/>
          </a:p>
        </p:txBody>
      </p:sp>
    </p:spTree>
    <p:extLst>
      <p:ext uri="{BB962C8B-B14F-4D97-AF65-F5344CB8AC3E}">
        <p14:creationId xmlns:p14="http://schemas.microsoft.com/office/powerpoint/2010/main" val="242542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0D39-2E6D-4B23-8240-A9138685C2E0}"/>
              </a:ext>
            </a:extLst>
          </p:cNvPr>
          <p:cNvSpPr>
            <a:spLocks noGrp="1"/>
          </p:cNvSpPr>
          <p:nvPr>
            <p:ph type="title"/>
          </p:nvPr>
        </p:nvSpPr>
        <p:spPr/>
        <p:txBody>
          <a:bodyPr>
            <a:normAutofit/>
          </a:bodyPr>
          <a:lstStyle/>
          <a:p>
            <a:r>
              <a:rPr lang="en-US" sz="3200" dirty="0">
                <a:solidFill>
                  <a:srgbClr val="C00000"/>
                </a:solidFill>
              </a:rPr>
              <a:t>The need for bidirectional search</a:t>
            </a:r>
            <a:endParaRPr lang="en-IN" sz="3200" dirty="0">
              <a:solidFill>
                <a:srgbClr val="C00000"/>
              </a:solidFill>
            </a:endParaRPr>
          </a:p>
        </p:txBody>
      </p:sp>
      <p:pic>
        <p:nvPicPr>
          <p:cNvPr id="5" name="Content Placeholder 4">
            <a:extLst>
              <a:ext uri="{FF2B5EF4-FFF2-40B4-BE49-F238E27FC236}">
                <a16:creationId xmlns:a16="http://schemas.microsoft.com/office/drawing/2014/main" id="{1E1BA942-D1A0-4633-A0A4-A466CCDBDFFC}"/>
              </a:ext>
            </a:extLst>
          </p:cNvPr>
          <p:cNvPicPr>
            <a:picLocks noGrp="1" noChangeAspect="1"/>
          </p:cNvPicPr>
          <p:nvPr>
            <p:ph idx="1"/>
          </p:nvPr>
        </p:nvPicPr>
        <p:blipFill>
          <a:blip r:embed="rId2"/>
          <a:stretch>
            <a:fillRect/>
          </a:stretch>
        </p:blipFill>
        <p:spPr>
          <a:xfrm>
            <a:off x="2514600" y="1845390"/>
            <a:ext cx="7543800" cy="2361678"/>
          </a:xfrm>
        </p:spPr>
      </p:pic>
      <p:sp>
        <p:nvSpPr>
          <p:cNvPr id="6" name="TextBox 5">
            <a:extLst>
              <a:ext uri="{FF2B5EF4-FFF2-40B4-BE49-F238E27FC236}">
                <a16:creationId xmlns:a16="http://schemas.microsoft.com/office/drawing/2014/main" id="{0041540E-E047-474F-AF0E-136480E9DA4A}"/>
              </a:ext>
            </a:extLst>
          </p:cNvPr>
          <p:cNvSpPr txBox="1"/>
          <p:nvPr/>
        </p:nvSpPr>
        <p:spPr>
          <a:xfrm>
            <a:off x="1251857" y="4561114"/>
            <a:ext cx="9285514" cy="1569660"/>
          </a:xfrm>
          <a:prstGeom prst="rect">
            <a:avLst/>
          </a:prstGeom>
          <a:noFill/>
        </p:spPr>
        <p:txBody>
          <a:bodyPr wrap="square" rtlCol="0">
            <a:spAutoFit/>
          </a:bodyPr>
          <a:lstStyle/>
          <a:p>
            <a:pPr algn="just"/>
            <a:r>
              <a:rPr lang="en-US" sz="2400" i="1" dirty="0"/>
              <a:t>The macroblock containing part of a ball in the target frame cannot find a good matching macroblock in the previous frame, because half of the ball was occluded by another object. However, a match can readily be obtained from the next frame.</a:t>
            </a:r>
            <a:endParaRPr lang="en-IN" sz="2400" i="1" dirty="0"/>
          </a:p>
        </p:txBody>
      </p:sp>
    </p:spTree>
    <p:extLst>
      <p:ext uri="{BB962C8B-B14F-4D97-AF65-F5344CB8AC3E}">
        <p14:creationId xmlns:p14="http://schemas.microsoft.com/office/powerpoint/2010/main" val="295383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2754-2F76-430A-9C7E-8AB6D381E932}"/>
              </a:ext>
            </a:extLst>
          </p:cNvPr>
          <p:cNvSpPr>
            <a:spLocks noGrp="1"/>
          </p:cNvSpPr>
          <p:nvPr>
            <p:ph type="title"/>
          </p:nvPr>
        </p:nvSpPr>
        <p:spPr>
          <a:xfrm>
            <a:off x="838200" y="402772"/>
            <a:ext cx="10515600" cy="1153886"/>
          </a:xfrm>
        </p:spPr>
        <p:txBody>
          <a:bodyPr/>
          <a:lstStyle/>
          <a:p>
            <a:r>
              <a:rPr lang="en-IN" dirty="0">
                <a:solidFill>
                  <a:srgbClr val="FF0000"/>
                </a:solidFill>
                <a:latin typeface="Comic Sans MS" panose="030F0702030302020204" pitchFamily="66" charset="0"/>
              </a:rPr>
              <a:t>Motion Compensation in MPEG-1</a:t>
            </a:r>
          </a:p>
        </p:txBody>
      </p:sp>
      <p:pic>
        <p:nvPicPr>
          <p:cNvPr id="5" name="Content Placeholder 4">
            <a:extLst>
              <a:ext uri="{FF2B5EF4-FFF2-40B4-BE49-F238E27FC236}">
                <a16:creationId xmlns:a16="http://schemas.microsoft.com/office/drawing/2014/main" id="{B32FEBAB-D362-4092-A1C4-2C7199FA9D30}"/>
              </a:ext>
            </a:extLst>
          </p:cNvPr>
          <p:cNvPicPr>
            <a:picLocks noGrp="1" noChangeAspect="1"/>
          </p:cNvPicPr>
          <p:nvPr>
            <p:ph idx="1"/>
          </p:nvPr>
        </p:nvPicPr>
        <p:blipFill>
          <a:blip r:embed="rId2"/>
          <a:stretch>
            <a:fillRect/>
          </a:stretch>
        </p:blipFill>
        <p:spPr>
          <a:xfrm>
            <a:off x="3048000" y="1436914"/>
            <a:ext cx="6041571" cy="5018314"/>
          </a:xfrm>
        </p:spPr>
      </p:pic>
    </p:spTree>
    <p:extLst>
      <p:ext uri="{BB962C8B-B14F-4D97-AF65-F5344CB8AC3E}">
        <p14:creationId xmlns:p14="http://schemas.microsoft.com/office/powerpoint/2010/main" val="143178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E7C9B-35C0-4B82-B4CA-A255145478E2}"/>
              </a:ext>
            </a:extLst>
          </p:cNvPr>
          <p:cNvSpPr>
            <a:spLocks noGrp="1"/>
          </p:cNvSpPr>
          <p:nvPr>
            <p:ph idx="1"/>
          </p:nvPr>
        </p:nvSpPr>
        <p:spPr>
          <a:xfrm>
            <a:off x="838200" y="1045029"/>
            <a:ext cx="10515600" cy="5131934"/>
          </a:xfrm>
        </p:spPr>
        <p:txBody>
          <a:bodyPr>
            <a:normAutofit lnSpcReduction="10000"/>
          </a:bodyPr>
          <a:lstStyle/>
          <a:p>
            <a:r>
              <a:rPr lang="en-US" dirty="0"/>
              <a:t>If matching in both directions is successful, two motion vectors will be sent, and the two corresponding matching macroblocks are averaged (indicated by “%” in the figure) before comparing to the target macroblock for generating the prediction error.</a:t>
            </a:r>
          </a:p>
          <a:p>
            <a:pPr marL="0" indent="0">
              <a:buNone/>
            </a:pPr>
            <a:endParaRPr lang="en-US" dirty="0"/>
          </a:p>
          <a:p>
            <a:r>
              <a:rPr lang="en-US" dirty="0"/>
              <a:t>If an acceptable match can be found in only one of the reference frames, only one motion vector and its corresponding macroblock will be used from either the forward or backward prediction.</a:t>
            </a:r>
          </a:p>
          <a:p>
            <a:endParaRPr lang="en-US" dirty="0"/>
          </a:p>
          <a:p>
            <a:r>
              <a:rPr lang="en-US" dirty="0"/>
              <a:t>B frames also necessitate reordering frames during transmission, which causes delays. The order in which frames arrive at the encoder is known as the </a:t>
            </a:r>
            <a:r>
              <a:rPr lang="en-US" b="1" i="1" dirty="0"/>
              <a:t>display order</a:t>
            </a:r>
            <a:r>
              <a:rPr lang="en-US" dirty="0"/>
              <a:t>. </a:t>
            </a:r>
            <a:endParaRPr lang="en-IN" dirty="0"/>
          </a:p>
          <a:p>
            <a:endParaRPr lang="en-IN" dirty="0"/>
          </a:p>
        </p:txBody>
      </p:sp>
    </p:spTree>
    <p:extLst>
      <p:ext uri="{BB962C8B-B14F-4D97-AF65-F5344CB8AC3E}">
        <p14:creationId xmlns:p14="http://schemas.microsoft.com/office/powerpoint/2010/main" val="7730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06BF-5C9C-4981-B5BF-28158A550AA4}"/>
              </a:ext>
            </a:extLst>
          </p:cNvPr>
          <p:cNvSpPr>
            <a:spLocks noGrp="1"/>
          </p:cNvSpPr>
          <p:nvPr>
            <p:ph type="title"/>
          </p:nvPr>
        </p:nvSpPr>
        <p:spPr/>
        <p:txBody>
          <a:bodyPr/>
          <a:lstStyle/>
          <a:p>
            <a:r>
              <a:rPr lang="en-IN" dirty="0">
                <a:solidFill>
                  <a:srgbClr val="FF0000"/>
                </a:solidFill>
                <a:latin typeface="Comic Sans MS" panose="030F0702030302020204" pitchFamily="66" charset="0"/>
              </a:rPr>
              <a:t>MPEG Frame sequence</a:t>
            </a:r>
          </a:p>
        </p:txBody>
      </p:sp>
      <p:pic>
        <p:nvPicPr>
          <p:cNvPr id="5" name="Content Placeholder 4">
            <a:extLst>
              <a:ext uri="{FF2B5EF4-FFF2-40B4-BE49-F238E27FC236}">
                <a16:creationId xmlns:a16="http://schemas.microsoft.com/office/drawing/2014/main" id="{39022B50-1DF4-4CBD-9CE1-56E56D308ED1}"/>
              </a:ext>
            </a:extLst>
          </p:cNvPr>
          <p:cNvPicPr>
            <a:picLocks noGrp="1" noChangeAspect="1"/>
          </p:cNvPicPr>
          <p:nvPr>
            <p:ph idx="1"/>
          </p:nvPr>
        </p:nvPicPr>
        <p:blipFill>
          <a:blip r:embed="rId2"/>
          <a:stretch>
            <a:fillRect/>
          </a:stretch>
        </p:blipFill>
        <p:spPr>
          <a:xfrm>
            <a:off x="1959428" y="1472647"/>
            <a:ext cx="7728857" cy="3303105"/>
          </a:xfrm>
        </p:spPr>
      </p:pic>
      <p:sp>
        <p:nvSpPr>
          <p:cNvPr id="6" name="TextBox 5">
            <a:extLst>
              <a:ext uri="{FF2B5EF4-FFF2-40B4-BE49-F238E27FC236}">
                <a16:creationId xmlns:a16="http://schemas.microsoft.com/office/drawing/2014/main" id="{26FC0ED4-4A6E-4906-870D-E99331E9EA93}"/>
              </a:ext>
            </a:extLst>
          </p:cNvPr>
          <p:cNvSpPr txBox="1"/>
          <p:nvPr/>
        </p:nvSpPr>
        <p:spPr>
          <a:xfrm>
            <a:off x="1175657" y="5105400"/>
            <a:ext cx="9710057" cy="1631216"/>
          </a:xfrm>
          <a:prstGeom prst="rect">
            <a:avLst/>
          </a:prstGeom>
          <a:noFill/>
        </p:spPr>
        <p:txBody>
          <a:bodyPr wrap="square" rtlCol="0">
            <a:spAutoFit/>
          </a:bodyPr>
          <a:lstStyle/>
          <a:p>
            <a:pPr algn="just"/>
            <a:r>
              <a:rPr lang="en-US" sz="2000" dirty="0">
                <a:latin typeface="Comic Sans MS" panose="030F0702030302020204" pitchFamily="66" charset="0"/>
              </a:rPr>
              <a:t>The decoder has to have both the past and the future reference frames ready before it can decode the current B frame. Consequently, the encoder has to encode and send to the decoder both the future and past reference frames before coding and transmitting the current B frame. This enforces the encoder to make the coding and transmission order different from the display order.</a:t>
            </a:r>
            <a:endParaRPr lang="en-IN" sz="2000" dirty="0">
              <a:latin typeface="Comic Sans MS" panose="030F0702030302020204" pitchFamily="66" charset="0"/>
            </a:endParaRPr>
          </a:p>
        </p:txBody>
      </p:sp>
    </p:spTree>
    <p:extLst>
      <p:ext uri="{BB962C8B-B14F-4D97-AF65-F5344CB8AC3E}">
        <p14:creationId xmlns:p14="http://schemas.microsoft.com/office/powerpoint/2010/main" val="231287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8EA12-C993-4559-82CA-CA0B554026DA}"/>
              </a:ext>
            </a:extLst>
          </p:cNvPr>
          <p:cNvSpPr>
            <a:spLocks noGrp="1"/>
          </p:cNvSpPr>
          <p:nvPr>
            <p:ph idx="1"/>
          </p:nvPr>
        </p:nvSpPr>
        <p:spPr>
          <a:xfrm>
            <a:off x="838200" y="881742"/>
            <a:ext cx="10515600" cy="5671457"/>
          </a:xfrm>
        </p:spPr>
        <p:txBody>
          <a:bodyPr>
            <a:normAutofit lnSpcReduction="10000"/>
          </a:bodyPr>
          <a:lstStyle/>
          <a:p>
            <a:pPr algn="just"/>
            <a:r>
              <a:rPr lang="en-US" dirty="0"/>
              <a:t>All potential B frames need to be </a:t>
            </a:r>
            <a:r>
              <a:rPr lang="en-US" b="1" i="1" dirty="0"/>
              <a:t>buffered</a:t>
            </a:r>
            <a:r>
              <a:rPr lang="en-US" dirty="0"/>
              <a:t> while the encoder codes the future reference frame, imposing the encoder to deal with buffering and also causing a </a:t>
            </a:r>
            <a:r>
              <a:rPr lang="en-US" b="1" i="1" dirty="0"/>
              <a:t>delay</a:t>
            </a:r>
            <a:r>
              <a:rPr lang="en-US" dirty="0"/>
              <a:t> during transmission.</a:t>
            </a:r>
          </a:p>
          <a:p>
            <a:pPr algn="just"/>
            <a:r>
              <a:rPr lang="en-US" dirty="0"/>
              <a:t>The actual frame pattern is determined at encoding time and is specified in the video’s header. MPEG uses M to indicate the interval between a P-frame and its preceding I- or P-frame, and N to indicate the interval between two consecutive I-frames. Here, M = 3, N = 9. </a:t>
            </a:r>
          </a:p>
          <a:p>
            <a:pPr algn="just"/>
            <a:r>
              <a:rPr lang="en-US" dirty="0"/>
              <a:t>A special case is M = 1, when no B-frame is used. </a:t>
            </a:r>
          </a:p>
          <a:p>
            <a:pPr algn="just"/>
            <a:r>
              <a:rPr lang="en-US" u="sng" dirty="0">
                <a:solidFill>
                  <a:srgbClr val="C00000"/>
                </a:solidFill>
              </a:rPr>
              <a:t>Issues with MPEG-1</a:t>
            </a:r>
          </a:p>
          <a:p>
            <a:pPr algn="just"/>
            <a:r>
              <a:rPr lang="en-US" dirty="0"/>
              <a:t>The inevitable delay and need for buffering become an important issue in real-time network transmission, especially in streaming MPEG video.</a:t>
            </a:r>
          </a:p>
          <a:p>
            <a:pPr algn="just"/>
            <a:r>
              <a:rPr lang="en-US" dirty="0"/>
              <a:t>Stores and plays video on the CD of a single computer at a low bitrate (1.5 Mbps)</a:t>
            </a:r>
            <a:endParaRPr lang="en-IN" dirty="0"/>
          </a:p>
        </p:txBody>
      </p:sp>
    </p:spTree>
    <p:extLst>
      <p:ext uri="{BB962C8B-B14F-4D97-AF65-F5344CB8AC3E}">
        <p14:creationId xmlns:p14="http://schemas.microsoft.com/office/powerpoint/2010/main" val="57284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BD44-1FE2-48C4-B2A8-1FFD8471CAFA}"/>
              </a:ext>
            </a:extLst>
          </p:cNvPr>
          <p:cNvSpPr>
            <a:spLocks noGrp="1"/>
          </p:cNvSpPr>
          <p:nvPr>
            <p:ph type="title"/>
          </p:nvPr>
        </p:nvSpPr>
        <p:spPr/>
        <p:txBody>
          <a:bodyPr/>
          <a:lstStyle/>
          <a:p>
            <a:r>
              <a:rPr lang="en-IN" dirty="0">
                <a:solidFill>
                  <a:srgbClr val="FF0000"/>
                </a:solidFill>
                <a:latin typeface="Comic Sans MS" panose="030F0702030302020204" pitchFamily="66" charset="0"/>
              </a:rPr>
              <a:t>MPEG-2</a:t>
            </a:r>
          </a:p>
        </p:txBody>
      </p:sp>
      <p:sp>
        <p:nvSpPr>
          <p:cNvPr id="3" name="Content Placeholder 2">
            <a:extLst>
              <a:ext uri="{FF2B5EF4-FFF2-40B4-BE49-F238E27FC236}">
                <a16:creationId xmlns:a16="http://schemas.microsoft.com/office/drawing/2014/main" id="{FD4B4AF3-B848-4231-A5C3-D91116A036B0}"/>
              </a:ext>
            </a:extLst>
          </p:cNvPr>
          <p:cNvSpPr>
            <a:spLocks noGrp="1"/>
          </p:cNvSpPr>
          <p:nvPr>
            <p:ph idx="1"/>
          </p:nvPr>
        </p:nvSpPr>
        <p:spPr/>
        <p:txBody>
          <a:bodyPr/>
          <a:lstStyle/>
          <a:p>
            <a:pPr>
              <a:lnSpc>
                <a:spcPct val="150000"/>
              </a:lnSpc>
            </a:pPr>
            <a:r>
              <a:rPr lang="en-IN" dirty="0"/>
              <a:t>Project started in 1990 and finalized in 1994.</a:t>
            </a:r>
          </a:p>
          <a:p>
            <a:pPr>
              <a:lnSpc>
                <a:spcPct val="150000"/>
              </a:lnSpc>
            </a:pPr>
            <a:r>
              <a:rPr lang="en-IN" dirty="0"/>
              <a:t>Provided high quality video with bit rate around 4Mbps.</a:t>
            </a:r>
          </a:p>
          <a:p>
            <a:pPr>
              <a:lnSpc>
                <a:spcPct val="150000"/>
              </a:lnSpc>
            </a:pPr>
            <a:r>
              <a:rPr lang="en-IN" dirty="0"/>
              <a:t>It was developed as a standard for digital tv broadcast.</a:t>
            </a:r>
          </a:p>
          <a:p>
            <a:pPr>
              <a:lnSpc>
                <a:spcPct val="150000"/>
              </a:lnSpc>
            </a:pPr>
            <a:r>
              <a:rPr lang="en-IN" dirty="0"/>
              <a:t>It gained wide popularity in terrestrial, satellite, or cable network.</a:t>
            </a:r>
          </a:p>
          <a:p>
            <a:pPr>
              <a:lnSpc>
                <a:spcPct val="150000"/>
              </a:lnSpc>
            </a:pPr>
            <a:r>
              <a:rPr lang="en-IN" dirty="0"/>
              <a:t>Adopted in DVDs</a:t>
            </a:r>
          </a:p>
        </p:txBody>
      </p:sp>
    </p:spTree>
    <p:extLst>
      <p:ext uri="{BB962C8B-B14F-4D97-AF65-F5344CB8AC3E}">
        <p14:creationId xmlns:p14="http://schemas.microsoft.com/office/powerpoint/2010/main" val="41657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53F2-6F4F-4F30-B666-0D29470DA215}"/>
              </a:ext>
            </a:extLst>
          </p:cNvPr>
          <p:cNvSpPr>
            <a:spLocks noGrp="1"/>
          </p:cNvSpPr>
          <p:nvPr>
            <p:ph type="title"/>
          </p:nvPr>
        </p:nvSpPr>
        <p:spPr/>
        <p:txBody>
          <a:bodyPr/>
          <a:lstStyle/>
          <a:p>
            <a:r>
              <a:rPr lang="en-IN" dirty="0">
                <a:solidFill>
                  <a:srgbClr val="FF0000"/>
                </a:solidFill>
                <a:latin typeface="Comic Sans MS" panose="030F0702030302020204" pitchFamily="66" charset="0"/>
              </a:rPr>
              <a:t>Need for Video Compression</a:t>
            </a:r>
          </a:p>
        </p:txBody>
      </p:sp>
      <p:sp>
        <p:nvSpPr>
          <p:cNvPr id="3" name="Content Placeholder 2">
            <a:extLst>
              <a:ext uri="{FF2B5EF4-FFF2-40B4-BE49-F238E27FC236}">
                <a16:creationId xmlns:a16="http://schemas.microsoft.com/office/drawing/2014/main" id="{EC72D692-C2E0-4FDD-8A1F-250BCABF5D8B}"/>
              </a:ext>
            </a:extLst>
          </p:cNvPr>
          <p:cNvSpPr>
            <a:spLocks noGrp="1"/>
          </p:cNvSpPr>
          <p:nvPr>
            <p:ph idx="1"/>
          </p:nvPr>
        </p:nvSpPr>
        <p:spPr/>
        <p:txBody>
          <a:bodyPr>
            <a:normAutofit/>
          </a:bodyPr>
          <a:lstStyle/>
          <a:p>
            <a:r>
              <a:rPr lang="en-IN" dirty="0"/>
              <a:t>HDTV broadcast has resolution of 1920×1080 at 30fps using 8bits to represent primary </a:t>
            </a:r>
            <a:r>
              <a:rPr lang="en-IN" dirty="0" err="1"/>
              <a:t>colors</a:t>
            </a:r>
            <a:r>
              <a:rPr lang="en-IN" dirty="0"/>
              <a:t>. </a:t>
            </a:r>
          </a:p>
          <a:p>
            <a:pPr lvl="1"/>
            <a:r>
              <a:rPr lang="en-IN" dirty="0"/>
              <a:t>This leads to a total of 1.5 Gbps data rate </a:t>
            </a:r>
          </a:p>
          <a:p>
            <a:pPr marL="457200" lvl="1" indent="0">
              <a:buNone/>
            </a:pPr>
            <a:endParaRPr lang="en-IN" dirty="0"/>
          </a:p>
          <a:p>
            <a:r>
              <a:rPr lang="en-IN" dirty="0"/>
              <a:t>But channel </a:t>
            </a:r>
            <a:r>
              <a:rPr lang="en-IN" dirty="0" err="1"/>
              <a:t>b.w.</a:t>
            </a:r>
            <a:r>
              <a:rPr lang="en-IN" dirty="0"/>
              <a:t> is only 6 MHz that supports around 19.2Mbps  data rate only. </a:t>
            </a:r>
          </a:p>
          <a:p>
            <a:pPr lvl="1"/>
            <a:r>
              <a:rPr lang="en-IN" dirty="0"/>
              <a:t>The channel has also to support audio and other data</a:t>
            </a:r>
          </a:p>
          <a:p>
            <a:pPr lvl="1"/>
            <a:r>
              <a:rPr lang="en-IN" dirty="0"/>
              <a:t>Effective data rate reduced to only 18Mbps</a:t>
            </a:r>
          </a:p>
          <a:p>
            <a:r>
              <a:rPr lang="en-IN" dirty="0"/>
              <a:t>Therefore compression required is 1.5Gbps/ 18Mbps = 83</a:t>
            </a:r>
          </a:p>
          <a:p>
            <a:r>
              <a:rPr lang="en-IN" dirty="0"/>
              <a:t>Compression ratio required is 83:1</a:t>
            </a:r>
          </a:p>
          <a:p>
            <a:pPr marL="457200" lvl="1" indent="0">
              <a:buNone/>
            </a:pPr>
            <a:endParaRPr lang="en-IN" dirty="0"/>
          </a:p>
          <a:p>
            <a:endParaRPr lang="en-IN" dirty="0"/>
          </a:p>
        </p:txBody>
      </p:sp>
    </p:spTree>
    <p:extLst>
      <p:ext uri="{BB962C8B-B14F-4D97-AF65-F5344CB8AC3E}">
        <p14:creationId xmlns:p14="http://schemas.microsoft.com/office/powerpoint/2010/main" val="303935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77D6-F4CE-4C44-9702-4740C0CCA0D3}"/>
              </a:ext>
            </a:extLst>
          </p:cNvPr>
          <p:cNvSpPr>
            <a:spLocks noGrp="1"/>
          </p:cNvSpPr>
          <p:nvPr>
            <p:ph type="title"/>
          </p:nvPr>
        </p:nvSpPr>
        <p:spPr/>
        <p:txBody>
          <a:bodyPr/>
          <a:lstStyle/>
          <a:p>
            <a:r>
              <a:rPr lang="en-US" dirty="0">
                <a:solidFill>
                  <a:srgbClr val="FF0000"/>
                </a:solidFill>
                <a:latin typeface="Comic Sans MS" panose="030F0702030302020204" pitchFamily="66" charset="0"/>
              </a:rPr>
              <a:t>Salient features of MPEG-2 video coding</a:t>
            </a:r>
            <a:endParaRPr lang="en-IN"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DC116049-262C-4DFF-BA76-FCB785DE6F54}"/>
              </a:ext>
            </a:extLst>
          </p:cNvPr>
          <p:cNvSpPr>
            <a:spLocks noGrp="1"/>
          </p:cNvSpPr>
          <p:nvPr>
            <p:ph idx="1"/>
          </p:nvPr>
        </p:nvSpPr>
        <p:spPr/>
        <p:txBody>
          <a:bodyPr>
            <a:normAutofit/>
          </a:bodyPr>
          <a:lstStyle/>
          <a:p>
            <a:r>
              <a:rPr lang="en-US" dirty="0"/>
              <a:t>MPEG-2 encodes video using I, P, and B frames similar to MPEG-1 with </a:t>
            </a:r>
            <a:r>
              <a:rPr lang="en-US" b="1" i="1" dirty="0" err="1"/>
              <a:t>halfpixel</a:t>
            </a:r>
            <a:r>
              <a:rPr lang="en-US" b="1" i="1" dirty="0"/>
              <a:t> approximation </a:t>
            </a:r>
            <a:r>
              <a:rPr lang="en-US" dirty="0"/>
              <a:t>for motion vectors.</a:t>
            </a:r>
          </a:p>
          <a:p>
            <a:r>
              <a:rPr lang="en-US" dirty="0"/>
              <a:t>MPEG-2 has support for interlaced video that consists of alternating fields. </a:t>
            </a:r>
          </a:p>
          <a:p>
            <a:pPr lvl="1"/>
            <a:r>
              <a:rPr lang="en-US" dirty="0"/>
              <a:t>During </a:t>
            </a:r>
            <a:r>
              <a:rPr lang="en-US" dirty="0" err="1"/>
              <a:t>intermode</a:t>
            </a:r>
            <a:r>
              <a:rPr lang="en-US" dirty="0"/>
              <a:t> compression, fields need to be predicted from fields. For this, MPEG-2 defines different modes of prediction for predicting frames from frames, fields from fields, and fields from frames.</a:t>
            </a:r>
          </a:p>
          <a:p>
            <a:r>
              <a:rPr lang="en-US" dirty="0"/>
              <a:t>In addition to defining video and audio, MPEG-2 was also designed as a transmission standard providing support for a variety of </a:t>
            </a:r>
            <a:r>
              <a:rPr lang="en-US" b="1" i="1" dirty="0"/>
              <a:t>packet formats </a:t>
            </a:r>
            <a:r>
              <a:rPr lang="en-US" dirty="0"/>
              <a:t>with error-correction capability across noisy channels.</a:t>
            </a:r>
          </a:p>
        </p:txBody>
      </p:sp>
    </p:spTree>
    <p:extLst>
      <p:ext uri="{BB962C8B-B14F-4D97-AF65-F5344CB8AC3E}">
        <p14:creationId xmlns:p14="http://schemas.microsoft.com/office/powerpoint/2010/main" val="171068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21B51-4084-4649-ACD3-CAB7D43D6E22}"/>
              </a:ext>
            </a:extLst>
          </p:cNvPr>
          <p:cNvSpPr>
            <a:spLocks noGrp="1"/>
          </p:cNvSpPr>
          <p:nvPr>
            <p:ph idx="1"/>
          </p:nvPr>
        </p:nvSpPr>
        <p:spPr>
          <a:xfrm>
            <a:off x="838200" y="1240971"/>
            <a:ext cx="10515600" cy="4935992"/>
          </a:xfrm>
        </p:spPr>
        <p:txBody>
          <a:bodyPr/>
          <a:lstStyle/>
          <a:p>
            <a:r>
              <a:rPr lang="en-US" dirty="0"/>
              <a:t>One new aspect introduced in MPEG-2 video was </a:t>
            </a:r>
            <a:r>
              <a:rPr lang="en-US" b="1" i="1" dirty="0">
                <a:solidFill>
                  <a:srgbClr val="00B0F0"/>
                </a:solidFill>
              </a:rPr>
              <a:t>scalable encoding</a:t>
            </a:r>
            <a:r>
              <a:rPr lang="en-US" dirty="0"/>
              <a:t>, which generates coded bit streams in such a way that decoders of varying complexities can decode different resolutions and, thus, different quality from the same bit stream.</a:t>
            </a:r>
          </a:p>
          <a:p>
            <a:pPr marL="0" indent="0">
              <a:buNone/>
            </a:pPr>
            <a:endParaRPr lang="en-US" dirty="0"/>
          </a:p>
          <a:p>
            <a:r>
              <a:rPr lang="en-US" dirty="0"/>
              <a:t>This allows for encoders to encode once and support different bandwidths, having end clients with decoders of different complexity. </a:t>
            </a:r>
          </a:p>
          <a:p>
            <a:endParaRPr lang="en-IN" dirty="0"/>
          </a:p>
        </p:txBody>
      </p:sp>
    </p:spTree>
    <p:extLst>
      <p:ext uri="{BB962C8B-B14F-4D97-AF65-F5344CB8AC3E}">
        <p14:creationId xmlns:p14="http://schemas.microsoft.com/office/powerpoint/2010/main" val="246288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94BF-12D2-4521-A48B-8AC759182EFB}"/>
              </a:ext>
            </a:extLst>
          </p:cNvPr>
          <p:cNvSpPr>
            <a:spLocks noGrp="1"/>
          </p:cNvSpPr>
          <p:nvPr>
            <p:ph type="title"/>
          </p:nvPr>
        </p:nvSpPr>
        <p:spPr/>
        <p:txBody>
          <a:bodyPr/>
          <a:lstStyle/>
          <a:p>
            <a:r>
              <a:rPr lang="en-IN" dirty="0">
                <a:solidFill>
                  <a:srgbClr val="FF0000"/>
                </a:solidFill>
                <a:latin typeface="Comic Sans MS" panose="030F0702030302020204" pitchFamily="66" charset="0"/>
              </a:rPr>
              <a:t>Scalable MPEG-2 video encoding</a:t>
            </a:r>
          </a:p>
        </p:txBody>
      </p:sp>
      <p:pic>
        <p:nvPicPr>
          <p:cNvPr id="5" name="Content Placeholder 4">
            <a:extLst>
              <a:ext uri="{FF2B5EF4-FFF2-40B4-BE49-F238E27FC236}">
                <a16:creationId xmlns:a16="http://schemas.microsoft.com/office/drawing/2014/main" id="{9391DC8C-3AB0-4049-9995-FB60C695269D}"/>
              </a:ext>
            </a:extLst>
          </p:cNvPr>
          <p:cNvPicPr>
            <a:picLocks noGrp="1" noChangeAspect="1"/>
          </p:cNvPicPr>
          <p:nvPr>
            <p:ph idx="1"/>
          </p:nvPr>
        </p:nvPicPr>
        <p:blipFill>
          <a:blip r:embed="rId2"/>
          <a:stretch>
            <a:fillRect/>
          </a:stretch>
        </p:blipFill>
        <p:spPr>
          <a:xfrm>
            <a:off x="2612571" y="1556657"/>
            <a:ext cx="6966858" cy="3548743"/>
          </a:xfrm>
        </p:spPr>
      </p:pic>
      <p:sp>
        <p:nvSpPr>
          <p:cNvPr id="4" name="TextBox 3">
            <a:extLst>
              <a:ext uri="{FF2B5EF4-FFF2-40B4-BE49-F238E27FC236}">
                <a16:creationId xmlns:a16="http://schemas.microsoft.com/office/drawing/2014/main" id="{374962AB-7BB1-46EA-BE5E-B5885A2E66A1}"/>
              </a:ext>
            </a:extLst>
          </p:cNvPr>
          <p:cNvSpPr txBox="1"/>
          <p:nvPr/>
        </p:nvSpPr>
        <p:spPr>
          <a:xfrm>
            <a:off x="1284514" y="5388429"/>
            <a:ext cx="10145486" cy="1200329"/>
          </a:xfrm>
          <a:prstGeom prst="rect">
            <a:avLst/>
          </a:prstGeom>
          <a:noFill/>
        </p:spPr>
        <p:txBody>
          <a:bodyPr wrap="square" rtlCol="0">
            <a:spAutoFit/>
          </a:bodyPr>
          <a:lstStyle/>
          <a:p>
            <a:r>
              <a:rPr lang="en-US" sz="2400" i="1" dirty="0"/>
              <a:t>The input video is broken into two layers, a base layer containing low frequency and an enhancement layer containing high frequency. Both layers are coded independently and then multiplexed into the coded bit stream. </a:t>
            </a:r>
            <a:endParaRPr lang="en-IN" sz="2400" i="1" dirty="0"/>
          </a:p>
        </p:txBody>
      </p:sp>
    </p:spTree>
    <p:extLst>
      <p:ext uri="{BB962C8B-B14F-4D97-AF65-F5344CB8AC3E}">
        <p14:creationId xmlns:p14="http://schemas.microsoft.com/office/powerpoint/2010/main" val="77982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AC43-C0D1-46E0-BC4D-9E024F3B7969}"/>
              </a:ext>
            </a:extLst>
          </p:cNvPr>
          <p:cNvSpPr>
            <a:spLocks noGrp="1"/>
          </p:cNvSpPr>
          <p:nvPr>
            <p:ph type="title"/>
          </p:nvPr>
        </p:nvSpPr>
        <p:spPr/>
        <p:txBody>
          <a:bodyPr/>
          <a:lstStyle/>
          <a:p>
            <a:r>
              <a:rPr lang="en-IN" dirty="0">
                <a:solidFill>
                  <a:srgbClr val="FF0000"/>
                </a:solidFill>
                <a:latin typeface="Comic Sans MS" panose="030F0702030302020204" pitchFamily="66" charset="0"/>
              </a:rPr>
              <a:t>MPEG-4</a:t>
            </a:r>
          </a:p>
        </p:txBody>
      </p:sp>
      <p:sp>
        <p:nvSpPr>
          <p:cNvPr id="3" name="Content Placeholder 2">
            <a:extLst>
              <a:ext uri="{FF2B5EF4-FFF2-40B4-BE49-F238E27FC236}">
                <a16:creationId xmlns:a16="http://schemas.microsoft.com/office/drawing/2014/main" id="{D4851EAC-57B6-4B7D-ADC4-21B68DB03983}"/>
              </a:ext>
            </a:extLst>
          </p:cNvPr>
          <p:cNvSpPr>
            <a:spLocks noGrp="1"/>
          </p:cNvSpPr>
          <p:nvPr>
            <p:ph idx="1"/>
          </p:nvPr>
        </p:nvSpPr>
        <p:spPr/>
        <p:txBody>
          <a:bodyPr/>
          <a:lstStyle/>
          <a:p>
            <a:r>
              <a:rPr lang="en-US" dirty="0"/>
              <a:t>MPEG-4 is one of the latest encoding standards from the MPEG community and has a much broader scope than just encoding video or audio.</a:t>
            </a:r>
          </a:p>
          <a:p>
            <a:r>
              <a:rPr lang="en-US" dirty="0"/>
              <a:t>Finalized and ratified in 1999; however, the later versions such as MPEG-4 version 10 were completed later in 2003.</a:t>
            </a:r>
          </a:p>
          <a:p>
            <a:r>
              <a:rPr lang="en-US" dirty="0"/>
              <a:t>Version 10 of the visual part is also known as </a:t>
            </a:r>
            <a:r>
              <a:rPr lang="en-US" b="1" i="1" dirty="0">
                <a:solidFill>
                  <a:srgbClr val="00B0F0"/>
                </a:solidFill>
              </a:rPr>
              <a:t>MPEG-4 AVC </a:t>
            </a:r>
            <a:r>
              <a:rPr lang="en-US" dirty="0"/>
              <a:t>(Advanced Visual Coding)</a:t>
            </a:r>
          </a:p>
          <a:p>
            <a:r>
              <a:rPr lang="en-US" dirty="0"/>
              <a:t>MPEG-4 arose from a need to have a scalable standard that supports a wide bandwidth range from low bandwidth to high bandwidth.</a:t>
            </a:r>
            <a:endParaRPr lang="en-IN" dirty="0"/>
          </a:p>
        </p:txBody>
      </p:sp>
    </p:spTree>
    <p:extLst>
      <p:ext uri="{BB962C8B-B14F-4D97-AF65-F5344CB8AC3E}">
        <p14:creationId xmlns:p14="http://schemas.microsoft.com/office/powerpoint/2010/main" val="175532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83DB-6A17-4699-B632-FDB92F8DADA1}"/>
              </a:ext>
            </a:extLst>
          </p:cNvPr>
          <p:cNvSpPr>
            <a:spLocks noGrp="1"/>
          </p:cNvSpPr>
          <p:nvPr>
            <p:ph type="title"/>
          </p:nvPr>
        </p:nvSpPr>
        <p:spPr>
          <a:xfrm>
            <a:off x="838200" y="163287"/>
            <a:ext cx="10515600" cy="990599"/>
          </a:xfrm>
        </p:spPr>
        <p:txBody>
          <a:bodyPr/>
          <a:lstStyle/>
          <a:p>
            <a:r>
              <a:rPr lang="en-US" dirty="0">
                <a:solidFill>
                  <a:srgbClr val="FF0000"/>
                </a:solidFill>
                <a:latin typeface="Comic Sans MS" panose="030F0702030302020204" pitchFamily="66" charset="0"/>
              </a:rPr>
              <a:t>Salient features of MPEG-4</a:t>
            </a:r>
            <a:endParaRPr lang="en-IN" dirty="0"/>
          </a:p>
        </p:txBody>
      </p:sp>
      <p:sp>
        <p:nvSpPr>
          <p:cNvPr id="3" name="Content Placeholder 2">
            <a:extLst>
              <a:ext uri="{FF2B5EF4-FFF2-40B4-BE49-F238E27FC236}">
                <a16:creationId xmlns:a16="http://schemas.microsoft.com/office/drawing/2014/main" id="{0A0873AA-EB97-45FB-AFD4-BB6816F59046}"/>
              </a:ext>
            </a:extLst>
          </p:cNvPr>
          <p:cNvSpPr>
            <a:spLocks noGrp="1"/>
          </p:cNvSpPr>
          <p:nvPr>
            <p:ph idx="1"/>
          </p:nvPr>
        </p:nvSpPr>
        <p:spPr>
          <a:xfrm>
            <a:off x="838200" y="1186544"/>
            <a:ext cx="10515600" cy="4561114"/>
          </a:xfrm>
        </p:spPr>
        <p:txBody>
          <a:bodyPr>
            <a:noAutofit/>
          </a:bodyPr>
          <a:lstStyle/>
          <a:p>
            <a:pPr algn="just"/>
            <a:r>
              <a:rPr lang="en-US" sz="2600" dirty="0"/>
              <a:t>It supports both </a:t>
            </a:r>
            <a:r>
              <a:rPr lang="en-US" sz="2600" b="1" i="1" dirty="0"/>
              <a:t>progressive and interlaced </a:t>
            </a:r>
            <a:r>
              <a:rPr lang="en-US" sz="2600" dirty="0"/>
              <a:t>video encoding. </a:t>
            </a:r>
          </a:p>
          <a:p>
            <a:pPr algn="just"/>
            <a:r>
              <a:rPr lang="en-US" sz="2600" dirty="0"/>
              <a:t>The video compression obtained by MPEG-4 </a:t>
            </a:r>
            <a:r>
              <a:rPr lang="en-US" sz="2600" b="1" i="1" dirty="0"/>
              <a:t>ASP (Advanced Simple Profile) </a:t>
            </a:r>
            <a:r>
              <a:rPr lang="en-US" sz="2600" dirty="0"/>
              <a:t>is better than MPEG-2 by </a:t>
            </a:r>
            <a:r>
              <a:rPr lang="en-US" sz="2600" b="1" i="1" dirty="0"/>
              <a:t>25%</a:t>
            </a:r>
            <a:r>
              <a:rPr lang="en-US" sz="2600" dirty="0"/>
              <a:t> for the same video quality. This is because MPEG-4 does </a:t>
            </a:r>
            <a:r>
              <a:rPr lang="en-US" sz="2600" b="1" i="1" dirty="0"/>
              <a:t>quarter-pixel accuracy </a:t>
            </a:r>
            <a:r>
              <a:rPr lang="en-US" sz="2600" dirty="0"/>
              <a:t>during motion prediction.</a:t>
            </a:r>
          </a:p>
          <a:p>
            <a:pPr algn="just"/>
            <a:r>
              <a:rPr lang="en-US" sz="2600" dirty="0"/>
              <a:t>The standard is </a:t>
            </a:r>
            <a:r>
              <a:rPr lang="en-US" sz="2600" b="1" i="1" dirty="0"/>
              <a:t>object based </a:t>
            </a:r>
            <a:r>
              <a:rPr lang="en-US" sz="2600" dirty="0"/>
              <a:t>and supports multiple video streams that can be organized (along with other audio, graphics, image streams).</a:t>
            </a:r>
          </a:p>
          <a:p>
            <a:pPr algn="just"/>
            <a:r>
              <a:rPr lang="en-US" sz="2600" dirty="0"/>
              <a:t>MPEG-4 supports coding video into </a:t>
            </a:r>
            <a:r>
              <a:rPr lang="en-US" sz="2600" b="1" i="1" dirty="0">
                <a:solidFill>
                  <a:srgbClr val="00B0F0"/>
                </a:solidFill>
              </a:rPr>
              <a:t>video object planes</a:t>
            </a:r>
            <a:r>
              <a:rPr lang="en-US" sz="2600" dirty="0"/>
              <a:t>. A video can consist of different video object planes (</a:t>
            </a:r>
            <a:r>
              <a:rPr lang="en-US" sz="2600" b="1" i="1" dirty="0">
                <a:solidFill>
                  <a:srgbClr val="00B0F0"/>
                </a:solidFill>
              </a:rPr>
              <a:t>VOP</a:t>
            </a:r>
            <a:r>
              <a:rPr lang="en-US" sz="2600" dirty="0"/>
              <a:t>s), and the image frames in each VOP can have </a:t>
            </a:r>
            <a:r>
              <a:rPr lang="en-US" sz="2600" b="1" i="1" dirty="0"/>
              <a:t>arbitrary shapes</a:t>
            </a:r>
            <a:r>
              <a:rPr lang="en-US" sz="2600" dirty="0"/>
              <a:t>, not necessarily rectangular. This is useful for sending two video feeds to the client, who can then composite them for a MPEG-4 player.</a:t>
            </a:r>
          </a:p>
        </p:txBody>
      </p:sp>
    </p:spTree>
    <p:extLst>
      <p:ext uri="{BB962C8B-B14F-4D97-AF65-F5344CB8AC3E}">
        <p14:creationId xmlns:p14="http://schemas.microsoft.com/office/powerpoint/2010/main" val="142117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34126-D4E5-47EE-8486-60870CD31BA8}"/>
              </a:ext>
            </a:extLst>
          </p:cNvPr>
          <p:cNvSpPr>
            <a:spLocks noGrp="1"/>
          </p:cNvSpPr>
          <p:nvPr>
            <p:ph idx="1"/>
          </p:nvPr>
        </p:nvSpPr>
        <p:spPr>
          <a:xfrm>
            <a:off x="838200" y="827314"/>
            <a:ext cx="10515600" cy="5349649"/>
          </a:xfrm>
        </p:spPr>
        <p:txBody>
          <a:bodyPr>
            <a:normAutofit/>
          </a:bodyPr>
          <a:lstStyle/>
          <a:p>
            <a:r>
              <a:rPr lang="en-US" dirty="0"/>
              <a:t> For example, one video could be of a reporter in a studio chroma-keyed in front of a blue screen, while the other could be that of an outdoor setting. The composition of both occurs at the client side. This increases the flexibility in creating and distributing content. </a:t>
            </a:r>
          </a:p>
          <a:p>
            <a:pPr marL="0" indent="0">
              <a:buNone/>
            </a:pPr>
            <a:endParaRPr lang="en-US" dirty="0"/>
          </a:p>
          <a:p>
            <a:r>
              <a:rPr lang="en-US" dirty="0"/>
              <a:t>MPEG-4 compression provides </a:t>
            </a:r>
            <a:r>
              <a:rPr lang="en-US" b="1" i="1" dirty="0"/>
              <a:t>temporal scalability</a:t>
            </a:r>
            <a:r>
              <a:rPr lang="en-US" dirty="0"/>
              <a:t>, which utilizes advances in object recognition. By separating the video into different layers, the foreground object, such as an actor or speaker, can be encoded with lower compression while background objects, such as trees and scenery, can be encoded with higher compression. </a:t>
            </a:r>
          </a:p>
        </p:txBody>
      </p:sp>
    </p:spTree>
    <p:extLst>
      <p:ext uri="{BB962C8B-B14F-4D97-AF65-F5344CB8AC3E}">
        <p14:creationId xmlns:p14="http://schemas.microsoft.com/office/powerpoint/2010/main" val="160425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7A80-A2B8-4DCB-A765-DE8D62D68AA1}"/>
              </a:ext>
            </a:extLst>
          </p:cNvPr>
          <p:cNvSpPr>
            <a:spLocks noGrp="1"/>
          </p:cNvSpPr>
          <p:nvPr>
            <p:ph type="title"/>
          </p:nvPr>
        </p:nvSpPr>
        <p:spPr/>
        <p:txBody>
          <a:bodyPr/>
          <a:lstStyle/>
          <a:p>
            <a:r>
              <a:rPr lang="en-IN" dirty="0">
                <a:solidFill>
                  <a:srgbClr val="FF0000"/>
                </a:solidFill>
              </a:rPr>
              <a:t>Object-based coding in MPEG-4</a:t>
            </a:r>
          </a:p>
        </p:txBody>
      </p:sp>
      <p:pic>
        <p:nvPicPr>
          <p:cNvPr id="5" name="Content Placeholder 4">
            <a:extLst>
              <a:ext uri="{FF2B5EF4-FFF2-40B4-BE49-F238E27FC236}">
                <a16:creationId xmlns:a16="http://schemas.microsoft.com/office/drawing/2014/main" id="{A9AC9AF4-0F5F-46CD-9093-D62D7E2CE1B7}"/>
              </a:ext>
            </a:extLst>
          </p:cNvPr>
          <p:cNvPicPr>
            <a:picLocks noGrp="1" noChangeAspect="1"/>
          </p:cNvPicPr>
          <p:nvPr>
            <p:ph idx="1"/>
          </p:nvPr>
        </p:nvPicPr>
        <p:blipFill>
          <a:blip r:embed="rId2"/>
          <a:stretch>
            <a:fillRect/>
          </a:stretch>
        </p:blipFill>
        <p:spPr>
          <a:xfrm>
            <a:off x="1861457" y="2057400"/>
            <a:ext cx="8240486" cy="2928257"/>
          </a:xfrm>
        </p:spPr>
      </p:pic>
    </p:spTree>
    <p:extLst>
      <p:ext uri="{BB962C8B-B14F-4D97-AF65-F5344CB8AC3E}">
        <p14:creationId xmlns:p14="http://schemas.microsoft.com/office/powerpoint/2010/main" val="381845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55EC-15B9-4A8D-A915-6F6FF8841477}"/>
              </a:ext>
            </a:extLst>
          </p:cNvPr>
          <p:cNvSpPr>
            <a:spLocks noGrp="1"/>
          </p:cNvSpPr>
          <p:nvPr>
            <p:ph type="title"/>
          </p:nvPr>
        </p:nvSpPr>
        <p:spPr/>
        <p:txBody>
          <a:bodyPr/>
          <a:lstStyle/>
          <a:p>
            <a:r>
              <a:rPr lang="en-IN" dirty="0">
                <a:solidFill>
                  <a:srgbClr val="FF0000"/>
                </a:solidFill>
                <a:latin typeface="Comic Sans MS" panose="030F0702030302020204" pitchFamily="66" charset="0"/>
              </a:rPr>
              <a:t>Basics of Video Compression</a:t>
            </a:r>
          </a:p>
        </p:txBody>
      </p:sp>
      <p:sp>
        <p:nvSpPr>
          <p:cNvPr id="3" name="Content Placeholder 2">
            <a:extLst>
              <a:ext uri="{FF2B5EF4-FFF2-40B4-BE49-F238E27FC236}">
                <a16:creationId xmlns:a16="http://schemas.microsoft.com/office/drawing/2014/main" id="{F8C2D26D-FBA4-4658-9796-15E02B56DED4}"/>
              </a:ext>
            </a:extLst>
          </p:cNvPr>
          <p:cNvSpPr>
            <a:spLocks noGrp="1"/>
          </p:cNvSpPr>
          <p:nvPr>
            <p:ph idx="1"/>
          </p:nvPr>
        </p:nvSpPr>
        <p:spPr/>
        <p:txBody>
          <a:bodyPr>
            <a:normAutofit lnSpcReduction="10000"/>
          </a:bodyPr>
          <a:lstStyle/>
          <a:p>
            <a:r>
              <a:rPr lang="en-IN" dirty="0"/>
              <a:t>Video consist of time-ordered sequence of frames, i.e. images. </a:t>
            </a:r>
          </a:p>
          <a:p>
            <a:pPr marL="0" indent="0">
              <a:buNone/>
            </a:pPr>
            <a:endParaRPr lang="en-IN" dirty="0"/>
          </a:p>
          <a:p>
            <a:r>
              <a:rPr lang="en-IN" dirty="0"/>
              <a:t>Images are having highly redundant data i.e. adjacent pixels are highly correlated. </a:t>
            </a:r>
          </a:p>
          <a:p>
            <a:pPr marL="0" indent="0">
              <a:buNone/>
            </a:pPr>
            <a:endParaRPr lang="en-IN" dirty="0"/>
          </a:p>
          <a:p>
            <a:r>
              <a:rPr lang="en-IN" dirty="0"/>
              <a:t>Image compression techniques </a:t>
            </a:r>
            <a:r>
              <a:rPr lang="en-US" dirty="0"/>
              <a:t>mostly exploit both </a:t>
            </a:r>
            <a:r>
              <a:rPr lang="en-US" dirty="0">
                <a:solidFill>
                  <a:srgbClr val="00B0F0"/>
                </a:solidFill>
              </a:rPr>
              <a:t>spatial</a:t>
            </a:r>
            <a:r>
              <a:rPr lang="en-US" dirty="0">
                <a:solidFill>
                  <a:srgbClr val="FF0000"/>
                </a:solidFill>
              </a:rPr>
              <a:t> </a:t>
            </a:r>
            <a:r>
              <a:rPr lang="en-US" dirty="0"/>
              <a:t>and </a:t>
            </a:r>
            <a:r>
              <a:rPr lang="en-US" dirty="0">
                <a:solidFill>
                  <a:srgbClr val="00B0F0"/>
                </a:solidFill>
              </a:rPr>
              <a:t>spectral</a:t>
            </a:r>
            <a:r>
              <a:rPr lang="en-US" dirty="0">
                <a:solidFill>
                  <a:srgbClr val="FF0000"/>
                </a:solidFill>
              </a:rPr>
              <a:t> </a:t>
            </a:r>
            <a:r>
              <a:rPr lang="en-US" dirty="0"/>
              <a:t>redundancy. </a:t>
            </a:r>
          </a:p>
          <a:p>
            <a:endParaRPr lang="en-US" dirty="0"/>
          </a:p>
          <a:p>
            <a:r>
              <a:rPr lang="en-US" dirty="0"/>
              <a:t>Image compression techniques like JPEG can be used to compress frames individually ?</a:t>
            </a:r>
          </a:p>
          <a:p>
            <a:endParaRPr lang="en-US" dirty="0"/>
          </a:p>
          <a:p>
            <a:endParaRPr lang="en-IN" dirty="0"/>
          </a:p>
        </p:txBody>
      </p:sp>
    </p:spTree>
    <p:extLst>
      <p:ext uri="{BB962C8B-B14F-4D97-AF65-F5344CB8AC3E}">
        <p14:creationId xmlns:p14="http://schemas.microsoft.com/office/powerpoint/2010/main" val="114623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1C19B-02C3-4528-B321-14414C056B54}"/>
              </a:ext>
            </a:extLst>
          </p:cNvPr>
          <p:cNvSpPr>
            <a:spLocks noGrp="1"/>
          </p:cNvSpPr>
          <p:nvPr>
            <p:ph idx="1"/>
          </p:nvPr>
        </p:nvSpPr>
        <p:spPr>
          <a:xfrm>
            <a:off x="838200" y="1306286"/>
            <a:ext cx="10515600" cy="4870677"/>
          </a:xfrm>
        </p:spPr>
        <p:txBody>
          <a:bodyPr>
            <a:normAutofit lnSpcReduction="10000"/>
          </a:bodyPr>
          <a:lstStyle/>
          <a:p>
            <a:pPr algn="just"/>
            <a:r>
              <a:rPr lang="en-US" dirty="0"/>
              <a:t>However, significantly higher compression rates can be achieved by exploiting another kind of redundancy in video—</a:t>
            </a:r>
            <a:r>
              <a:rPr lang="en-US" b="1" i="1" dirty="0">
                <a:solidFill>
                  <a:srgbClr val="00B0F0"/>
                </a:solidFill>
              </a:rPr>
              <a:t>temporal redundancy</a:t>
            </a:r>
            <a:r>
              <a:rPr lang="en-US" dirty="0"/>
              <a:t>.</a:t>
            </a:r>
          </a:p>
          <a:p>
            <a:pPr marL="0" indent="0" algn="just">
              <a:buNone/>
            </a:pPr>
            <a:endParaRPr lang="en-US" dirty="0"/>
          </a:p>
          <a:p>
            <a:pPr algn="just"/>
            <a:r>
              <a:rPr lang="en-US" dirty="0"/>
              <a:t>Just as pixel values are locally similar within a frame, they are also correlated across frames.</a:t>
            </a:r>
          </a:p>
          <a:p>
            <a:pPr algn="just"/>
            <a:endParaRPr lang="en-US" dirty="0"/>
          </a:p>
          <a:p>
            <a:pPr algn="just"/>
            <a:r>
              <a:rPr lang="en-US" dirty="0"/>
              <a:t>For example, when you see a video, most pixels that constitute the backdrop or background do not vary much from frame to frame. Areas may move either when objects in the video move, or when the camera moves, but this movement is continuous and, hence, predictable.</a:t>
            </a:r>
            <a:endParaRPr lang="en-IN" dirty="0"/>
          </a:p>
        </p:txBody>
      </p:sp>
    </p:spTree>
    <p:extLst>
      <p:ext uri="{BB962C8B-B14F-4D97-AF65-F5344CB8AC3E}">
        <p14:creationId xmlns:p14="http://schemas.microsoft.com/office/powerpoint/2010/main" val="166119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5D99-238B-47E0-9865-C27C273C0F01}"/>
              </a:ext>
            </a:extLst>
          </p:cNvPr>
          <p:cNvSpPr>
            <a:spLocks noGrp="1"/>
          </p:cNvSpPr>
          <p:nvPr>
            <p:ph type="title"/>
          </p:nvPr>
        </p:nvSpPr>
        <p:spPr>
          <a:xfrm>
            <a:off x="838200" y="365125"/>
            <a:ext cx="10515600" cy="897619"/>
          </a:xfrm>
        </p:spPr>
        <p:txBody>
          <a:bodyPr>
            <a:normAutofit/>
          </a:bodyPr>
          <a:lstStyle/>
          <a:p>
            <a:r>
              <a:rPr lang="en-IN" sz="2800" dirty="0">
                <a:solidFill>
                  <a:srgbClr val="C00000"/>
                </a:solidFill>
              </a:rPr>
              <a:t>Temporal Redundancy</a:t>
            </a:r>
          </a:p>
        </p:txBody>
      </p:sp>
      <p:pic>
        <p:nvPicPr>
          <p:cNvPr id="5" name="Content Placeholder 4">
            <a:extLst>
              <a:ext uri="{FF2B5EF4-FFF2-40B4-BE49-F238E27FC236}">
                <a16:creationId xmlns:a16="http://schemas.microsoft.com/office/drawing/2014/main" id="{AEF6DE2F-F074-4C8C-A5ED-229D5905D7B6}"/>
              </a:ext>
            </a:extLst>
          </p:cNvPr>
          <p:cNvPicPr>
            <a:picLocks noGrp="1" noChangeAspect="1"/>
          </p:cNvPicPr>
          <p:nvPr>
            <p:ph idx="1"/>
          </p:nvPr>
        </p:nvPicPr>
        <p:blipFill>
          <a:blip r:embed="rId2"/>
          <a:stretch>
            <a:fillRect/>
          </a:stretch>
        </p:blipFill>
        <p:spPr>
          <a:xfrm>
            <a:off x="3080658" y="1143001"/>
            <a:ext cx="5159828" cy="3559627"/>
          </a:xfrm>
        </p:spPr>
      </p:pic>
      <p:sp>
        <p:nvSpPr>
          <p:cNvPr id="6" name="TextBox 5">
            <a:extLst>
              <a:ext uri="{FF2B5EF4-FFF2-40B4-BE49-F238E27FC236}">
                <a16:creationId xmlns:a16="http://schemas.microsoft.com/office/drawing/2014/main" id="{5E2E35C0-F17C-4FC8-8215-D5DEF9C112EA}"/>
              </a:ext>
            </a:extLst>
          </p:cNvPr>
          <p:cNvSpPr txBox="1"/>
          <p:nvPr/>
        </p:nvSpPr>
        <p:spPr>
          <a:xfrm>
            <a:off x="1328057" y="5105400"/>
            <a:ext cx="9677400" cy="1446550"/>
          </a:xfrm>
          <a:prstGeom prst="rect">
            <a:avLst/>
          </a:prstGeom>
          <a:noFill/>
        </p:spPr>
        <p:txBody>
          <a:bodyPr wrap="square" rtlCol="0">
            <a:spAutoFit/>
          </a:bodyPr>
          <a:lstStyle/>
          <a:p>
            <a:pPr algn="just"/>
            <a:r>
              <a:rPr lang="en-US" sz="2200" dirty="0"/>
              <a:t>Although each frame is different on a pixel-by-pixel basis, there is a great deal of correlation from frame to frame. The girl in the foreground moves, so the pixels on her face/dress have different locations in each frame, but the color values of these pixels do not change much.</a:t>
            </a:r>
            <a:endParaRPr lang="en-IN" sz="2200" dirty="0"/>
          </a:p>
        </p:txBody>
      </p:sp>
    </p:spTree>
    <p:extLst>
      <p:ext uri="{BB962C8B-B14F-4D97-AF65-F5344CB8AC3E}">
        <p14:creationId xmlns:p14="http://schemas.microsoft.com/office/powerpoint/2010/main" val="82967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04CB5-09FF-42DF-9390-894DB00FF1EC}"/>
              </a:ext>
            </a:extLst>
          </p:cNvPr>
          <p:cNvSpPr>
            <a:spLocks noGrp="1"/>
          </p:cNvSpPr>
          <p:nvPr>
            <p:ph idx="1"/>
          </p:nvPr>
        </p:nvSpPr>
        <p:spPr>
          <a:xfrm>
            <a:off x="838200" y="1153886"/>
            <a:ext cx="10515600" cy="5023077"/>
          </a:xfrm>
        </p:spPr>
        <p:txBody>
          <a:bodyPr>
            <a:normAutofit lnSpcReduction="10000"/>
          </a:bodyPr>
          <a:lstStyle/>
          <a:p>
            <a:r>
              <a:rPr lang="en-US" dirty="0"/>
              <a:t>For video, it makes more sense to code only the changed information from frame to frame rather than coding the whole frame—akin to the </a:t>
            </a:r>
            <a:r>
              <a:rPr lang="en-US" b="1" i="1" dirty="0">
                <a:solidFill>
                  <a:srgbClr val="00B0F0"/>
                </a:solidFill>
              </a:rPr>
              <a:t>predictive DPCM techniques.</a:t>
            </a:r>
          </a:p>
          <a:p>
            <a:r>
              <a:rPr lang="en-US" dirty="0"/>
              <a:t>The temporal correlation should result in the difference frame having lower information content than the frame itself.</a:t>
            </a:r>
          </a:p>
          <a:p>
            <a:r>
              <a:rPr lang="en-US" dirty="0"/>
              <a:t>It would, therefore, be more efficient to encode the video by encoding the difference frames. </a:t>
            </a:r>
          </a:p>
          <a:p>
            <a:r>
              <a:rPr lang="en-US" dirty="0"/>
              <a:t>Practically, however, the coherency from frame to frame is better exploited by observing that groups of contiguous pixels, rather than individual pixels, move together with the same motion vector. Therefore, it makes more sense to predict frame n +1 in the form of regions or blocks rather than individual pixels.</a:t>
            </a:r>
            <a:endParaRPr lang="en-IN" b="1" i="1" dirty="0">
              <a:solidFill>
                <a:srgbClr val="00B0F0"/>
              </a:solidFill>
            </a:endParaRPr>
          </a:p>
        </p:txBody>
      </p:sp>
    </p:spTree>
    <p:extLst>
      <p:ext uri="{BB962C8B-B14F-4D97-AF65-F5344CB8AC3E}">
        <p14:creationId xmlns:p14="http://schemas.microsoft.com/office/powerpoint/2010/main" val="24587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1917-3707-4A91-A309-6C794B14AD0F}"/>
              </a:ext>
            </a:extLst>
          </p:cNvPr>
          <p:cNvSpPr>
            <a:spLocks noGrp="1"/>
          </p:cNvSpPr>
          <p:nvPr>
            <p:ph type="title"/>
          </p:nvPr>
        </p:nvSpPr>
        <p:spPr/>
        <p:txBody>
          <a:bodyPr>
            <a:normAutofit fontScale="90000"/>
          </a:bodyPr>
          <a:lstStyle/>
          <a:p>
            <a:br>
              <a:rPr lang="en-IN" dirty="0"/>
            </a:br>
            <a:br>
              <a:rPr lang="en-IN" dirty="0"/>
            </a:br>
            <a:r>
              <a:rPr lang="en-IN" b="1" dirty="0">
                <a:solidFill>
                  <a:srgbClr val="FF0000"/>
                </a:solidFill>
              </a:rPr>
              <a:t>Frame difference</a:t>
            </a:r>
          </a:p>
        </p:txBody>
      </p:sp>
      <p:pic>
        <p:nvPicPr>
          <p:cNvPr id="5" name="Content Placeholder 4">
            <a:extLst>
              <a:ext uri="{FF2B5EF4-FFF2-40B4-BE49-F238E27FC236}">
                <a16:creationId xmlns:a16="http://schemas.microsoft.com/office/drawing/2014/main" id="{D138323B-9407-4127-A76B-90FB5CD39915}"/>
              </a:ext>
            </a:extLst>
          </p:cNvPr>
          <p:cNvPicPr>
            <a:picLocks noGrp="1" noChangeAspect="1"/>
          </p:cNvPicPr>
          <p:nvPr>
            <p:ph idx="1"/>
          </p:nvPr>
        </p:nvPicPr>
        <p:blipFill>
          <a:blip r:embed="rId2"/>
          <a:stretch>
            <a:fillRect/>
          </a:stretch>
        </p:blipFill>
        <p:spPr>
          <a:xfrm>
            <a:off x="2797628" y="2438400"/>
            <a:ext cx="6868885" cy="2337634"/>
          </a:xfrm>
        </p:spPr>
      </p:pic>
    </p:spTree>
    <p:extLst>
      <p:ext uri="{BB962C8B-B14F-4D97-AF65-F5344CB8AC3E}">
        <p14:creationId xmlns:p14="http://schemas.microsoft.com/office/powerpoint/2010/main" val="302756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0EBE-452E-4B8A-9E88-69D308F75461}"/>
              </a:ext>
            </a:extLst>
          </p:cNvPr>
          <p:cNvSpPr>
            <a:spLocks noGrp="1"/>
          </p:cNvSpPr>
          <p:nvPr>
            <p:ph type="title"/>
          </p:nvPr>
        </p:nvSpPr>
        <p:spPr/>
        <p:txBody>
          <a:bodyPr/>
          <a:lstStyle/>
          <a:p>
            <a:r>
              <a:rPr lang="en-IN" dirty="0">
                <a:solidFill>
                  <a:srgbClr val="FF0000"/>
                </a:solidFill>
                <a:latin typeface="Comic Sans MS" panose="030F0702030302020204" pitchFamily="66" charset="0"/>
              </a:rPr>
              <a:t>Key Idea</a:t>
            </a:r>
          </a:p>
        </p:txBody>
      </p:sp>
      <p:sp>
        <p:nvSpPr>
          <p:cNvPr id="3" name="Content Placeholder 2">
            <a:extLst>
              <a:ext uri="{FF2B5EF4-FFF2-40B4-BE49-F238E27FC236}">
                <a16:creationId xmlns:a16="http://schemas.microsoft.com/office/drawing/2014/main" id="{E8B2BE96-C063-4E65-B944-070D55C747C8}"/>
              </a:ext>
            </a:extLst>
          </p:cNvPr>
          <p:cNvSpPr>
            <a:spLocks noGrp="1"/>
          </p:cNvSpPr>
          <p:nvPr>
            <p:ph idx="1"/>
          </p:nvPr>
        </p:nvSpPr>
        <p:spPr/>
        <p:txBody>
          <a:bodyPr/>
          <a:lstStyle/>
          <a:p>
            <a:pPr algn="just"/>
            <a:r>
              <a:rPr lang="en-IN" dirty="0"/>
              <a:t>Predict a new frame from the previous frame and specify the prediction error.</a:t>
            </a:r>
          </a:p>
          <a:p>
            <a:pPr algn="just"/>
            <a:r>
              <a:rPr lang="en-IN" dirty="0"/>
              <a:t>Prediction error can be coded using image coding methods.</a:t>
            </a:r>
          </a:p>
          <a:p>
            <a:pPr algn="just"/>
            <a:r>
              <a:rPr lang="en-IN" dirty="0"/>
              <a:t>Prediction from past frames is known as </a:t>
            </a:r>
            <a:r>
              <a:rPr lang="en-IN" i="1" dirty="0">
                <a:solidFill>
                  <a:srgbClr val="00B0F0"/>
                </a:solidFill>
              </a:rPr>
              <a:t>forward prediction</a:t>
            </a:r>
            <a:r>
              <a:rPr lang="en-IN" dirty="0"/>
              <a:t>. </a:t>
            </a:r>
          </a:p>
          <a:p>
            <a:pPr algn="just"/>
            <a:r>
              <a:rPr lang="en-US" dirty="0"/>
              <a:t>The current image frame, which needs to be compressed, is known as the </a:t>
            </a:r>
            <a:r>
              <a:rPr lang="en-US" i="1" dirty="0">
                <a:solidFill>
                  <a:srgbClr val="00B0F0"/>
                </a:solidFill>
              </a:rPr>
              <a:t>target frame</a:t>
            </a:r>
            <a:r>
              <a:rPr lang="en-US" dirty="0"/>
              <a:t>. The target frame is predicted on a block-by-block basis from a previous frame, which is known as the </a:t>
            </a:r>
            <a:r>
              <a:rPr lang="en-US" i="1" dirty="0">
                <a:solidFill>
                  <a:srgbClr val="00B0F0"/>
                </a:solidFill>
              </a:rPr>
              <a:t>reference frame. </a:t>
            </a:r>
          </a:p>
          <a:p>
            <a:pPr algn="just"/>
            <a:r>
              <a:rPr lang="en-US" dirty="0"/>
              <a:t>Video compression makes use of </a:t>
            </a:r>
            <a:r>
              <a:rPr lang="en-US" i="1" dirty="0">
                <a:solidFill>
                  <a:srgbClr val="00B0F0"/>
                </a:solidFill>
              </a:rPr>
              <a:t>motion compensation</a:t>
            </a:r>
            <a:r>
              <a:rPr lang="en-US" dirty="0">
                <a:solidFill>
                  <a:srgbClr val="00B0F0"/>
                </a:solidFill>
              </a:rPr>
              <a:t> </a:t>
            </a:r>
            <a:r>
              <a:rPr lang="en-US" dirty="0"/>
              <a:t>to predict a frame from the previous and/or next frame.</a:t>
            </a:r>
          </a:p>
          <a:p>
            <a:pPr algn="just"/>
            <a:endParaRPr lang="en-IN" i="1" dirty="0">
              <a:solidFill>
                <a:srgbClr val="00B0F0"/>
              </a:solidFill>
            </a:endParaRPr>
          </a:p>
        </p:txBody>
      </p:sp>
    </p:spTree>
    <p:extLst>
      <p:ext uri="{BB962C8B-B14F-4D97-AF65-F5344CB8AC3E}">
        <p14:creationId xmlns:p14="http://schemas.microsoft.com/office/powerpoint/2010/main" val="393569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CC35-E648-4EFA-AD39-2E0371E639AC}"/>
              </a:ext>
            </a:extLst>
          </p:cNvPr>
          <p:cNvSpPr>
            <a:spLocks noGrp="1"/>
          </p:cNvSpPr>
          <p:nvPr>
            <p:ph type="title"/>
          </p:nvPr>
        </p:nvSpPr>
        <p:spPr>
          <a:xfrm>
            <a:off x="838200" y="609599"/>
            <a:ext cx="10515600" cy="852489"/>
          </a:xfrm>
        </p:spPr>
        <p:txBody>
          <a:bodyPr>
            <a:normAutofit/>
          </a:bodyPr>
          <a:lstStyle/>
          <a:p>
            <a:r>
              <a:rPr lang="en-IN" dirty="0">
                <a:solidFill>
                  <a:srgbClr val="FF0000"/>
                </a:solidFill>
                <a:latin typeface="Comic Sans MS" panose="030F0702030302020204" pitchFamily="66" charset="0"/>
              </a:rPr>
              <a:t>Key Terms</a:t>
            </a:r>
          </a:p>
        </p:txBody>
      </p:sp>
      <p:sp>
        <p:nvSpPr>
          <p:cNvPr id="3" name="Content Placeholder 2">
            <a:extLst>
              <a:ext uri="{FF2B5EF4-FFF2-40B4-BE49-F238E27FC236}">
                <a16:creationId xmlns:a16="http://schemas.microsoft.com/office/drawing/2014/main" id="{012CAB1D-2034-488F-A133-DB6C8B360771}"/>
              </a:ext>
            </a:extLst>
          </p:cNvPr>
          <p:cNvSpPr>
            <a:spLocks noGrp="1"/>
          </p:cNvSpPr>
          <p:nvPr>
            <p:ph idx="1"/>
          </p:nvPr>
        </p:nvSpPr>
        <p:spPr>
          <a:xfrm>
            <a:off x="838200" y="1578430"/>
            <a:ext cx="10515600" cy="4811484"/>
          </a:xfrm>
        </p:spPr>
        <p:txBody>
          <a:bodyPr>
            <a:normAutofit lnSpcReduction="10000"/>
          </a:bodyPr>
          <a:lstStyle/>
          <a:p>
            <a:pPr algn="just"/>
            <a:r>
              <a:rPr lang="en-IN" b="1" i="1" dirty="0">
                <a:solidFill>
                  <a:srgbClr val="00B0F0"/>
                </a:solidFill>
              </a:rPr>
              <a:t>Macro Blocks: </a:t>
            </a:r>
            <a:r>
              <a:rPr lang="en-IN" dirty="0"/>
              <a:t>Compression method works on a block of 16×16 pixels called macro blocks. </a:t>
            </a:r>
          </a:p>
          <a:p>
            <a:pPr algn="just"/>
            <a:r>
              <a:rPr lang="en-IN" b="1" i="1" dirty="0">
                <a:solidFill>
                  <a:srgbClr val="00B0F0"/>
                </a:solidFill>
              </a:rPr>
              <a:t>I (intra) frames</a:t>
            </a:r>
          </a:p>
          <a:p>
            <a:pPr lvl="1" algn="just"/>
            <a:r>
              <a:rPr lang="en-IN" dirty="0"/>
              <a:t>Independent frames</a:t>
            </a:r>
          </a:p>
          <a:p>
            <a:pPr lvl="1" algn="just"/>
            <a:r>
              <a:rPr lang="en-IN" dirty="0"/>
              <a:t>Coded without reference to other frames</a:t>
            </a:r>
          </a:p>
          <a:p>
            <a:pPr lvl="1" algn="just"/>
            <a:r>
              <a:rPr lang="en-US" dirty="0"/>
              <a:t>I frames are interspersed periodically in the encoding process, and provide access points to the decoder to decode the succeeding predicted frames.</a:t>
            </a:r>
            <a:endParaRPr lang="en-IN" dirty="0"/>
          </a:p>
          <a:p>
            <a:pPr algn="just"/>
            <a:r>
              <a:rPr lang="en-IN" b="1" i="1" dirty="0">
                <a:solidFill>
                  <a:srgbClr val="00B0F0"/>
                </a:solidFill>
              </a:rPr>
              <a:t>Inter or P (Predictive) frame</a:t>
            </a:r>
          </a:p>
          <a:p>
            <a:pPr lvl="1" algn="just"/>
            <a:r>
              <a:rPr lang="en-IN" dirty="0"/>
              <a:t>Not independent</a:t>
            </a:r>
          </a:p>
          <a:p>
            <a:pPr lvl="1" algn="just"/>
            <a:r>
              <a:rPr lang="en-IN" dirty="0"/>
              <a:t>These frames are predicted from a past frame (I or P)</a:t>
            </a:r>
          </a:p>
          <a:p>
            <a:pPr lvl="1" algn="just"/>
            <a:r>
              <a:rPr lang="en-IN" dirty="0"/>
              <a:t>Coded by forward predictive coding</a:t>
            </a:r>
          </a:p>
          <a:p>
            <a:pPr lvl="2" algn="just"/>
            <a:r>
              <a:rPr lang="en-IN" dirty="0"/>
              <a:t>Current macro block is predicted from similar macro block in the previous I or P frame and the difference between the macro blocks is coded.</a:t>
            </a:r>
          </a:p>
          <a:p>
            <a:pPr marL="457200" lvl="1" indent="0">
              <a:buNone/>
            </a:pPr>
            <a:endParaRPr lang="en-IN" dirty="0"/>
          </a:p>
        </p:txBody>
      </p:sp>
    </p:spTree>
    <p:extLst>
      <p:ext uri="{BB962C8B-B14F-4D97-AF65-F5344CB8AC3E}">
        <p14:creationId xmlns:p14="http://schemas.microsoft.com/office/powerpoint/2010/main" val="3260500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1825</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Comic Sans MS</vt:lpstr>
      <vt:lpstr>Office Theme</vt:lpstr>
      <vt:lpstr>Multimedia Systems Lecture – 33, 34</vt:lpstr>
      <vt:lpstr>Need for Video Compression</vt:lpstr>
      <vt:lpstr>Basics of Video Compression</vt:lpstr>
      <vt:lpstr>PowerPoint Presentation</vt:lpstr>
      <vt:lpstr>Temporal Redundancy</vt:lpstr>
      <vt:lpstr>PowerPoint Presentation</vt:lpstr>
      <vt:lpstr>  Frame difference</vt:lpstr>
      <vt:lpstr>Key Idea</vt:lpstr>
      <vt:lpstr>Key Terms</vt:lpstr>
      <vt:lpstr>Macroblocks and motion vector in video compression</vt:lpstr>
      <vt:lpstr>P-frame coding based on motion compensation</vt:lpstr>
      <vt:lpstr>MPEG-1 Evolution</vt:lpstr>
      <vt:lpstr>PowerPoint Presentation</vt:lpstr>
      <vt:lpstr>The need for bidirectional search</vt:lpstr>
      <vt:lpstr>Motion Compensation in MPEG-1</vt:lpstr>
      <vt:lpstr>PowerPoint Presentation</vt:lpstr>
      <vt:lpstr>MPEG Frame sequence</vt:lpstr>
      <vt:lpstr>PowerPoint Presentation</vt:lpstr>
      <vt:lpstr>MPEG-2</vt:lpstr>
      <vt:lpstr>Salient features of MPEG-2 video coding</vt:lpstr>
      <vt:lpstr>PowerPoint Presentation</vt:lpstr>
      <vt:lpstr>Scalable MPEG-2 video encoding</vt:lpstr>
      <vt:lpstr>MPEG-4</vt:lpstr>
      <vt:lpstr>Salient features of MPEG-4</vt:lpstr>
      <vt:lpstr>PowerPoint Presentation</vt:lpstr>
      <vt:lpstr>Object-based coding in MPEG-4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33</dc:title>
  <dc:creator>Priyambada Subudhi</dc:creator>
  <cp:lastModifiedBy>Priyambada Subudhi</cp:lastModifiedBy>
  <cp:revision>6</cp:revision>
  <dcterms:created xsi:type="dcterms:W3CDTF">2022-04-05T09:35:24Z</dcterms:created>
  <dcterms:modified xsi:type="dcterms:W3CDTF">2022-04-07T09:21:57Z</dcterms:modified>
</cp:coreProperties>
</file>