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96CC-001D-486E-9A26-53217C4A34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75AF9C-A362-43AB-850F-8C7562F20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6DC09A9-3EB4-43EF-A4A1-097AD755E816}"/>
              </a:ext>
            </a:extLst>
          </p:cNvPr>
          <p:cNvSpPr>
            <a:spLocks noGrp="1"/>
          </p:cNvSpPr>
          <p:nvPr>
            <p:ph type="dt" sz="half" idx="10"/>
          </p:nvPr>
        </p:nvSpPr>
        <p:spPr/>
        <p:txBody>
          <a:bodyPr/>
          <a:lstStyle/>
          <a:p>
            <a:fld id="{E29B9DAD-C127-4EBC-856A-F6064A899996}" type="datetimeFigureOut">
              <a:rPr lang="en-IN" smtClean="0"/>
              <a:t>12-04-2022</a:t>
            </a:fld>
            <a:endParaRPr lang="en-IN"/>
          </a:p>
        </p:txBody>
      </p:sp>
      <p:sp>
        <p:nvSpPr>
          <p:cNvPr id="5" name="Footer Placeholder 4">
            <a:extLst>
              <a:ext uri="{FF2B5EF4-FFF2-40B4-BE49-F238E27FC236}">
                <a16:creationId xmlns:a16="http://schemas.microsoft.com/office/drawing/2014/main" id="{674CBF64-03B1-4C14-B7C4-1E057DA4AD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3A2511-5AF4-46D9-BB1B-21EBEBD1E7F6}"/>
              </a:ext>
            </a:extLst>
          </p:cNvPr>
          <p:cNvSpPr>
            <a:spLocks noGrp="1"/>
          </p:cNvSpPr>
          <p:nvPr>
            <p:ph type="sldNum" sz="quarter" idx="12"/>
          </p:nvPr>
        </p:nvSpPr>
        <p:spPr/>
        <p:txBody>
          <a:bodyPr/>
          <a:lstStyle/>
          <a:p>
            <a:fld id="{C4AB21BE-B970-47B5-A57C-397C38E970D1}" type="slidenum">
              <a:rPr lang="en-IN" smtClean="0"/>
              <a:t>‹#›</a:t>
            </a:fld>
            <a:endParaRPr lang="en-IN"/>
          </a:p>
        </p:txBody>
      </p:sp>
    </p:spTree>
    <p:extLst>
      <p:ext uri="{BB962C8B-B14F-4D97-AF65-F5344CB8AC3E}">
        <p14:creationId xmlns:p14="http://schemas.microsoft.com/office/powerpoint/2010/main" val="3290983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5A819-1C13-4DDC-B1EB-1E400CC099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3DDA08-5BC9-41BA-8677-797F8419A4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01953F-AD8C-466C-AE2A-455496DDBC70}"/>
              </a:ext>
            </a:extLst>
          </p:cNvPr>
          <p:cNvSpPr>
            <a:spLocks noGrp="1"/>
          </p:cNvSpPr>
          <p:nvPr>
            <p:ph type="dt" sz="half" idx="10"/>
          </p:nvPr>
        </p:nvSpPr>
        <p:spPr/>
        <p:txBody>
          <a:bodyPr/>
          <a:lstStyle/>
          <a:p>
            <a:fld id="{E29B9DAD-C127-4EBC-856A-F6064A899996}" type="datetimeFigureOut">
              <a:rPr lang="en-IN" smtClean="0"/>
              <a:t>12-04-2022</a:t>
            </a:fld>
            <a:endParaRPr lang="en-IN"/>
          </a:p>
        </p:txBody>
      </p:sp>
      <p:sp>
        <p:nvSpPr>
          <p:cNvPr id="5" name="Footer Placeholder 4">
            <a:extLst>
              <a:ext uri="{FF2B5EF4-FFF2-40B4-BE49-F238E27FC236}">
                <a16:creationId xmlns:a16="http://schemas.microsoft.com/office/drawing/2014/main" id="{A05C3353-3CCE-4118-83F5-A47004249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EA5547-C99D-4766-8365-9C4ED28E7450}"/>
              </a:ext>
            </a:extLst>
          </p:cNvPr>
          <p:cNvSpPr>
            <a:spLocks noGrp="1"/>
          </p:cNvSpPr>
          <p:nvPr>
            <p:ph type="sldNum" sz="quarter" idx="12"/>
          </p:nvPr>
        </p:nvSpPr>
        <p:spPr/>
        <p:txBody>
          <a:bodyPr/>
          <a:lstStyle/>
          <a:p>
            <a:fld id="{C4AB21BE-B970-47B5-A57C-397C38E970D1}" type="slidenum">
              <a:rPr lang="en-IN" smtClean="0"/>
              <a:t>‹#›</a:t>
            </a:fld>
            <a:endParaRPr lang="en-IN"/>
          </a:p>
        </p:txBody>
      </p:sp>
    </p:spTree>
    <p:extLst>
      <p:ext uri="{BB962C8B-B14F-4D97-AF65-F5344CB8AC3E}">
        <p14:creationId xmlns:p14="http://schemas.microsoft.com/office/powerpoint/2010/main" val="230440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37D816-CDBA-4527-B9C2-8153DCAB8E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BA5248-63CA-460B-AD57-4388BEAE6F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5B5E58-3E37-43CC-B26B-34C2C880FF28}"/>
              </a:ext>
            </a:extLst>
          </p:cNvPr>
          <p:cNvSpPr>
            <a:spLocks noGrp="1"/>
          </p:cNvSpPr>
          <p:nvPr>
            <p:ph type="dt" sz="half" idx="10"/>
          </p:nvPr>
        </p:nvSpPr>
        <p:spPr/>
        <p:txBody>
          <a:bodyPr/>
          <a:lstStyle/>
          <a:p>
            <a:fld id="{E29B9DAD-C127-4EBC-856A-F6064A899996}" type="datetimeFigureOut">
              <a:rPr lang="en-IN" smtClean="0"/>
              <a:t>12-04-2022</a:t>
            </a:fld>
            <a:endParaRPr lang="en-IN"/>
          </a:p>
        </p:txBody>
      </p:sp>
      <p:sp>
        <p:nvSpPr>
          <p:cNvPr id="5" name="Footer Placeholder 4">
            <a:extLst>
              <a:ext uri="{FF2B5EF4-FFF2-40B4-BE49-F238E27FC236}">
                <a16:creationId xmlns:a16="http://schemas.microsoft.com/office/drawing/2014/main" id="{8CDCE78B-8697-4C26-B7C1-D330232621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1E89EC-08D8-482D-82C1-682E1509AC30}"/>
              </a:ext>
            </a:extLst>
          </p:cNvPr>
          <p:cNvSpPr>
            <a:spLocks noGrp="1"/>
          </p:cNvSpPr>
          <p:nvPr>
            <p:ph type="sldNum" sz="quarter" idx="12"/>
          </p:nvPr>
        </p:nvSpPr>
        <p:spPr/>
        <p:txBody>
          <a:bodyPr/>
          <a:lstStyle/>
          <a:p>
            <a:fld id="{C4AB21BE-B970-47B5-A57C-397C38E970D1}" type="slidenum">
              <a:rPr lang="en-IN" smtClean="0"/>
              <a:t>‹#›</a:t>
            </a:fld>
            <a:endParaRPr lang="en-IN"/>
          </a:p>
        </p:txBody>
      </p:sp>
    </p:spTree>
    <p:extLst>
      <p:ext uri="{BB962C8B-B14F-4D97-AF65-F5344CB8AC3E}">
        <p14:creationId xmlns:p14="http://schemas.microsoft.com/office/powerpoint/2010/main" val="239574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483F8-ABFC-4F03-A627-A30D463893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4C3B3D-F47A-4A46-B2DD-1C3C0E9F08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52372D-3663-4501-974B-73D41208C40D}"/>
              </a:ext>
            </a:extLst>
          </p:cNvPr>
          <p:cNvSpPr>
            <a:spLocks noGrp="1"/>
          </p:cNvSpPr>
          <p:nvPr>
            <p:ph type="dt" sz="half" idx="10"/>
          </p:nvPr>
        </p:nvSpPr>
        <p:spPr/>
        <p:txBody>
          <a:bodyPr/>
          <a:lstStyle/>
          <a:p>
            <a:fld id="{E29B9DAD-C127-4EBC-856A-F6064A899996}" type="datetimeFigureOut">
              <a:rPr lang="en-IN" smtClean="0"/>
              <a:t>12-04-2022</a:t>
            </a:fld>
            <a:endParaRPr lang="en-IN"/>
          </a:p>
        </p:txBody>
      </p:sp>
      <p:sp>
        <p:nvSpPr>
          <p:cNvPr id="5" name="Footer Placeholder 4">
            <a:extLst>
              <a:ext uri="{FF2B5EF4-FFF2-40B4-BE49-F238E27FC236}">
                <a16:creationId xmlns:a16="http://schemas.microsoft.com/office/drawing/2014/main" id="{850ED914-BF63-4C12-9143-F9D376847D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77E46F-2392-485D-8848-C33652A5E90C}"/>
              </a:ext>
            </a:extLst>
          </p:cNvPr>
          <p:cNvSpPr>
            <a:spLocks noGrp="1"/>
          </p:cNvSpPr>
          <p:nvPr>
            <p:ph type="sldNum" sz="quarter" idx="12"/>
          </p:nvPr>
        </p:nvSpPr>
        <p:spPr/>
        <p:txBody>
          <a:bodyPr/>
          <a:lstStyle/>
          <a:p>
            <a:fld id="{C4AB21BE-B970-47B5-A57C-397C38E970D1}" type="slidenum">
              <a:rPr lang="en-IN" smtClean="0"/>
              <a:t>‹#›</a:t>
            </a:fld>
            <a:endParaRPr lang="en-IN"/>
          </a:p>
        </p:txBody>
      </p:sp>
    </p:spTree>
    <p:extLst>
      <p:ext uri="{BB962C8B-B14F-4D97-AF65-F5344CB8AC3E}">
        <p14:creationId xmlns:p14="http://schemas.microsoft.com/office/powerpoint/2010/main" val="93133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6275-5E6F-4014-A650-79C3FEB005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E5F152-6EE2-4E5E-9AF1-CBAD74880F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B70670-8A72-4FB8-93D1-09342CEFAE45}"/>
              </a:ext>
            </a:extLst>
          </p:cNvPr>
          <p:cNvSpPr>
            <a:spLocks noGrp="1"/>
          </p:cNvSpPr>
          <p:nvPr>
            <p:ph type="dt" sz="half" idx="10"/>
          </p:nvPr>
        </p:nvSpPr>
        <p:spPr/>
        <p:txBody>
          <a:bodyPr/>
          <a:lstStyle/>
          <a:p>
            <a:fld id="{E29B9DAD-C127-4EBC-856A-F6064A899996}" type="datetimeFigureOut">
              <a:rPr lang="en-IN" smtClean="0"/>
              <a:t>12-04-2022</a:t>
            </a:fld>
            <a:endParaRPr lang="en-IN"/>
          </a:p>
        </p:txBody>
      </p:sp>
      <p:sp>
        <p:nvSpPr>
          <p:cNvPr id="5" name="Footer Placeholder 4">
            <a:extLst>
              <a:ext uri="{FF2B5EF4-FFF2-40B4-BE49-F238E27FC236}">
                <a16:creationId xmlns:a16="http://schemas.microsoft.com/office/drawing/2014/main" id="{3ED9D539-E950-4860-A7F2-6B2891DAFB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28526F-859F-4615-B2E2-6A7C9D197D65}"/>
              </a:ext>
            </a:extLst>
          </p:cNvPr>
          <p:cNvSpPr>
            <a:spLocks noGrp="1"/>
          </p:cNvSpPr>
          <p:nvPr>
            <p:ph type="sldNum" sz="quarter" idx="12"/>
          </p:nvPr>
        </p:nvSpPr>
        <p:spPr/>
        <p:txBody>
          <a:bodyPr/>
          <a:lstStyle/>
          <a:p>
            <a:fld id="{C4AB21BE-B970-47B5-A57C-397C38E970D1}" type="slidenum">
              <a:rPr lang="en-IN" smtClean="0"/>
              <a:t>‹#›</a:t>
            </a:fld>
            <a:endParaRPr lang="en-IN"/>
          </a:p>
        </p:txBody>
      </p:sp>
    </p:spTree>
    <p:extLst>
      <p:ext uri="{BB962C8B-B14F-4D97-AF65-F5344CB8AC3E}">
        <p14:creationId xmlns:p14="http://schemas.microsoft.com/office/powerpoint/2010/main" val="3719022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8770-E99F-424E-95A2-414DC7B3E7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0F6EF9-F1A9-46A8-82C5-8300AF427F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4048D6-9934-4430-931F-4A5BCAF596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61EF779-AE6B-4366-949D-418B1ECAA08D}"/>
              </a:ext>
            </a:extLst>
          </p:cNvPr>
          <p:cNvSpPr>
            <a:spLocks noGrp="1"/>
          </p:cNvSpPr>
          <p:nvPr>
            <p:ph type="dt" sz="half" idx="10"/>
          </p:nvPr>
        </p:nvSpPr>
        <p:spPr/>
        <p:txBody>
          <a:bodyPr/>
          <a:lstStyle/>
          <a:p>
            <a:fld id="{E29B9DAD-C127-4EBC-856A-F6064A899996}" type="datetimeFigureOut">
              <a:rPr lang="en-IN" smtClean="0"/>
              <a:t>12-04-2022</a:t>
            </a:fld>
            <a:endParaRPr lang="en-IN"/>
          </a:p>
        </p:txBody>
      </p:sp>
      <p:sp>
        <p:nvSpPr>
          <p:cNvPr id="6" name="Footer Placeholder 5">
            <a:extLst>
              <a:ext uri="{FF2B5EF4-FFF2-40B4-BE49-F238E27FC236}">
                <a16:creationId xmlns:a16="http://schemas.microsoft.com/office/drawing/2014/main" id="{5E6D4FE4-AEEC-4272-9F36-7143478E7C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F09525-A44A-48F5-84F5-BF0E7569CFD8}"/>
              </a:ext>
            </a:extLst>
          </p:cNvPr>
          <p:cNvSpPr>
            <a:spLocks noGrp="1"/>
          </p:cNvSpPr>
          <p:nvPr>
            <p:ph type="sldNum" sz="quarter" idx="12"/>
          </p:nvPr>
        </p:nvSpPr>
        <p:spPr/>
        <p:txBody>
          <a:bodyPr/>
          <a:lstStyle/>
          <a:p>
            <a:fld id="{C4AB21BE-B970-47B5-A57C-397C38E970D1}" type="slidenum">
              <a:rPr lang="en-IN" smtClean="0"/>
              <a:t>‹#›</a:t>
            </a:fld>
            <a:endParaRPr lang="en-IN"/>
          </a:p>
        </p:txBody>
      </p:sp>
    </p:spTree>
    <p:extLst>
      <p:ext uri="{BB962C8B-B14F-4D97-AF65-F5344CB8AC3E}">
        <p14:creationId xmlns:p14="http://schemas.microsoft.com/office/powerpoint/2010/main" val="2877181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9ECAE-428E-4969-8364-B37FA7AD5C1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945FDB-F52E-4E7E-BBFF-E0FE68C28A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4D7442-9C81-4731-8AA3-460AEAE46E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140A80-7ADB-4B1E-8526-EB70104C3D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406AA6-2A8A-4253-8B03-C8DEAAD7E6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89B43E-2ED9-4920-B6A5-0981C3976985}"/>
              </a:ext>
            </a:extLst>
          </p:cNvPr>
          <p:cNvSpPr>
            <a:spLocks noGrp="1"/>
          </p:cNvSpPr>
          <p:nvPr>
            <p:ph type="dt" sz="half" idx="10"/>
          </p:nvPr>
        </p:nvSpPr>
        <p:spPr/>
        <p:txBody>
          <a:bodyPr/>
          <a:lstStyle/>
          <a:p>
            <a:fld id="{E29B9DAD-C127-4EBC-856A-F6064A899996}" type="datetimeFigureOut">
              <a:rPr lang="en-IN" smtClean="0"/>
              <a:t>12-04-2022</a:t>
            </a:fld>
            <a:endParaRPr lang="en-IN"/>
          </a:p>
        </p:txBody>
      </p:sp>
      <p:sp>
        <p:nvSpPr>
          <p:cNvPr id="8" name="Footer Placeholder 7">
            <a:extLst>
              <a:ext uri="{FF2B5EF4-FFF2-40B4-BE49-F238E27FC236}">
                <a16:creationId xmlns:a16="http://schemas.microsoft.com/office/drawing/2014/main" id="{B2810393-1B5F-46AA-922C-F62B3B1B2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58E8CE-DF15-452F-8659-03BCB5AA9B3D}"/>
              </a:ext>
            </a:extLst>
          </p:cNvPr>
          <p:cNvSpPr>
            <a:spLocks noGrp="1"/>
          </p:cNvSpPr>
          <p:nvPr>
            <p:ph type="sldNum" sz="quarter" idx="12"/>
          </p:nvPr>
        </p:nvSpPr>
        <p:spPr/>
        <p:txBody>
          <a:bodyPr/>
          <a:lstStyle/>
          <a:p>
            <a:fld id="{C4AB21BE-B970-47B5-A57C-397C38E970D1}" type="slidenum">
              <a:rPr lang="en-IN" smtClean="0"/>
              <a:t>‹#›</a:t>
            </a:fld>
            <a:endParaRPr lang="en-IN"/>
          </a:p>
        </p:txBody>
      </p:sp>
    </p:spTree>
    <p:extLst>
      <p:ext uri="{BB962C8B-B14F-4D97-AF65-F5344CB8AC3E}">
        <p14:creationId xmlns:p14="http://schemas.microsoft.com/office/powerpoint/2010/main" val="2840992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BF9CD-1085-4E36-AC16-2ED8497D2E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37D43F-5BFE-4F10-A133-3B9422A2E1CA}"/>
              </a:ext>
            </a:extLst>
          </p:cNvPr>
          <p:cNvSpPr>
            <a:spLocks noGrp="1"/>
          </p:cNvSpPr>
          <p:nvPr>
            <p:ph type="dt" sz="half" idx="10"/>
          </p:nvPr>
        </p:nvSpPr>
        <p:spPr/>
        <p:txBody>
          <a:bodyPr/>
          <a:lstStyle/>
          <a:p>
            <a:fld id="{E29B9DAD-C127-4EBC-856A-F6064A899996}" type="datetimeFigureOut">
              <a:rPr lang="en-IN" smtClean="0"/>
              <a:t>12-04-2022</a:t>
            </a:fld>
            <a:endParaRPr lang="en-IN"/>
          </a:p>
        </p:txBody>
      </p:sp>
      <p:sp>
        <p:nvSpPr>
          <p:cNvPr id="4" name="Footer Placeholder 3">
            <a:extLst>
              <a:ext uri="{FF2B5EF4-FFF2-40B4-BE49-F238E27FC236}">
                <a16:creationId xmlns:a16="http://schemas.microsoft.com/office/drawing/2014/main" id="{A3DAD4B4-684E-44F5-81DC-6C0E98AAC2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2342EC-10AD-4450-9142-C38E0B43C06D}"/>
              </a:ext>
            </a:extLst>
          </p:cNvPr>
          <p:cNvSpPr>
            <a:spLocks noGrp="1"/>
          </p:cNvSpPr>
          <p:nvPr>
            <p:ph type="sldNum" sz="quarter" idx="12"/>
          </p:nvPr>
        </p:nvSpPr>
        <p:spPr/>
        <p:txBody>
          <a:bodyPr/>
          <a:lstStyle/>
          <a:p>
            <a:fld id="{C4AB21BE-B970-47B5-A57C-397C38E970D1}" type="slidenum">
              <a:rPr lang="en-IN" smtClean="0"/>
              <a:t>‹#›</a:t>
            </a:fld>
            <a:endParaRPr lang="en-IN"/>
          </a:p>
        </p:txBody>
      </p:sp>
    </p:spTree>
    <p:extLst>
      <p:ext uri="{BB962C8B-B14F-4D97-AF65-F5344CB8AC3E}">
        <p14:creationId xmlns:p14="http://schemas.microsoft.com/office/powerpoint/2010/main" val="3158682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29B08B-EEE1-41C3-B27E-61B9E6615CEA}"/>
              </a:ext>
            </a:extLst>
          </p:cNvPr>
          <p:cNvSpPr>
            <a:spLocks noGrp="1"/>
          </p:cNvSpPr>
          <p:nvPr>
            <p:ph type="dt" sz="half" idx="10"/>
          </p:nvPr>
        </p:nvSpPr>
        <p:spPr/>
        <p:txBody>
          <a:bodyPr/>
          <a:lstStyle/>
          <a:p>
            <a:fld id="{E29B9DAD-C127-4EBC-856A-F6064A899996}" type="datetimeFigureOut">
              <a:rPr lang="en-IN" smtClean="0"/>
              <a:t>12-04-2022</a:t>
            </a:fld>
            <a:endParaRPr lang="en-IN"/>
          </a:p>
        </p:txBody>
      </p:sp>
      <p:sp>
        <p:nvSpPr>
          <p:cNvPr id="3" name="Footer Placeholder 2">
            <a:extLst>
              <a:ext uri="{FF2B5EF4-FFF2-40B4-BE49-F238E27FC236}">
                <a16:creationId xmlns:a16="http://schemas.microsoft.com/office/drawing/2014/main" id="{0B184F43-F142-40C6-A041-4123AF33C2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6D6906-1CCB-4FEA-950A-8595617A35CB}"/>
              </a:ext>
            </a:extLst>
          </p:cNvPr>
          <p:cNvSpPr>
            <a:spLocks noGrp="1"/>
          </p:cNvSpPr>
          <p:nvPr>
            <p:ph type="sldNum" sz="quarter" idx="12"/>
          </p:nvPr>
        </p:nvSpPr>
        <p:spPr/>
        <p:txBody>
          <a:bodyPr/>
          <a:lstStyle/>
          <a:p>
            <a:fld id="{C4AB21BE-B970-47B5-A57C-397C38E970D1}" type="slidenum">
              <a:rPr lang="en-IN" smtClean="0"/>
              <a:t>‹#›</a:t>
            </a:fld>
            <a:endParaRPr lang="en-IN"/>
          </a:p>
        </p:txBody>
      </p:sp>
    </p:spTree>
    <p:extLst>
      <p:ext uri="{BB962C8B-B14F-4D97-AF65-F5344CB8AC3E}">
        <p14:creationId xmlns:p14="http://schemas.microsoft.com/office/powerpoint/2010/main" val="1497909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8D4A7-FEA6-4715-8119-E68058BAE4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54056F-F9BB-475E-A069-0516925242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ACE43F-6496-434B-BDAC-271DA8B32F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732FE-DED6-4DB3-A36A-1AF10546ACBB}"/>
              </a:ext>
            </a:extLst>
          </p:cNvPr>
          <p:cNvSpPr>
            <a:spLocks noGrp="1"/>
          </p:cNvSpPr>
          <p:nvPr>
            <p:ph type="dt" sz="half" idx="10"/>
          </p:nvPr>
        </p:nvSpPr>
        <p:spPr/>
        <p:txBody>
          <a:bodyPr/>
          <a:lstStyle/>
          <a:p>
            <a:fld id="{E29B9DAD-C127-4EBC-856A-F6064A899996}" type="datetimeFigureOut">
              <a:rPr lang="en-IN" smtClean="0"/>
              <a:t>12-04-2022</a:t>
            </a:fld>
            <a:endParaRPr lang="en-IN"/>
          </a:p>
        </p:txBody>
      </p:sp>
      <p:sp>
        <p:nvSpPr>
          <p:cNvPr id="6" name="Footer Placeholder 5">
            <a:extLst>
              <a:ext uri="{FF2B5EF4-FFF2-40B4-BE49-F238E27FC236}">
                <a16:creationId xmlns:a16="http://schemas.microsoft.com/office/drawing/2014/main" id="{9A1438D0-69FC-4F51-9B09-D2973E49D2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A9D6A4-F0DC-4C77-9111-699DFBBCFB7A}"/>
              </a:ext>
            </a:extLst>
          </p:cNvPr>
          <p:cNvSpPr>
            <a:spLocks noGrp="1"/>
          </p:cNvSpPr>
          <p:nvPr>
            <p:ph type="sldNum" sz="quarter" idx="12"/>
          </p:nvPr>
        </p:nvSpPr>
        <p:spPr/>
        <p:txBody>
          <a:bodyPr/>
          <a:lstStyle/>
          <a:p>
            <a:fld id="{C4AB21BE-B970-47B5-A57C-397C38E970D1}" type="slidenum">
              <a:rPr lang="en-IN" smtClean="0"/>
              <a:t>‹#›</a:t>
            </a:fld>
            <a:endParaRPr lang="en-IN"/>
          </a:p>
        </p:txBody>
      </p:sp>
    </p:spTree>
    <p:extLst>
      <p:ext uri="{BB962C8B-B14F-4D97-AF65-F5344CB8AC3E}">
        <p14:creationId xmlns:p14="http://schemas.microsoft.com/office/powerpoint/2010/main" val="2861965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9878-C3C4-4EF0-B7F5-068C888244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6129F7-312D-4EEC-AEE1-81F6C8F1A4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C0930A-2650-4363-AD47-3174A67209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06D417-F28A-4EA1-AF55-E332CFEB22C1}"/>
              </a:ext>
            </a:extLst>
          </p:cNvPr>
          <p:cNvSpPr>
            <a:spLocks noGrp="1"/>
          </p:cNvSpPr>
          <p:nvPr>
            <p:ph type="dt" sz="half" idx="10"/>
          </p:nvPr>
        </p:nvSpPr>
        <p:spPr/>
        <p:txBody>
          <a:bodyPr/>
          <a:lstStyle/>
          <a:p>
            <a:fld id="{E29B9DAD-C127-4EBC-856A-F6064A899996}" type="datetimeFigureOut">
              <a:rPr lang="en-IN" smtClean="0"/>
              <a:t>12-04-2022</a:t>
            </a:fld>
            <a:endParaRPr lang="en-IN"/>
          </a:p>
        </p:txBody>
      </p:sp>
      <p:sp>
        <p:nvSpPr>
          <p:cNvPr id="6" name="Footer Placeholder 5">
            <a:extLst>
              <a:ext uri="{FF2B5EF4-FFF2-40B4-BE49-F238E27FC236}">
                <a16:creationId xmlns:a16="http://schemas.microsoft.com/office/drawing/2014/main" id="{71547A65-B251-4092-93BD-9A12766FFF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5561AD-FEBF-4249-A004-C090DA6E2955}"/>
              </a:ext>
            </a:extLst>
          </p:cNvPr>
          <p:cNvSpPr>
            <a:spLocks noGrp="1"/>
          </p:cNvSpPr>
          <p:nvPr>
            <p:ph type="sldNum" sz="quarter" idx="12"/>
          </p:nvPr>
        </p:nvSpPr>
        <p:spPr/>
        <p:txBody>
          <a:bodyPr/>
          <a:lstStyle/>
          <a:p>
            <a:fld id="{C4AB21BE-B970-47B5-A57C-397C38E970D1}" type="slidenum">
              <a:rPr lang="en-IN" smtClean="0"/>
              <a:t>‹#›</a:t>
            </a:fld>
            <a:endParaRPr lang="en-IN"/>
          </a:p>
        </p:txBody>
      </p:sp>
    </p:spTree>
    <p:extLst>
      <p:ext uri="{BB962C8B-B14F-4D97-AF65-F5344CB8AC3E}">
        <p14:creationId xmlns:p14="http://schemas.microsoft.com/office/powerpoint/2010/main" val="307746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8B17A-05F8-49CB-A568-4ED8DFE0A8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DF01E2-3BF8-4952-B793-3DD4DE32CD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84E21F-52A4-45A0-B3BA-F3F42D1508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9B9DAD-C127-4EBC-856A-F6064A899996}" type="datetimeFigureOut">
              <a:rPr lang="en-IN" smtClean="0"/>
              <a:t>12-04-2022</a:t>
            </a:fld>
            <a:endParaRPr lang="en-IN"/>
          </a:p>
        </p:txBody>
      </p:sp>
      <p:sp>
        <p:nvSpPr>
          <p:cNvPr id="5" name="Footer Placeholder 4">
            <a:extLst>
              <a:ext uri="{FF2B5EF4-FFF2-40B4-BE49-F238E27FC236}">
                <a16:creationId xmlns:a16="http://schemas.microsoft.com/office/drawing/2014/main" id="{8C8C8AC3-5470-4BE7-8D21-53AFFBC9B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8EE28D-5596-4BA8-A20F-B7BEDE348F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AB21BE-B970-47B5-A57C-397C38E970D1}" type="slidenum">
              <a:rPr lang="en-IN" smtClean="0"/>
              <a:t>‹#›</a:t>
            </a:fld>
            <a:endParaRPr lang="en-IN"/>
          </a:p>
        </p:txBody>
      </p:sp>
    </p:spTree>
    <p:extLst>
      <p:ext uri="{BB962C8B-B14F-4D97-AF65-F5344CB8AC3E}">
        <p14:creationId xmlns:p14="http://schemas.microsoft.com/office/powerpoint/2010/main" val="1174673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018C-AF2D-421E-829C-2D8D4A89BE14}"/>
              </a:ext>
            </a:extLst>
          </p:cNvPr>
          <p:cNvSpPr>
            <a:spLocks noGrp="1"/>
          </p:cNvSpPr>
          <p:nvPr>
            <p:ph type="ctrTitle"/>
          </p:nvPr>
        </p:nvSpPr>
        <p:spPr/>
        <p:txBody>
          <a:bodyPr/>
          <a:lstStyle/>
          <a:p>
            <a:r>
              <a:rPr lang="en-IN" dirty="0">
                <a:sym typeface="+mn-ea"/>
              </a:rPr>
              <a:t>Multimedia Systems</a:t>
            </a:r>
            <a:br>
              <a:rPr lang="en-IN" dirty="0">
                <a:sym typeface="+mn-ea"/>
              </a:rPr>
            </a:br>
            <a:r>
              <a:rPr lang="en-IN" dirty="0">
                <a:sym typeface="+mn-ea"/>
              </a:rPr>
              <a:t>Lecture – 35,36</a:t>
            </a:r>
            <a:endParaRPr lang="en-IN" dirty="0"/>
          </a:p>
        </p:txBody>
      </p:sp>
      <p:sp>
        <p:nvSpPr>
          <p:cNvPr id="3" name="Subtitle 2">
            <a:extLst>
              <a:ext uri="{FF2B5EF4-FFF2-40B4-BE49-F238E27FC236}">
                <a16:creationId xmlns:a16="http://schemas.microsoft.com/office/drawing/2014/main" id="{C652A4E1-881B-4139-9DB4-9DEF147C2EE1}"/>
              </a:ext>
            </a:extLst>
          </p:cNvPr>
          <p:cNvSpPr>
            <a:spLocks noGrp="1"/>
          </p:cNvSpPr>
          <p:nvPr>
            <p:ph type="subTitle" idx="1"/>
          </p:nvPr>
        </p:nvSpPr>
        <p:spPr/>
        <p:txBody>
          <a:bodyPr>
            <a:normAutofit lnSpcReduction="10000"/>
          </a:bodyPr>
          <a:lstStyle/>
          <a:p>
            <a:r>
              <a:rPr lang="en-IN" i="1" dirty="0">
                <a:sym typeface="+mn-ea"/>
              </a:rPr>
              <a:t>By</a:t>
            </a:r>
          </a:p>
          <a:p>
            <a:r>
              <a:rPr lang="en-IN" dirty="0">
                <a:latin typeface="Comic Sans MS" panose="030F0702030302020204" pitchFamily="66" charset="0"/>
                <a:sym typeface="+mn-ea"/>
              </a:rPr>
              <a:t>Dr. Priyambada Subudhi</a:t>
            </a:r>
            <a:endParaRPr lang="en-IN" dirty="0">
              <a:latin typeface="Comic Sans MS" panose="030F0702030302020204" pitchFamily="66" charset="0"/>
            </a:endParaRPr>
          </a:p>
          <a:p>
            <a:r>
              <a:rPr lang="en-US" dirty="0">
                <a:latin typeface="Comic Sans MS" panose="030F0702030302020204" pitchFamily="66" charset="0"/>
                <a:cs typeface="Times New Roman" panose="02020603050405020304" pitchFamily="18" charset="0"/>
                <a:sym typeface="+mn-ea"/>
              </a:rPr>
              <a:t>Assistant Professor</a:t>
            </a:r>
          </a:p>
          <a:p>
            <a:r>
              <a:rPr lang="en-US" dirty="0">
                <a:latin typeface="Comic Sans MS" panose="030F0702030302020204" pitchFamily="66" charset="0"/>
                <a:cs typeface="Times New Roman" panose="02020603050405020304" pitchFamily="18" charset="0"/>
                <a:sym typeface="+mn-ea"/>
              </a:rPr>
              <a:t>IIIT Sri City</a:t>
            </a:r>
            <a:endParaRPr lang="en-IN" dirty="0"/>
          </a:p>
          <a:p>
            <a:endParaRPr lang="en-IN" dirty="0"/>
          </a:p>
        </p:txBody>
      </p:sp>
    </p:spTree>
    <p:extLst>
      <p:ext uri="{BB962C8B-B14F-4D97-AF65-F5344CB8AC3E}">
        <p14:creationId xmlns:p14="http://schemas.microsoft.com/office/powerpoint/2010/main" val="886558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F5EC08-5021-49FB-A307-5C1DBD569A5F}"/>
              </a:ext>
            </a:extLst>
          </p:cNvPr>
          <p:cNvSpPr>
            <a:spLocks noGrp="1"/>
          </p:cNvSpPr>
          <p:nvPr>
            <p:ph idx="1"/>
          </p:nvPr>
        </p:nvSpPr>
        <p:spPr>
          <a:xfrm>
            <a:off x="838200" y="1046480"/>
            <a:ext cx="10515600" cy="5130483"/>
          </a:xfrm>
        </p:spPr>
        <p:txBody>
          <a:bodyPr>
            <a:normAutofit lnSpcReduction="10000"/>
          </a:bodyPr>
          <a:lstStyle/>
          <a:p>
            <a:pPr marL="0" indent="0">
              <a:buNone/>
            </a:pPr>
            <a:r>
              <a:rPr lang="en-US" dirty="0"/>
              <a:t>Different applications have varied QoS requirements. Some sample requirements include the following: </a:t>
            </a:r>
          </a:p>
          <a:p>
            <a:r>
              <a:rPr lang="en-US" b="1" i="1" dirty="0"/>
              <a:t>Streaming media </a:t>
            </a:r>
            <a:r>
              <a:rPr lang="en-US" dirty="0"/>
              <a:t>might impose QoS requirements on a guaranteed bandwidth and low latency but a more tolerable jitter. </a:t>
            </a:r>
          </a:p>
          <a:p>
            <a:r>
              <a:rPr lang="en-US" dirty="0"/>
              <a:t> </a:t>
            </a:r>
            <a:r>
              <a:rPr lang="en-US" b="1" i="1" dirty="0"/>
              <a:t>Videoconferencing or IP telephony</a:t>
            </a:r>
            <a:r>
              <a:rPr lang="en-US" dirty="0"/>
              <a:t>, which are real-time applications, might require stricter limits on jitter and maximum delay, but could tolerate errors. </a:t>
            </a:r>
          </a:p>
          <a:p>
            <a:r>
              <a:rPr lang="en-US" b="1" i="1" dirty="0"/>
              <a:t>Online games </a:t>
            </a:r>
            <a:r>
              <a:rPr lang="en-US" dirty="0"/>
              <a:t>where multiple players play together across a network need more real-time QoS constraints with bounded latency and jitter.</a:t>
            </a:r>
          </a:p>
          <a:p>
            <a:r>
              <a:rPr lang="en-US" dirty="0"/>
              <a:t>A </a:t>
            </a:r>
            <a:r>
              <a:rPr lang="en-US" b="1" i="1" dirty="0"/>
              <a:t>remote surgery</a:t>
            </a:r>
            <a:r>
              <a:rPr lang="en-US" dirty="0"/>
              <a:t>, which is a health-critical application, might need a guaranteed level of connection availability compared with other requirements.</a:t>
            </a:r>
            <a:endParaRPr lang="en-IN" dirty="0"/>
          </a:p>
        </p:txBody>
      </p:sp>
    </p:spTree>
    <p:extLst>
      <p:ext uri="{BB962C8B-B14F-4D97-AF65-F5344CB8AC3E}">
        <p14:creationId xmlns:p14="http://schemas.microsoft.com/office/powerpoint/2010/main" val="1119649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5F2BD6-DE62-4396-8418-07FF794B9659}"/>
              </a:ext>
            </a:extLst>
          </p:cNvPr>
          <p:cNvSpPr>
            <a:spLocks noGrp="1"/>
          </p:cNvSpPr>
          <p:nvPr>
            <p:ph idx="1"/>
          </p:nvPr>
        </p:nvSpPr>
        <p:spPr>
          <a:xfrm>
            <a:off x="838200" y="1097280"/>
            <a:ext cx="10515600" cy="5079683"/>
          </a:xfrm>
        </p:spPr>
        <p:txBody>
          <a:bodyPr/>
          <a:lstStyle/>
          <a:p>
            <a:r>
              <a:rPr lang="en-US" dirty="0"/>
              <a:t>A better categorization of QoS levels are </a:t>
            </a:r>
            <a:r>
              <a:rPr lang="en-US" b="1" i="1" dirty="0"/>
              <a:t>best-effort service</a:t>
            </a:r>
            <a:r>
              <a:rPr lang="en-US" dirty="0"/>
              <a:t>, </a:t>
            </a:r>
            <a:r>
              <a:rPr lang="en-US" b="1" i="1" dirty="0"/>
              <a:t>differentiated service</a:t>
            </a:r>
            <a:r>
              <a:rPr lang="en-US" dirty="0"/>
              <a:t>, and </a:t>
            </a:r>
            <a:r>
              <a:rPr lang="en-US" b="1" i="1" dirty="0"/>
              <a:t>guaranteed service</a:t>
            </a:r>
            <a:r>
              <a:rPr lang="en-US" dirty="0"/>
              <a:t>.</a:t>
            </a:r>
          </a:p>
          <a:p>
            <a:r>
              <a:rPr lang="en-US" b="1" i="1" dirty="0">
                <a:solidFill>
                  <a:srgbClr val="00B0F0"/>
                </a:solidFill>
              </a:rPr>
              <a:t>best-effort service (lack of QoS): </a:t>
            </a:r>
            <a:r>
              <a:rPr lang="en-US" dirty="0"/>
              <a:t>The best-effort service provides basic connectivity with no guarantees or priorities to packets in transit across the network.</a:t>
            </a:r>
          </a:p>
          <a:p>
            <a:r>
              <a:rPr lang="en-US" b="1" i="1" dirty="0">
                <a:solidFill>
                  <a:srgbClr val="00B0F0"/>
                </a:solidFill>
              </a:rPr>
              <a:t>differentiated service (soft QoS): </a:t>
            </a:r>
            <a:r>
              <a:rPr lang="en-US" dirty="0"/>
              <a:t>Packets are marked with a priority, which is used to give partial preference while routing of packets at intermediary nodes.</a:t>
            </a:r>
          </a:p>
          <a:p>
            <a:r>
              <a:rPr lang="en-US" b="1" i="1" dirty="0">
                <a:solidFill>
                  <a:srgbClr val="00B0F0"/>
                </a:solidFill>
              </a:rPr>
              <a:t>guaranteed service (hard QoS):  </a:t>
            </a:r>
            <a:r>
              <a:rPr lang="en-US" dirty="0"/>
              <a:t>In this service, packet delivery is guaranteed at any cost. There is an absolute reservation of network resources that are dedicated to packet delivery.</a:t>
            </a:r>
            <a:endParaRPr lang="en-IN" dirty="0">
              <a:solidFill>
                <a:srgbClr val="00B0F0"/>
              </a:solidFill>
            </a:endParaRPr>
          </a:p>
        </p:txBody>
      </p:sp>
    </p:spTree>
    <p:extLst>
      <p:ext uri="{BB962C8B-B14F-4D97-AF65-F5344CB8AC3E}">
        <p14:creationId xmlns:p14="http://schemas.microsoft.com/office/powerpoint/2010/main" val="1154823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1B689-CB42-419F-B5B1-77B75F936CB1}"/>
              </a:ext>
            </a:extLst>
          </p:cNvPr>
          <p:cNvSpPr>
            <a:spLocks noGrp="1"/>
          </p:cNvSpPr>
          <p:nvPr>
            <p:ph type="title"/>
          </p:nvPr>
        </p:nvSpPr>
        <p:spPr/>
        <p:txBody>
          <a:bodyPr/>
          <a:lstStyle/>
          <a:p>
            <a:r>
              <a:rPr lang="en-IN" dirty="0">
                <a:solidFill>
                  <a:srgbClr val="FF0000"/>
                </a:solidFill>
                <a:latin typeface="Comic Sans MS" panose="030F0702030302020204" pitchFamily="66" charset="0"/>
              </a:rPr>
              <a:t>Multimedia over LAN and WAN</a:t>
            </a:r>
          </a:p>
        </p:txBody>
      </p:sp>
      <p:sp>
        <p:nvSpPr>
          <p:cNvPr id="3" name="Content Placeholder 2">
            <a:extLst>
              <a:ext uri="{FF2B5EF4-FFF2-40B4-BE49-F238E27FC236}">
                <a16:creationId xmlns:a16="http://schemas.microsoft.com/office/drawing/2014/main" id="{CF4FE4A2-0D34-4478-9F54-15791FAC8207}"/>
              </a:ext>
            </a:extLst>
          </p:cNvPr>
          <p:cNvSpPr>
            <a:spLocks noGrp="1"/>
          </p:cNvSpPr>
          <p:nvPr>
            <p:ph idx="1"/>
          </p:nvPr>
        </p:nvSpPr>
        <p:spPr>
          <a:xfrm>
            <a:off x="838200" y="1605280"/>
            <a:ext cx="10515600" cy="4887595"/>
          </a:xfrm>
        </p:spPr>
        <p:txBody>
          <a:bodyPr>
            <a:normAutofit fontScale="92500" lnSpcReduction="20000"/>
          </a:bodyPr>
          <a:lstStyle/>
          <a:p>
            <a:r>
              <a:rPr lang="en-US" dirty="0"/>
              <a:t>Networks set up for communication can be divided broadly into two categories based mostly on distribution over a geographic area: local area networks (LANs) and wide area networks (WANs).</a:t>
            </a:r>
          </a:p>
          <a:p>
            <a:r>
              <a:rPr lang="en-US" b="1" dirty="0">
                <a:solidFill>
                  <a:srgbClr val="00B0F0"/>
                </a:solidFill>
              </a:rPr>
              <a:t>LAN</a:t>
            </a:r>
          </a:p>
          <a:p>
            <a:pPr lvl="1"/>
            <a:r>
              <a:rPr lang="en-US" dirty="0"/>
              <a:t>Local area network (LAN) is a term used for a network when it is restricted to a small geographical area and has a small number of stations.</a:t>
            </a:r>
          </a:p>
          <a:p>
            <a:pPr lvl="1"/>
            <a:r>
              <a:rPr lang="en-US" dirty="0"/>
              <a:t>The one common feature that defines a LAN is a single, shared medium to transport data between computers. </a:t>
            </a:r>
          </a:p>
          <a:p>
            <a:pPr lvl="1"/>
            <a:r>
              <a:rPr lang="en-US" dirty="0"/>
              <a:t>Hence, protocols to access, use, and relinquish control of the medium are of primary importance in any LAN. </a:t>
            </a:r>
          </a:p>
          <a:p>
            <a:pPr lvl="1"/>
            <a:r>
              <a:rPr lang="en-US" dirty="0"/>
              <a:t>These protocols typically reside in the Medium Access Control (MAC) sublayer in the OSI-specified Data Link layer.</a:t>
            </a:r>
          </a:p>
          <a:p>
            <a:pPr lvl="1"/>
            <a:r>
              <a:rPr lang="en-US" dirty="0"/>
              <a:t>The MAC layer connects a node to the physical medium and governs access to it. A variety of protocols exist, which are incorporated into standards that control access to the physical medium and can be divided into the following subcategories: </a:t>
            </a:r>
            <a:r>
              <a:rPr lang="en-US" i="1" dirty="0">
                <a:solidFill>
                  <a:srgbClr val="00B0F0"/>
                </a:solidFill>
              </a:rPr>
              <a:t>round-robin (token ring), reservation (Time division multiplexing), and contention (CSMA/CD, CSMA/CA)</a:t>
            </a:r>
            <a:r>
              <a:rPr lang="en-US" dirty="0"/>
              <a:t>.</a:t>
            </a:r>
            <a:endParaRPr lang="en-IN" b="1" dirty="0">
              <a:solidFill>
                <a:srgbClr val="00B0F0"/>
              </a:solidFill>
            </a:endParaRPr>
          </a:p>
        </p:txBody>
      </p:sp>
    </p:spTree>
    <p:extLst>
      <p:ext uri="{BB962C8B-B14F-4D97-AF65-F5344CB8AC3E}">
        <p14:creationId xmlns:p14="http://schemas.microsoft.com/office/powerpoint/2010/main" val="3537646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023BB5-FE00-42F0-9173-08D9E83C6126}"/>
              </a:ext>
            </a:extLst>
          </p:cNvPr>
          <p:cNvSpPr>
            <a:spLocks noGrp="1"/>
          </p:cNvSpPr>
          <p:nvPr>
            <p:ph idx="1"/>
          </p:nvPr>
        </p:nvSpPr>
        <p:spPr>
          <a:xfrm>
            <a:off x="838200" y="934720"/>
            <a:ext cx="10515600" cy="5242243"/>
          </a:xfrm>
        </p:spPr>
        <p:txBody>
          <a:bodyPr>
            <a:normAutofit fontScale="92500" lnSpcReduction="10000"/>
          </a:bodyPr>
          <a:lstStyle/>
          <a:p>
            <a:r>
              <a:rPr lang="en-IN" b="1" dirty="0">
                <a:solidFill>
                  <a:srgbClr val="00B0F0"/>
                </a:solidFill>
              </a:rPr>
              <a:t>WAN</a:t>
            </a:r>
          </a:p>
          <a:p>
            <a:pPr lvl="1"/>
            <a:r>
              <a:rPr lang="en-US" dirty="0"/>
              <a:t>Wide area networks cover wider geographical areas and connect various LANs together</a:t>
            </a:r>
            <a:r>
              <a:rPr lang="en-IN" b="1" dirty="0"/>
              <a:t>. </a:t>
            </a:r>
            <a:r>
              <a:rPr lang="en-US" dirty="0"/>
              <a:t>The most well-known WAN is the Internet</a:t>
            </a:r>
            <a:endParaRPr lang="en-IN" b="1" dirty="0"/>
          </a:p>
          <a:p>
            <a:pPr lvl="1"/>
            <a:r>
              <a:rPr lang="en-US" dirty="0"/>
              <a:t>The protocols used to establish connections on such nonshared mediums normally employ switching technologies.</a:t>
            </a:r>
          </a:p>
          <a:p>
            <a:pPr marL="457200" lvl="1" indent="0">
              <a:buNone/>
            </a:pPr>
            <a:r>
              <a:rPr lang="en-IN" b="1" i="1" dirty="0">
                <a:solidFill>
                  <a:srgbClr val="00B0F0"/>
                </a:solidFill>
              </a:rPr>
              <a:t>Circuit Switching: </a:t>
            </a:r>
          </a:p>
          <a:p>
            <a:pPr lvl="1"/>
            <a:r>
              <a:rPr lang="en-US" dirty="0"/>
              <a:t>An end-to-end circuit is established in a dedicated manner between the sender and the receiver nodes for the duration of the connection and also for a specified bandwidth. E.g. Public Switched Telephone Network (PSTN).</a:t>
            </a:r>
          </a:p>
          <a:p>
            <a:pPr lvl="1"/>
            <a:r>
              <a:rPr lang="en-US" dirty="0"/>
              <a:t>The PSTN was initially put into place for voice communications, but has also been used for data transmission and forms the basis of all modem-based communications, Integrated Services Digital Network (ISDN), and Asymmetric Digital Subscriber Line (ADSL).</a:t>
            </a:r>
          </a:p>
          <a:p>
            <a:pPr lvl="1"/>
            <a:r>
              <a:rPr lang="en-US" dirty="0"/>
              <a:t>The data rates here are very low and are only sufficient if the demanded data rate by a user is constant—for example, in data-only transmission or constant bit rate multimedia video and audio traffic. Not suitable for real time multimedia communication.</a:t>
            </a:r>
            <a:endParaRPr lang="en-US" b="1" i="1" dirty="0"/>
          </a:p>
          <a:p>
            <a:pPr lvl="1"/>
            <a:endParaRPr lang="en-IN" b="1" i="1" dirty="0">
              <a:solidFill>
                <a:srgbClr val="00B0F0"/>
              </a:solidFill>
            </a:endParaRPr>
          </a:p>
        </p:txBody>
      </p:sp>
    </p:spTree>
    <p:extLst>
      <p:ext uri="{BB962C8B-B14F-4D97-AF65-F5344CB8AC3E}">
        <p14:creationId xmlns:p14="http://schemas.microsoft.com/office/powerpoint/2010/main" val="1716376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CD4ACB-3D5F-48F3-812D-D7A05F1D5588}"/>
              </a:ext>
            </a:extLst>
          </p:cNvPr>
          <p:cNvSpPr>
            <a:spLocks noGrp="1"/>
          </p:cNvSpPr>
          <p:nvPr>
            <p:ph idx="1"/>
          </p:nvPr>
        </p:nvSpPr>
        <p:spPr>
          <a:xfrm>
            <a:off x="838200" y="650240"/>
            <a:ext cx="10515600" cy="5557520"/>
          </a:xfrm>
        </p:spPr>
        <p:txBody>
          <a:bodyPr/>
          <a:lstStyle/>
          <a:p>
            <a:r>
              <a:rPr lang="en-IN" b="1" i="1" dirty="0">
                <a:solidFill>
                  <a:srgbClr val="00B0F0"/>
                </a:solidFill>
              </a:rPr>
              <a:t>Packet Switching:</a:t>
            </a:r>
          </a:p>
          <a:p>
            <a:pPr lvl="1" algn="just">
              <a:lnSpc>
                <a:spcPct val="100000"/>
              </a:lnSpc>
            </a:pPr>
            <a:r>
              <a:rPr lang="en-US" dirty="0"/>
              <a:t>Packet switching is more efficient for varying data rates and real-time communications because higher data rates can be accommodated</a:t>
            </a:r>
            <a:r>
              <a:rPr lang="en-IN" b="1" i="1" dirty="0">
                <a:solidFill>
                  <a:srgbClr val="00B0F0"/>
                </a:solidFill>
              </a:rPr>
              <a:t>.</a:t>
            </a:r>
          </a:p>
          <a:p>
            <a:pPr lvl="1" algn="just">
              <a:lnSpc>
                <a:spcPct val="100000"/>
              </a:lnSpc>
            </a:pPr>
            <a:r>
              <a:rPr lang="en-US" dirty="0"/>
              <a:t>Prior to transmission, the sender node breaks the data into smaller sections encapsulated into packets.</a:t>
            </a:r>
            <a:endParaRPr lang="en-IN" b="1" i="1" dirty="0">
              <a:solidFill>
                <a:srgbClr val="00B0F0"/>
              </a:solidFill>
            </a:endParaRPr>
          </a:p>
          <a:p>
            <a:pPr lvl="1" algn="just">
              <a:lnSpc>
                <a:spcPct val="100000"/>
              </a:lnSpc>
            </a:pPr>
            <a:r>
              <a:rPr lang="en-US" dirty="0"/>
              <a:t>Packet-switching technology normally follows one of two approaches: connectionless and connection oriented</a:t>
            </a:r>
            <a:r>
              <a:rPr lang="en-IN" b="1" i="1" dirty="0">
                <a:solidFill>
                  <a:srgbClr val="00B0F0"/>
                </a:solidFill>
              </a:rPr>
              <a:t>.</a:t>
            </a:r>
          </a:p>
          <a:p>
            <a:pPr lvl="1" algn="just">
              <a:lnSpc>
                <a:spcPct val="100000"/>
              </a:lnSpc>
            </a:pPr>
            <a:r>
              <a:rPr lang="en-US" dirty="0"/>
              <a:t>Packet-switching networks provide higher data rates compared with circuit-switching networks; however, their performance starts to deteriorate when the network gets congested.</a:t>
            </a:r>
          </a:p>
          <a:p>
            <a:pPr lvl="1" algn="just">
              <a:lnSpc>
                <a:spcPct val="100000"/>
              </a:lnSpc>
            </a:pPr>
            <a:r>
              <a:rPr lang="en-US" dirty="0"/>
              <a:t>Examples of protocols that are implemented for packet switching are X.25, which is the most common, and IP. These normally reside in the Network layer and also perform extensive error checking to ensure no data corruption occurred during transit.</a:t>
            </a:r>
            <a:endParaRPr lang="en-IN" b="1" i="1" dirty="0">
              <a:solidFill>
                <a:srgbClr val="00B0F0"/>
              </a:solidFill>
            </a:endParaRPr>
          </a:p>
          <a:p>
            <a:pPr marL="457200" lvl="1" indent="0">
              <a:buNone/>
            </a:pPr>
            <a:endParaRPr lang="en-IN" b="1" i="1" dirty="0">
              <a:solidFill>
                <a:srgbClr val="00B0F0"/>
              </a:solidFill>
            </a:endParaRPr>
          </a:p>
        </p:txBody>
      </p:sp>
    </p:spTree>
    <p:extLst>
      <p:ext uri="{BB962C8B-B14F-4D97-AF65-F5344CB8AC3E}">
        <p14:creationId xmlns:p14="http://schemas.microsoft.com/office/powerpoint/2010/main" val="3903641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289297-A56F-4B23-A955-C6C7400E7554}"/>
              </a:ext>
            </a:extLst>
          </p:cNvPr>
          <p:cNvSpPr>
            <a:spLocks noGrp="1"/>
          </p:cNvSpPr>
          <p:nvPr>
            <p:ph idx="1"/>
          </p:nvPr>
        </p:nvSpPr>
        <p:spPr>
          <a:xfrm>
            <a:off x="838200" y="1148080"/>
            <a:ext cx="10515600" cy="5028883"/>
          </a:xfrm>
        </p:spPr>
        <p:txBody>
          <a:bodyPr/>
          <a:lstStyle/>
          <a:p>
            <a:r>
              <a:rPr lang="en-IN" b="1" i="1" dirty="0">
                <a:solidFill>
                  <a:srgbClr val="00B0F0"/>
                </a:solidFill>
              </a:rPr>
              <a:t>Frame Relay:</a:t>
            </a:r>
          </a:p>
          <a:p>
            <a:pPr lvl="1" algn="just">
              <a:lnSpc>
                <a:spcPct val="100000"/>
              </a:lnSpc>
            </a:pPr>
            <a:r>
              <a:rPr lang="en-US" dirty="0"/>
              <a:t>Frame relay is another simple connection-oriented setup that provides capabilities of both switched virtual connections (SVCs) as well as permanent virtual connections (PVCs).</a:t>
            </a:r>
            <a:endParaRPr lang="en-IN" b="1" i="1" dirty="0">
              <a:solidFill>
                <a:srgbClr val="00B0F0"/>
              </a:solidFill>
            </a:endParaRPr>
          </a:p>
          <a:p>
            <a:pPr lvl="1" algn="just">
              <a:lnSpc>
                <a:spcPct val="100000"/>
              </a:lnSpc>
            </a:pPr>
            <a:r>
              <a:rPr lang="en-US" dirty="0"/>
              <a:t>Frame relay includes all the operations provided by X.25, except that there is reduced error checking, which mean no acknowledgements, flow control, or error control because these mediums have minimal loss and corruption.</a:t>
            </a:r>
            <a:endParaRPr lang="en-IN" b="1" i="1" dirty="0">
              <a:solidFill>
                <a:srgbClr val="00B0F0"/>
              </a:solidFill>
            </a:endParaRPr>
          </a:p>
          <a:p>
            <a:pPr lvl="1" algn="just">
              <a:lnSpc>
                <a:spcPct val="100000"/>
              </a:lnSpc>
            </a:pPr>
            <a:r>
              <a:rPr lang="en-US" dirty="0"/>
              <a:t>However, the error detection, correction, and flow control can be optionally performed by a higher layer such as the Transport layer. Frame relay is, thus, a simplified X.25 protocol with minimal services</a:t>
            </a:r>
            <a:r>
              <a:rPr lang="en-IN" b="1" i="1" dirty="0"/>
              <a:t>.</a:t>
            </a:r>
          </a:p>
        </p:txBody>
      </p:sp>
    </p:spTree>
    <p:extLst>
      <p:ext uri="{BB962C8B-B14F-4D97-AF65-F5344CB8AC3E}">
        <p14:creationId xmlns:p14="http://schemas.microsoft.com/office/powerpoint/2010/main" val="897434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049C45-C125-4460-A989-B2A7D31AE0ED}"/>
              </a:ext>
            </a:extLst>
          </p:cNvPr>
          <p:cNvSpPr>
            <a:spLocks noGrp="1"/>
          </p:cNvSpPr>
          <p:nvPr>
            <p:ph idx="1"/>
          </p:nvPr>
        </p:nvSpPr>
        <p:spPr>
          <a:xfrm>
            <a:off x="838200" y="919638"/>
            <a:ext cx="10515600" cy="5018723"/>
          </a:xfrm>
        </p:spPr>
        <p:txBody>
          <a:bodyPr>
            <a:normAutofit fontScale="92500"/>
          </a:bodyPr>
          <a:lstStyle/>
          <a:p>
            <a:r>
              <a:rPr lang="en-IN" b="1" i="1" dirty="0">
                <a:solidFill>
                  <a:srgbClr val="00B0F0"/>
                </a:solidFill>
              </a:rPr>
              <a:t>Asynchronous Transfer Mode:</a:t>
            </a:r>
          </a:p>
          <a:p>
            <a:pPr lvl="1" algn="just"/>
            <a:r>
              <a:rPr lang="en-US" dirty="0"/>
              <a:t>In case of synchronous transmission, the two nodes, thus, use resources and allocate bandwidth for the entire duration, even when they are not transmitting any data, and even if the connection is set up as a multiplexed connection.</a:t>
            </a:r>
          </a:p>
          <a:p>
            <a:pPr lvl="1" algn="just"/>
            <a:r>
              <a:rPr lang="en-US" dirty="0"/>
              <a:t>Asynchronous Transfer Mode technology solves this by first statistically multiplexing where packets of all traffic routes are merged together into a single queue and transmitted on a first-come, first-served basis, rather than allocating a time slot for that route when no data is flowing. This maximizes the throughput compared with synchronous mode transmissions. </a:t>
            </a:r>
          </a:p>
          <a:p>
            <a:pPr lvl="1" algn="just"/>
            <a:r>
              <a:rPr lang="en-US" dirty="0"/>
              <a:t>ATM networks, thus, make it feasible to support high-bandwidth multimedia requirements.</a:t>
            </a:r>
          </a:p>
          <a:p>
            <a:pPr lvl="1" algn="just"/>
            <a:r>
              <a:rPr lang="en-US" dirty="0"/>
              <a:t>ATM adopts only small, fixed-length packets, called cells, which provide the additional benefit of reducing latency in ATM networks</a:t>
            </a:r>
          </a:p>
          <a:p>
            <a:pPr lvl="1" algn="just"/>
            <a:r>
              <a:rPr lang="en-US" dirty="0"/>
              <a:t>ATM networks can provide high speed and low delay. Hence, can support up to 2.5 Gbps. </a:t>
            </a:r>
            <a:endParaRPr lang="en-IN" b="1" i="1" dirty="0">
              <a:solidFill>
                <a:srgbClr val="00B0F0"/>
              </a:solidFill>
            </a:endParaRPr>
          </a:p>
        </p:txBody>
      </p:sp>
    </p:spTree>
    <p:extLst>
      <p:ext uri="{BB962C8B-B14F-4D97-AF65-F5344CB8AC3E}">
        <p14:creationId xmlns:p14="http://schemas.microsoft.com/office/powerpoint/2010/main" val="988973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77E20-575E-44FA-8E3B-7833B55C84C7}"/>
              </a:ext>
            </a:extLst>
          </p:cNvPr>
          <p:cNvSpPr>
            <a:spLocks noGrp="1"/>
          </p:cNvSpPr>
          <p:nvPr>
            <p:ph type="title"/>
          </p:nvPr>
        </p:nvSpPr>
        <p:spPr/>
        <p:txBody>
          <a:bodyPr/>
          <a:lstStyle/>
          <a:p>
            <a:r>
              <a:rPr lang="en-IN" dirty="0">
                <a:solidFill>
                  <a:srgbClr val="FF0000"/>
                </a:solidFill>
                <a:latin typeface="Comic Sans MS" panose="030F0702030302020204" pitchFamily="66" charset="0"/>
              </a:rPr>
              <a:t>Multimedia Communication Protocols</a:t>
            </a:r>
          </a:p>
        </p:txBody>
      </p:sp>
      <p:sp>
        <p:nvSpPr>
          <p:cNvPr id="3" name="Content Placeholder 2">
            <a:extLst>
              <a:ext uri="{FF2B5EF4-FFF2-40B4-BE49-F238E27FC236}">
                <a16:creationId xmlns:a16="http://schemas.microsoft.com/office/drawing/2014/main" id="{7D389ABD-C9EA-4AA0-B210-EA2F9A75336F}"/>
              </a:ext>
            </a:extLst>
          </p:cNvPr>
          <p:cNvSpPr>
            <a:spLocks noGrp="1"/>
          </p:cNvSpPr>
          <p:nvPr>
            <p:ph idx="1"/>
          </p:nvPr>
        </p:nvSpPr>
        <p:spPr>
          <a:xfrm>
            <a:off x="838200" y="1690688"/>
            <a:ext cx="10515600" cy="4351338"/>
          </a:xfrm>
        </p:spPr>
        <p:txBody>
          <a:bodyPr>
            <a:normAutofit fontScale="92500"/>
          </a:bodyPr>
          <a:lstStyle/>
          <a:p>
            <a:pPr marL="0" indent="0">
              <a:buNone/>
            </a:pPr>
            <a:r>
              <a:rPr lang="en-IN" b="1" i="1" dirty="0">
                <a:solidFill>
                  <a:srgbClr val="00B0F0"/>
                </a:solidFill>
              </a:rPr>
              <a:t>General Protocols: </a:t>
            </a:r>
            <a:r>
              <a:rPr lang="en-US" dirty="0"/>
              <a:t>This subsection first discusses general protocols used in communication that do not necessarily take care of requirements imposed by real-time media.</a:t>
            </a:r>
          </a:p>
          <a:p>
            <a:r>
              <a:rPr lang="en-IN" b="1" i="1" dirty="0">
                <a:solidFill>
                  <a:srgbClr val="00B0F0"/>
                </a:solidFill>
              </a:rPr>
              <a:t>Internet Protocol (IP): </a:t>
            </a:r>
          </a:p>
          <a:p>
            <a:pPr lvl="1"/>
            <a:r>
              <a:rPr lang="en-US" dirty="0"/>
              <a:t>The Internet Protocol (IP) is a Network layer protocol that represents the main methodology of communication over the Internet.</a:t>
            </a:r>
          </a:p>
          <a:p>
            <a:pPr lvl="1"/>
            <a:r>
              <a:rPr lang="en-US" dirty="0"/>
              <a:t>To provide fragmentation of large data into packets and its consequent reassembly.</a:t>
            </a:r>
          </a:p>
          <a:p>
            <a:pPr lvl="1"/>
            <a:r>
              <a:rPr lang="en-US" dirty="0"/>
              <a:t>To provide a connectionless method of data packet delivery.</a:t>
            </a:r>
          </a:p>
          <a:p>
            <a:pPr lvl="1"/>
            <a:r>
              <a:rPr lang="en-US" dirty="0"/>
              <a:t>The IP addressing mechanism is indispensable to how routing occurs in this protocol.</a:t>
            </a:r>
          </a:p>
          <a:p>
            <a:pPr lvl="1"/>
            <a:r>
              <a:rPr lang="en-US" dirty="0"/>
              <a:t>Because of the connectionless nature of the forwarding, packets can arrive via different routes and, consequently, out of order.</a:t>
            </a:r>
            <a:endParaRPr lang="en-IN" b="1" i="1" dirty="0">
              <a:solidFill>
                <a:srgbClr val="00B0F0"/>
              </a:solidFill>
            </a:endParaRPr>
          </a:p>
        </p:txBody>
      </p:sp>
    </p:spTree>
    <p:extLst>
      <p:ext uri="{BB962C8B-B14F-4D97-AF65-F5344CB8AC3E}">
        <p14:creationId xmlns:p14="http://schemas.microsoft.com/office/powerpoint/2010/main" val="4234652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549DD7-591E-411A-855C-103BD25D47B2}"/>
              </a:ext>
            </a:extLst>
          </p:cNvPr>
          <p:cNvSpPr>
            <a:spLocks noGrp="1"/>
          </p:cNvSpPr>
          <p:nvPr>
            <p:ph idx="1"/>
          </p:nvPr>
        </p:nvSpPr>
        <p:spPr>
          <a:xfrm>
            <a:off x="838200" y="1432560"/>
            <a:ext cx="10515600" cy="4744403"/>
          </a:xfrm>
        </p:spPr>
        <p:txBody>
          <a:bodyPr>
            <a:normAutofit lnSpcReduction="10000"/>
          </a:bodyPr>
          <a:lstStyle/>
          <a:p>
            <a:r>
              <a:rPr lang="en-IN" b="1" i="1" dirty="0">
                <a:solidFill>
                  <a:srgbClr val="00B0F0"/>
                </a:solidFill>
              </a:rPr>
              <a:t>Transmission Control Protocol (TCP):</a:t>
            </a:r>
          </a:p>
          <a:p>
            <a:pPr lvl="1"/>
            <a:r>
              <a:rPr lang="en-US" dirty="0"/>
              <a:t>It is a connection-oriented transport layer protocol, which provides reliable data transfer</a:t>
            </a:r>
            <a:r>
              <a:rPr lang="en-IN" b="1" i="1" dirty="0">
                <a:solidFill>
                  <a:srgbClr val="00B0F0"/>
                </a:solidFill>
              </a:rPr>
              <a:t>.</a:t>
            </a:r>
          </a:p>
          <a:p>
            <a:pPr lvl="1"/>
            <a:r>
              <a:rPr lang="en-US" dirty="0"/>
              <a:t>TCP requires a connection to be established prior to sending data, and the connection must be terminated upon completion of transmission. To establish a connection, TCP uses a three-step agreement to open a TCP connection from a client to a server, the server acknowledges, and, finally, the client also acknowledges. </a:t>
            </a:r>
          </a:p>
          <a:p>
            <a:pPr lvl="1"/>
            <a:r>
              <a:rPr lang="en-US" dirty="0"/>
              <a:t>Every packet has both the source and destination addresses.</a:t>
            </a:r>
          </a:p>
          <a:p>
            <a:pPr lvl="1"/>
            <a:r>
              <a:rPr lang="en-IN" dirty="0"/>
              <a:t>In-order packet reception</a:t>
            </a:r>
            <a:endParaRPr lang="en-US" dirty="0"/>
          </a:p>
          <a:p>
            <a:pPr lvl="1"/>
            <a:r>
              <a:rPr lang="en-IN" dirty="0"/>
              <a:t>Error-free data transfer</a:t>
            </a:r>
            <a:r>
              <a:rPr lang="en-US" dirty="0"/>
              <a:t> and </a:t>
            </a:r>
            <a:r>
              <a:rPr lang="en-IN" dirty="0"/>
              <a:t>Discarding duplicate packets</a:t>
            </a:r>
            <a:endParaRPr lang="en-US" dirty="0"/>
          </a:p>
          <a:p>
            <a:pPr lvl="1"/>
            <a:r>
              <a:rPr lang="en-US" dirty="0"/>
              <a:t>Although TCP ensures reliable transmission, the overhead of retransmission is normally a hindrance to maintaining real-time synchronization of multimedia data.</a:t>
            </a:r>
            <a:endParaRPr lang="en-IN" b="1" i="1" dirty="0">
              <a:solidFill>
                <a:srgbClr val="00B0F0"/>
              </a:solidFill>
            </a:endParaRPr>
          </a:p>
        </p:txBody>
      </p:sp>
    </p:spTree>
    <p:extLst>
      <p:ext uri="{BB962C8B-B14F-4D97-AF65-F5344CB8AC3E}">
        <p14:creationId xmlns:p14="http://schemas.microsoft.com/office/powerpoint/2010/main" val="1275367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9AC239-D3C7-461F-82EA-763C38C6B214}"/>
              </a:ext>
            </a:extLst>
          </p:cNvPr>
          <p:cNvSpPr>
            <a:spLocks noGrp="1"/>
          </p:cNvSpPr>
          <p:nvPr>
            <p:ph idx="1"/>
          </p:nvPr>
        </p:nvSpPr>
        <p:spPr>
          <a:xfrm>
            <a:off x="838200" y="873760"/>
            <a:ext cx="10515600" cy="5303203"/>
          </a:xfrm>
        </p:spPr>
        <p:txBody>
          <a:bodyPr/>
          <a:lstStyle/>
          <a:p>
            <a:r>
              <a:rPr lang="en-IN" b="1" i="1" dirty="0">
                <a:solidFill>
                  <a:srgbClr val="00B0F0"/>
                </a:solidFill>
              </a:rPr>
              <a:t>User Datagram Protocol (UDP)</a:t>
            </a:r>
          </a:p>
          <a:p>
            <a:pPr lvl="1"/>
            <a:r>
              <a:rPr lang="en-US" dirty="0"/>
              <a:t>The User Datagram Protocol (also termed as the Universal Datagram Protocol) is a connectionless protocol that sends each packet during a session along different routes</a:t>
            </a:r>
            <a:r>
              <a:rPr lang="en-IN" b="1" i="1" dirty="0">
                <a:solidFill>
                  <a:srgbClr val="00B0F0"/>
                </a:solidFill>
              </a:rPr>
              <a:t>.</a:t>
            </a:r>
          </a:p>
          <a:p>
            <a:pPr lvl="1"/>
            <a:r>
              <a:rPr lang="en-US" dirty="0"/>
              <a:t>UDP does not provide the reliability and in-order data transmission as TCP does because data packets might arrive out of order or be dropped by the network and no acknowledgements are sent by the receiver.</a:t>
            </a:r>
          </a:p>
          <a:p>
            <a:pPr lvl="1"/>
            <a:r>
              <a:rPr lang="en-US" dirty="0"/>
              <a:t> However, as a result, UDP is much faster compared with TCP and efficient for the transmission of time-sensitive data, such as in the case of synchronized multimedia data.</a:t>
            </a:r>
            <a:endParaRPr lang="en-IN" b="1" i="1" dirty="0">
              <a:solidFill>
                <a:srgbClr val="00B0F0"/>
              </a:solidFill>
            </a:endParaRPr>
          </a:p>
        </p:txBody>
      </p:sp>
    </p:spTree>
    <p:extLst>
      <p:ext uri="{BB962C8B-B14F-4D97-AF65-F5344CB8AC3E}">
        <p14:creationId xmlns:p14="http://schemas.microsoft.com/office/powerpoint/2010/main" val="103142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1561F-2C30-49FA-B84A-498117AFCECF}"/>
              </a:ext>
            </a:extLst>
          </p:cNvPr>
          <p:cNvSpPr>
            <a:spLocks noGrp="1"/>
          </p:cNvSpPr>
          <p:nvPr>
            <p:ph type="title"/>
          </p:nvPr>
        </p:nvSpPr>
        <p:spPr/>
        <p:txBody>
          <a:bodyPr/>
          <a:lstStyle/>
          <a:p>
            <a:r>
              <a:rPr lang="en-IN" dirty="0">
                <a:solidFill>
                  <a:srgbClr val="FF0000"/>
                </a:solidFill>
                <a:latin typeface="Comic Sans MS" panose="030F0702030302020204" pitchFamily="66" charset="0"/>
              </a:rPr>
              <a:t>Multimedia Communications and Networking</a:t>
            </a:r>
          </a:p>
        </p:txBody>
      </p:sp>
      <p:sp>
        <p:nvSpPr>
          <p:cNvPr id="3" name="Content Placeholder 2">
            <a:extLst>
              <a:ext uri="{FF2B5EF4-FFF2-40B4-BE49-F238E27FC236}">
                <a16:creationId xmlns:a16="http://schemas.microsoft.com/office/drawing/2014/main" id="{19307C25-C27C-40A3-96F6-044F0AE70489}"/>
              </a:ext>
            </a:extLst>
          </p:cNvPr>
          <p:cNvSpPr>
            <a:spLocks noGrp="1"/>
          </p:cNvSpPr>
          <p:nvPr>
            <p:ph idx="1"/>
          </p:nvPr>
        </p:nvSpPr>
        <p:spPr/>
        <p:txBody>
          <a:bodyPr/>
          <a:lstStyle/>
          <a:p>
            <a:r>
              <a:rPr lang="en-US" dirty="0"/>
              <a:t>Computer communication networks are essential to the modern computing environment.</a:t>
            </a:r>
          </a:p>
          <a:p>
            <a:r>
              <a:rPr lang="en-US" dirty="0"/>
              <a:t>Multimedia communications and networking share all major issues and technologies of computer communication network.</a:t>
            </a:r>
          </a:p>
          <a:p>
            <a:r>
              <a:rPr lang="en-US" dirty="0"/>
              <a:t>The evolution of the Internet, particularly in the past two decades, has been largely driven by the ever-growing demands from numerous conventional and new generation multimedia applications.</a:t>
            </a:r>
            <a:endParaRPr lang="en-IN" dirty="0"/>
          </a:p>
        </p:txBody>
      </p:sp>
    </p:spTree>
    <p:extLst>
      <p:ext uri="{BB962C8B-B14F-4D97-AF65-F5344CB8AC3E}">
        <p14:creationId xmlns:p14="http://schemas.microsoft.com/office/powerpoint/2010/main" val="126220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12C45C-3AD8-4461-96D5-4F0A3E754483}"/>
              </a:ext>
            </a:extLst>
          </p:cNvPr>
          <p:cNvSpPr>
            <a:spLocks noGrp="1"/>
          </p:cNvSpPr>
          <p:nvPr>
            <p:ph idx="1"/>
          </p:nvPr>
        </p:nvSpPr>
        <p:spPr>
          <a:xfrm>
            <a:off x="838200" y="1097280"/>
            <a:ext cx="10515600" cy="5079683"/>
          </a:xfrm>
        </p:spPr>
        <p:txBody>
          <a:bodyPr/>
          <a:lstStyle/>
          <a:p>
            <a:r>
              <a:rPr lang="en-IN" b="1" i="1" dirty="0">
                <a:solidFill>
                  <a:srgbClr val="00B0F0"/>
                </a:solidFill>
              </a:rPr>
              <a:t>TCP/IP Family:</a:t>
            </a:r>
            <a:endParaRPr lang="en-US" b="1" i="1" dirty="0">
              <a:solidFill>
                <a:srgbClr val="00B0F0"/>
              </a:solidFill>
            </a:endParaRPr>
          </a:p>
          <a:p>
            <a:pPr lvl="1">
              <a:lnSpc>
                <a:spcPct val="100000"/>
              </a:lnSpc>
            </a:pPr>
            <a:r>
              <a:rPr lang="en-US" dirty="0"/>
              <a:t>TCP itself is a reliable connection-oriented protocol to transfer data on a network; however, to deliver data on the connectionless Internet, it has to ride on IP and provide reliability, which includes in-order delivery and errorfree delivery, with the IP protocol</a:t>
            </a:r>
          </a:p>
          <a:p>
            <a:pPr lvl="1">
              <a:lnSpc>
                <a:spcPct val="100000"/>
              </a:lnSpc>
            </a:pPr>
            <a:r>
              <a:rPr lang="en-US" dirty="0"/>
              <a:t>Thus, this family of protocols has the commonality of using IP as a Network layer to communicate data while providing support from the higher layers. The TCP/IP families of protocols include general data transfer protocols, such as </a:t>
            </a:r>
            <a:r>
              <a:rPr lang="en-US" b="1" i="1" dirty="0"/>
              <a:t>FTP, HTTP, IMAP, SNMP, SMTP, TELNET</a:t>
            </a:r>
            <a:r>
              <a:rPr lang="en-US" dirty="0"/>
              <a:t>, and so on.</a:t>
            </a:r>
            <a:endParaRPr lang="en-IN" dirty="0"/>
          </a:p>
        </p:txBody>
      </p:sp>
    </p:spTree>
    <p:extLst>
      <p:ext uri="{BB962C8B-B14F-4D97-AF65-F5344CB8AC3E}">
        <p14:creationId xmlns:p14="http://schemas.microsoft.com/office/powerpoint/2010/main" val="1742583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41B61-BBA3-4FFD-B3F7-5F06BECDC816}"/>
              </a:ext>
            </a:extLst>
          </p:cNvPr>
          <p:cNvSpPr>
            <a:spLocks noGrp="1"/>
          </p:cNvSpPr>
          <p:nvPr>
            <p:ph idx="1"/>
          </p:nvPr>
        </p:nvSpPr>
        <p:spPr>
          <a:xfrm>
            <a:off x="838200" y="599440"/>
            <a:ext cx="10515600" cy="5720080"/>
          </a:xfrm>
        </p:spPr>
        <p:txBody>
          <a:bodyPr>
            <a:normAutofit fontScale="92500" lnSpcReduction="20000"/>
          </a:bodyPr>
          <a:lstStyle/>
          <a:p>
            <a:pPr marL="0" indent="0">
              <a:buNone/>
            </a:pPr>
            <a:r>
              <a:rPr lang="en-IN" b="1" dirty="0">
                <a:solidFill>
                  <a:srgbClr val="C00000"/>
                </a:solidFill>
              </a:rPr>
              <a:t>Media-Related Protocols</a:t>
            </a:r>
          </a:p>
          <a:p>
            <a:pPr marL="0" indent="0">
              <a:buNone/>
            </a:pPr>
            <a:r>
              <a:rPr lang="en-US" dirty="0"/>
              <a:t>Apart from the general protocol requirements such as those imposed by UDP or TCP, you also have media related requirements imposed by needs such as </a:t>
            </a:r>
            <a:r>
              <a:rPr lang="en-US" i="1" dirty="0"/>
              <a:t>real time delivery</a:t>
            </a:r>
            <a:r>
              <a:rPr lang="en-US" dirty="0"/>
              <a:t>, </a:t>
            </a:r>
            <a:r>
              <a:rPr lang="en-US" i="1" dirty="0"/>
              <a:t>resource reservation requirements </a:t>
            </a:r>
            <a:r>
              <a:rPr lang="en-US" dirty="0"/>
              <a:t>for guaranteeing a certain QoS level, </a:t>
            </a:r>
            <a:r>
              <a:rPr lang="en-US" i="1" dirty="0"/>
              <a:t>identifying the media type </a:t>
            </a:r>
            <a:r>
              <a:rPr lang="en-US" dirty="0"/>
              <a:t>that is being communicated and so on.</a:t>
            </a:r>
          </a:p>
          <a:p>
            <a:pPr marL="0" indent="0">
              <a:buNone/>
            </a:pPr>
            <a:r>
              <a:rPr lang="en-IN" b="1" i="1" dirty="0">
                <a:solidFill>
                  <a:srgbClr val="00B0F0"/>
                </a:solidFill>
              </a:rPr>
              <a:t>Hypertext Transfer Protocol (HTTP):</a:t>
            </a:r>
          </a:p>
          <a:p>
            <a:r>
              <a:rPr lang="en-US" dirty="0"/>
              <a:t>The Hypertext Transfer Protocol is an application layer protocol. It has been in use by the WWW.</a:t>
            </a:r>
          </a:p>
          <a:p>
            <a:r>
              <a:rPr lang="en-US" dirty="0"/>
              <a:t>HTTP works in a </a:t>
            </a:r>
            <a:r>
              <a:rPr lang="en-US" b="1" i="1" dirty="0"/>
              <a:t>request-response</a:t>
            </a:r>
            <a:r>
              <a:rPr lang="en-US" dirty="0"/>
              <a:t> manner between a client and a server. The originating client, typically a Web browser running on a computer, cell phone, PDA, or other end terminal, requests a document residing at a server location.</a:t>
            </a:r>
          </a:p>
          <a:p>
            <a:r>
              <a:rPr lang="en-US" dirty="0"/>
              <a:t>The destination server, typically called a Web server, responds by locating the document and sending the information back to the client. The information might be individual files of any kind or a collection of text, images, and other media organized in the form of an HTML document.</a:t>
            </a:r>
            <a:endParaRPr lang="en-IN" b="1" i="1" dirty="0">
              <a:solidFill>
                <a:srgbClr val="00B0F0"/>
              </a:solidFill>
            </a:endParaRPr>
          </a:p>
        </p:txBody>
      </p:sp>
    </p:spTree>
    <p:extLst>
      <p:ext uri="{BB962C8B-B14F-4D97-AF65-F5344CB8AC3E}">
        <p14:creationId xmlns:p14="http://schemas.microsoft.com/office/powerpoint/2010/main" val="1272983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B1ACAC-32FC-478B-8245-47E4781426E3}"/>
              </a:ext>
            </a:extLst>
          </p:cNvPr>
          <p:cNvSpPr>
            <a:spLocks noGrp="1"/>
          </p:cNvSpPr>
          <p:nvPr>
            <p:ph idx="1"/>
          </p:nvPr>
        </p:nvSpPr>
        <p:spPr>
          <a:xfrm>
            <a:off x="838200" y="762000"/>
            <a:ext cx="10515600" cy="5669280"/>
          </a:xfrm>
        </p:spPr>
        <p:txBody>
          <a:bodyPr>
            <a:normAutofit fontScale="92500" lnSpcReduction="20000"/>
          </a:bodyPr>
          <a:lstStyle/>
          <a:p>
            <a:pPr marL="0" indent="0">
              <a:buNone/>
            </a:pPr>
            <a:r>
              <a:rPr lang="en-US" b="1" i="1" dirty="0">
                <a:solidFill>
                  <a:srgbClr val="00B0F0"/>
                </a:solidFill>
              </a:rPr>
              <a:t>Real-Time Transport Protocol (RTP) with RTCP</a:t>
            </a:r>
          </a:p>
          <a:p>
            <a:pPr algn="just"/>
            <a:r>
              <a:rPr lang="en-US" dirty="0"/>
              <a:t>The original IP protocols used on the Internet provided delivery of data packets on a “best-effort” basis. Although this might suffice for non-real-time applications such as e-mail and FTP, it certainly is not suited to real-time multimedia applications.</a:t>
            </a:r>
          </a:p>
          <a:p>
            <a:pPr algn="just"/>
            <a:r>
              <a:rPr lang="en-US" dirty="0"/>
              <a:t>The </a:t>
            </a:r>
            <a:r>
              <a:rPr lang="en-US" dirty="0" err="1"/>
              <a:t>RealTime</a:t>
            </a:r>
            <a:r>
              <a:rPr lang="en-US" dirty="0"/>
              <a:t> Transport Protocol (RTP) along with a monitoring Real-Time Transport Control Protocol (RTCP) were designed to solve the real-time needs for multimedia traffic, such as video and audio streams in applications, video-on-demand, videoconferencing, and other live streaming media.</a:t>
            </a:r>
          </a:p>
          <a:p>
            <a:pPr algn="just"/>
            <a:r>
              <a:rPr lang="en-US" dirty="0"/>
              <a:t>RTP runs on top of UDP, which provides efficient delivery over connectionless networks. It is preferably run over UDP rather than TCP because TCP’s reliability achieved by in-order delivery of packets does not address the real-time needs of multimedia traffic if packets are lost or held up along the route.</a:t>
            </a:r>
          </a:p>
          <a:p>
            <a:pPr algn="just"/>
            <a:r>
              <a:rPr lang="en-US" dirty="0"/>
              <a:t>RTP has its own time stamping on each packet and sequencing mechanisms to help the receiver synchronize and render the information in sequence.</a:t>
            </a:r>
            <a:endParaRPr lang="en-IN" b="1" i="1" dirty="0">
              <a:solidFill>
                <a:srgbClr val="00B0F0"/>
              </a:solidFill>
            </a:endParaRPr>
          </a:p>
        </p:txBody>
      </p:sp>
    </p:spTree>
    <p:extLst>
      <p:ext uri="{BB962C8B-B14F-4D97-AF65-F5344CB8AC3E}">
        <p14:creationId xmlns:p14="http://schemas.microsoft.com/office/powerpoint/2010/main" val="1254655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9B4248-02A1-4535-85C0-BDD38DF99B19}"/>
              </a:ext>
            </a:extLst>
          </p:cNvPr>
          <p:cNvSpPr>
            <a:spLocks noGrp="1"/>
          </p:cNvSpPr>
          <p:nvPr>
            <p:ph idx="1"/>
          </p:nvPr>
        </p:nvSpPr>
        <p:spPr>
          <a:xfrm>
            <a:off x="838200" y="1066800"/>
            <a:ext cx="10515600" cy="5110163"/>
          </a:xfrm>
        </p:spPr>
        <p:txBody>
          <a:bodyPr/>
          <a:lstStyle/>
          <a:p>
            <a:pPr marL="0" indent="0">
              <a:buNone/>
            </a:pPr>
            <a:r>
              <a:rPr lang="en-IN" b="1" i="1" dirty="0">
                <a:solidFill>
                  <a:srgbClr val="00B0F0"/>
                </a:solidFill>
              </a:rPr>
              <a:t>Real-Time Streaming Protocol (RTSP)</a:t>
            </a:r>
            <a:endParaRPr lang="en-US" b="1" i="1" dirty="0">
              <a:solidFill>
                <a:srgbClr val="00B0F0"/>
              </a:solidFill>
            </a:endParaRPr>
          </a:p>
          <a:p>
            <a:r>
              <a:rPr lang="en-US" dirty="0"/>
              <a:t>It was developed by the Internet Engineering Task Force (IETF) in 1998 and is useful in streaming media, as opposed to downloading the entire media content. </a:t>
            </a:r>
          </a:p>
          <a:p>
            <a:r>
              <a:rPr lang="en-US" dirty="0"/>
              <a:t>RTSP is designed for streaming communication between a client and a stored media server and achieves real-time communication by issuing simple commands like play, pause, stop, and so on and, therefore, allows time-based access to files on a server.</a:t>
            </a:r>
          </a:p>
          <a:p>
            <a:r>
              <a:rPr lang="en-US" dirty="0"/>
              <a:t>RTSP normally rides on top of RTP as the transport protocol for actual audio/video data. RTSP requests are sent over HTTP</a:t>
            </a:r>
            <a:endParaRPr lang="en-IN" dirty="0"/>
          </a:p>
        </p:txBody>
      </p:sp>
    </p:spTree>
    <p:extLst>
      <p:ext uri="{BB962C8B-B14F-4D97-AF65-F5344CB8AC3E}">
        <p14:creationId xmlns:p14="http://schemas.microsoft.com/office/powerpoint/2010/main" val="1936626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030CB3-081E-45DD-9924-9CC488AB3584}"/>
              </a:ext>
            </a:extLst>
          </p:cNvPr>
          <p:cNvSpPr>
            <a:spLocks noGrp="1"/>
          </p:cNvSpPr>
          <p:nvPr>
            <p:ph idx="1"/>
          </p:nvPr>
        </p:nvSpPr>
        <p:spPr>
          <a:xfrm>
            <a:off x="838200" y="965200"/>
            <a:ext cx="10515600" cy="4917440"/>
          </a:xfrm>
        </p:spPr>
        <p:txBody>
          <a:bodyPr>
            <a:normAutofit fontScale="92500" lnSpcReduction="10000"/>
          </a:bodyPr>
          <a:lstStyle/>
          <a:p>
            <a:pPr marL="0" indent="0">
              <a:buNone/>
            </a:pPr>
            <a:r>
              <a:rPr lang="en-IN" b="1" i="1" dirty="0">
                <a:solidFill>
                  <a:srgbClr val="00B0F0"/>
                </a:solidFill>
              </a:rPr>
              <a:t>Resource Reservation Setup Protocol (RSVP)</a:t>
            </a:r>
          </a:p>
          <a:p>
            <a:r>
              <a:rPr lang="en-US" dirty="0"/>
              <a:t>The Resource Reservation Setup Protocol is a setup protocol where a receiver node reserves network resources during a communication session so as to efficiently monitor and guarantee the desired QoS for unicast and multicast multimedia communication over an integrated services Internet</a:t>
            </a:r>
            <a:r>
              <a:rPr lang="en-IN" b="1" i="1" dirty="0">
                <a:solidFill>
                  <a:srgbClr val="00B0F0"/>
                </a:solidFill>
              </a:rPr>
              <a:t>.</a:t>
            </a:r>
          </a:p>
          <a:p>
            <a:r>
              <a:rPr lang="en-US" dirty="0"/>
              <a:t>RSVP works by applying two messages—a Path message and a </a:t>
            </a:r>
            <a:r>
              <a:rPr lang="en-US" dirty="0" err="1"/>
              <a:t>Resv</a:t>
            </a:r>
            <a:r>
              <a:rPr lang="en-US" dirty="0"/>
              <a:t> message. </a:t>
            </a:r>
          </a:p>
          <a:p>
            <a:pPr lvl="1"/>
            <a:r>
              <a:rPr lang="en-US" dirty="0"/>
              <a:t>A </a:t>
            </a:r>
            <a:r>
              <a:rPr lang="en-US" b="1" i="1" dirty="0"/>
              <a:t>Path</a:t>
            </a:r>
            <a:r>
              <a:rPr lang="en-US" dirty="0"/>
              <a:t> message is initiated by the sender to the receiver(s) and contains information of the path and nodes along the path to the receiver. </a:t>
            </a:r>
          </a:p>
          <a:p>
            <a:pPr lvl="1"/>
            <a:r>
              <a:rPr lang="en-US" dirty="0"/>
              <a:t>This is followed by one or more </a:t>
            </a:r>
            <a:r>
              <a:rPr lang="en-US" b="1" i="1" dirty="0" err="1"/>
              <a:t>Resv</a:t>
            </a:r>
            <a:r>
              <a:rPr lang="en-US" dirty="0"/>
              <a:t> messages from the receivers to reserve the intermediary node resources</a:t>
            </a:r>
          </a:p>
          <a:p>
            <a:r>
              <a:rPr lang="en-US" dirty="0"/>
              <a:t>In itself, RSVP is not a routing protocol, but works with the routing protocols to transmit data along allocated resources, which might be routers by themselves.</a:t>
            </a:r>
          </a:p>
        </p:txBody>
      </p:sp>
    </p:spTree>
    <p:extLst>
      <p:ext uri="{BB962C8B-B14F-4D97-AF65-F5344CB8AC3E}">
        <p14:creationId xmlns:p14="http://schemas.microsoft.com/office/powerpoint/2010/main" val="3216318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E31AF9-EB1A-41C7-B01D-4D47193F9087}"/>
              </a:ext>
            </a:extLst>
          </p:cNvPr>
          <p:cNvSpPr>
            <a:spLocks noGrp="1"/>
          </p:cNvSpPr>
          <p:nvPr>
            <p:ph idx="1"/>
          </p:nvPr>
        </p:nvSpPr>
        <p:spPr>
          <a:xfrm>
            <a:off x="838200" y="711200"/>
            <a:ext cx="10515600" cy="5465763"/>
          </a:xfrm>
        </p:spPr>
        <p:txBody>
          <a:bodyPr>
            <a:normAutofit fontScale="92500" lnSpcReduction="20000"/>
          </a:bodyPr>
          <a:lstStyle/>
          <a:p>
            <a:pPr marL="0" indent="0">
              <a:buNone/>
            </a:pPr>
            <a:r>
              <a:rPr lang="en-IN" b="1" i="1" dirty="0">
                <a:solidFill>
                  <a:srgbClr val="00B0F0"/>
                </a:solidFill>
              </a:rPr>
              <a:t>Session Initiation Protocol (SIP)</a:t>
            </a:r>
          </a:p>
          <a:p>
            <a:r>
              <a:rPr lang="en-US" dirty="0"/>
              <a:t>The Session Initiation Protocol is an Application-layer control protocol that has been set up to establish, modify, and terminate sessions in Internet telephony.</a:t>
            </a:r>
          </a:p>
          <a:p>
            <a:r>
              <a:rPr lang="en-US" dirty="0"/>
              <a:t>Although designed for </a:t>
            </a:r>
            <a:r>
              <a:rPr lang="en-US" b="1" i="1" dirty="0"/>
              <a:t>Voice over IP </a:t>
            </a:r>
            <a:r>
              <a:rPr lang="en-US" dirty="0"/>
              <a:t>applications, it is not limited to it, and is also used for multimedia-related communications, such as videoconferences, multimedia distribution, and so forth. </a:t>
            </a:r>
          </a:p>
          <a:p>
            <a:r>
              <a:rPr lang="en-US" dirty="0"/>
              <a:t>SIP transparently supports name mapping and redirection, which increases personal mobility, so users can maintain an external visible identifier regardless of their network location.</a:t>
            </a:r>
          </a:p>
          <a:p>
            <a:r>
              <a:rPr lang="en-US" dirty="0"/>
              <a:t>SIP is a client/server protocol where the sender client node connects to another receiver client node in a multimedia application by initiating a request to a server(s).</a:t>
            </a:r>
          </a:p>
          <a:p>
            <a:r>
              <a:rPr lang="en-US" dirty="0"/>
              <a:t>There are three types of servers—proxy server, whose job is to forward a client’s call request, redirect server, whose job is to return the address of the next hop server, and location server, which finds the current location of the clients.</a:t>
            </a:r>
            <a:endParaRPr lang="en-IN" b="1" i="1" dirty="0">
              <a:solidFill>
                <a:srgbClr val="00B0F0"/>
              </a:solidFill>
            </a:endParaRPr>
          </a:p>
        </p:txBody>
      </p:sp>
    </p:spTree>
    <p:extLst>
      <p:ext uri="{BB962C8B-B14F-4D97-AF65-F5344CB8AC3E}">
        <p14:creationId xmlns:p14="http://schemas.microsoft.com/office/powerpoint/2010/main" val="2118183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A23EC1-EBB3-41F0-B88C-189084762518}"/>
              </a:ext>
            </a:extLst>
          </p:cNvPr>
          <p:cNvSpPr>
            <a:spLocks noGrp="1"/>
          </p:cNvSpPr>
          <p:nvPr>
            <p:ph idx="1"/>
          </p:nvPr>
        </p:nvSpPr>
        <p:spPr>
          <a:xfrm>
            <a:off x="838200" y="762000"/>
            <a:ext cx="10515600" cy="5414963"/>
          </a:xfrm>
        </p:spPr>
        <p:txBody>
          <a:bodyPr/>
          <a:lstStyle/>
          <a:p>
            <a:pPr marL="0" indent="0">
              <a:buNone/>
            </a:pPr>
            <a:r>
              <a:rPr lang="en-IN" b="1" i="1" dirty="0">
                <a:solidFill>
                  <a:srgbClr val="00B0F0"/>
                </a:solidFill>
              </a:rPr>
              <a:t>Session Description Protocol (SDP)</a:t>
            </a:r>
          </a:p>
          <a:p>
            <a:r>
              <a:rPr lang="en-US" dirty="0"/>
              <a:t>The Session Description Protocol describes a multimedia session that needs to be in session between a caller client and a callee client.</a:t>
            </a:r>
          </a:p>
          <a:p>
            <a:r>
              <a:rPr lang="en-US" dirty="0"/>
              <a:t>A caller client must include this information when inviting the callee client during the initiation of communication, such as in the SIP Invite command.</a:t>
            </a:r>
          </a:p>
          <a:p>
            <a:r>
              <a:rPr lang="en-US" dirty="0"/>
              <a:t>The description information includes the media stream types used in the session (audio, video, and so on) and its capabilities, destination address (unicast or multicast) for each stream, sending and receiving port numbers, stream type indicators, and other things necessary to communicate media information.</a:t>
            </a:r>
            <a:endParaRPr lang="en-IN" b="1" i="1" dirty="0">
              <a:solidFill>
                <a:srgbClr val="00B0F0"/>
              </a:solidFill>
            </a:endParaRPr>
          </a:p>
        </p:txBody>
      </p:sp>
    </p:spTree>
    <p:extLst>
      <p:ext uri="{BB962C8B-B14F-4D97-AF65-F5344CB8AC3E}">
        <p14:creationId xmlns:p14="http://schemas.microsoft.com/office/powerpoint/2010/main" val="2484998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95C1C-56E8-4E63-8A97-5B8A29C56D42}"/>
              </a:ext>
            </a:extLst>
          </p:cNvPr>
          <p:cNvSpPr>
            <a:spLocks noGrp="1"/>
          </p:cNvSpPr>
          <p:nvPr>
            <p:ph type="title"/>
          </p:nvPr>
        </p:nvSpPr>
        <p:spPr>
          <a:xfrm>
            <a:off x="838200" y="365125"/>
            <a:ext cx="10515600" cy="1026795"/>
          </a:xfrm>
        </p:spPr>
        <p:txBody>
          <a:bodyPr>
            <a:normAutofit/>
          </a:bodyPr>
          <a:lstStyle/>
          <a:p>
            <a:r>
              <a:rPr lang="en-IN" sz="2800" dirty="0">
                <a:solidFill>
                  <a:srgbClr val="FF0000"/>
                </a:solidFill>
                <a:latin typeface="Comic Sans MS" panose="030F0702030302020204" pitchFamily="66" charset="0"/>
              </a:rPr>
              <a:t>A Case Study: Internet Telephony or Voice over IP (VoIP)</a:t>
            </a:r>
          </a:p>
        </p:txBody>
      </p:sp>
      <p:sp>
        <p:nvSpPr>
          <p:cNvPr id="3" name="Content Placeholder 2">
            <a:extLst>
              <a:ext uri="{FF2B5EF4-FFF2-40B4-BE49-F238E27FC236}">
                <a16:creationId xmlns:a16="http://schemas.microsoft.com/office/drawing/2014/main" id="{B64B0C02-ED98-458C-96AB-04853799F2EC}"/>
              </a:ext>
            </a:extLst>
          </p:cNvPr>
          <p:cNvSpPr>
            <a:spLocks noGrp="1"/>
          </p:cNvSpPr>
          <p:nvPr>
            <p:ph idx="1"/>
          </p:nvPr>
        </p:nvSpPr>
        <p:spPr>
          <a:xfrm>
            <a:off x="838200" y="1320800"/>
            <a:ext cx="10515600" cy="5172074"/>
          </a:xfrm>
        </p:spPr>
        <p:txBody>
          <a:bodyPr>
            <a:normAutofit fontScale="92500"/>
          </a:bodyPr>
          <a:lstStyle/>
          <a:p>
            <a:r>
              <a:rPr lang="en-US" dirty="0"/>
              <a:t>With ever-increasing network bandwidth and the ever-improving quality of multimedia data compression, Internet telephony has become a reality.</a:t>
            </a:r>
          </a:p>
          <a:p>
            <a:r>
              <a:rPr lang="en-US" dirty="0"/>
              <a:t>The main advantages of Internet telephony over the plain old telephone services are</a:t>
            </a:r>
          </a:p>
          <a:p>
            <a:pPr lvl="1"/>
            <a:r>
              <a:rPr lang="en-US" dirty="0"/>
              <a:t>It provides great flexibility and extensibility in accommodating such new services as voicemail, video conversations, live text messages, and so on.</a:t>
            </a:r>
          </a:p>
          <a:p>
            <a:pPr lvl="1"/>
            <a:r>
              <a:rPr lang="en-US" dirty="0"/>
              <a:t>It uses packet switching, not circuit switching; hence, network usage is much more efficient.</a:t>
            </a:r>
          </a:p>
          <a:p>
            <a:pPr lvl="1"/>
            <a:r>
              <a:rPr lang="en-US" dirty="0"/>
              <a:t>With the technologies of multicast or multipoint communication, multiparty calls are not much more difficult than two-party calls.</a:t>
            </a:r>
          </a:p>
          <a:p>
            <a:pPr lvl="1"/>
            <a:r>
              <a:rPr lang="en-US" dirty="0"/>
              <a:t>With advanced multimedia data-compression techniques, various degrees of QoS can be supported and dynamically adjusted according to the network traffic.</a:t>
            </a:r>
          </a:p>
          <a:p>
            <a:pPr lvl="1"/>
            <a:r>
              <a:rPr lang="en-US" dirty="0"/>
              <a:t>Richer graphical user interfaces can be developed to show available features and services, monitor call status and progress, and so on.</a:t>
            </a:r>
            <a:endParaRPr lang="en-IN" dirty="0"/>
          </a:p>
        </p:txBody>
      </p:sp>
    </p:spTree>
    <p:extLst>
      <p:ext uri="{BB962C8B-B14F-4D97-AF65-F5344CB8AC3E}">
        <p14:creationId xmlns:p14="http://schemas.microsoft.com/office/powerpoint/2010/main" val="497943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8199B-50BA-4CC4-A8C5-B5EB0CDDCC4D}"/>
              </a:ext>
            </a:extLst>
          </p:cNvPr>
          <p:cNvSpPr>
            <a:spLocks noGrp="1"/>
          </p:cNvSpPr>
          <p:nvPr>
            <p:ph type="title"/>
          </p:nvPr>
        </p:nvSpPr>
        <p:spPr/>
        <p:txBody>
          <a:bodyPr/>
          <a:lstStyle/>
          <a:p>
            <a:r>
              <a:rPr lang="en-US" dirty="0">
                <a:solidFill>
                  <a:srgbClr val="FF0000"/>
                </a:solidFill>
              </a:rPr>
              <a:t>Network protocol structure for internet telephony</a:t>
            </a:r>
            <a:endParaRPr lang="en-IN" dirty="0">
              <a:solidFill>
                <a:srgbClr val="FF0000"/>
              </a:solidFill>
            </a:endParaRPr>
          </a:p>
        </p:txBody>
      </p:sp>
      <p:pic>
        <p:nvPicPr>
          <p:cNvPr id="5" name="Content Placeholder 4">
            <a:extLst>
              <a:ext uri="{FF2B5EF4-FFF2-40B4-BE49-F238E27FC236}">
                <a16:creationId xmlns:a16="http://schemas.microsoft.com/office/drawing/2014/main" id="{DC12ECA4-A17A-4E09-B70A-26EB243C74C6}"/>
              </a:ext>
            </a:extLst>
          </p:cNvPr>
          <p:cNvPicPr>
            <a:picLocks noGrp="1" noChangeAspect="1"/>
          </p:cNvPicPr>
          <p:nvPr>
            <p:ph idx="1"/>
          </p:nvPr>
        </p:nvPicPr>
        <p:blipFill>
          <a:blip r:embed="rId2"/>
          <a:stretch>
            <a:fillRect/>
          </a:stretch>
        </p:blipFill>
        <p:spPr>
          <a:xfrm>
            <a:off x="6096000" y="1690688"/>
            <a:ext cx="5049519" cy="4669472"/>
          </a:xfrm>
        </p:spPr>
      </p:pic>
      <p:sp>
        <p:nvSpPr>
          <p:cNvPr id="7" name="TextBox 6">
            <a:extLst>
              <a:ext uri="{FF2B5EF4-FFF2-40B4-BE49-F238E27FC236}">
                <a16:creationId xmlns:a16="http://schemas.microsoft.com/office/drawing/2014/main" id="{9DD4F7A8-8347-42EE-A3C3-AA245731F553}"/>
              </a:ext>
            </a:extLst>
          </p:cNvPr>
          <p:cNvSpPr txBox="1"/>
          <p:nvPr/>
        </p:nvSpPr>
        <p:spPr>
          <a:xfrm>
            <a:off x="1005840" y="2120324"/>
            <a:ext cx="4881879" cy="3046988"/>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The transport of real-time audio (and video) in Internet telephony is supported by RTP (with its control protocol, RTCP).</a:t>
            </a:r>
          </a:p>
          <a:p>
            <a:pPr marL="285750" indent="-285750" algn="just">
              <a:buFont typeface="Arial" panose="020B0604020202020204" pitchFamily="34" charset="0"/>
              <a:buChar char="•"/>
            </a:pPr>
            <a:r>
              <a:rPr lang="en-US" sz="2400" dirty="0"/>
              <a:t>Streaming media is handled by RTSP and Internet resource reservation, if available, is taken care of by RSVP.</a:t>
            </a:r>
            <a:endParaRPr lang="en-IN" sz="2400" dirty="0"/>
          </a:p>
        </p:txBody>
      </p:sp>
    </p:spTree>
    <p:extLst>
      <p:ext uri="{BB962C8B-B14F-4D97-AF65-F5344CB8AC3E}">
        <p14:creationId xmlns:p14="http://schemas.microsoft.com/office/powerpoint/2010/main" val="123221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4B50C-1D17-4350-A408-F137607B085C}"/>
              </a:ext>
            </a:extLst>
          </p:cNvPr>
          <p:cNvSpPr>
            <a:spLocks noGrp="1"/>
          </p:cNvSpPr>
          <p:nvPr>
            <p:ph type="title"/>
          </p:nvPr>
        </p:nvSpPr>
        <p:spPr/>
        <p:txBody>
          <a:bodyPr/>
          <a:lstStyle/>
          <a:p>
            <a:r>
              <a:rPr lang="en-US" dirty="0">
                <a:solidFill>
                  <a:srgbClr val="FF0000"/>
                </a:solidFill>
                <a:latin typeface="Comic Sans MS" panose="030F0702030302020204" pitchFamily="66" charset="0"/>
              </a:rPr>
              <a:t>Protocol Layers of Computer Communication Networks</a:t>
            </a:r>
            <a:endParaRPr lang="en-IN" dirty="0">
              <a:solidFill>
                <a:srgbClr val="FF0000"/>
              </a:solidFill>
              <a:latin typeface="Comic Sans MS" panose="030F0702030302020204" pitchFamily="66" charset="0"/>
            </a:endParaRPr>
          </a:p>
        </p:txBody>
      </p:sp>
      <p:pic>
        <p:nvPicPr>
          <p:cNvPr id="5" name="Content Placeholder 4">
            <a:extLst>
              <a:ext uri="{FF2B5EF4-FFF2-40B4-BE49-F238E27FC236}">
                <a16:creationId xmlns:a16="http://schemas.microsoft.com/office/drawing/2014/main" id="{342755D4-7D1C-491A-A3F2-F4C0E308E7FD}"/>
              </a:ext>
            </a:extLst>
          </p:cNvPr>
          <p:cNvPicPr>
            <a:picLocks noGrp="1" noChangeAspect="1"/>
          </p:cNvPicPr>
          <p:nvPr>
            <p:ph idx="1"/>
          </p:nvPr>
        </p:nvPicPr>
        <p:blipFill>
          <a:blip r:embed="rId2"/>
          <a:stretch>
            <a:fillRect/>
          </a:stretch>
        </p:blipFill>
        <p:spPr>
          <a:xfrm>
            <a:off x="2651760" y="1825624"/>
            <a:ext cx="6776719" cy="4667251"/>
          </a:xfrm>
        </p:spPr>
      </p:pic>
    </p:spTree>
    <p:extLst>
      <p:ext uri="{BB962C8B-B14F-4D97-AF65-F5344CB8AC3E}">
        <p14:creationId xmlns:p14="http://schemas.microsoft.com/office/powerpoint/2010/main" val="1733033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7D65-BFC2-4A65-8B7F-C95EE46FD959}"/>
              </a:ext>
            </a:extLst>
          </p:cNvPr>
          <p:cNvSpPr>
            <a:spLocks noGrp="1"/>
          </p:cNvSpPr>
          <p:nvPr>
            <p:ph type="title"/>
          </p:nvPr>
        </p:nvSpPr>
        <p:spPr/>
        <p:txBody>
          <a:bodyPr/>
          <a:lstStyle/>
          <a:p>
            <a:r>
              <a:rPr lang="en-IN" dirty="0">
                <a:solidFill>
                  <a:srgbClr val="FF0000"/>
                </a:solidFill>
                <a:latin typeface="Comic Sans MS" panose="030F0702030302020204" pitchFamily="66" charset="0"/>
              </a:rPr>
              <a:t>Quality-of-Service for Multimedia Communications</a:t>
            </a:r>
          </a:p>
        </p:txBody>
      </p:sp>
      <p:sp>
        <p:nvSpPr>
          <p:cNvPr id="3" name="Content Placeholder 2">
            <a:extLst>
              <a:ext uri="{FF2B5EF4-FFF2-40B4-BE49-F238E27FC236}">
                <a16:creationId xmlns:a16="http://schemas.microsoft.com/office/drawing/2014/main" id="{C17707A2-F7DE-4ABA-93D5-5FC4107450DB}"/>
              </a:ext>
            </a:extLst>
          </p:cNvPr>
          <p:cNvSpPr>
            <a:spLocks noGrp="1"/>
          </p:cNvSpPr>
          <p:nvPr>
            <p:ph idx="1"/>
          </p:nvPr>
        </p:nvSpPr>
        <p:spPr/>
        <p:txBody>
          <a:bodyPr/>
          <a:lstStyle/>
          <a:p>
            <a:r>
              <a:rPr lang="en-US" dirty="0"/>
              <a:t>Fundamentally, multimedia network communication and traditional computer network communication are similar, since they both deal with data communications. </a:t>
            </a:r>
          </a:p>
          <a:p>
            <a:pPr marL="0" indent="0">
              <a:buNone/>
            </a:pPr>
            <a:endParaRPr lang="en-US" dirty="0"/>
          </a:p>
          <a:p>
            <a:r>
              <a:rPr lang="en-US" dirty="0"/>
              <a:t>However, challenges in multimedia network communications arise due to a series of distinct characteristics of audio/video data: </a:t>
            </a:r>
            <a:endParaRPr lang="en-IN" dirty="0"/>
          </a:p>
        </p:txBody>
      </p:sp>
    </p:spTree>
    <p:extLst>
      <p:ext uri="{BB962C8B-B14F-4D97-AF65-F5344CB8AC3E}">
        <p14:creationId xmlns:p14="http://schemas.microsoft.com/office/powerpoint/2010/main" val="416558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590FBF-89B7-45F6-9277-A9475F10E3C2}"/>
              </a:ext>
            </a:extLst>
          </p:cNvPr>
          <p:cNvSpPr>
            <a:spLocks noGrp="1"/>
          </p:cNvSpPr>
          <p:nvPr>
            <p:ph idx="1"/>
          </p:nvPr>
        </p:nvSpPr>
        <p:spPr>
          <a:xfrm>
            <a:off x="838200" y="523240"/>
            <a:ext cx="10515600" cy="5811520"/>
          </a:xfrm>
        </p:spPr>
        <p:txBody>
          <a:bodyPr>
            <a:normAutofit lnSpcReduction="10000"/>
          </a:bodyPr>
          <a:lstStyle/>
          <a:p>
            <a:r>
              <a:rPr lang="en-IN" b="1" i="1" dirty="0">
                <a:solidFill>
                  <a:srgbClr val="C00000"/>
                </a:solidFill>
              </a:rPr>
              <a:t>Voluminous and Continuous</a:t>
            </a:r>
          </a:p>
          <a:p>
            <a:pPr lvl="1"/>
            <a:r>
              <a:rPr lang="en-US" dirty="0"/>
              <a:t>They demand high data rates, and often have a lower bound to ensure continuous playback.</a:t>
            </a:r>
            <a:endParaRPr lang="en-IN" b="1" i="1" dirty="0">
              <a:solidFill>
                <a:srgbClr val="C00000"/>
              </a:solidFill>
            </a:endParaRPr>
          </a:p>
          <a:p>
            <a:pPr lvl="1"/>
            <a:r>
              <a:rPr lang="en-US" dirty="0"/>
              <a:t>A user expects to start playing back audio/video objects before they are fully downloaded. Commonly referred to as </a:t>
            </a:r>
            <a:r>
              <a:rPr lang="en-US" b="1" i="1" dirty="0"/>
              <a:t>continuous media </a:t>
            </a:r>
            <a:r>
              <a:rPr lang="en-US" dirty="0"/>
              <a:t>or </a:t>
            </a:r>
            <a:r>
              <a:rPr lang="en-US" b="1" i="1" dirty="0"/>
              <a:t>streaming media</a:t>
            </a:r>
            <a:r>
              <a:rPr lang="en-US" dirty="0"/>
              <a:t>.</a:t>
            </a:r>
            <a:endParaRPr lang="en-IN" b="1" i="1" dirty="0">
              <a:solidFill>
                <a:srgbClr val="C00000"/>
              </a:solidFill>
            </a:endParaRPr>
          </a:p>
          <a:p>
            <a:r>
              <a:rPr lang="en-IN" b="1" i="1" dirty="0">
                <a:solidFill>
                  <a:srgbClr val="C00000"/>
                </a:solidFill>
              </a:rPr>
              <a:t>Real-Time and Interactive</a:t>
            </a:r>
          </a:p>
          <a:p>
            <a:pPr lvl="1"/>
            <a:r>
              <a:rPr lang="en-US" dirty="0"/>
              <a:t>They demand low startup delay and synchronization between audio and video for “lip sync”.</a:t>
            </a:r>
          </a:p>
          <a:p>
            <a:pPr lvl="1"/>
            <a:r>
              <a:rPr lang="en-US" dirty="0"/>
              <a:t> Interactive applications such as video conferencing and multi-party online gaming require two-way traffic, both of the same high demands.</a:t>
            </a:r>
          </a:p>
          <a:p>
            <a:r>
              <a:rPr lang="en-IN" b="1" i="1" dirty="0">
                <a:solidFill>
                  <a:srgbClr val="C00000"/>
                </a:solidFill>
              </a:rPr>
              <a:t>Rate fluctuation</a:t>
            </a:r>
          </a:p>
          <a:p>
            <a:pPr lvl="1"/>
            <a:r>
              <a:rPr lang="en-US" dirty="0"/>
              <a:t>The multimedia data rates fluctuate drastically and sometimes </a:t>
            </a:r>
            <a:r>
              <a:rPr lang="en-US" dirty="0" err="1"/>
              <a:t>bursty</a:t>
            </a:r>
            <a:r>
              <a:rPr lang="en-US" dirty="0"/>
              <a:t>.</a:t>
            </a:r>
          </a:p>
          <a:p>
            <a:pPr lvl="1"/>
            <a:r>
              <a:rPr lang="en-US" dirty="0"/>
              <a:t>In VoD or VoIP , no traffic most of the time but burst to high volume.</a:t>
            </a:r>
          </a:p>
          <a:p>
            <a:pPr lvl="1"/>
            <a:r>
              <a:rPr lang="en-US" dirty="0"/>
              <a:t>In a variable bit rate (VBR) video, the </a:t>
            </a:r>
            <a:r>
              <a:rPr lang="en-US" b="1" i="1" dirty="0"/>
              <a:t>average rate</a:t>
            </a:r>
            <a:r>
              <a:rPr lang="en-US" dirty="0"/>
              <a:t> and the </a:t>
            </a:r>
            <a:r>
              <a:rPr lang="en-US" b="1" i="1" dirty="0"/>
              <a:t>peak rate </a:t>
            </a:r>
            <a:r>
              <a:rPr lang="en-US" dirty="0"/>
              <a:t>can differ significantly, depending on the scene complexity</a:t>
            </a:r>
            <a:endParaRPr lang="en-IN" b="1" i="1" dirty="0">
              <a:solidFill>
                <a:srgbClr val="C00000"/>
              </a:solidFill>
            </a:endParaRPr>
          </a:p>
        </p:txBody>
      </p:sp>
    </p:spTree>
    <p:extLst>
      <p:ext uri="{BB962C8B-B14F-4D97-AF65-F5344CB8AC3E}">
        <p14:creationId xmlns:p14="http://schemas.microsoft.com/office/powerpoint/2010/main" val="3679204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531F9-85CC-40A6-B24E-E18E8E81BA38}"/>
              </a:ext>
            </a:extLst>
          </p:cNvPr>
          <p:cNvSpPr>
            <a:spLocks noGrp="1"/>
          </p:cNvSpPr>
          <p:nvPr>
            <p:ph type="title"/>
          </p:nvPr>
        </p:nvSpPr>
        <p:spPr>
          <a:xfrm>
            <a:off x="838200" y="223521"/>
            <a:ext cx="10515600" cy="1026159"/>
          </a:xfrm>
        </p:spPr>
        <p:txBody>
          <a:bodyPr/>
          <a:lstStyle/>
          <a:p>
            <a:r>
              <a:rPr lang="en-IN" dirty="0">
                <a:solidFill>
                  <a:srgbClr val="FF0000"/>
                </a:solidFill>
                <a:latin typeface="Comic Sans MS" panose="030F0702030302020204" pitchFamily="66" charset="0"/>
              </a:rPr>
              <a:t>Quality of Service</a:t>
            </a:r>
          </a:p>
        </p:txBody>
      </p:sp>
      <p:sp>
        <p:nvSpPr>
          <p:cNvPr id="3" name="Content Placeholder 2">
            <a:extLst>
              <a:ext uri="{FF2B5EF4-FFF2-40B4-BE49-F238E27FC236}">
                <a16:creationId xmlns:a16="http://schemas.microsoft.com/office/drawing/2014/main" id="{6ABE8A6C-0C7A-4D2F-82F2-94860DB83C91}"/>
              </a:ext>
            </a:extLst>
          </p:cNvPr>
          <p:cNvSpPr>
            <a:spLocks noGrp="1"/>
          </p:cNvSpPr>
          <p:nvPr>
            <p:ph idx="1"/>
          </p:nvPr>
        </p:nvSpPr>
        <p:spPr>
          <a:xfrm>
            <a:off x="838200" y="1249680"/>
            <a:ext cx="10515600" cy="5537200"/>
          </a:xfrm>
        </p:spPr>
        <p:txBody>
          <a:bodyPr>
            <a:normAutofit fontScale="92500" lnSpcReduction="10000"/>
          </a:bodyPr>
          <a:lstStyle/>
          <a:p>
            <a:pPr algn="just"/>
            <a:r>
              <a:rPr lang="en-US" i="1" dirty="0"/>
              <a:t>Quality of Service, also termed </a:t>
            </a:r>
            <a:r>
              <a:rPr lang="en-US" i="1" dirty="0">
                <a:solidFill>
                  <a:srgbClr val="00B0F0"/>
                </a:solidFill>
              </a:rPr>
              <a:t>QoS</a:t>
            </a:r>
            <a:r>
              <a:rPr lang="en-US" i="1" dirty="0"/>
              <a:t>, indicates how well a network performs with multimedia applications, regardless of whether the network is conforming to the required traffic for the application (</a:t>
            </a:r>
            <a:r>
              <a:rPr lang="en-US" dirty="0"/>
              <a:t>the capability of a network to provide a level of service to deliver network packets from a sender to a receiver</a:t>
            </a:r>
            <a:r>
              <a:rPr lang="en-US" i="1" dirty="0"/>
              <a:t>).</a:t>
            </a:r>
          </a:p>
          <a:p>
            <a:pPr algn="just"/>
            <a:r>
              <a:rPr lang="en-US" dirty="0"/>
              <a:t>QoS for multimedia data transmission depends on many parameters. </a:t>
            </a:r>
          </a:p>
          <a:p>
            <a:pPr algn="just"/>
            <a:r>
              <a:rPr lang="en-US" b="1" i="1" dirty="0">
                <a:solidFill>
                  <a:srgbClr val="00B0F0"/>
                </a:solidFill>
              </a:rPr>
              <a:t>Bandwidth: </a:t>
            </a:r>
          </a:p>
          <a:p>
            <a:pPr lvl="1" algn="just"/>
            <a:r>
              <a:rPr lang="en-US" dirty="0"/>
              <a:t>A measure of transmission speed over digital links or networks, often in kilobits per second (kbps) or megabits per second (Mbps).</a:t>
            </a:r>
          </a:p>
          <a:p>
            <a:pPr lvl="1" algn="just"/>
            <a:r>
              <a:rPr lang="en-US" dirty="0"/>
              <a:t>The data rate of a multimedia stream can vary dramatically, and both the average and the peak rates should be considered when planning for bandwidth for transmission.</a:t>
            </a:r>
            <a:endParaRPr lang="en-US" b="1" i="1" dirty="0">
              <a:solidFill>
                <a:srgbClr val="00B0F0"/>
              </a:solidFill>
            </a:endParaRPr>
          </a:p>
          <a:p>
            <a:pPr algn="just"/>
            <a:r>
              <a:rPr lang="en-US" b="1" i="1" dirty="0">
                <a:solidFill>
                  <a:srgbClr val="00B0F0"/>
                </a:solidFill>
              </a:rPr>
              <a:t>Latency (maximum frame/packet delay)</a:t>
            </a:r>
          </a:p>
          <a:p>
            <a:pPr lvl="1" algn="just"/>
            <a:r>
              <a:rPr lang="en-US" dirty="0"/>
              <a:t>The maximum time needed from transmission to reception, often measured in milliseconds (msec, or </a:t>
            </a:r>
            <a:r>
              <a:rPr lang="en-US" dirty="0" err="1"/>
              <a:t>ms</a:t>
            </a:r>
            <a:r>
              <a:rPr lang="en-US" dirty="0"/>
              <a:t>).</a:t>
            </a:r>
            <a:endParaRPr lang="en-US" b="1" i="1" dirty="0">
              <a:solidFill>
                <a:srgbClr val="00B0F0"/>
              </a:solidFill>
            </a:endParaRPr>
          </a:p>
        </p:txBody>
      </p:sp>
    </p:spTree>
    <p:extLst>
      <p:ext uri="{BB962C8B-B14F-4D97-AF65-F5344CB8AC3E}">
        <p14:creationId xmlns:p14="http://schemas.microsoft.com/office/powerpoint/2010/main" val="915294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04AED-FD08-4A87-ABEC-A37A9BDCE222}"/>
              </a:ext>
            </a:extLst>
          </p:cNvPr>
          <p:cNvSpPr>
            <a:spLocks noGrp="1"/>
          </p:cNvSpPr>
          <p:nvPr>
            <p:ph type="title"/>
          </p:nvPr>
        </p:nvSpPr>
        <p:spPr/>
        <p:txBody>
          <a:bodyPr>
            <a:normAutofit/>
          </a:bodyPr>
          <a:lstStyle/>
          <a:p>
            <a:r>
              <a:rPr lang="en-US" sz="3200" b="1" dirty="0">
                <a:solidFill>
                  <a:srgbClr val="FF0000"/>
                </a:solidFill>
              </a:rPr>
              <a:t>Requirement on network bandwidth/bitrate</a:t>
            </a:r>
            <a:endParaRPr lang="en-IN" sz="3200" b="1" dirty="0">
              <a:solidFill>
                <a:srgbClr val="FF0000"/>
              </a:solidFill>
            </a:endParaRPr>
          </a:p>
        </p:txBody>
      </p:sp>
      <p:pic>
        <p:nvPicPr>
          <p:cNvPr id="5" name="Content Placeholder 4">
            <a:extLst>
              <a:ext uri="{FF2B5EF4-FFF2-40B4-BE49-F238E27FC236}">
                <a16:creationId xmlns:a16="http://schemas.microsoft.com/office/drawing/2014/main" id="{46288250-6E56-4774-870A-7618D255C0AE}"/>
              </a:ext>
            </a:extLst>
          </p:cNvPr>
          <p:cNvPicPr>
            <a:picLocks noGrp="1" noChangeAspect="1"/>
          </p:cNvPicPr>
          <p:nvPr>
            <p:ph idx="1"/>
          </p:nvPr>
        </p:nvPicPr>
        <p:blipFill>
          <a:blip r:embed="rId2"/>
          <a:stretch>
            <a:fillRect/>
          </a:stretch>
        </p:blipFill>
        <p:spPr>
          <a:xfrm>
            <a:off x="3474720" y="1381760"/>
            <a:ext cx="5537200" cy="4629413"/>
          </a:xfrm>
        </p:spPr>
      </p:pic>
    </p:spTree>
    <p:extLst>
      <p:ext uri="{BB962C8B-B14F-4D97-AF65-F5344CB8AC3E}">
        <p14:creationId xmlns:p14="http://schemas.microsoft.com/office/powerpoint/2010/main" val="3764794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6B31C3-5D31-44DE-8B29-70E5C04B5679}"/>
              </a:ext>
            </a:extLst>
          </p:cNvPr>
          <p:cNvSpPr>
            <a:spLocks noGrp="1"/>
          </p:cNvSpPr>
          <p:nvPr>
            <p:ph idx="1"/>
          </p:nvPr>
        </p:nvSpPr>
        <p:spPr>
          <a:xfrm>
            <a:off x="838200" y="894080"/>
            <a:ext cx="10515600" cy="5486400"/>
          </a:xfrm>
        </p:spPr>
        <p:txBody>
          <a:bodyPr>
            <a:normAutofit fontScale="92500" lnSpcReduction="20000"/>
          </a:bodyPr>
          <a:lstStyle/>
          <a:p>
            <a:pPr algn="just"/>
            <a:r>
              <a:rPr lang="en-IN" b="1" i="1" dirty="0">
                <a:solidFill>
                  <a:srgbClr val="00B0F0"/>
                </a:solidFill>
              </a:rPr>
              <a:t>Packet loss or error rate</a:t>
            </a:r>
            <a:endParaRPr lang="en-US" b="1" i="1" dirty="0">
              <a:solidFill>
                <a:srgbClr val="00B0F0"/>
              </a:solidFill>
            </a:endParaRPr>
          </a:p>
          <a:p>
            <a:pPr lvl="1" algn="just"/>
            <a:r>
              <a:rPr lang="en-US" dirty="0"/>
              <a:t>The packets can get lost due to network congestion or garbled during transmission over the physical links. They may also be delivered late or in the wrong order. </a:t>
            </a:r>
          </a:p>
          <a:p>
            <a:pPr lvl="1" algn="just"/>
            <a:r>
              <a:rPr lang="en-US" dirty="0"/>
              <a:t>Error rate measures the total number of bits (packets) that were corrupted or incorrectly received compared with the total number of transmitted bits (packets).</a:t>
            </a:r>
          </a:p>
          <a:p>
            <a:pPr lvl="1" algn="just"/>
            <a:r>
              <a:rPr lang="en-US" dirty="0"/>
              <a:t>For real-time multimedia, retransmission is often undesirable, and therefore alternative solutions like forward error correction (FEC), interleaving, or error-resilient coding are to be used.</a:t>
            </a:r>
            <a:endParaRPr lang="en-IN" b="1" i="1" dirty="0">
              <a:solidFill>
                <a:srgbClr val="00B0F0"/>
              </a:solidFill>
            </a:endParaRPr>
          </a:p>
          <a:p>
            <a:pPr algn="just"/>
            <a:r>
              <a:rPr lang="en-IN" b="1" i="1" dirty="0">
                <a:solidFill>
                  <a:srgbClr val="00B0F0"/>
                </a:solidFill>
              </a:rPr>
              <a:t>Jitter (or delay jitter):</a:t>
            </a:r>
          </a:p>
          <a:p>
            <a:pPr lvl="1" algn="just"/>
            <a:r>
              <a:rPr lang="en-US" dirty="0"/>
              <a:t>A measure of smoothness (along time axis) of the audio/video playback. Technically, jitter is related to the variance of frame/packet delays.</a:t>
            </a:r>
          </a:p>
          <a:p>
            <a:pPr lvl="1" algn="just"/>
            <a:r>
              <a:rPr lang="en-US" dirty="0"/>
              <a:t>A large buffer (jitter buffer) can be used to hold enough frames to allow the frame with the longest delay to arrive, so as to reduce playback jitter. However, this increases the latency and may not be desirable in real-time and interactive applications.</a:t>
            </a:r>
            <a:endParaRPr lang="en-IN" b="1" i="1" dirty="0">
              <a:solidFill>
                <a:srgbClr val="00B0F0"/>
              </a:solidFill>
            </a:endParaRPr>
          </a:p>
          <a:p>
            <a:pPr algn="just"/>
            <a:r>
              <a:rPr lang="en-US" b="1" i="1" dirty="0">
                <a:solidFill>
                  <a:srgbClr val="00B0F0"/>
                </a:solidFill>
              </a:rPr>
              <a:t>Sync skew: </a:t>
            </a:r>
          </a:p>
          <a:p>
            <a:pPr lvl="1" algn="just"/>
            <a:r>
              <a:rPr lang="en-US" dirty="0"/>
              <a:t>A measure of multimedia data synchronization, often measured in milliseconds (msec). For a good lip synchronization, the limit of sync skew is ±80 msec between audio and video. In general, ±200 msec is still acceptable.</a:t>
            </a:r>
            <a:endParaRPr lang="en-IN" b="1" i="1" dirty="0">
              <a:solidFill>
                <a:srgbClr val="00B0F0"/>
              </a:solidFill>
            </a:endParaRPr>
          </a:p>
          <a:p>
            <a:pPr lvl="1"/>
            <a:endParaRPr lang="en-IN" b="1" i="1" dirty="0">
              <a:solidFill>
                <a:srgbClr val="00B0F0"/>
              </a:solidFill>
            </a:endParaRPr>
          </a:p>
        </p:txBody>
      </p:sp>
    </p:spTree>
    <p:extLst>
      <p:ext uri="{BB962C8B-B14F-4D97-AF65-F5344CB8AC3E}">
        <p14:creationId xmlns:p14="http://schemas.microsoft.com/office/powerpoint/2010/main" val="2263309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FDBFF-24F9-4C0E-BC35-C09B8EDABF5E}"/>
              </a:ext>
            </a:extLst>
          </p:cNvPr>
          <p:cNvSpPr>
            <a:spLocks noGrp="1"/>
          </p:cNvSpPr>
          <p:nvPr>
            <p:ph type="title"/>
          </p:nvPr>
        </p:nvSpPr>
        <p:spPr>
          <a:xfrm>
            <a:off x="838200" y="283845"/>
            <a:ext cx="10515600" cy="1325563"/>
          </a:xfrm>
        </p:spPr>
        <p:txBody>
          <a:bodyPr>
            <a:normAutofit/>
          </a:bodyPr>
          <a:lstStyle/>
          <a:p>
            <a:r>
              <a:rPr lang="en-US" sz="3200" b="1" dirty="0">
                <a:solidFill>
                  <a:srgbClr val="FF0000"/>
                </a:solidFill>
              </a:rPr>
              <a:t>Tolerance of latency and jitter in digital audio and video</a:t>
            </a:r>
            <a:endParaRPr lang="en-IN" sz="3200" b="1" dirty="0">
              <a:solidFill>
                <a:srgbClr val="FF0000"/>
              </a:solidFill>
            </a:endParaRPr>
          </a:p>
        </p:txBody>
      </p:sp>
      <p:pic>
        <p:nvPicPr>
          <p:cNvPr id="5" name="Content Placeholder 4">
            <a:extLst>
              <a:ext uri="{FF2B5EF4-FFF2-40B4-BE49-F238E27FC236}">
                <a16:creationId xmlns:a16="http://schemas.microsoft.com/office/drawing/2014/main" id="{90399B88-8D39-45F3-BA8B-999F81EB2B86}"/>
              </a:ext>
            </a:extLst>
          </p:cNvPr>
          <p:cNvPicPr>
            <a:picLocks noGrp="1" noChangeAspect="1"/>
          </p:cNvPicPr>
          <p:nvPr>
            <p:ph idx="1"/>
          </p:nvPr>
        </p:nvPicPr>
        <p:blipFill>
          <a:blip r:embed="rId2"/>
          <a:stretch>
            <a:fillRect/>
          </a:stretch>
        </p:blipFill>
        <p:spPr>
          <a:xfrm>
            <a:off x="2956560" y="1609408"/>
            <a:ext cx="6309360" cy="4547552"/>
          </a:xfrm>
        </p:spPr>
      </p:pic>
    </p:spTree>
    <p:extLst>
      <p:ext uri="{BB962C8B-B14F-4D97-AF65-F5344CB8AC3E}">
        <p14:creationId xmlns:p14="http://schemas.microsoft.com/office/powerpoint/2010/main" val="696756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3166</Words>
  <Application>Microsoft Office PowerPoint</Application>
  <PresentationFormat>Widescreen</PresentationFormat>
  <Paragraphs>147</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Comic Sans MS</vt:lpstr>
      <vt:lpstr>Office Theme</vt:lpstr>
      <vt:lpstr>Multimedia Systems Lecture – 35,36</vt:lpstr>
      <vt:lpstr>Multimedia Communications and Networking</vt:lpstr>
      <vt:lpstr>Protocol Layers of Computer Communication Networks</vt:lpstr>
      <vt:lpstr>Quality-of-Service for Multimedia Communications</vt:lpstr>
      <vt:lpstr>PowerPoint Presentation</vt:lpstr>
      <vt:lpstr>Quality of Service</vt:lpstr>
      <vt:lpstr>Requirement on network bandwidth/bitrate</vt:lpstr>
      <vt:lpstr>PowerPoint Presentation</vt:lpstr>
      <vt:lpstr>Tolerance of latency and jitter in digital audio and video</vt:lpstr>
      <vt:lpstr>PowerPoint Presentation</vt:lpstr>
      <vt:lpstr>PowerPoint Presentation</vt:lpstr>
      <vt:lpstr>Multimedia over LAN and WAN</vt:lpstr>
      <vt:lpstr>PowerPoint Presentation</vt:lpstr>
      <vt:lpstr>PowerPoint Presentation</vt:lpstr>
      <vt:lpstr>PowerPoint Presentation</vt:lpstr>
      <vt:lpstr>PowerPoint Presentation</vt:lpstr>
      <vt:lpstr>Multimedia Communication Protocols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Case Study: Internet Telephony or Voice over IP (VoIP)</vt:lpstr>
      <vt:lpstr>Network protocol structure for internet telephony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Systems Lecture – 35</dc:title>
  <dc:creator>Priyambada Subudhi</dc:creator>
  <cp:lastModifiedBy>Priyambada Subudhi</cp:lastModifiedBy>
  <cp:revision>5</cp:revision>
  <dcterms:created xsi:type="dcterms:W3CDTF">2022-04-07T10:36:00Z</dcterms:created>
  <dcterms:modified xsi:type="dcterms:W3CDTF">2022-04-12T09:09:39Z</dcterms:modified>
</cp:coreProperties>
</file>