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983E-A723-4197-B959-2D05CECA9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24F6D9-2687-4DAD-9A4E-2D897C877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06CD97-C17B-4280-8E98-F596934437D9}"/>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1327D0E8-F4F7-4A53-9798-71A2841C4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59BF4-92E2-49E2-BF71-88002B67FF6E}"/>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13907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618C-A39A-4421-909E-F45D2087B0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607849-F542-4051-B355-707CA7549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F3CBD-144F-45B2-B088-3E297266DF7E}"/>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730E5F1E-DDF8-42C0-9C43-8F6FACAC9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9E85F-E9CD-4B9D-A82B-34126E74FF77}"/>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32973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85ACD-52CE-44CD-962C-F5BF27CE3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9C4DD-69B3-42EF-BFE6-0E014E01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DB106-1FCD-4443-AF0C-550ED57CA1B7}"/>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F1A7D766-6416-430B-A2EB-120664F69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A6B26-779B-439C-8A4D-6ECA803B8D2A}"/>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13077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CC3B-CB01-4A61-94E2-F59BF7D3F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668BF6-482F-4E94-AE47-BDD0F47F5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087D8-35FA-4388-9744-4B3E332A60DE}"/>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3B88B0D0-CE6D-48FF-8626-DC74715B6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26095-8EC5-4A99-94B3-0BF4F80E6032}"/>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81613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20E1-DD2D-4CD8-89D4-B7516A83F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43E07F-4562-4EA6-B8E5-9EEBDE755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AEDC5-9279-420F-8D37-E6343FDF2F67}"/>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DC517B76-5022-4DDB-9972-FBBB5A206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96DF9-2ADD-4A8A-AC7D-2E7A5C74BD76}"/>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330122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F2D3-42A6-44C5-ABB2-AD34E624CB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B127B-5008-4702-A532-A8FC64D7E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2A9974-E338-46A5-B6BB-CD4EA8D1D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3AEF4-1A80-435A-B4D4-1908354B1897}"/>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6" name="Footer Placeholder 5">
            <a:extLst>
              <a:ext uri="{FF2B5EF4-FFF2-40B4-BE49-F238E27FC236}">
                <a16:creationId xmlns:a16="http://schemas.microsoft.com/office/drawing/2014/main" id="{A5970637-75D6-406A-B7FF-9DD7B6A43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B937A-1867-483C-B736-7294D87931B1}"/>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97343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1C2B-4EA5-4F83-BBBC-B929398BB3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20643-4EE6-4144-A1C9-CE858FB4D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B8675-3DF4-4367-861A-6D3956F08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CE3450-2FF7-4899-A904-C05B7C9A5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C4CD4-4628-4F18-A2DE-702A33424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6359CA-FA80-4074-AC0C-F6486516E6F5}"/>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8" name="Footer Placeholder 7">
            <a:extLst>
              <a:ext uri="{FF2B5EF4-FFF2-40B4-BE49-F238E27FC236}">
                <a16:creationId xmlns:a16="http://schemas.microsoft.com/office/drawing/2014/main" id="{9FC83232-4E42-4AF1-B18B-7EB6844A60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D2CC16-105D-4298-A1C4-37D2F50CB9D1}"/>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221011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AFB4-1DFB-42C3-BE24-9804F127E4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B20C67-FE34-4F3E-9C0F-4B4AC55BE65F}"/>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4" name="Footer Placeholder 3">
            <a:extLst>
              <a:ext uri="{FF2B5EF4-FFF2-40B4-BE49-F238E27FC236}">
                <a16:creationId xmlns:a16="http://schemas.microsoft.com/office/drawing/2014/main" id="{C5A06803-1793-44BF-8134-63EA60A5AD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64ABCF-F616-4FC0-B9D5-679BA8052753}"/>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222924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76FCC-057E-47AD-9DEB-4DF960D36916}"/>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3" name="Footer Placeholder 2">
            <a:extLst>
              <a:ext uri="{FF2B5EF4-FFF2-40B4-BE49-F238E27FC236}">
                <a16:creationId xmlns:a16="http://schemas.microsoft.com/office/drawing/2014/main" id="{C8E371F0-9AAA-49F4-B30D-B0432C96CB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2F6A28-8472-4F30-830C-BD09125076FC}"/>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309491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274B-28AA-4356-BB13-87EDCE32B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B7195F-D2E6-49BB-90E7-54657D201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21F4C8-DA14-495D-8085-FE908A01E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B5008-1370-4D5E-8CBB-1663FF70A85C}"/>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6" name="Footer Placeholder 5">
            <a:extLst>
              <a:ext uri="{FF2B5EF4-FFF2-40B4-BE49-F238E27FC236}">
                <a16:creationId xmlns:a16="http://schemas.microsoft.com/office/drawing/2014/main" id="{F779C553-70D9-4639-BFD2-6924A964C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3A9CF-930E-4D34-83FC-319C11059C99}"/>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134495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A9B6-8E23-4F5A-884C-858C37E59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5D4ECA-E3B4-4A6C-B472-EAA21F30E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95485C-710F-4C39-A822-B00F97025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D1CE5-F651-4CF2-9A0D-7FD545F90687}"/>
              </a:ext>
            </a:extLst>
          </p:cNvPr>
          <p:cNvSpPr>
            <a:spLocks noGrp="1"/>
          </p:cNvSpPr>
          <p:nvPr>
            <p:ph type="dt" sz="half" idx="10"/>
          </p:nvPr>
        </p:nvSpPr>
        <p:spPr/>
        <p:txBody>
          <a:bodyPr/>
          <a:lstStyle/>
          <a:p>
            <a:fld id="{30D3D17E-2541-456D-9CF5-BD79D86577B2}" type="datetimeFigureOut">
              <a:rPr lang="en-IN" smtClean="0"/>
              <a:t>12-04-2022</a:t>
            </a:fld>
            <a:endParaRPr lang="en-IN"/>
          </a:p>
        </p:txBody>
      </p:sp>
      <p:sp>
        <p:nvSpPr>
          <p:cNvPr id="6" name="Footer Placeholder 5">
            <a:extLst>
              <a:ext uri="{FF2B5EF4-FFF2-40B4-BE49-F238E27FC236}">
                <a16:creationId xmlns:a16="http://schemas.microsoft.com/office/drawing/2014/main" id="{39B2F0E3-BBA5-4080-B171-97F7F91A7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48C7B-09E9-462E-8FAD-3CCE84245273}"/>
              </a:ext>
            </a:extLst>
          </p:cNvPr>
          <p:cNvSpPr>
            <a:spLocks noGrp="1"/>
          </p:cNvSpPr>
          <p:nvPr>
            <p:ph type="sldNum" sz="quarter" idx="12"/>
          </p:nvPr>
        </p:nvSpPr>
        <p:spPr/>
        <p:txBody>
          <a:bodyPr/>
          <a:lstStyle/>
          <a:p>
            <a:fld id="{5BC2C076-C9FF-43CF-A5EE-A47471583642}" type="slidenum">
              <a:rPr lang="en-IN" smtClean="0"/>
              <a:t>‹#›</a:t>
            </a:fld>
            <a:endParaRPr lang="en-IN"/>
          </a:p>
        </p:txBody>
      </p:sp>
    </p:spTree>
    <p:extLst>
      <p:ext uri="{BB962C8B-B14F-4D97-AF65-F5344CB8AC3E}">
        <p14:creationId xmlns:p14="http://schemas.microsoft.com/office/powerpoint/2010/main" val="197630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E4A37-CDE4-4B6E-9659-A61D724C3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63F0C1-07A4-4C51-9F2D-139FF82F6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94D1E-9B2E-4AD2-8A80-DFCFA2BB3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3D17E-2541-456D-9CF5-BD79D86577B2}" type="datetimeFigureOut">
              <a:rPr lang="en-IN" smtClean="0"/>
              <a:t>12-04-2022</a:t>
            </a:fld>
            <a:endParaRPr lang="en-IN"/>
          </a:p>
        </p:txBody>
      </p:sp>
      <p:sp>
        <p:nvSpPr>
          <p:cNvPr id="5" name="Footer Placeholder 4">
            <a:extLst>
              <a:ext uri="{FF2B5EF4-FFF2-40B4-BE49-F238E27FC236}">
                <a16:creationId xmlns:a16="http://schemas.microsoft.com/office/drawing/2014/main" id="{86677588-05E2-41D8-9FED-63BA75392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732D8E-C0D8-4EEE-98B1-3AEF35926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2C076-C9FF-43CF-A5EE-A47471583642}" type="slidenum">
              <a:rPr lang="en-IN" smtClean="0"/>
              <a:t>‹#›</a:t>
            </a:fld>
            <a:endParaRPr lang="en-IN"/>
          </a:p>
        </p:txBody>
      </p:sp>
    </p:spTree>
    <p:extLst>
      <p:ext uri="{BB962C8B-B14F-4D97-AF65-F5344CB8AC3E}">
        <p14:creationId xmlns:p14="http://schemas.microsoft.com/office/powerpoint/2010/main" val="25319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9D00-AB1B-4613-809B-1CC2D3095A59}"/>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 37</a:t>
            </a:r>
            <a:endParaRPr lang="en-IN" dirty="0"/>
          </a:p>
        </p:txBody>
      </p:sp>
      <p:sp>
        <p:nvSpPr>
          <p:cNvPr id="3" name="Subtitle 2">
            <a:extLst>
              <a:ext uri="{FF2B5EF4-FFF2-40B4-BE49-F238E27FC236}">
                <a16:creationId xmlns:a16="http://schemas.microsoft.com/office/drawing/2014/main" id="{6A25D5C8-7A7E-44D9-AE34-CF53AB98ADCF}"/>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3809227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CF1A3-75C9-4F97-BA51-2A63A026B370}"/>
              </a:ext>
            </a:extLst>
          </p:cNvPr>
          <p:cNvSpPr>
            <a:spLocks noGrp="1"/>
          </p:cNvSpPr>
          <p:nvPr>
            <p:ph idx="1"/>
          </p:nvPr>
        </p:nvSpPr>
        <p:spPr>
          <a:xfrm>
            <a:off x="838200" y="1168400"/>
            <a:ext cx="10515600" cy="5008563"/>
          </a:xfrm>
        </p:spPr>
        <p:txBody>
          <a:bodyPr>
            <a:normAutofit/>
          </a:bodyPr>
          <a:lstStyle/>
          <a:p>
            <a:pPr marL="0" indent="0" algn="just">
              <a:buNone/>
            </a:pPr>
            <a:r>
              <a:rPr lang="en-IN" b="1" i="0" dirty="0">
                <a:solidFill>
                  <a:srgbClr val="000000"/>
                </a:solidFill>
                <a:effectLst/>
              </a:rPr>
              <a:t>SVOD Or Subscription VOD</a:t>
            </a:r>
          </a:p>
          <a:p>
            <a:pPr algn="just"/>
            <a:r>
              <a:rPr lang="en-US" b="0" i="0" dirty="0">
                <a:solidFill>
                  <a:srgbClr val="000000"/>
                </a:solidFill>
                <a:effectLst/>
              </a:rPr>
              <a:t>The subscription video on demand is the most popular monetization model for varied content creators in order to broadcast with large video libraries. Here, the viewers subscribe to a video service for a certain period of time (weekly, monthly, yearly) to access its content. </a:t>
            </a:r>
          </a:p>
          <a:p>
            <a:pPr algn="just"/>
            <a:r>
              <a:rPr lang="en-US" dirty="0" err="1">
                <a:solidFill>
                  <a:srgbClr val="000000"/>
                </a:solidFill>
              </a:rPr>
              <a:t>E.g</a:t>
            </a:r>
            <a:r>
              <a:rPr lang="en-US" dirty="0">
                <a:solidFill>
                  <a:srgbClr val="000000"/>
                </a:solidFill>
              </a:rPr>
              <a:t>: Netflix, Amazon Prime</a:t>
            </a:r>
          </a:p>
          <a:p>
            <a:pPr marL="0" indent="0" algn="just">
              <a:buNone/>
            </a:pPr>
            <a:r>
              <a:rPr lang="en-IN" b="1" i="0" dirty="0">
                <a:solidFill>
                  <a:srgbClr val="000000"/>
                </a:solidFill>
                <a:effectLst/>
              </a:rPr>
              <a:t>AVOD (Advertising Video-On-Demand)</a:t>
            </a:r>
          </a:p>
          <a:p>
            <a:pPr algn="just"/>
            <a:r>
              <a:rPr lang="en-US" b="0" i="0" dirty="0">
                <a:solidFill>
                  <a:srgbClr val="000000"/>
                </a:solidFill>
                <a:effectLst/>
              </a:rPr>
              <a:t>AVOD, or Advertising Video-On-Demand, is essentially “free” for viewers because there’s no up-front cost to watch.</a:t>
            </a:r>
          </a:p>
          <a:p>
            <a:pPr algn="just"/>
            <a:r>
              <a:rPr lang="en-US" b="0" i="0" dirty="0">
                <a:solidFill>
                  <a:srgbClr val="000000"/>
                </a:solidFill>
                <a:effectLst/>
              </a:rPr>
              <a:t>AVOD revenue comes from businesses paying to advertise with short commercials throughout your videos.</a:t>
            </a:r>
            <a:endParaRPr lang="en-IN" dirty="0"/>
          </a:p>
        </p:txBody>
      </p:sp>
    </p:spTree>
    <p:extLst>
      <p:ext uri="{BB962C8B-B14F-4D97-AF65-F5344CB8AC3E}">
        <p14:creationId xmlns:p14="http://schemas.microsoft.com/office/powerpoint/2010/main" val="195188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E5EC-0F23-4C41-AD4A-635A416B91C8}"/>
              </a:ext>
            </a:extLst>
          </p:cNvPr>
          <p:cNvSpPr>
            <a:spLocks noGrp="1"/>
          </p:cNvSpPr>
          <p:nvPr>
            <p:ph type="title"/>
          </p:nvPr>
        </p:nvSpPr>
        <p:spPr/>
        <p:txBody>
          <a:bodyPr/>
          <a:lstStyle/>
          <a:p>
            <a:r>
              <a:rPr lang="en-IN" dirty="0">
                <a:solidFill>
                  <a:srgbClr val="C00000"/>
                </a:solidFill>
                <a:latin typeface="Comic Sans MS" panose="030F0702030302020204" pitchFamily="66" charset="0"/>
              </a:rPr>
              <a:t>Key Issues faced by VOD</a:t>
            </a:r>
          </a:p>
        </p:txBody>
      </p:sp>
      <p:sp>
        <p:nvSpPr>
          <p:cNvPr id="3" name="Content Placeholder 2">
            <a:extLst>
              <a:ext uri="{FF2B5EF4-FFF2-40B4-BE49-F238E27FC236}">
                <a16:creationId xmlns:a16="http://schemas.microsoft.com/office/drawing/2014/main" id="{A326E636-300F-4E73-9B81-4CC00BFA32CC}"/>
              </a:ext>
            </a:extLst>
          </p:cNvPr>
          <p:cNvSpPr>
            <a:spLocks noGrp="1"/>
          </p:cNvSpPr>
          <p:nvPr>
            <p:ph idx="1"/>
          </p:nvPr>
        </p:nvSpPr>
        <p:spPr>
          <a:xfrm>
            <a:off x="838200" y="1483360"/>
            <a:ext cx="10515600" cy="4693603"/>
          </a:xfrm>
        </p:spPr>
        <p:txBody>
          <a:bodyPr>
            <a:normAutofit fontScale="92500" lnSpcReduction="20000"/>
          </a:bodyPr>
          <a:lstStyle/>
          <a:p>
            <a:pPr marL="0" indent="0">
              <a:buNone/>
            </a:pPr>
            <a:r>
              <a:rPr lang="en-US" b="0" i="0" dirty="0">
                <a:solidFill>
                  <a:srgbClr val="282829"/>
                </a:solidFill>
                <a:effectLst/>
                <a:latin typeface="-apple-system"/>
              </a:rPr>
              <a:t>Despite of the promise, the prime challenges that VoD platforms today face are :-</a:t>
            </a:r>
            <a:endParaRPr lang="en-US" dirty="0">
              <a:solidFill>
                <a:srgbClr val="282829"/>
              </a:solidFill>
              <a:latin typeface="-apple-system"/>
            </a:endParaRPr>
          </a:p>
          <a:p>
            <a:r>
              <a:rPr lang="en-US" b="1" i="0" dirty="0">
                <a:solidFill>
                  <a:srgbClr val="282829"/>
                </a:solidFill>
                <a:effectLst/>
                <a:latin typeface="-apple-system"/>
              </a:rPr>
              <a:t>Content Acquisition</a:t>
            </a:r>
            <a:r>
              <a:rPr lang="en-US" b="0" i="0" dirty="0">
                <a:solidFill>
                  <a:srgbClr val="282829"/>
                </a:solidFill>
                <a:effectLst/>
                <a:latin typeface="-apple-system"/>
              </a:rPr>
              <a:t> - Original content will always be the gamechanger for any VoD service provider. e.g. HBO and Game of Thrones</a:t>
            </a:r>
          </a:p>
          <a:p>
            <a:r>
              <a:rPr lang="en-US" b="1" i="0" dirty="0">
                <a:solidFill>
                  <a:srgbClr val="282829"/>
                </a:solidFill>
                <a:effectLst/>
                <a:latin typeface="-apple-system"/>
              </a:rPr>
              <a:t>Bandwidth Issues </a:t>
            </a:r>
            <a:r>
              <a:rPr lang="en-US" b="0" i="0" dirty="0">
                <a:solidFill>
                  <a:srgbClr val="282829"/>
                </a:solidFill>
                <a:effectLst/>
                <a:latin typeface="-apple-system"/>
              </a:rPr>
              <a:t>- Slow internet isn't helping a good VoD service. Uncapped broadband, faster internet lanes and cheaper internet plans could boost video streaming business anywhere. e.g. Google </a:t>
            </a:r>
            <a:r>
              <a:rPr lang="en-US" b="0" i="0" dirty="0" err="1">
                <a:solidFill>
                  <a:srgbClr val="282829"/>
                </a:solidFill>
                <a:effectLst/>
                <a:latin typeface="-apple-system"/>
              </a:rPr>
              <a:t>Fibre</a:t>
            </a:r>
            <a:r>
              <a:rPr lang="en-US" b="0" i="0" dirty="0">
                <a:solidFill>
                  <a:srgbClr val="282829"/>
                </a:solidFill>
                <a:effectLst/>
                <a:latin typeface="-apple-system"/>
              </a:rPr>
              <a:t> and Kansas City</a:t>
            </a:r>
            <a:endParaRPr lang="en-US" dirty="0">
              <a:solidFill>
                <a:srgbClr val="282829"/>
              </a:solidFill>
              <a:latin typeface="-apple-system"/>
            </a:endParaRPr>
          </a:p>
          <a:p>
            <a:r>
              <a:rPr lang="en-US" b="1" i="0" dirty="0">
                <a:solidFill>
                  <a:srgbClr val="282829"/>
                </a:solidFill>
                <a:effectLst/>
                <a:latin typeface="-apple-system"/>
              </a:rPr>
              <a:t>Platform Accessibility - </a:t>
            </a:r>
            <a:r>
              <a:rPr lang="en-US" b="0" i="0" dirty="0">
                <a:solidFill>
                  <a:srgbClr val="282829"/>
                </a:solidFill>
                <a:effectLst/>
                <a:latin typeface="-apple-system"/>
              </a:rPr>
              <a:t>Needless to say that video streaming across platforms can be tricky when the hardware is not sold around. </a:t>
            </a:r>
          </a:p>
          <a:p>
            <a:r>
              <a:rPr lang="en-US" b="0" i="0" dirty="0">
                <a:solidFill>
                  <a:srgbClr val="282829"/>
                </a:solidFill>
                <a:effectLst/>
                <a:latin typeface="-apple-system"/>
              </a:rPr>
              <a:t> </a:t>
            </a:r>
            <a:r>
              <a:rPr lang="en-US" b="1" i="0" dirty="0">
                <a:solidFill>
                  <a:srgbClr val="282829"/>
                </a:solidFill>
                <a:effectLst/>
                <a:latin typeface="-apple-system"/>
              </a:rPr>
              <a:t>Rentals &amp; Pricing</a:t>
            </a:r>
            <a:r>
              <a:rPr lang="en-US" b="0" i="0" dirty="0">
                <a:solidFill>
                  <a:srgbClr val="282829"/>
                </a:solidFill>
                <a:effectLst/>
                <a:latin typeface="-apple-system"/>
              </a:rPr>
              <a:t> - Expensive content costs lead to expensive rentals and sorry, nobody's paying too much for VoD if they get the same on a DVR from Cable TV. Programming costs and marketing costs need to be managed too.</a:t>
            </a:r>
            <a:endParaRPr lang="en-IN" dirty="0"/>
          </a:p>
        </p:txBody>
      </p:sp>
    </p:spTree>
    <p:extLst>
      <p:ext uri="{BB962C8B-B14F-4D97-AF65-F5344CB8AC3E}">
        <p14:creationId xmlns:p14="http://schemas.microsoft.com/office/powerpoint/2010/main" val="26029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9E4A-9F7F-4533-87E9-776661CD2541}"/>
              </a:ext>
            </a:extLst>
          </p:cNvPr>
          <p:cNvSpPr>
            <a:spLocks noGrp="1"/>
          </p:cNvSpPr>
          <p:nvPr>
            <p:ph type="title"/>
          </p:nvPr>
        </p:nvSpPr>
        <p:spPr/>
        <p:txBody>
          <a:bodyPr/>
          <a:lstStyle/>
          <a:p>
            <a:r>
              <a:rPr lang="en-IN" dirty="0">
                <a:solidFill>
                  <a:srgbClr val="FF0000"/>
                </a:solidFill>
                <a:latin typeface="Comic Sans MS" panose="030F0702030302020204" pitchFamily="66" charset="0"/>
              </a:rPr>
              <a:t>Multimedia Conferencing</a:t>
            </a:r>
          </a:p>
        </p:txBody>
      </p:sp>
      <p:sp>
        <p:nvSpPr>
          <p:cNvPr id="3" name="Content Placeholder 2">
            <a:extLst>
              <a:ext uri="{FF2B5EF4-FFF2-40B4-BE49-F238E27FC236}">
                <a16:creationId xmlns:a16="http://schemas.microsoft.com/office/drawing/2014/main" id="{D850B97F-ACE2-4108-9271-4EC2DF19F0E4}"/>
              </a:ext>
            </a:extLst>
          </p:cNvPr>
          <p:cNvSpPr>
            <a:spLocks noGrp="1"/>
          </p:cNvSpPr>
          <p:nvPr>
            <p:ph idx="1"/>
          </p:nvPr>
        </p:nvSpPr>
        <p:spPr>
          <a:xfrm>
            <a:off x="838200" y="1483360"/>
            <a:ext cx="10515600" cy="4693603"/>
          </a:xfrm>
        </p:spPr>
        <p:txBody>
          <a:bodyPr>
            <a:normAutofit fontScale="92500" lnSpcReduction="10000"/>
          </a:bodyPr>
          <a:lstStyle/>
          <a:p>
            <a:r>
              <a:rPr lang="en-US" b="0" i="0" dirty="0">
                <a:effectLst/>
                <a:latin typeface="Arial" panose="020B0604020202020204" pitchFamily="34" charset="0"/>
              </a:rPr>
              <a:t>It is the live connection between two or more remote parties over the internet through audio and/or visual medium.</a:t>
            </a:r>
          </a:p>
          <a:p>
            <a:r>
              <a:rPr lang="en-US" b="1" i="1" dirty="0">
                <a:solidFill>
                  <a:srgbClr val="00B0F0"/>
                </a:solidFill>
                <a:effectLst/>
                <a:latin typeface="RingCentralSans"/>
              </a:rPr>
              <a:t>Video conferencing </a:t>
            </a:r>
            <a:r>
              <a:rPr lang="en-US" b="0" i="0" dirty="0">
                <a:solidFill>
                  <a:srgbClr val="001138"/>
                </a:solidFill>
                <a:effectLst/>
                <a:latin typeface="RingCentralSans"/>
              </a:rPr>
              <a:t>is a type of online meeting where two or more people engage in a live audio-visual call. With a strong internet connection, the participants can see, hear, and talk to each other in real time, no matter where in the world they are.</a:t>
            </a:r>
          </a:p>
          <a:p>
            <a:r>
              <a:rPr lang="en-US" b="0" i="0" dirty="0">
                <a:solidFill>
                  <a:srgbClr val="001138"/>
                </a:solidFill>
                <a:effectLst/>
                <a:latin typeface="RingCentralSans"/>
              </a:rPr>
              <a:t>Video conferencing brings people working from different places together in a virtual meeting room. To make that possible, </a:t>
            </a:r>
            <a:r>
              <a:rPr lang="en-US" dirty="0">
                <a:solidFill>
                  <a:srgbClr val="001138"/>
                </a:solidFill>
                <a:latin typeface="RingCentralSans"/>
              </a:rPr>
              <a:t>we</a:t>
            </a:r>
            <a:r>
              <a:rPr lang="en-US" b="0" i="0" dirty="0">
                <a:solidFill>
                  <a:srgbClr val="001138"/>
                </a:solidFill>
                <a:effectLst/>
                <a:latin typeface="RingCentralSans"/>
              </a:rPr>
              <a:t>’ll need:</a:t>
            </a:r>
          </a:p>
          <a:p>
            <a:pPr lvl="1"/>
            <a:r>
              <a:rPr lang="en-IN" b="0" i="0" dirty="0">
                <a:solidFill>
                  <a:srgbClr val="001138"/>
                </a:solidFill>
                <a:effectLst/>
                <a:latin typeface="RingCentralSans"/>
              </a:rPr>
              <a:t>A stable internet connection</a:t>
            </a:r>
          </a:p>
          <a:p>
            <a:pPr lvl="1"/>
            <a:r>
              <a:rPr lang="en-US" b="0" i="0" dirty="0">
                <a:solidFill>
                  <a:srgbClr val="001138"/>
                </a:solidFill>
                <a:effectLst/>
                <a:latin typeface="RingCentralSans"/>
              </a:rPr>
              <a:t>A video display device (laptop, desktop monitor, or a television screen)</a:t>
            </a:r>
          </a:p>
          <a:p>
            <a:pPr lvl="1"/>
            <a:r>
              <a:rPr lang="en-US" b="0" i="0" dirty="0">
                <a:solidFill>
                  <a:srgbClr val="001138"/>
                </a:solidFill>
                <a:effectLst/>
                <a:latin typeface="RingCentralSans"/>
              </a:rPr>
              <a:t>A computer or conference phone</a:t>
            </a:r>
          </a:p>
          <a:p>
            <a:pPr lvl="1"/>
            <a:r>
              <a:rPr lang="en-US" b="0" i="0" dirty="0">
                <a:solidFill>
                  <a:srgbClr val="001138"/>
                </a:solidFill>
                <a:effectLst/>
                <a:latin typeface="RingCentralSans"/>
              </a:rPr>
              <a:t>Other peripherals (webcam, microphone, headset, speaker, etc.)</a:t>
            </a:r>
          </a:p>
          <a:p>
            <a:pPr lvl="1"/>
            <a:r>
              <a:rPr lang="en-IN" b="0" i="0" dirty="0">
                <a:solidFill>
                  <a:srgbClr val="001138"/>
                </a:solidFill>
                <a:effectLst/>
                <a:latin typeface="RingCentralSans"/>
              </a:rPr>
              <a:t>Video conferencing software</a:t>
            </a:r>
          </a:p>
          <a:p>
            <a:pPr lvl="1"/>
            <a:endParaRPr lang="en-US" b="0" i="0" dirty="0">
              <a:solidFill>
                <a:srgbClr val="001138"/>
              </a:solidFill>
              <a:effectLst/>
              <a:latin typeface="RingCentralSans"/>
            </a:endParaRPr>
          </a:p>
          <a:p>
            <a:pPr lvl="1"/>
            <a:endParaRPr lang="en-US" b="0" i="0" dirty="0">
              <a:solidFill>
                <a:srgbClr val="001138"/>
              </a:solidFill>
              <a:effectLst/>
              <a:latin typeface="RingCentralSans"/>
            </a:endParaRPr>
          </a:p>
          <a:p>
            <a:pPr lvl="1"/>
            <a:endParaRPr lang="en-IN" dirty="0"/>
          </a:p>
        </p:txBody>
      </p:sp>
    </p:spTree>
    <p:extLst>
      <p:ext uri="{BB962C8B-B14F-4D97-AF65-F5344CB8AC3E}">
        <p14:creationId xmlns:p14="http://schemas.microsoft.com/office/powerpoint/2010/main" val="304254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70FC0-D0CB-4303-BEF6-9A29E0DD9B8C}"/>
              </a:ext>
            </a:extLst>
          </p:cNvPr>
          <p:cNvSpPr>
            <a:spLocks noGrp="1"/>
          </p:cNvSpPr>
          <p:nvPr>
            <p:ph idx="1"/>
          </p:nvPr>
        </p:nvSpPr>
        <p:spPr>
          <a:xfrm>
            <a:off x="838200" y="914400"/>
            <a:ext cx="10515600" cy="5262563"/>
          </a:xfrm>
        </p:spPr>
        <p:txBody>
          <a:bodyPr/>
          <a:lstStyle/>
          <a:p>
            <a:pPr marL="0" indent="0">
              <a:buNone/>
            </a:pPr>
            <a:r>
              <a:rPr lang="en-IN" b="1" i="0" dirty="0">
                <a:solidFill>
                  <a:srgbClr val="C00000"/>
                </a:solidFill>
                <a:effectLst/>
              </a:rPr>
              <a:t>Types of video conferencing</a:t>
            </a:r>
          </a:p>
          <a:p>
            <a:pPr marL="514350" indent="-514350">
              <a:buAutoNum type="arabicPeriod"/>
            </a:pPr>
            <a:r>
              <a:rPr lang="en-IN" b="1" i="0" dirty="0">
                <a:solidFill>
                  <a:srgbClr val="00B0F0"/>
                </a:solidFill>
                <a:effectLst/>
              </a:rPr>
              <a:t>Point-to-point conferencing:</a:t>
            </a:r>
          </a:p>
          <a:p>
            <a:pPr marL="0" indent="0">
              <a:buNone/>
            </a:pPr>
            <a:r>
              <a:rPr lang="en-IN" dirty="0">
                <a:solidFill>
                  <a:srgbClr val="001138"/>
                </a:solidFill>
              </a:rPr>
              <a:t>	</a:t>
            </a:r>
            <a:r>
              <a:rPr lang="en-US" i="0" dirty="0">
                <a:solidFill>
                  <a:srgbClr val="001138"/>
                </a:solidFill>
                <a:effectLst/>
              </a:rPr>
              <a:t>In point-to-point video conferencing, there are only two participants communicating from different locations in real time.</a:t>
            </a:r>
            <a:endParaRPr lang="en-IN" dirty="0">
              <a:solidFill>
                <a:srgbClr val="001138"/>
              </a:solidFill>
            </a:endParaRPr>
          </a:p>
          <a:p>
            <a:pPr marL="0" indent="0">
              <a:buNone/>
            </a:pPr>
            <a:r>
              <a:rPr lang="en-IN" i="0" dirty="0" err="1">
                <a:solidFill>
                  <a:srgbClr val="001138"/>
                </a:solidFill>
                <a:effectLst/>
              </a:rPr>
              <a:t>e.g</a:t>
            </a:r>
            <a:r>
              <a:rPr lang="en-IN" i="0" dirty="0">
                <a:solidFill>
                  <a:srgbClr val="001138"/>
                </a:solidFill>
                <a:effectLst/>
              </a:rPr>
              <a:t>: One-on-one customer support, Job Interviews</a:t>
            </a:r>
          </a:p>
          <a:p>
            <a:pPr marL="0" indent="0">
              <a:buNone/>
            </a:pPr>
            <a:r>
              <a:rPr lang="en-IN" b="1" dirty="0">
                <a:solidFill>
                  <a:srgbClr val="00B0F0"/>
                </a:solidFill>
              </a:rPr>
              <a:t>2. </a:t>
            </a:r>
            <a:r>
              <a:rPr lang="en-IN" b="1" i="0" dirty="0">
                <a:solidFill>
                  <a:srgbClr val="00B0F0"/>
                </a:solidFill>
                <a:effectLst/>
              </a:rPr>
              <a:t>Multipoint conferencing</a:t>
            </a:r>
          </a:p>
          <a:p>
            <a:pPr marL="0" indent="0">
              <a:buNone/>
            </a:pPr>
            <a:r>
              <a:rPr lang="en-US" i="0" dirty="0">
                <a:solidFill>
                  <a:srgbClr val="001138"/>
                </a:solidFill>
                <a:effectLst/>
              </a:rPr>
              <a:t>	Multipoint video conferencing involves three or more participants; that’s why it’s also called “group video conferencing”.</a:t>
            </a:r>
            <a:endParaRPr lang="en-IN" i="0" dirty="0">
              <a:solidFill>
                <a:srgbClr val="001138"/>
              </a:solidFill>
              <a:effectLst/>
            </a:endParaRPr>
          </a:p>
          <a:p>
            <a:pPr marL="0" indent="0">
              <a:buNone/>
            </a:pPr>
            <a:r>
              <a:rPr lang="en-IN" i="0" dirty="0" err="1">
                <a:solidFill>
                  <a:srgbClr val="001138"/>
                </a:solidFill>
                <a:effectLst/>
              </a:rPr>
              <a:t>e.g</a:t>
            </a:r>
            <a:r>
              <a:rPr lang="en-IN" i="0" dirty="0">
                <a:solidFill>
                  <a:srgbClr val="001138"/>
                </a:solidFill>
                <a:effectLst/>
              </a:rPr>
              <a:t>: Team meetings, Webinars</a:t>
            </a:r>
          </a:p>
          <a:p>
            <a:pPr marL="0" indent="0">
              <a:buNone/>
            </a:pPr>
            <a:endParaRPr lang="en-IN" b="1" i="0" dirty="0">
              <a:solidFill>
                <a:srgbClr val="001138"/>
              </a:solidFill>
              <a:effectLst/>
              <a:latin typeface="RingCentralSans"/>
            </a:endParaRPr>
          </a:p>
          <a:p>
            <a:pPr marL="0" indent="0">
              <a:buNone/>
            </a:pPr>
            <a:endParaRPr lang="en-IN" b="1" i="0" dirty="0">
              <a:solidFill>
                <a:srgbClr val="001138"/>
              </a:solidFill>
              <a:effectLst/>
              <a:latin typeface="RingCentralSans"/>
            </a:endParaRPr>
          </a:p>
          <a:p>
            <a:pPr marL="0" indent="0">
              <a:buNone/>
            </a:pPr>
            <a:endParaRPr lang="en-IN" b="1" i="0" dirty="0">
              <a:solidFill>
                <a:srgbClr val="C00000"/>
              </a:solidFill>
              <a:effectLst/>
              <a:latin typeface="RingCentralDisplay"/>
            </a:endParaRPr>
          </a:p>
          <a:p>
            <a:pPr marL="0" indent="0">
              <a:buNone/>
            </a:pPr>
            <a:endParaRPr lang="en-IN" b="1" i="0" dirty="0">
              <a:solidFill>
                <a:srgbClr val="00B0F0"/>
              </a:solidFill>
              <a:effectLst/>
              <a:latin typeface="RingCentralDisplay"/>
            </a:endParaRPr>
          </a:p>
          <a:p>
            <a:pPr marL="0" indent="0">
              <a:buNone/>
            </a:pPr>
            <a:endParaRPr lang="en-IN" dirty="0"/>
          </a:p>
        </p:txBody>
      </p:sp>
    </p:spTree>
    <p:extLst>
      <p:ext uri="{BB962C8B-B14F-4D97-AF65-F5344CB8AC3E}">
        <p14:creationId xmlns:p14="http://schemas.microsoft.com/office/powerpoint/2010/main" val="317342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1646-EEE1-4B66-AF11-F200E6913EFA}"/>
              </a:ext>
            </a:extLst>
          </p:cNvPr>
          <p:cNvSpPr>
            <a:spLocks noGrp="1"/>
          </p:cNvSpPr>
          <p:nvPr>
            <p:ph type="title"/>
          </p:nvPr>
        </p:nvSpPr>
        <p:spPr/>
        <p:txBody>
          <a:bodyPr/>
          <a:lstStyle/>
          <a:p>
            <a:r>
              <a:rPr lang="en-US" i="0" dirty="0">
                <a:solidFill>
                  <a:srgbClr val="C00000"/>
                </a:solidFill>
                <a:effectLst/>
                <a:latin typeface="+mn-lt"/>
              </a:rPr>
              <a:t>How does video conferencing work?</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5BE8D777-DAB7-49BF-B051-79E2B64C4BEA}"/>
              </a:ext>
            </a:extLst>
          </p:cNvPr>
          <p:cNvSpPr>
            <a:spLocks noGrp="1"/>
          </p:cNvSpPr>
          <p:nvPr>
            <p:ph idx="1"/>
          </p:nvPr>
        </p:nvSpPr>
        <p:spPr>
          <a:xfrm>
            <a:off x="838200" y="1595120"/>
            <a:ext cx="10515600" cy="4693920"/>
          </a:xfrm>
        </p:spPr>
        <p:txBody>
          <a:bodyPr>
            <a:normAutofit fontScale="77500" lnSpcReduction="20000"/>
          </a:bodyPr>
          <a:lstStyle/>
          <a:p>
            <a:pPr>
              <a:lnSpc>
                <a:spcPct val="120000"/>
              </a:lnSpc>
            </a:pPr>
            <a:r>
              <a:rPr lang="en-US" b="0" i="0" dirty="0">
                <a:solidFill>
                  <a:srgbClr val="001138"/>
                </a:solidFill>
                <a:effectLst/>
                <a:latin typeface="RingCentralSans"/>
              </a:rPr>
              <a:t>Video conferencing is powered by VoIP, the technology that makes voice communications over the internet possible. In order to transfer audio and video signals between two locations, VoIP relies on special algorithms called </a:t>
            </a:r>
            <a:r>
              <a:rPr lang="en-US" b="0" i="0" dirty="0">
                <a:solidFill>
                  <a:srgbClr val="00B0F0"/>
                </a:solidFill>
                <a:effectLst/>
                <a:latin typeface="RingCentralSans"/>
              </a:rPr>
              <a:t>codecs (coder-decoder)</a:t>
            </a:r>
            <a:r>
              <a:rPr lang="en-US" b="0" i="0" dirty="0">
                <a:effectLst/>
                <a:latin typeface="RingCentralSans"/>
              </a:rPr>
              <a:t>.</a:t>
            </a:r>
          </a:p>
          <a:p>
            <a:pPr marL="0" indent="0">
              <a:lnSpc>
                <a:spcPct val="120000"/>
              </a:lnSpc>
              <a:buNone/>
            </a:pPr>
            <a:r>
              <a:rPr lang="en-IN" b="1" i="0" dirty="0">
                <a:solidFill>
                  <a:srgbClr val="001138"/>
                </a:solidFill>
                <a:effectLst/>
                <a:latin typeface="RingCentralSans"/>
              </a:rPr>
              <a:t>Data compression (coding)</a:t>
            </a:r>
          </a:p>
          <a:p>
            <a:pPr>
              <a:lnSpc>
                <a:spcPct val="120000"/>
              </a:lnSpc>
            </a:pPr>
            <a:r>
              <a:rPr lang="en-US" b="0" i="0" dirty="0">
                <a:solidFill>
                  <a:srgbClr val="001138"/>
                </a:solidFill>
                <a:effectLst/>
                <a:latin typeface="RingCentralSans"/>
              </a:rPr>
              <a:t>Imagine an ongoing video meeting. The camera captures analog video signals and, when someone speaks, the microphone captures their audio signals. VoIP turns these signals into data packets for the internet to understand and for the transfer to begin.</a:t>
            </a:r>
          </a:p>
          <a:p>
            <a:pPr marL="0" indent="0" algn="l">
              <a:lnSpc>
                <a:spcPct val="120000"/>
              </a:lnSpc>
              <a:buNone/>
            </a:pPr>
            <a:r>
              <a:rPr lang="en-US" b="1" i="0" dirty="0">
                <a:solidFill>
                  <a:srgbClr val="001138"/>
                </a:solidFill>
                <a:effectLst/>
                <a:latin typeface="RingCentralSans"/>
              </a:rPr>
              <a:t>Data transfer and decompression (decoding)</a:t>
            </a:r>
          </a:p>
          <a:p>
            <a:pPr algn="l">
              <a:lnSpc>
                <a:spcPct val="120000"/>
              </a:lnSpc>
            </a:pPr>
            <a:r>
              <a:rPr lang="en-US" b="0" i="0" dirty="0">
                <a:solidFill>
                  <a:srgbClr val="001138"/>
                </a:solidFill>
                <a:effectLst/>
                <a:latin typeface="RingCentralSans"/>
              </a:rPr>
              <a:t>The packets of data travel over the internet. When they reach their destination, they change back into analog video and audio signals for the attendees on the other side to see and hear.</a:t>
            </a:r>
          </a:p>
          <a:p>
            <a:endParaRPr lang="en-IN" dirty="0"/>
          </a:p>
        </p:txBody>
      </p:sp>
    </p:spTree>
    <p:extLst>
      <p:ext uri="{BB962C8B-B14F-4D97-AF65-F5344CB8AC3E}">
        <p14:creationId xmlns:p14="http://schemas.microsoft.com/office/powerpoint/2010/main" val="387825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41F9F-A2AC-43B5-AFBD-4D381CAFFABB}"/>
              </a:ext>
            </a:extLst>
          </p:cNvPr>
          <p:cNvSpPr>
            <a:spLocks noGrp="1"/>
          </p:cNvSpPr>
          <p:nvPr>
            <p:ph idx="1"/>
          </p:nvPr>
        </p:nvSpPr>
        <p:spPr>
          <a:xfrm>
            <a:off x="838200" y="721360"/>
            <a:ext cx="10515600" cy="5455603"/>
          </a:xfrm>
        </p:spPr>
        <p:txBody>
          <a:bodyPr/>
          <a:lstStyle/>
          <a:p>
            <a:pPr>
              <a:lnSpc>
                <a:spcPct val="100000"/>
              </a:lnSpc>
            </a:pPr>
            <a:r>
              <a:rPr lang="en-US" b="0" i="0" dirty="0">
                <a:effectLst/>
              </a:rPr>
              <a:t>Conferencing solutions typically come with echo cancellation to eliminate sound delays. This way, the audio and video remain in sync.</a:t>
            </a:r>
          </a:p>
          <a:p>
            <a:pPr>
              <a:lnSpc>
                <a:spcPct val="100000"/>
              </a:lnSpc>
            </a:pPr>
            <a:r>
              <a:rPr lang="en-US" b="0" i="0" dirty="0">
                <a:effectLst/>
              </a:rPr>
              <a:t>Depending on the provider you choose, you’ll find that there are numerous other features that make video conferencing such a powerful business tool. Some features are</a:t>
            </a:r>
          </a:p>
          <a:p>
            <a:pPr lvl="1">
              <a:lnSpc>
                <a:spcPct val="100000"/>
              </a:lnSpc>
            </a:pPr>
            <a:r>
              <a:rPr lang="en-IN" b="1" i="0" dirty="0">
                <a:effectLst/>
              </a:rPr>
              <a:t>Screen sharing</a:t>
            </a:r>
          </a:p>
          <a:p>
            <a:pPr lvl="1">
              <a:lnSpc>
                <a:spcPct val="100000"/>
              </a:lnSpc>
            </a:pPr>
            <a:r>
              <a:rPr lang="en-IN" b="1" i="0" dirty="0">
                <a:effectLst/>
              </a:rPr>
              <a:t>Chat box</a:t>
            </a:r>
          </a:p>
          <a:p>
            <a:pPr lvl="1">
              <a:lnSpc>
                <a:spcPct val="100000"/>
              </a:lnSpc>
            </a:pPr>
            <a:r>
              <a:rPr lang="en-IN" b="1" i="0" dirty="0">
                <a:effectLst/>
              </a:rPr>
              <a:t>File sharing</a:t>
            </a:r>
          </a:p>
          <a:p>
            <a:pPr lvl="1">
              <a:lnSpc>
                <a:spcPct val="100000"/>
              </a:lnSpc>
            </a:pPr>
            <a:r>
              <a:rPr lang="en-IN" b="1" i="0" dirty="0">
                <a:effectLst/>
              </a:rPr>
              <a:t>Video call recording</a:t>
            </a:r>
          </a:p>
          <a:p>
            <a:pPr lvl="1">
              <a:lnSpc>
                <a:spcPct val="100000"/>
              </a:lnSpc>
            </a:pPr>
            <a:r>
              <a:rPr lang="en-IN" b="1" i="0" dirty="0">
                <a:effectLst/>
              </a:rPr>
              <a:t>Noise cancellation</a:t>
            </a:r>
          </a:p>
          <a:p>
            <a:pPr marL="457200" lvl="1" indent="0">
              <a:buNone/>
            </a:pPr>
            <a:endParaRPr lang="en-IN" dirty="0"/>
          </a:p>
        </p:txBody>
      </p:sp>
    </p:spTree>
    <p:extLst>
      <p:ext uri="{BB962C8B-B14F-4D97-AF65-F5344CB8AC3E}">
        <p14:creationId xmlns:p14="http://schemas.microsoft.com/office/powerpoint/2010/main" val="142925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DF70-34E0-4CF2-8B67-D8CAE46D8162}"/>
              </a:ext>
            </a:extLst>
          </p:cNvPr>
          <p:cNvSpPr>
            <a:spLocks noGrp="1"/>
          </p:cNvSpPr>
          <p:nvPr>
            <p:ph type="title"/>
          </p:nvPr>
        </p:nvSpPr>
        <p:spPr/>
        <p:txBody>
          <a:bodyPr/>
          <a:lstStyle/>
          <a:p>
            <a:r>
              <a:rPr lang="en-IN" dirty="0">
                <a:solidFill>
                  <a:srgbClr val="FF0000"/>
                </a:solidFill>
                <a:latin typeface="Comic Sans MS" panose="030F0702030302020204" pitchFamily="66" charset="0"/>
              </a:rPr>
              <a:t>Video on Demand (VOD)</a:t>
            </a:r>
          </a:p>
        </p:txBody>
      </p:sp>
      <p:sp>
        <p:nvSpPr>
          <p:cNvPr id="3" name="Content Placeholder 2">
            <a:extLst>
              <a:ext uri="{FF2B5EF4-FFF2-40B4-BE49-F238E27FC236}">
                <a16:creationId xmlns:a16="http://schemas.microsoft.com/office/drawing/2014/main" id="{35934B01-5880-40B6-80D8-3458F51A5175}"/>
              </a:ext>
            </a:extLst>
          </p:cNvPr>
          <p:cNvSpPr>
            <a:spLocks noGrp="1"/>
          </p:cNvSpPr>
          <p:nvPr>
            <p:ph idx="1"/>
          </p:nvPr>
        </p:nvSpPr>
        <p:spPr/>
        <p:txBody>
          <a:bodyPr>
            <a:normAutofit lnSpcReduction="10000"/>
          </a:bodyPr>
          <a:lstStyle/>
          <a:p>
            <a:pPr algn="just"/>
            <a:r>
              <a:rPr lang="en-US" b="1" i="0" dirty="0">
                <a:solidFill>
                  <a:srgbClr val="202122"/>
                </a:solidFill>
                <a:effectLst/>
              </a:rPr>
              <a:t>Video on demand</a:t>
            </a:r>
            <a:r>
              <a:rPr lang="en-US" b="0" i="0" dirty="0">
                <a:solidFill>
                  <a:srgbClr val="202122"/>
                </a:solidFill>
                <a:effectLst/>
              </a:rPr>
              <a:t> (</a:t>
            </a:r>
            <a:r>
              <a:rPr lang="en-US" b="1" i="0" dirty="0">
                <a:solidFill>
                  <a:srgbClr val="202122"/>
                </a:solidFill>
                <a:effectLst/>
              </a:rPr>
              <a:t>VOD</a:t>
            </a:r>
            <a:r>
              <a:rPr lang="en-US" b="0" i="0" dirty="0">
                <a:solidFill>
                  <a:srgbClr val="202122"/>
                </a:solidFill>
                <a:effectLst/>
              </a:rPr>
              <a:t>) is a media distribution system that allows users to access videos without a traditional video playback device and the constraints of a typical static broadcasting schedule.</a:t>
            </a:r>
          </a:p>
          <a:p>
            <a:pPr algn="just"/>
            <a:r>
              <a:rPr lang="en-US" b="0" i="0" dirty="0">
                <a:solidFill>
                  <a:srgbClr val="000000"/>
                </a:solidFill>
                <a:effectLst/>
              </a:rPr>
              <a:t>VOD, or video-on-demand, is any content distribution platform that </a:t>
            </a:r>
            <a:r>
              <a:rPr lang="en-US" b="1" i="0" dirty="0">
                <a:solidFill>
                  <a:srgbClr val="000000"/>
                </a:solidFill>
                <a:effectLst/>
              </a:rPr>
              <a:t>gives viewers the ability to choose when, where, and how they view media.</a:t>
            </a:r>
          </a:p>
          <a:p>
            <a:pPr algn="just"/>
            <a:r>
              <a:rPr lang="en-US" b="0" i="0" dirty="0">
                <a:solidFill>
                  <a:srgbClr val="000000"/>
                </a:solidFill>
                <a:effectLst/>
              </a:rPr>
              <a:t>Because VOD is streamed via the internet, it doesn’t rely on cable or satellite connections like traditional broadcast television. If you have enough bandwidth, you can watch! </a:t>
            </a:r>
            <a:endParaRPr lang="en-US" b="1" dirty="0">
              <a:solidFill>
                <a:srgbClr val="000000"/>
              </a:solidFill>
            </a:endParaRPr>
          </a:p>
          <a:p>
            <a:pPr algn="just"/>
            <a:r>
              <a:rPr lang="en-US" b="0" i="0" dirty="0">
                <a:solidFill>
                  <a:srgbClr val="000000"/>
                </a:solidFill>
                <a:effectLst/>
              </a:rPr>
              <a:t>This allows users to find and watch pre-recorded streaming content using any internet-enabled device.</a:t>
            </a:r>
            <a:endParaRPr lang="en-IN" dirty="0"/>
          </a:p>
        </p:txBody>
      </p:sp>
    </p:spTree>
    <p:extLst>
      <p:ext uri="{BB962C8B-B14F-4D97-AF65-F5344CB8AC3E}">
        <p14:creationId xmlns:p14="http://schemas.microsoft.com/office/powerpoint/2010/main" val="236423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F8395-AD78-4235-83C9-9A65A7F9C4C5}"/>
              </a:ext>
            </a:extLst>
          </p:cNvPr>
          <p:cNvSpPr>
            <a:spLocks noGrp="1"/>
          </p:cNvSpPr>
          <p:nvPr>
            <p:ph idx="1"/>
          </p:nvPr>
        </p:nvSpPr>
        <p:spPr>
          <a:xfrm>
            <a:off x="838200" y="1056640"/>
            <a:ext cx="10515600" cy="5120323"/>
          </a:xfrm>
        </p:spPr>
        <p:txBody>
          <a:bodyPr/>
          <a:lstStyle/>
          <a:p>
            <a:pPr>
              <a:lnSpc>
                <a:spcPct val="100000"/>
              </a:lnSpc>
            </a:pPr>
            <a:r>
              <a:rPr lang="en-US" b="0" i="0" dirty="0">
                <a:solidFill>
                  <a:srgbClr val="000000"/>
                </a:solidFill>
                <a:effectLst/>
                <a:latin typeface="HK Grotesk"/>
              </a:rPr>
              <a:t>Video-on-demand has 3 core advantages. It allows viewers to:</a:t>
            </a:r>
          </a:p>
          <a:p>
            <a:pPr lvl="1">
              <a:lnSpc>
                <a:spcPct val="100000"/>
              </a:lnSpc>
            </a:pPr>
            <a:r>
              <a:rPr lang="en-US" b="1" i="0" dirty="0">
                <a:solidFill>
                  <a:srgbClr val="000000"/>
                </a:solidFill>
                <a:effectLst/>
                <a:latin typeface="HK Grotesk"/>
              </a:rPr>
              <a:t>Watch at any time.</a:t>
            </a:r>
            <a:r>
              <a:rPr lang="en-US" b="0" i="0" dirty="0">
                <a:solidFill>
                  <a:srgbClr val="000000"/>
                </a:solidFill>
                <a:effectLst/>
                <a:latin typeface="HK Grotesk"/>
              </a:rPr>
              <a:t> Users can play content whenever they want. Unlike “linear” TV programming, which only broadcasts in real-time, VOD doesn’t rely on a set schedule.	</a:t>
            </a:r>
          </a:p>
          <a:p>
            <a:pPr lvl="1">
              <a:lnSpc>
                <a:spcPct val="100000"/>
              </a:lnSpc>
            </a:pPr>
            <a:r>
              <a:rPr lang="en-US" b="1" i="0" dirty="0">
                <a:solidFill>
                  <a:srgbClr val="000000"/>
                </a:solidFill>
                <a:effectLst/>
                <a:latin typeface="HK Grotesk"/>
              </a:rPr>
              <a:t>Control what they watch:</a:t>
            </a:r>
            <a:r>
              <a:rPr lang="en-US" b="0" i="0" dirty="0">
                <a:solidFill>
                  <a:srgbClr val="000000"/>
                </a:solidFill>
                <a:effectLst/>
                <a:latin typeface="HK Grotesk"/>
              </a:rPr>
              <a:t> Users have more opportunities to pick and choose what they watch, compared to traditional TV scheduling. </a:t>
            </a:r>
          </a:p>
          <a:p>
            <a:pPr lvl="1">
              <a:lnSpc>
                <a:spcPct val="100000"/>
              </a:lnSpc>
            </a:pPr>
            <a:r>
              <a:rPr lang="en-US" b="1" i="0" dirty="0">
                <a:solidFill>
                  <a:srgbClr val="000000"/>
                </a:solidFill>
                <a:effectLst/>
                <a:latin typeface="HK Grotesk"/>
              </a:rPr>
              <a:t>Use media controls: </a:t>
            </a:r>
            <a:r>
              <a:rPr lang="en-US" b="0" i="0" dirty="0">
                <a:solidFill>
                  <a:srgbClr val="000000"/>
                </a:solidFill>
                <a:effectLst/>
                <a:latin typeface="HK Grotesk"/>
              </a:rPr>
              <a:t>Users can play, pause, rewind, fast forward, and completely control how they watch content. This way, they’ll never miss anything important.</a:t>
            </a:r>
          </a:p>
          <a:p>
            <a:pPr lvl="1"/>
            <a:endParaRPr lang="en-IN" dirty="0"/>
          </a:p>
        </p:txBody>
      </p:sp>
    </p:spTree>
    <p:extLst>
      <p:ext uri="{BB962C8B-B14F-4D97-AF65-F5344CB8AC3E}">
        <p14:creationId xmlns:p14="http://schemas.microsoft.com/office/powerpoint/2010/main" val="16405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6A15-3026-4A90-973A-CC73662FF398}"/>
              </a:ext>
            </a:extLst>
          </p:cNvPr>
          <p:cNvSpPr>
            <a:spLocks noGrp="1"/>
          </p:cNvSpPr>
          <p:nvPr>
            <p:ph type="title"/>
          </p:nvPr>
        </p:nvSpPr>
        <p:spPr/>
        <p:txBody>
          <a:bodyPr/>
          <a:lstStyle/>
          <a:p>
            <a:r>
              <a:rPr lang="en-IN" i="0" dirty="0">
                <a:solidFill>
                  <a:srgbClr val="FF0000"/>
                </a:solidFill>
                <a:effectLst/>
                <a:latin typeface="Comic Sans MS" panose="030F0702030302020204" pitchFamily="66" charset="0"/>
              </a:rPr>
              <a:t>How VOD Works?</a:t>
            </a:r>
            <a:endParaRPr lang="en-IN"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F1D5F963-236A-4D76-A8CB-00B1D6D2131E}"/>
              </a:ext>
            </a:extLst>
          </p:cNvPr>
          <p:cNvSpPr>
            <a:spLocks noGrp="1"/>
          </p:cNvSpPr>
          <p:nvPr>
            <p:ph idx="1"/>
          </p:nvPr>
        </p:nvSpPr>
        <p:spPr/>
        <p:txBody>
          <a:bodyPr/>
          <a:lstStyle/>
          <a:p>
            <a:pPr algn="just">
              <a:lnSpc>
                <a:spcPct val="100000"/>
              </a:lnSpc>
            </a:pPr>
            <a:r>
              <a:rPr lang="en-US" b="0" i="0" dirty="0">
                <a:solidFill>
                  <a:srgbClr val="000000"/>
                </a:solidFill>
                <a:effectLst/>
              </a:rPr>
              <a:t>To deliver a video on demand, the video is first converted into a digital format and stored on a video server. It is then compressed and transmitted to the viewer via broadband or cable. </a:t>
            </a:r>
          </a:p>
          <a:p>
            <a:pPr algn="just">
              <a:lnSpc>
                <a:spcPct val="100000"/>
              </a:lnSpc>
            </a:pPr>
            <a:r>
              <a:rPr lang="en-US" b="0" i="0" dirty="0">
                <a:solidFill>
                  <a:srgbClr val="000000"/>
                </a:solidFill>
                <a:effectLst/>
              </a:rPr>
              <a:t>After reaching its destination, the video is decoded and decompressed via a </a:t>
            </a:r>
            <a:r>
              <a:rPr lang="en-US" b="1" i="1" dirty="0">
                <a:solidFill>
                  <a:srgbClr val="000000"/>
                </a:solidFill>
                <a:effectLst/>
              </a:rPr>
              <a:t>set-top box </a:t>
            </a:r>
            <a:r>
              <a:rPr lang="en-US" b="0" i="0" dirty="0">
                <a:solidFill>
                  <a:srgbClr val="000000"/>
                </a:solidFill>
                <a:effectLst/>
              </a:rPr>
              <a:t>and stored on a video server in the viewer’s device. </a:t>
            </a:r>
          </a:p>
          <a:p>
            <a:pPr algn="just">
              <a:lnSpc>
                <a:spcPct val="100000"/>
              </a:lnSpc>
            </a:pPr>
            <a:r>
              <a:rPr lang="en-US" b="0" i="0" dirty="0">
                <a:solidFill>
                  <a:srgbClr val="000000"/>
                </a:solidFill>
                <a:effectLst/>
              </a:rPr>
              <a:t>The viewer can then watch the video instantly with the ability to control its speed and other (play, stop) features.</a:t>
            </a:r>
            <a:endParaRPr lang="en-IN" dirty="0"/>
          </a:p>
        </p:txBody>
      </p:sp>
    </p:spTree>
    <p:extLst>
      <p:ext uri="{BB962C8B-B14F-4D97-AF65-F5344CB8AC3E}">
        <p14:creationId xmlns:p14="http://schemas.microsoft.com/office/powerpoint/2010/main" val="30562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E1003-64FC-40F3-B009-CC74E1C5D54A}"/>
              </a:ext>
            </a:extLst>
          </p:cNvPr>
          <p:cNvSpPr>
            <a:spLocks noGrp="1"/>
          </p:cNvSpPr>
          <p:nvPr>
            <p:ph idx="1"/>
          </p:nvPr>
        </p:nvSpPr>
        <p:spPr>
          <a:xfrm>
            <a:off x="838200" y="1005840"/>
            <a:ext cx="10515600" cy="5008563"/>
          </a:xfrm>
        </p:spPr>
        <p:txBody>
          <a:bodyPr>
            <a:normAutofit/>
          </a:bodyPr>
          <a:lstStyle/>
          <a:p>
            <a:pPr marL="0" indent="0">
              <a:buNone/>
            </a:pPr>
            <a:r>
              <a:rPr lang="en-US" b="1" i="0" dirty="0">
                <a:solidFill>
                  <a:srgbClr val="00B0F0"/>
                </a:solidFill>
                <a:effectLst/>
              </a:rPr>
              <a:t>How Does VOD Makes Money? </a:t>
            </a:r>
          </a:p>
          <a:p>
            <a:pPr marL="0" indent="0">
              <a:buNone/>
            </a:pPr>
            <a:r>
              <a:rPr lang="en-US" b="0" i="0" dirty="0">
                <a:solidFill>
                  <a:srgbClr val="000000"/>
                </a:solidFill>
                <a:effectLst/>
              </a:rPr>
              <a:t>Providers of VOD usually create impactful video on demand content to make money</a:t>
            </a:r>
            <a:r>
              <a:rPr lang="en-US" b="1" dirty="0">
                <a:solidFill>
                  <a:srgbClr val="00B0F0"/>
                </a:solidFill>
              </a:rPr>
              <a:t>.</a:t>
            </a:r>
          </a:p>
          <a:p>
            <a:pPr marL="0" indent="0">
              <a:buNone/>
            </a:pPr>
            <a:r>
              <a:rPr lang="en-US" b="1" i="0" dirty="0">
                <a:solidFill>
                  <a:srgbClr val="00B0F0"/>
                </a:solidFill>
                <a:effectLst/>
              </a:rPr>
              <a:t>Different Types Of VOD Models To Choose</a:t>
            </a:r>
          </a:p>
          <a:p>
            <a:pPr marL="0" indent="0">
              <a:buNone/>
            </a:pPr>
            <a:r>
              <a:rPr lang="en-IN" b="1" i="0" dirty="0">
                <a:solidFill>
                  <a:srgbClr val="000000"/>
                </a:solidFill>
                <a:effectLst/>
              </a:rPr>
              <a:t>1.TVOD Or Transactional VOD:</a:t>
            </a:r>
          </a:p>
          <a:p>
            <a:r>
              <a:rPr lang="en-US" b="0" i="0" dirty="0">
                <a:solidFill>
                  <a:srgbClr val="000000"/>
                </a:solidFill>
                <a:effectLst/>
              </a:rPr>
              <a:t>The transactional video on demand is based on a pay-per-view monetization model and best suited for the most popular videos with small video libraries. Here, the viewers purchase or go for digital renting for the specific content they want to watch.</a:t>
            </a:r>
          </a:p>
          <a:p>
            <a:r>
              <a:rPr lang="en-US" b="0" i="0" dirty="0">
                <a:solidFill>
                  <a:srgbClr val="000000"/>
                </a:solidFill>
                <a:effectLst/>
              </a:rPr>
              <a:t>For example, buying full seasons or individual episodes of your favorite tv shows through Amazon Prime</a:t>
            </a:r>
            <a:endParaRPr lang="en-IN" b="1" i="0" dirty="0">
              <a:solidFill>
                <a:srgbClr val="000000"/>
              </a:solidFill>
              <a:effectLst/>
            </a:endParaRPr>
          </a:p>
          <a:p>
            <a:pPr marL="0" indent="0">
              <a:buNone/>
            </a:pPr>
            <a:endParaRPr lang="en-US" b="1" i="0" dirty="0">
              <a:solidFill>
                <a:srgbClr val="00B0F0"/>
              </a:solidFill>
              <a:effectLst/>
              <a:latin typeface="Nunito" pitchFamily="2" charset="0"/>
            </a:endParaRPr>
          </a:p>
          <a:p>
            <a:endParaRPr lang="en-IN" dirty="0"/>
          </a:p>
        </p:txBody>
      </p:sp>
    </p:spTree>
    <p:extLst>
      <p:ext uri="{BB962C8B-B14F-4D97-AF65-F5344CB8AC3E}">
        <p14:creationId xmlns:p14="http://schemas.microsoft.com/office/powerpoint/2010/main" val="327468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1074</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Comic Sans MS</vt:lpstr>
      <vt:lpstr>HK Grotesk</vt:lpstr>
      <vt:lpstr>Nunito</vt:lpstr>
      <vt:lpstr>RingCentralDisplay</vt:lpstr>
      <vt:lpstr>RingCentralSans</vt:lpstr>
      <vt:lpstr>Office Theme</vt:lpstr>
      <vt:lpstr>Multimedia Systems Lecture – 37</vt:lpstr>
      <vt:lpstr>Multimedia Conferencing</vt:lpstr>
      <vt:lpstr>PowerPoint Presentation</vt:lpstr>
      <vt:lpstr>How does video conferencing work?</vt:lpstr>
      <vt:lpstr>PowerPoint Presentation</vt:lpstr>
      <vt:lpstr>Video on Demand (VOD)</vt:lpstr>
      <vt:lpstr>PowerPoint Presentation</vt:lpstr>
      <vt:lpstr>How VOD Works?</vt:lpstr>
      <vt:lpstr>PowerPoint Presentation</vt:lpstr>
      <vt:lpstr>PowerPoint Presentation</vt:lpstr>
      <vt:lpstr>Key Issues faced by VOD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37</dc:title>
  <dc:creator>Priyambada Subudhi</dc:creator>
  <cp:lastModifiedBy>Priyambada Subudhi</cp:lastModifiedBy>
  <cp:revision>1</cp:revision>
  <dcterms:created xsi:type="dcterms:W3CDTF">2022-04-12T09:22:34Z</dcterms:created>
  <dcterms:modified xsi:type="dcterms:W3CDTF">2022-04-12T10:29:52Z</dcterms:modified>
</cp:coreProperties>
</file>