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2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8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0CD7-3239-42D1-B877-FE0D07960DF5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8765-8820-4D4D-9C75-7EB05C4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5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3" y="809898"/>
            <a:ext cx="84255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distance between two lines should be adjusted to a suitable value to increase readability.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Ensure that the leading is not too small as then the text will be hard to read.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92" y="1848122"/>
            <a:ext cx="7962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269"/>
            <a:ext cx="10515600" cy="549769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other one of the most common errors people make is while choosing the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background </a:t>
            </a:r>
            <a:r>
              <a:rPr lang="en-US" sz="2000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colour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  <a:r>
              <a:rPr lang="en-US" sz="2000" dirty="0" smtClean="0">
                <a:latin typeface="Comic Sans MS" panose="030F0702030302020204" pitchFamily="66" charset="0"/>
              </a:rPr>
              <a:t>Using </a:t>
            </a:r>
            <a:r>
              <a:rPr lang="en-US" sz="2000" dirty="0">
                <a:latin typeface="Comic Sans MS" panose="030F0702030302020204" pitchFamily="66" charset="0"/>
              </a:rPr>
              <a:t>a background </a:t>
            </a:r>
            <a:r>
              <a:rPr lang="en-US" sz="2000" dirty="0" err="1">
                <a:latin typeface="Comic Sans MS" panose="030F0702030302020204" pitchFamily="66" charset="0"/>
              </a:rPr>
              <a:t>colour</a:t>
            </a:r>
            <a:r>
              <a:rPr lang="en-US" sz="2000" dirty="0">
                <a:latin typeface="Comic Sans MS" panose="030F0702030302020204" pitchFamily="66" charset="0"/>
              </a:rPr>
              <a:t> too close to the text or a background image highly </a:t>
            </a:r>
            <a:r>
              <a:rPr lang="en-US" sz="2000" dirty="0" smtClean="0">
                <a:latin typeface="Comic Sans MS" panose="030F0702030302020204" pitchFamily="66" charset="0"/>
              </a:rPr>
              <a:t>in contrast to </a:t>
            </a:r>
            <a:r>
              <a:rPr lang="en-US" sz="2000" dirty="0">
                <a:latin typeface="Comic Sans MS" panose="030F0702030302020204" pitchFamily="66" charset="0"/>
              </a:rPr>
              <a:t>the text which makes the text difficult to read.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65" y="1810429"/>
            <a:ext cx="7212330" cy="4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 of Text in Webs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Using text in websites attract a visitor’s attention as well as help him in understanding </a:t>
            </a:r>
            <a:r>
              <a:rPr lang="en-US" sz="2400" dirty="0" smtClean="0">
                <a:latin typeface="Comic Sans MS" panose="030F0702030302020204" pitchFamily="66" charset="0"/>
              </a:rPr>
              <a:t>the </a:t>
            </a:r>
            <a:r>
              <a:rPr lang="en-IN" sz="2400" dirty="0" smtClean="0">
                <a:latin typeface="Comic Sans MS" panose="030F0702030302020204" pitchFamily="66" charset="0"/>
              </a:rPr>
              <a:t>webpage </a:t>
            </a:r>
            <a:r>
              <a:rPr lang="en-IN" sz="2400" dirty="0">
                <a:latin typeface="Comic Sans MS" panose="030F0702030302020204" pitchFamily="66" charset="0"/>
              </a:rPr>
              <a:t>better</a:t>
            </a:r>
            <a:r>
              <a:rPr lang="en-IN" sz="2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It is far better than the use of meaningless graphics and images which do </a:t>
            </a:r>
            <a:r>
              <a:rPr lang="en-US" sz="2400" dirty="0" smtClean="0">
                <a:latin typeface="Comic Sans MS" panose="030F0702030302020204" pitchFamily="66" charset="0"/>
              </a:rPr>
              <a:t>not contribute </a:t>
            </a:r>
            <a:r>
              <a:rPr lang="en-US" sz="2400" dirty="0">
                <a:latin typeface="Comic Sans MS" panose="030F0702030302020204" pitchFamily="66" charset="0"/>
              </a:rPr>
              <a:t>in understanding of the page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IN" sz="2400" b="1" dirty="0">
                <a:latin typeface="Comic Sans MS" panose="030F0702030302020204" pitchFamily="66" charset="0"/>
              </a:rPr>
              <a:t>Website Loading </a:t>
            </a:r>
            <a:r>
              <a:rPr lang="en-IN" sz="2400" b="1" dirty="0" smtClean="0">
                <a:latin typeface="Comic Sans MS" panose="030F0702030302020204" pitchFamily="66" charset="0"/>
              </a:rPr>
              <a:t>Speed: </a:t>
            </a:r>
            <a:r>
              <a:rPr lang="en-US" sz="2400" dirty="0">
                <a:latin typeface="Comic Sans MS" panose="030F0702030302020204" pitchFamily="66" charset="0"/>
              </a:rPr>
              <a:t>A website which contains a lot </a:t>
            </a:r>
            <a:r>
              <a:rPr lang="en-US" sz="2400" dirty="0" smtClean="0">
                <a:latin typeface="Comic Sans MS" panose="030F0702030302020204" pitchFamily="66" charset="0"/>
              </a:rPr>
              <a:t>of text </a:t>
            </a:r>
            <a:r>
              <a:rPr lang="en-US" sz="2400" dirty="0">
                <a:latin typeface="Comic Sans MS" panose="030F0702030302020204" pitchFamily="66" charset="0"/>
              </a:rPr>
              <a:t>loads faster than the websites that </a:t>
            </a:r>
            <a:r>
              <a:rPr lang="en-US" sz="2400" dirty="0" smtClean="0">
                <a:latin typeface="Comic Sans MS" panose="030F0702030302020204" pitchFamily="66" charset="0"/>
              </a:rPr>
              <a:t>contains a </a:t>
            </a:r>
            <a:r>
              <a:rPr lang="en-US" sz="2400" dirty="0">
                <a:latin typeface="Comic Sans MS" panose="030F0702030302020204" pitchFamily="66" charset="0"/>
              </a:rPr>
              <a:t>lot of images and </a:t>
            </a:r>
            <a:r>
              <a:rPr lang="en-US" sz="2400" dirty="0" smtClean="0">
                <a:latin typeface="Comic Sans MS" panose="030F0702030302020204" pitchFamily="66" charset="0"/>
              </a:rPr>
              <a:t>graphics, audio </a:t>
            </a:r>
            <a:r>
              <a:rPr lang="en-US" sz="2400" dirty="0">
                <a:latin typeface="Comic Sans MS" panose="030F0702030302020204" pitchFamily="66" charset="0"/>
              </a:rPr>
              <a:t>and video clips on the </a:t>
            </a:r>
            <a:r>
              <a:rPr lang="en-US" sz="2400" dirty="0" smtClean="0">
                <a:latin typeface="Comic Sans MS" panose="030F0702030302020204" pitchFamily="66" charset="0"/>
              </a:rPr>
              <a:t>page.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Text in </a:t>
            </a:r>
            <a:r>
              <a:rPr lang="en-US" b="1" dirty="0" smtClean="0">
                <a:solidFill>
                  <a:srgbClr val="FF0000"/>
                </a:solidFill>
              </a:rPr>
              <a:t>Films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omic Sans MS" panose="030F0702030302020204" pitchFamily="66" charset="0"/>
              </a:rPr>
              <a:t>Most films start with titles and end with </a:t>
            </a:r>
            <a:r>
              <a:rPr lang="en-US" dirty="0" smtClean="0">
                <a:latin typeface="Comic Sans MS" panose="030F0702030302020204" pitchFamily="66" charset="0"/>
              </a:rPr>
              <a:t>credits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Typography </a:t>
            </a:r>
            <a:r>
              <a:rPr lang="en-US" dirty="0">
                <a:latin typeface="Comic Sans MS" panose="030F0702030302020204" pitchFamily="66" charset="0"/>
              </a:rPr>
              <a:t>look different in different formats such as a in film </a:t>
            </a:r>
            <a:r>
              <a:rPr lang="en-US" dirty="0" smtClean="0">
                <a:latin typeface="Comic Sans MS" panose="030F0702030302020204" pitchFamily="66" charset="0"/>
              </a:rPr>
              <a:t>subtitles, </a:t>
            </a:r>
            <a:r>
              <a:rPr lang="fr-FR" dirty="0" smtClean="0">
                <a:latin typeface="Comic Sans MS" panose="030F0702030302020204" pitchFamily="66" charset="0"/>
              </a:rPr>
              <a:t>on </a:t>
            </a:r>
            <a:r>
              <a:rPr lang="fr-FR" dirty="0" err="1">
                <a:latin typeface="Comic Sans MS" panose="030F0702030302020204" pitchFamily="66" charset="0"/>
              </a:rPr>
              <a:t>websites</a:t>
            </a:r>
            <a:r>
              <a:rPr lang="fr-FR" dirty="0">
                <a:latin typeface="Comic Sans MS" panose="030F0702030302020204" pitchFamily="66" charset="0"/>
              </a:rPr>
              <a:t>, </a:t>
            </a:r>
            <a:r>
              <a:rPr lang="fr-FR" dirty="0" smtClean="0">
                <a:latin typeface="Comic Sans MS" panose="030F0702030302020204" pitchFamily="66" charset="0"/>
              </a:rPr>
              <a:t>poster etc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mic Sans MS" panose="030F0702030302020204" pitchFamily="66" charset="0"/>
              </a:rPr>
              <a:t>While designing subtitles, a film maker will need to keep in mind that moving images </a:t>
            </a:r>
            <a:r>
              <a:rPr lang="en-US" dirty="0" smtClean="0">
                <a:latin typeface="Comic Sans MS" panose="030F0702030302020204" pitchFamily="66" charset="0"/>
              </a:rPr>
              <a:t>interact with </a:t>
            </a:r>
            <a:r>
              <a:rPr lang="en-US" dirty="0">
                <a:latin typeface="Comic Sans MS" panose="030F0702030302020204" pitchFamily="66" charset="0"/>
              </a:rPr>
              <a:t>the top layer subtitles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E.g. </a:t>
            </a:r>
            <a:r>
              <a:rPr lang="en-US" dirty="0">
                <a:latin typeface="Comic Sans MS" panose="030F0702030302020204" pitchFamily="66" charset="0"/>
              </a:rPr>
              <a:t>If subtitles are white and rest on top of a similar white tone in the image, </a:t>
            </a:r>
            <a:r>
              <a:rPr lang="en-US" dirty="0" smtClean="0">
                <a:latin typeface="Comic Sans MS" panose="030F0702030302020204" pitchFamily="66" charset="0"/>
              </a:rPr>
              <a:t>the text </a:t>
            </a:r>
            <a:r>
              <a:rPr lang="en-US" dirty="0">
                <a:latin typeface="Comic Sans MS" panose="030F0702030302020204" pitchFamily="66" charset="0"/>
              </a:rPr>
              <a:t>will be difficult and impossible to read. To ensure this does not happen, a black </a:t>
            </a:r>
            <a:r>
              <a:rPr lang="en-US" dirty="0" smtClean="0">
                <a:latin typeface="Comic Sans MS" panose="030F0702030302020204" pitchFamily="66" charset="0"/>
              </a:rPr>
              <a:t>outline around </a:t>
            </a:r>
            <a:r>
              <a:rPr lang="en-US" dirty="0">
                <a:latin typeface="Comic Sans MS" panose="030F0702030302020204" pitchFamily="66" charset="0"/>
              </a:rPr>
              <a:t>text should be used. Now the text will be viewable even against common black </a:t>
            </a:r>
            <a:r>
              <a:rPr lang="en-US" dirty="0" smtClean="0">
                <a:latin typeface="Comic Sans MS" panose="030F0702030302020204" pitchFamily="66" charset="0"/>
              </a:rPr>
              <a:t>and </a:t>
            </a:r>
            <a:r>
              <a:rPr lang="en-IN" dirty="0" smtClean="0">
                <a:latin typeface="Comic Sans MS" panose="030F0702030302020204" pitchFamily="66" charset="0"/>
              </a:rPr>
              <a:t>white </a:t>
            </a:r>
            <a:r>
              <a:rPr lang="en-IN" dirty="0">
                <a:latin typeface="Comic Sans MS" panose="030F0702030302020204" pitchFamily="66" charset="0"/>
              </a:rPr>
              <a:t>backgrounds.</a:t>
            </a:r>
          </a:p>
        </p:txBody>
      </p:sp>
    </p:spTree>
    <p:extLst>
      <p:ext uri="{BB962C8B-B14F-4D97-AF65-F5344CB8AC3E}">
        <p14:creationId xmlns:p14="http://schemas.microsoft.com/office/powerpoint/2010/main" val="4700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Text in Advertisements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Since the text ads are more of keyword oriented, they draw more attention than banner </a:t>
            </a:r>
            <a:r>
              <a:rPr lang="en-IN" sz="2400" dirty="0" smtClean="0">
                <a:latin typeface="Comic Sans MS" panose="030F0702030302020204" pitchFamily="66" charset="0"/>
              </a:rPr>
              <a:t>advertising.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The text ads are inexpensive, thus making it affordable and effective for your business.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There are a few websites which offers a flat free rental services to place your text based </a:t>
            </a:r>
            <a:r>
              <a:rPr lang="en-IN" sz="2400" dirty="0" smtClean="0">
                <a:latin typeface="Comic Sans MS" panose="030F0702030302020204" pitchFamily="66" charset="0"/>
              </a:rPr>
              <a:t>advertisements.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The foremost benefit of having text based advertisements is that it helps in improving </a:t>
            </a:r>
            <a:r>
              <a:rPr lang="en-IN" sz="2400" dirty="0" smtClean="0">
                <a:latin typeface="Comic Sans MS" panose="030F0702030302020204" pitchFamily="66" charset="0"/>
              </a:rPr>
              <a:t>your search engine ranking.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Text: Visual Representation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  <a:cs typeface="Verdana" panose="020B0604030504040204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Text </a:t>
            </a:r>
            <a:r>
              <a:rPr lang="en-US" dirty="0">
                <a:latin typeface="Comic Sans MS" panose="030F0702030302020204" pitchFamily="66" charset="0"/>
              </a:rPr>
              <a:t>has become a part of our life. It consists of characters, punctuation symbols, etc. to </a:t>
            </a:r>
            <a:r>
              <a:rPr lang="en-US" dirty="0" smtClean="0">
                <a:latin typeface="Comic Sans MS" panose="030F0702030302020204" pitchFamily="66" charset="0"/>
              </a:rPr>
              <a:t>convey </a:t>
            </a:r>
            <a:r>
              <a:rPr lang="en-IN" dirty="0" smtClean="0">
                <a:latin typeface="Comic Sans MS" panose="030F0702030302020204" pitchFamily="66" charset="0"/>
              </a:rPr>
              <a:t>a message.</a:t>
            </a:r>
          </a:p>
          <a:p>
            <a:pPr marL="0" marR="587375" lvl="1" indent="0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IN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Text </a:t>
            </a:r>
            <a:r>
              <a:rPr lang="en-US" dirty="0">
                <a:latin typeface="Comic Sans MS" panose="030F0702030302020204" pitchFamily="66" charset="0"/>
              </a:rPr>
              <a:t>is one of the most imperative components of multimedia and an essential source </a:t>
            </a:r>
            <a:r>
              <a:rPr lang="en-US" dirty="0" smtClean="0">
                <a:latin typeface="Comic Sans MS" panose="030F0702030302020204" pitchFamily="66" charset="0"/>
              </a:rPr>
              <a:t>of presenting </a:t>
            </a:r>
            <a:r>
              <a:rPr lang="en-US" dirty="0">
                <a:latin typeface="Comic Sans MS" panose="030F0702030302020204" pitchFamily="66" charset="0"/>
              </a:rPr>
              <a:t>information to a wide range of </a:t>
            </a:r>
            <a:r>
              <a:rPr lang="en-US" dirty="0" smtClean="0">
                <a:latin typeface="Comic Sans MS" panose="030F0702030302020204" pitchFamily="66" charset="0"/>
              </a:rPr>
              <a:t>people.</a:t>
            </a:r>
          </a:p>
          <a:p>
            <a:pPr marL="0" marR="587375" lvl="1" indent="0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Proper </a:t>
            </a:r>
            <a:r>
              <a:rPr lang="en-US" dirty="0">
                <a:latin typeface="Comic Sans MS" panose="030F0702030302020204" pitchFamily="66" charset="0"/>
              </a:rPr>
              <a:t>use of text, keeping in mind </a:t>
            </a:r>
            <a:r>
              <a:rPr lang="en-US" dirty="0" smtClean="0">
                <a:latin typeface="Comic Sans MS" panose="030F0702030302020204" pitchFamily="66" charset="0"/>
              </a:rPr>
              <a:t>elements such </a:t>
            </a:r>
            <a:r>
              <a:rPr lang="en-US" dirty="0">
                <a:latin typeface="Comic Sans MS" panose="030F0702030302020204" pitchFamily="66" charset="0"/>
              </a:rPr>
              <a:t>as font style, size and various design tools help the content creator to communicate the </a:t>
            </a:r>
            <a:r>
              <a:rPr lang="en-US" dirty="0" smtClean="0">
                <a:latin typeface="Comic Sans MS" panose="030F0702030302020204" pitchFamily="66" charset="0"/>
              </a:rPr>
              <a:t>idea and </a:t>
            </a:r>
            <a:r>
              <a:rPr lang="en-US" dirty="0">
                <a:latin typeface="Comic Sans MS" panose="030F0702030302020204" pitchFamily="66" charset="0"/>
              </a:rPr>
              <a:t>message to the </a:t>
            </a:r>
            <a:r>
              <a:rPr lang="en-US" dirty="0" smtClean="0">
                <a:latin typeface="Comic Sans MS" panose="030F0702030302020204" pitchFamily="66" charset="0"/>
              </a:rPr>
              <a:t>user.</a:t>
            </a:r>
          </a:p>
          <a:p>
            <a:pPr marL="0" marR="587375" lvl="1" indent="0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1" y="418011"/>
            <a:ext cx="10515600" cy="6061166"/>
          </a:xfrm>
        </p:spPr>
        <p:txBody>
          <a:bodyPr>
            <a:normAutofit fontScale="85000" lnSpcReduction="20000"/>
          </a:bodyPr>
          <a:lstStyle/>
          <a:p>
            <a:pPr marL="0" marR="587375" lvl="1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r>
              <a:rPr lang="en-US" u="sng" dirty="0" smtClean="0">
                <a:solidFill>
                  <a:srgbClr val="00B0F0"/>
                </a:solidFill>
                <a:latin typeface="Comic Sans MS" panose="030F0702030302020204" pitchFamily="66" charset="0"/>
                <a:cs typeface="Verdana" panose="020B0604030504040204"/>
              </a:rPr>
              <a:t> Fonts and Faces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Factors affecting legibility of text are as </a:t>
            </a:r>
            <a:r>
              <a:rPr lang="en-US" dirty="0" smtClean="0">
                <a:latin typeface="Comic Sans MS" panose="030F0702030302020204" pitchFamily="66" charset="0"/>
              </a:rPr>
              <a:t>follows: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Size </a:t>
            </a:r>
            <a:r>
              <a:rPr lang="en-IN" dirty="0" smtClean="0">
                <a:latin typeface="Comic Sans MS" panose="030F0702030302020204" pitchFamily="66" charset="0"/>
              </a:rPr>
              <a:t>and style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Background </a:t>
            </a:r>
            <a:r>
              <a:rPr lang="en-IN" dirty="0" smtClean="0">
                <a:latin typeface="Comic Sans MS" panose="030F0702030302020204" pitchFamily="66" charset="0"/>
              </a:rPr>
              <a:t>and foreground colours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Leading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glyph is a graphic representation of a character’s shape where a character may be </a:t>
            </a:r>
            <a:r>
              <a:rPr lang="en-US" dirty="0" smtClean="0">
                <a:latin typeface="Comic Sans MS" panose="030F0702030302020204" pitchFamily="66" charset="0"/>
              </a:rPr>
              <a:t>represented by </a:t>
            </a:r>
            <a:r>
              <a:rPr lang="en-US" dirty="0">
                <a:latin typeface="Comic Sans MS" panose="030F0702030302020204" pitchFamily="66" charset="0"/>
              </a:rPr>
              <a:t>many glyphs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latin typeface="Comic Sans MS" panose="030F0702030302020204" pitchFamily="66" charset="0"/>
              </a:rPr>
              <a:t>typeface is the design of lettering that include variations in size, weight, slope, width etc.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font is a collection of character or glyphs of a single size and style </a:t>
            </a:r>
            <a:r>
              <a:rPr lang="en-US" dirty="0" smtClean="0">
                <a:latin typeface="Comic Sans MS" panose="030F0702030302020204" pitchFamily="66" charset="0"/>
              </a:rPr>
              <a:t>belonging to </a:t>
            </a:r>
            <a:r>
              <a:rPr lang="en-US" dirty="0">
                <a:latin typeface="Comic Sans MS" panose="030F0702030302020204" pitchFamily="66" charset="0"/>
              </a:rPr>
              <a:t>a particular typeface </a:t>
            </a:r>
            <a:r>
              <a:rPr lang="en-US" dirty="0" smtClean="0">
                <a:latin typeface="Comic Sans MS" panose="030F0702030302020204" pitchFamily="66" charset="0"/>
              </a:rPr>
              <a:t>family.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Fonts are classified </a:t>
            </a:r>
            <a:r>
              <a:rPr lang="en-US" dirty="0">
                <a:latin typeface="Comic Sans MS" panose="030F0702030302020204" pitchFamily="66" charset="0"/>
              </a:rPr>
              <a:t>on the basis of spacing between characters, words, presence or absence of serifs, </a:t>
            </a:r>
            <a:r>
              <a:rPr lang="en-US" dirty="0" smtClean="0">
                <a:latin typeface="Comic Sans MS" panose="030F0702030302020204" pitchFamily="66" charset="0"/>
              </a:rPr>
              <a:t>their shape</a:t>
            </a:r>
            <a:r>
              <a:rPr lang="en-US" dirty="0">
                <a:latin typeface="Comic Sans MS" panose="030F0702030302020204" pitchFamily="66" charset="0"/>
              </a:rPr>
              <a:t>, stretch and weight such as bold or </a:t>
            </a:r>
            <a:r>
              <a:rPr lang="en-US" dirty="0" smtClean="0">
                <a:latin typeface="Comic Sans MS" panose="030F0702030302020204" pitchFamily="66" charset="0"/>
              </a:rPr>
              <a:t>italics.</a:t>
            </a:r>
          </a:p>
        </p:txBody>
      </p:sp>
    </p:spTree>
    <p:extLst>
      <p:ext uri="{BB962C8B-B14F-4D97-AF65-F5344CB8AC3E}">
        <p14:creationId xmlns:p14="http://schemas.microsoft.com/office/powerpoint/2010/main" val="40162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spacing between character pairs is called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kerning</a:t>
            </a:r>
            <a:r>
              <a:rPr lang="en-US" sz="2400" dirty="0">
                <a:latin typeface="Comic Sans MS" panose="030F0702030302020204" pitchFamily="66" charset="0"/>
              </a:rPr>
              <a:t> and the space </a:t>
            </a:r>
            <a:r>
              <a:rPr lang="en-US" sz="2400" dirty="0" smtClean="0">
                <a:latin typeface="Comic Sans MS" panose="030F0702030302020204" pitchFamily="66" charset="0"/>
              </a:rPr>
              <a:t>between </a:t>
            </a:r>
            <a:r>
              <a:rPr lang="en-IN" sz="2400" dirty="0" smtClean="0">
                <a:latin typeface="Comic Sans MS" panose="030F0702030302020204" pitchFamily="66" charset="0"/>
              </a:rPr>
              <a:t>lines </a:t>
            </a:r>
            <a:r>
              <a:rPr lang="en-IN" sz="2400" dirty="0">
                <a:latin typeface="Comic Sans MS" panose="030F0702030302020204" pitchFamily="66" charset="0"/>
              </a:rPr>
              <a:t>is called </a:t>
            </a:r>
            <a:r>
              <a:rPr lang="en-IN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leading</a:t>
            </a:r>
            <a:r>
              <a:rPr lang="en-IN" sz="24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51" y="2116183"/>
            <a:ext cx="907868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Font size </a:t>
            </a:r>
            <a:r>
              <a:rPr lang="en-US" sz="2400" dirty="0">
                <a:latin typeface="Comic Sans MS" panose="030F0702030302020204" pitchFamily="66" charset="0"/>
              </a:rPr>
              <a:t>is measured in points and it does not describe the height or width of its character. </a:t>
            </a:r>
            <a:r>
              <a:rPr lang="en-US" sz="2400" dirty="0" smtClean="0">
                <a:latin typeface="Comic Sans MS" panose="030F0702030302020204" pitchFamily="66" charset="0"/>
              </a:rPr>
              <a:t>This happens </a:t>
            </a:r>
            <a:r>
              <a:rPr lang="en-US" sz="2400" dirty="0">
                <a:latin typeface="Comic Sans MS" panose="030F0702030302020204" pitchFamily="66" charset="0"/>
              </a:rPr>
              <a:t>because the height of two different fonts (in both upper and lower case) may differ.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One point </a:t>
            </a:r>
            <a:r>
              <a:rPr lang="en-US" sz="2400" dirty="0">
                <a:latin typeface="Comic Sans MS" panose="030F0702030302020204" pitchFamily="66" charset="0"/>
              </a:rPr>
              <a:t>is approximately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1/72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of an inch </a:t>
            </a:r>
            <a:r>
              <a:rPr lang="en-US" sz="2400" dirty="0">
                <a:latin typeface="Comic Sans MS" panose="030F0702030302020204" pitchFamily="66" charset="0"/>
              </a:rPr>
              <a:t>i.e., </a:t>
            </a:r>
            <a:r>
              <a:rPr lang="en-US" sz="2400" dirty="0" smtClean="0">
                <a:latin typeface="Comic Sans MS" panose="030F0702030302020204" pitchFamily="66" charset="0"/>
              </a:rPr>
              <a:t>0.0138.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496230"/>
            <a:ext cx="7915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4583"/>
            <a:ext cx="10515600" cy="543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Example</a:t>
            </a:r>
            <a:r>
              <a:rPr lang="en-US" sz="2400" i="1" dirty="0"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Times New Roman, Bodoni, Bookman are some fonts which come under 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serif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IN" sz="2400" dirty="0" smtClean="0">
                <a:latin typeface="Comic Sans MS" panose="030F0702030302020204" pitchFamily="66" charset="0"/>
              </a:rPr>
              <a:t>category</a:t>
            </a:r>
            <a:r>
              <a:rPr lang="en-IN" sz="2400" dirty="0">
                <a:latin typeface="Comic Sans MS" panose="030F0702030302020204" pitchFamily="66" charset="0"/>
              </a:rPr>
              <a:t>. </a:t>
            </a: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mic Sans MS" panose="030F0702030302020204" pitchFamily="66" charset="0"/>
              </a:rPr>
              <a:t>Arial</a:t>
            </a:r>
            <a:r>
              <a:rPr lang="en-IN" sz="2400" dirty="0">
                <a:latin typeface="Comic Sans MS" panose="030F0702030302020204" pitchFamily="66" charset="0"/>
              </a:rPr>
              <a:t>, Avant </a:t>
            </a:r>
            <a:r>
              <a:rPr lang="en-IN" sz="2400" dirty="0" err="1">
                <a:latin typeface="Comic Sans MS" panose="030F0702030302020204" pitchFamily="66" charset="0"/>
              </a:rPr>
              <a:t>Garde</a:t>
            </a:r>
            <a:r>
              <a:rPr lang="en-IN" sz="2400" dirty="0">
                <a:latin typeface="Comic Sans MS" panose="030F0702030302020204" pitchFamily="66" charset="0"/>
              </a:rPr>
              <a:t>, Verdana are some examples of </a:t>
            </a:r>
            <a:r>
              <a:rPr lang="en-IN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sans serif </a:t>
            </a:r>
            <a:r>
              <a:rPr lang="en-IN" sz="2400" dirty="0">
                <a:latin typeface="Comic Sans MS" panose="030F0702030302020204" pitchFamily="66" charset="0"/>
              </a:rPr>
              <a:t>font.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2220686"/>
            <a:ext cx="8543109" cy="41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Selecting Text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6954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There </a:t>
            </a:r>
            <a:r>
              <a:rPr lang="en-US" dirty="0">
                <a:latin typeface="Comic Sans MS" panose="030F0702030302020204" pitchFamily="66" charset="0"/>
              </a:rPr>
              <a:t>are a few things that a user must keep in mind before selecting fonts for a </a:t>
            </a:r>
            <a:r>
              <a:rPr lang="en-US" dirty="0" smtClean="0">
                <a:latin typeface="Comic Sans MS" panose="030F0702030302020204" pitchFamily="66" charset="0"/>
              </a:rPr>
              <a:t>multimedia </a:t>
            </a:r>
            <a:r>
              <a:rPr lang="en-IN" dirty="0" smtClean="0">
                <a:latin typeface="Comic Sans MS" panose="030F0702030302020204" pitchFamily="66" charset="0"/>
              </a:rPr>
              <a:t>presentation.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Choose a font that is legible and easy to read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The different effects and </a:t>
            </a:r>
            <a:r>
              <a:rPr lang="en-US" dirty="0" err="1">
                <a:latin typeface="Comic Sans MS" panose="030F0702030302020204" pitchFamily="66" charset="0"/>
              </a:rPr>
              <a:t>colours</a:t>
            </a:r>
            <a:r>
              <a:rPr lang="en-US" dirty="0">
                <a:latin typeface="Comic Sans MS" panose="030F0702030302020204" pitchFamily="66" charset="0"/>
              </a:rPr>
              <a:t> of a font can be chosen to make the text look distinctive.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 Try to use few different </a:t>
            </a:r>
            <a:r>
              <a:rPr lang="en-US" dirty="0" err="1">
                <a:latin typeface="Comic Sans MS" panose="030F0702030302020204" pitchFamily="66" charset="0"/>
              </a:rPr>
              <a:t>colours</a:t>
            </a:r>
            <a:r>
              <a:rPr lang="en-US" dirty="0">
                <a:latin typeface="Comic Sans MS" panose="030F0702030302020204" pitchFamily="66" charset="0"/>
              </a:rPr>
              <a:t> within the same presentation.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 Try to use few typefaces within the same presentation. Play with the style and size </a:t>
            </a:r>
            <a:r>
              <a:rPr lang="en-US" dirty="0" smtClean="0">
                <a:latin typeface="Comic Sans MS" panose="030F0702030302020204" pitchFamily="66" charset="0"/>
              </a:rPr>
              <a:t>to match </a:t>
            </a:r>
            <a:r>
              <a:rPr lang="en-US" dirty="0">
                <a:latin typeface="Comic Sans MS" panose="030F0702030302020204" pitchFamily="66" charset="0"/>
              </a:rPr>
              <a:t>up to the purpose and importance of the text. 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 Drop caps and initial caps can be used to accent the words.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mic Sans MS" panose="030F0702030302020204" pitchFamily="66" charset="0"/>
              </a:rPr>
              <a:t>To </a:t>
            </a:r>
            <a:r>
              <a:rPr lang="en-US" dirty="0">
                <a:latin typeface="Comic Sans MS" panose="030F0702030302020204" pitchFamily="66" charset="0"/>
              </a:rPr>
              <a:t>attract instant attention to the text, the words can be wrapped onto a sphere or bent </a:t>
            </a:r>
            <a:r>
              <a:rPr lang="en-US" dirty="0" smtClean="0">
                <a:latin typeface="Comic Sans MS" panose="030F0702030302020204" pitchFamily="66" charset="0"/>
              </a:rPr>
              <a:t>like </a:t>
            </a:r>
            <a:r>
              <a:rPr lang="en-IN" dirty="0" smtClean="0">
                <a:latin typeface="Comic Sans MS" panose="030F0702030302020204" pitchFamily="66" charset="0"/>
              </a:rPr>
              <a:t>a </a:t>
            </a:r>
            <a:r>
              <a:rPr lang="en-IN" dirty="0">
                <a:latin typeface="Comic Sans MS" panose="030F0702030302020204" pitchFamily="66" charset="0"/>
              </a:rPr>
              <a:t>wave.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 In case of text links (anchors) on web pages the messages can be highlighted.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 Meaningful words and phrases can be used for links and menu items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Overcrowding of text on a single page should be avoided.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 Do not use decorative passages for longer paragraphs.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Using Text Elements in a </a:t>
            </a:r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Multimedia Presentation</a:t>
            </a:r>
            <a:endParaRPr lang="en-IN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The text elements used in multimedia are given below:</a:t>
            </a:r>
          </a:p>
          <a:p>
            <a:r>
              <a:rPr lang="en-IN" b="1" dirty="0">
                <a:latin typeface="Comic Sans MS" panose="030F0702030302020204" pitchFamily="66" charset="0"/>
              </a:rPr>
              <a:t>Menus for </a:t>
            </a:r>
            <a:r>
              <a:rPr lang="en-IN" b="1" dirty="0" smtClean="0">
                <a:latin typeface="Comic Sans MS" panose="030F0702030302020204" pitchFamily="66" charset="0"/>
              </a:rPr>
              <a:t>Navigation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 user navigates through content using a menu.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 A simple menu consists of a text list of topics.</a:t>
            </a:r>
            <a:endParaRPr lang="en-IN" b="1" dirty="0" smtClean="0">
              <a:latin typeface="Comic Sans MS" panose="030F0702030302020204" pitchFamily="66" charset="0"/>
            </a:endParaRPr>
          </a:p>
          <a:p>
            <a:r>
              <a:rPr lang="en-IN" b="1" dirty="0">
                <a:latin typeface="Comic Sans MS" panose="030F0702030302020204" pitchFamily="66" charset="0"/>
              </a:rPr>
              <a:t>Interactive </a:t>
            </a:r>
            <a:r>
              <a:rPr lang="en-IN" b="1" dirty="0" smtClean="0">
                <a:latin typeface="Comic Sans MS" panose="030F0702030302020204" pitchFamily="66" charset="0"/>
              </a:rPr>
              <a:t>Buttons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 button is a clickable object that executes a command when activated.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Users can create their own buttons from bitmaps and graphics.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The design and labelling of the buttons should be treated as an industrial art project.</a:t>
            </a:r>
            <a:endParaRPr lang="en-IN" b="1" dirty="0" smtClean="0">
              <a:latin typeface="Comic Sans MS" panose="030F0702030302020204" pitchFamily="66" charset="0"/>
            </a:endParaRPr>
          </a:p>
          <a:p>
            <a:r>
              <a:rPr lang="en-IN" b="1" dirty="0">
                <a:latin typeface="Comic Sans MS" panose="030F0702030302020204" pitchFamily="66" charset="0"/>
              </a:rPr>
              <a:t>Fields for </a:t>
            </a:r>
            <a:r>
              <a:rPr lang="en-IN" b="1" dirty="0" smtClean="0">
                <a:latin typeface="Comic Sans MS" panose="030F0702030302020204" pitchFamily="66" charset="0"/>
              </a:rPr>
              <a:t>Reading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Reading a hard copy is easier and faster than reading from the computer </a:t>
            </a:r>
            <a:r>
              <a:rPr lang="en-US" dirty="0" smtClean="0">
                <a:latin typeface="Comic Sans MS" panose="030F0702030302020204" pitchFamily="66" charset="0"/>
              </a:rPr>
              <a:t>screen.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document can be printed in one of two orientations - portrait or landscape.</a:t>
            </a:r>
            <a:endParaRPr lang="en-IN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HTML </a:t>
            </a:r>
            <a:r>
              <a:rPr lang="en-IN" b="1" dirty="0" smtClean="0">
                <a:latin typeface="Comic Sans MS" panose="030F0702030302020204" pitchFamily="66" charset="0"/>
              </a:rPr>
              <a:t>Documents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HTML stands for Hypertext Markup Language which is the standard document format </a:t>
            </a:r>
            <a:r>
              <a:rPr lang="en-IN" dirty="0" smtClean="0">
                <a:latin typeface="Comic Sans MS" panose="030F0702030302020204" pitchFamily="66" charset="0"/>
              </a:rPr>
              <a:t>used for Web pages.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HTML documents are marked using tags.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Some of the commonly used tags are: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The &lt;B&gt; tag for making text bold faced.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The &lt;OL&gt; tag for creating an ordered list.</a:t>
            </a:r>
          </a:p>
          <a:p>
            <a:pPr lvl="2"/>
            <a:r>
              <a:rPr lang="en-IN" dirty="0" smtClean="0">
                <a:latin typeface="Comic Sans MS" panose="030F0702030302020204" pitchFamily="66" charset="0"/>
              </a:rPr>
              <a:t>The &lt;IMG&gt; tag for inserting images.</a:t>
            </a:r>
            <a:endParaRPr lang="en-IN" b="1" dirty="0" smtClean="0">
              <a:latin typeface="Comic Sans MS" panose="030F0702030302020204" pitchFamily="66" charset="0"/>
            </a:endParaRPr>
          </a:p>
          <a:p>
            <a:r>
              <a:rPr lang="en-IN" b="1" dirty="0">
                <a:latin typeface="Comic Sans MS" panose="030F0702030302020204" pitchFamily="66" charset="0"/>
              </a:rPr>
              <a:t>Text </a:t>
            </a:r>
            <a:r>
              <a:rPr lang="en-IN" b="1" dirty="0" smtClean="0">
                <a:latin typeface="Comic Sans MS" panose="030F0702030302020204" pitchFamily="66" charset="0"/>
              </a:rPr>
              <a:t>Layout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While creating a multimedia presentation, the presenter should plan the text layout to let </a:t>
            </a:r>
            <a:r>
              <a:rPr lang="en-US" dirty="0" smtClean="0">
                <a:latin typeface="Comic Sans MS" panose="030F0702030302020204" pitchFamily="66" charset="0"/>
              </a:rPr>
              <a:t>a reader </a:t>
            </a:r>
            <a:r>
              <a:rPr lang="en-US" dirty="0">
                <a:latin typeface="Comic Sans MS" panose="030F0702030302020204" pitchFamily="66" charset="0"/>
              </a:rPr>
              <a:t>read it with </a:t>
            </a:r>
            <a:r>
              <a:rPr lang="en-US" dirty="0" smtClean="0">
                <a:latin typeface="Comic Sans MS" panose="030F0702030302020204" pitchFamily="66" charset="0"/>
              </a:rPr>
              <a:t>ease.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</a:t>
            </a:r>
            <a:r>
              <a:rPr lang="en-US" dirty="0" smtClean="0">
                <a:latin typeface="Comic Sans MS" panose="030F0702030302020204" pitchFamily="66" charset="0"/>
              </a:rPr>
              <a:t>he </a:t>
            </a:r>
            <a:r>
              <a:rPr lang="en-US" dirty="0">
                <a:latin typeface="Comic Sans MS" panose="030F0702030302020204" pitchFamily="66" charset="0"/>
              </a:rPr>
              <a:t>length of the </a:t>
            </a:r>
            <a:r>
              <a:rPr lang="en-US" dirty="0" smtClean="0">
                <a:latin typeface="Comic Sans MS" panose="030F0702030302020204" pitchFamily="66" charset="0"/>
              </a:rPr>
              <a:t>text </a:t>
            </a:r>
            <a:r>
              <a:rPr lang="en-US" dirty="0">
                <a:latin typeface="Comic Sans MS" panose="030F0702030302020204" pitchFamily="66" charset="0"/>
              </a:rPr>
              <a:t>should neither too long nor too </a:t>
            </a:r>
            <a:r>
              <a:rPr lang="en-US" dirty="0" smtClean="0">
                <a:latin typeface="Comic Sans MS" panose="030F0702030302020204" pitchFamily="66" charset="0"/>
              </a:rPr>
              <a:t>short.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For a printed document, a line containing 13 to 17 </a:t>
            </a:r>
            <a:r>
              <a:rPr lang="en-US" dirty="0" smtClean="0">
                <a:latin typeface="Comic Sans MS" panose="030F0702030302020204" pitchFamily="66" charset="0"/>
              </a:rPr>
              <a:t>words </a:t>
            </a:r>
            <a:r>
              <a:rPr lang="en-IN" dirty="0">
                <a:latin typeface="Comic Sans MS" panose="030F0702030302020204" pitchFamily="66" charset="0"/>
              </a:rPr>
              <a:t>is </a:t>
            </a:r>
            <a:r>
              <a:rPr lang="en-IN" dirty="0" smtClean="0">
                <a:latin typeface="Comic Sans MS" panose="030F0702030302020204" pitchFamily="66" charset="0"/>
              </a:rPr>
              <a:t>sufficient.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next point of concern is the consistency of pages. The designer has to make sure that </a:t>
            </a:r>
            <a:r>
              <a:rPr lang="en-US" dirty="0" smtClean="0">
                <a:latin typeface="Comic Sans MS" panose="030F0702030302020204" pitchFamily="66" charset="0"/>
              </a:rPr>
              <a:t>the pages </a:t>
            </a:r>
            <a:r>
              <a:rPr lang="en-US" dirty="0">
                <a:latin typeface="Comic Sans MS" panose="030F0702030302020204" pitchFamily="66" charset="0"/>
              </a:rPr>
              <a:t>should be of same size.</a:t>
            </a:r>
            <a:endParaRPr lang="en-IN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1106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Theme</vt:lpstr>
      <vt:lpstr>Multimedia Systems Lecture – 4</vt:lpstr>
      <vt:lpstr>Text: Visual Representation</vt:lpstr>
      <vt:lpstr>PowerPoint Presentation</vt:lpstr>
      <vt:lpstr>PowerPoint Presentation</vt:lpstr>
      <vt:lpstr>PowerPoint Presentation</vt:lpstr>
      <vt:lpstr>PowerPoint Presentation</vt:lpstr>
      <vt:lpstr>Selecting Text Fonts</vt:lpstr>
      <vt:lpstr>Using Text Elements in a Multimedia Presentation</vt:lpstr>
      <vt:lpstr>PowerPoint Presentation</vt:lpstr>
      <vt:lpstr>PowerPoint Presentation</vt:lpstr>
      <vt:lpstr>PowerPoint Presentation</vt:lpstr>
      <vt:lpstr>PowerPoint Presentation</vt:lpstr>
      <vt:lpstr>Use of Text in Webs</vt:lpstr>
      <vt:lpstr>Text in Films</vt:lpstr>
      <vt:lpstr>Text in Advertisements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4</dc:title>
  <dc:creator>Windows User</dc:creator>
  <cp:lastModifiedBy>Windows User</cp:lastModifiedBy>
  <cp:revision>14</cp:revision>
  <dcterms:created xsi:type="dcterms:W3CDTF">2022-01-12T16:38:20Z</dcterms:created>
  <dcterms:modified xsi:type="dcterms:W3CDTF">2022-01-13T12:01:52Z</dcterms:modified>
</cp:coreProperties>
</file>