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62442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222742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144672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49309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156169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173842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358614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72851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93084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275066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A94AE3-9D42-424A-9736-E53F3C1F70ED}" type="datetimeFigureOut">
              <a:rPr lang="en-IN" smtClean="0"/>
              <a:t>18-01-2022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F48C49B-E0D1-4F61-BE3B-ECA1EBA0BE76}" type="slidenum">
              <a:rPr lang="en-IN" smtClean="0"/>
              <a:t>‹#›</a:t>
            </a:fld>
            <a:endParaRPr lang="en-IN" dirty="0"/>
          </a:p>
        </p:txBody>
      </p:sp>
    </p:spTree>
    <p:extLst>
      <p:ext uri="{BB962C8B-B14F-4D97-AF65-F5344CB8AC3E}">
        <p14:creationId xmlns:p14="http://schemas.microsoft.com/office/powerpoint/2010/main" val="288252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4AE3-9D42-424A-9736-E53F3C1F70ED}" type="datetimeFigureOut">
              <a:rPr lang="en-IN" smtClean="0"/>
              <a:t>18-01-2022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8C49B-E0D1-4F61-BE3B-ECA1EBA0BE76}" type="slidenum">
              <a:rPr lang="en-IN" smtClean="0"/>
              <a:t>‹#›</a:t>
            </a:fld>
            <a:endParaRPr lang="en-IN" dirty="0"/>
          </a:p>
        </p:txBody>
      </p:sp>
    </p:spTree>
    <p:extLst>
      <p:ext uri="{BB962C8B-B14F-4D97-AF65-F5344CB8AC3E}">
        <p14:creationId xmlns:p14="http://schemas.microsoft.com/office/powerpoint/2010/main" val="229691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stack.imgur.com/6C0C6.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ym typeface="+mn-ea"/>
              </a:rPr>
              <a:t>Multimedia Systems</a:t>
            </a:r>
            <a:br>
              <a:rPr lang="en-IN" dirty="0" smtClean="0">
                <a:sym typeface="+mn-ea"/>
              </a:rPr>
            </a:br>
            <a:r>
              <a:rPr lang="en-IN" dirty="0" smtClean="0">
                <a:sym typeface="+mn-ea"/>
              </a:rPr>
              <a:t>Lecture – 5</a:t>
            </a:r>
            <a:endParaRPr lang="en-IN" dirty="0"/>
          </a:p>
        </p:txBody>
      </p:sp>
      <p:sp>
        <p:nvSpPr>
          <p:cNvPr id="3" name="Subtitle 2"/>
          <p:cNvSpPr>
            <a:spLocks noGrp="1"/>
          </p:cNvSpPr>
          <p:nvPr>
            <p:ph type="subTitle" idx="1"/>
          </p:nvPr>
        </p:nvSpPr>
        <p:spPr/>
        <p:txBody>
          <a:bodyPr>
            <a:normAutofit lnSpcReduction="10000"/>
          </a:bodyPr>
          <a:lstStyle/>
          <a:p>
            <a:r>
              <a:rPr lang="en-IN" i="1" dirty="0" smtClean="0">
                <a:sym typeface="+mn-ea"/>
              </a:rPr>
              <a:t>By</a:t>
            </a:r>
          </a:p>
          <a:p>
            <a:r>
              <a:rPr lang="en-IN" dirty="0" err="1" smtClean="0">
                <a:latin typeface="Comic Sans MS" panose="030F0702030302020204" pitchFamily="66" charset="0"/>
                <a:sym typeface="+mn-ea"/>
              </a:rPr>
              <a:t>Dr.</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Priyambada</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Subudhi</a:t>
            </a:r>
            <a:endParaRPr lang="en-IN" dirty="0" smtClean="0">
              <a:latin typeface="Comic Sans MS" panose="030F0702030302020204" pitchFamily="66" charset="0"/>
            </a:endParaRPr>
          </a:p>
          <a:p>
            <a:r>
              <a:rPr lang="en-US" dirty="0" smtClean="0">
                <a:latin typeface="Comic Sans MS" panose="030F0702030302020204" pitchFamily="66" charset="0"/>
                <a:cs typeface="Times New Roman" panose="02020603050405020304" pitchFamily="18" charset="0"/>
                <a:sym typeface="+mn-ea"/>
              </a:rPr>
              <a:t>Assistant Professor</a:t>
            </a:r>
          </a:p>
          <a:p>
            <a:r>
              <a:rPr lang="en-US" dirty="0" smtClean="0">
                <a:latin typeface="Comic Sans MS" panose="030F0702030302020204" pitchFamily="66" charset="0"/>
                <a:cs typeface="Times New Roman" panose="02020603050405020304" pitchFamily="18" charset="0"/>
                <a:sym typeface="+mn-ea"/>
              </a:rPr>
              <a:t>IIIT Sri City</a:t>
            </a:r>
            <a:endParaRPr lang="en-IN" dirty="0" smtClean="0"/>
          </a:p>
          <a:p>
            <a:endParaRPr lang="en-IN" dirty="0"/>
          </a:p>
        </p:txBody>
      </p:sp>
    </p:spTree>
    <p:extLst>
      <p:ext uri="{BB962C8B-B14F-4D97-AF65-F5344CB8AC3E}">
        <p14:creationId xmlns:p14="http://schemas.microsoft.com/office/powerpoint/2010/main" val="274530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Unicode</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690688"/>
            <a:ext cx="10515600" cy="4618672"/>
          </a:xfrm>
        </p:spPr>
        <p:txBody>
          <a:bodyPr>
            <a:normAutofit fontScale="70000" lnSpcReduction="20000"/>
          </a:bodyPr>
          <a:lstStyle/>
          <a:p>
            <a:pPr>
              <a:lnSpc>
                <a:spcPct val="120000"/>
              </a:lnSpc>
            </a:pPr>
            <a:r>
              <a:rPr lang="en-US" dirty="0" smtClean="0">
                <a:latin typeface="Comic Sans MS" panose="030F0702030302020204" pitchFamily="66" charset="0"/>
              </a:rPr>
              <a:t>Unicode </a:t>
            </a:r>
            <a:r>
              <a:rPr lang="en-IN" dirty="0">
                <a:latin typeface="Comic Sans MS" panose="030F0702030302020204" pitchFamily="66" charset="0"/>
              </a:rPr>
              <a:t>(Unique, Universal, and Uniform character </a:t>
            </a:r>
            <a:r>
              <a:rPr lang="en-IN" dirty="0" err="1" smtClean="0">
                <a:latin typeface="Comic Sans MS" panose="030F0702030302020204" pitchFamily="66" charset="0"/>
              </a:rPr>
              <a:t>enCoding</a:t>
            </a:r>
            <a:r>
              <a:rPr lang="en-IN" dirty="0" smtClean="0">
                <a:latin typeface="Comic Sans MS" panose="030F0702030302020204" pitchFamily="66" charset="0"/>
              </a:rPr>
              <a:t>)</a:t>
            </a:r>
            <a:r>
              <a:rPr lang="en-US" dirty="0" smtClean="0">
                <a:latin typeface="Comic Sans MS" panose="030F0702030302020204" pitchFamily="66" charset="0"/>
              </a:rPr>
              <a:t> </a:t>
            </a:r>
            <a:r>
              <a:rPr lang="en-US" dirty="0">
                <a:latin typeface="Comic Sans MS" panose="030F0702030302020204" pitchFamily="66" charset="0"/>
              </a:rPr>
              <a:t>is the new standard for representing characters </a:t>
            </a:r>
            <a:r>
              <a:rPr lang="en-US" dirty="0" smtClean="0">
                <a:latin typeface="Comic Sans MS" panose="030F0702030302020204" pitchFamily="66" charset="0"/>
              </a:rPr>
              <a:t>of </a:t>
            </a:r>
            <a:r>
              <a:rPr lang="en-US" dirty="0">
                <a:latin typeface="Comic Sans MS" panose="030F0702030302020204" pitchFamily="66" charset="0"/>
              </a:rPr>
              <a:t>all the languages of the </a:t>
            </a:r>
            <a:r>
              <a:rPr lang="en-US" dirty="0" smtClean="0">
                <a:latin typeface="Comic Sans MS" panose="030F0702030302020204" pitchFamily="66" charset="0"/>
              </a:rPr>
              <a:t>World.</a:t>
            </a:r>
          </a:p>
          <a:p>
            <a:pPr>
              <a:lnSpc>
                <a:spcPct val="120000"/>
              </a:lnSpc>
            </a:pPr>
            <a:r>
              <a:rPr lang="en-US" dirty="0">
                <a:latin typeface="Comic Sans MS" panose="030F0702030302020204" pitchFamily="66" charset="0"/>
              </a:rPr>
              <a:t>The latest version of Unicode contains a repertoire of more than 120,000 characters covering 129 modern and historic scripts, as well as multiple symbol sets.</a:t>
            </a:r>
          </a:p>
          <a:p>
            <a:pPr>
              <a:lnSpc>
                <a:spcPct val="120000"/>
              </a:lnSpc>
            </a:pPr>
            <a:r>
              <a:rPr lang="en-US" dirty="0">
                <a:latin typeface="Comic Sans MS" panose="030F0702030302020204" pitchFamily="66" charset="0"/>
              </a:rPr>
              <a:t>ASCII character encoding is a subset of Unicode.</a:t>
            </a:r>
          </a:p>
          <a:p>
            <a:pPr>
              <a:lnSpc>
                <a:spcPct val="120000"/>
              </a:lnSpc>
            </a:pPr>
            <a:r>
              <a:rPr lang="en-US" dirty="0">
                <a:latin typeface="Comic Sans MS" panose="030F0702030302020204" pitchFamily="66" charset="0"/>
              </a:rPr>
              <a:t>Unicode can be implemented by different character encodings. The Unicode standard </a:t>
            </a:r>
            <a:r>
              <a:rPr lang="en-US" dirty="0" smtClean="0">
                <a:latin typeface="Comic Sans MS" panose="030F0702030302020204" pitchFamily="66" charset="0"/>
              </a:rPr>
              <a:t>defines UTF-8, UTF-16 and UTF-32.</a:t>
            </a:r>
          </a:p>
          <a:p>
            <a:pPr>
              <a:lnSpc>
                <a:spcPct val="120000"/>
              </a:lnSpc>
            </a:pPr>
            <a:r>
              <a:rPr lang="en-IN" dirty="0">
                <a:latin typeface="Comic Sans MS" panose="030F0702030302020204" pitchFamily="66" charset="0"/>
              </a:rPr>
              <a:t>So, these use </a:t>
            </a:r>
            <a:r>
              <a:rPr lang="en-IN" dirty="0" smtClean="0">
                <a:latin typeface="Comic Sans MS" panose="030F0702030302020204" pitchFamily="66" charset="0"/>
              </a:rPr>
              <a:t>between 8 and 32 bits </a:t>
            </a:r>
            <a:r>
              <a:rPr lang="en-US" dirty="0">
                <a:latin typeface="Comic Sans MS" panose="030F0702030302020204" pitchFamily="66" charset="0"/>
              </a:rPr>
              <a:t>per character and has the advantage that it represents many more unique characters than ASCII because of the larger number of bits available to store a </a:t>
            </a:r>
            <a:r>
              <a:rPr lang="en-US" dirty="0" smtClean="0">
                <a:latin typeface="Comic Sans MS" panose="030F0702030302020204" pitchFamily="66" charset="0"/>
              </a:rPr>
              <a:t>character code.</a:t>
            </a:r>
          </a:p>
          <a:p>
            <a:pPr>
              <a:lnSpc>
                <a:spcPct val="120000"/>
              </a:lnSpc>
            </a:pPr>
            <a:r>
              <a:rPr lang="en-US" dirty="0">
                <a:latin typeface="Comic Sans MS" panose="030F0702030302020204" pitchFamily="66" charset="0"/>
              </a:rPr>
              <a:t>It uses the same codes as ASCII up to 127</a:t>
            </a:r>
            <a:r>
              <a:rPr lang="en-US" dirty="0" smtClean="0">
                <a:latin typeface="Comic Sans MS" panose="030F0702030302020204" pitchFamily="66" charset="0"/>
              </a:rPr>
              <a:t>.</a:t>
            </a:r>
            <a:endParaRPr lang="en-US" dirty="0">
              <a:latin typeface="Comic Sans MS" panose="030F0702030302020204" pitchFamily="66" charset="0"/>
            </a:endParaRPr>
          </a:p>
        </p:txBody>
      </p:sp>
    </p:spTree>
    <p:extLst>
      <p:ext uri="{BB962C8B-B14F-4D97-AF65-F5344CB8AC3E}">
        <p14:creationId xmlns:p14="http://schemas.microsoft.com/office/powerpoint/2010/main" val="100571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0971"/>
            <a:ext cx="10515600" cy="5275627"/>
          </a:xfrm>
        </p:spPr>
        <p:txBody>
          <a:bodyPr/>
          <a:lstStyle/>
          <a:p>
            <a:pPr>
              <a:lnSpc>
                <a:spcPct val="100000"/>
              </a:lnSpc>
            </a:pPr>
            <a:r>
              <a:rPr lang="en-US" dirty="0" smtClean="0">
                <a:solidFill>
                  <a:srgbClr val="00B0F0"/>
                </a:solidFill>
                <a:latin typeface="Comic Sans MS" panose="030F0702030302020204" pitchFamily="66" charset="0"/>
              </a:rPr>
              <a:t>UTF-8</a:t>
            </a:r>
            <a:r>
              <a:rPr lang="en-US" dirty="0" smtClean="0">
                <a:latin typeface="Comic Sans MS" panose="030F0702030302020204" pitchFamily="66" charset="0"/>
              </a:rPr>
              <a:t> the </a:t>
            </a:r>
            <a:r>
              <a:rPr lang="en-US" dirty="0">
                <a:latin typeface="Comic Sans MS" panose="030F0702030302020204" pitchFamily="66" charset="0"/>
              </a:rPr>
              <a:t>dominant encoding on the World Wide Web (</a:t>
            </a:r>
            <a:r>
              <a:rPr lang="en-US" i="1" dirty="0">
                <a:latin typeface="Comic Sans MS" panose="030F0702030302020204" pitchFamily="66" charset="0"/>
              </a:rPr>
              <a:t>used in over 92% of websites</a:t>
            </a:r>
            <a:r>
              <a:rPr lang="en-US" dirty="0">
                <a:latin typeface="Comic Sans MS" panose="030F0702030302020204" pitchFamily="66" charset="0"/>
              </a:rPr>
              <a:t>), uses one byte for the first 128 code points, and up to 4 bytes for other characters. The first 128 Unicode code points are the ASCII characters, which means that any ASCII text is also a UTF-8 text</a:t>
            </a:r>
            <a:r>
              <a:rPr lang="en-US" dirty="0" smtClean="0">
                <a:latin typeface="Comic Sans MS" panose="030F0702030302020204" pitchFamily="66" charset="0"/>
              </a:rPr>
              <a:t>.</a:t>
            </a:r>
          </a:p>
          <a:p>
            <a:pPr>
              <a:lnSpc>
                <a:spcPct val="100000"/>
              </a:lnSpc>
            </a:pPr>
            <a:r>
              <a:rPr lang="en-US" dirty="0" smtClean="0">
                <a:solidFill>
                  <a:srgbClr val="00B0F0"/>
                </a:solidFill>
                <a:latin typeface="Comic Sans MS" panose="030F0702030302020204" pitchFamily="66" charset="0"/>
              </a:rPr>
              <a:t>UTF-16</a:t>
            </a:r>
            <a:r>
              <a:rPr lang="en-US" dirty="0" smtClean="0">
                <a:latin typeface="Comic Sans MS" panose="030F0702030302020204" pitchFamily="66" charset="0"/>
              </a:rPr>
              <a:t> uses 16bits to represent each character. This means that it is capable of representing 65,536  different characters.</a:t>
            </a:r>
          </a:p>
          <a:p>
            <a:pPr>
              <a:lnSpc>
                <a:spcPct val="100000"/>
              </a:lnSpc>
            </a:pPr>
            <a:r>
              <a:rPr lang="en-US" dirty="0" smtClean="0">
                <a:solidFill>
                  <a:srgbClr val="00B0F0"/>
                </a:solidFill>
                <a:latin typeface="Comic Sans MS" panose="030F0702030302020204" pitchFamily="66" charset="0"/>
              </a:rPr>
              <a:t>UTF-32</a:t>
            </a:r>
            <a:r>
              <a:rPr lang="en-US" dirty="0" smtClean="0">
                <a:latin typeface="Comic Sans MS" panose="030F0702030302020204" pitchFamily="66" charset="0"/>
              </a:rPr>
              <a:t> used 32bits to represent each character, meaning it can represent a character set 4,294, 967,298 possible characters, </a:t>
            </a:r>
            <a:r>
              <a:rPr lang="en-US" dirty="0">
                <a:latin typeface="Comic Sans MS" panose="030F0702030302020204" pitchFamily="66" charset="0"/>
              </a:rPr>
              <a:t>enough for all known languages</a:t>
            </a:r>
            <a:r>
              <a:rPr lang="en-US" dirty="0" smtClean="0">
                <a:latin typeface="Comic Sans MS" panose="030F0702030302020204" pitchFamily="66" charset="0"/>
              </a:rPr>
              <a:t>.</a:t>
            </a:r>
          </a:p>
          <a:p>
            <a:endParaRPr lang="en-US" dirty="0" smtClean="0"/>
          </a:p>
          <a:p>
            <a:endParaRPr lang="en-IN" dirty="0"/>
          </a:p>
        </p:txBody>
      </p:sp>
    </p:spTree>
    <p:extLst>
      <p:ext uri="{BB962C8B-B14F-4D97-AF65-F5344CB8AC3E}">
        <p14:creationId xmlns:p14="http://schemas.microsoft.com/office/powerpoint/2010/main" val="26034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nter image description here">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73383" y="1789611"/>
            <a:ext cx="6335486"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62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Digital Representation of Text</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fontScale="85000" lnSpcReduction="20000"/>
          </a:bodyPr>
          <a:lstStyle/>
          <a:p>
            <a:r>
              <a:rPr lang="en-IN" dirty="0" smtClean="0">
                <a:latin typeface="Comic Sans MS" panose="030F0702030302020204" pitchFamily="66" charset="0"/>
              </a:rPr>
              <a:t>Any type of data needs to be converted to its digital form (in the form 1s and 0s) to be represented in the Computer.</a:t>
            </a:r>
          </a:p>
          <a:p>
            <a:pPr marL="0" indent="0">
              <a:buNone/>
            </a:pPr>
            <a:endParaRPr lang="en-IN" dirty="0" smtClean="0">
              <a:latin typeface="Comic Sans MS" panose="030F0702030302020204" pitchFamily="66" charset="0"/>
            </a:endParaRPr>
          </a:p>
          <a:p>
            <a:r>
              <a:rPr lang="en-IN" dirty="0" smtClean="0">
                <a:latin typeface="Comic Sans MS" panose="030F0702030302020204" pitchFamily="66" charset="0"/>
              </a:rPr>
              <a:t>Text (letters, </a:t>
            </a:r>
            <a:r>
              <a:rPr lang="en-US" dirty="0" smtClean="0">
                <a:latin typeface="Comic Sans MS" panose="030F0702030302020204" pitchFamily="66" charset="0"/>
              </a:rPr>
              <a:t>symbols</a:t>
            </a:r>
            <a:r>
              <a:rPr lang="en-US" dirty="0">
                <a:latin typeface="Comic Sans MS" panose="030F0702030302020204" pitchFamily="66" charset="0"/>
              </a:rPr>
              <a:t>, and </a:t>
            </a:r>
            <a:r>
              <a:rPr lang="en-US" dirty="0" smtClean="0">
                <a:latin typeface="Comic Sans MS" panose="030F0702030302020204" pitchFamily="66" charset="0"/>
              </a:rPr>
              <a:t>numerals</a:t>
            </a:r>
            <a:r>
              <a:rPr lang="en-IN" dirty="0" smtClean="0">
                <a:latin typeface="Comic Sans MS" panose="030F0702030302020204" pitchFamily="66" charset="0"/>
              </a:rPr>
              <a:t>) also needs to be encoded </a:t>
            </a:r>
            <a:r>
              <a:rPr lang="en-US" dirty="0">
                <a:latin typeface="Comic Sans MS" panose="030F0702030302020204" pitchFamily="66" charset="0"/>
              </a:rPr>
              <a:t>in digital form is what allows computers to manipulate and communicate text. </a:t>
            </a:r>
            <a:endParaRPr lang="en-US" dirty="0" smtClean="0">
              <a:latin typeface="Comic Sans MS" panose="030F0702030302020204" pitchFamily="66" charset="0"/>
            </a:endParaRPr>
          </a:p>
          <a:p>
            <a:endParaRPr lang="en-US" dirty="0">
              <a:latin typeface="Comic Sans MS" panose="030F0702030302020204" pitchFamily="66" charset="0"/>
            </a:endParaRPr>
          </a:p>
          <a:p>
            <a:r>
              <a:rPr lang="en-US" dirty="0">
                <a:latin typeface="Comic Sans MS" panose="030F0702030302020204" pitchFamily="66" charset="0"/>
              </a:rPr>
              <a:t>Two character encoding standards define how characters are decoded from ones and zeros into the text you see on the screen right now, and into the different languages viewed every day on the World Wide Web</a:t>
            </a:r>
            <a:r>
              <a:rPr lang="en-US" dirty="0" smtClean="0">
                <a:latin typeface="Comic Sans MS" panose="030F0702030302020204" pitchFamily="66" charset="0"/>
              </a:rPr>
              <a:t>.</a:t>
            </a:r>
          </a:p>
          <a:p>
            <a:pPr marL="0" indent="0">
              <a:buNone/>
            </a:pPr>
            <a:endParaRPr lang="en-US" dirty="0" smtClean="0">
              <a:latin typeface="Comic Sans MS" panose="030F0702030302020204" pitchFamily="66" charset="0"/>
            </a:endParaRPr>
          </a:p>
          <a:p>
            <a:r>
              <a:rPr lang="en-US" dirty="0">
                <a:latin typeface="Comic Sans MS" panose="030F0702030302020204" pitchFamily="66" charset="0"/>
              </a:rPr>
              <a:t>These two encoding standards are </a:t>
            </a:r>
            <a:r>
              <a:rPr lang="en-US" dirty="0">
                <a:solidFill>
                  <a:srgbClr val="00B0F0"/>
                </a:solidFill>
                <a:latin typeface="Comic Sans MS" panose="030F0702030302020204" pitchFamily="66" charset="0"/>
              </a:rPr>
              <a:t>ASCII</a:t>
            </a:r>
            <a:r>
              <a:rPr lang="en-US" dirty="0">
                <a:latin typeface="Comic Sans MS" panose="030F0702030302020204" pitchFamily="66" charset="0"/>
              </a:rPr>
              <a:t> and </a:t>
            </a:r>
            <a:r>
              <a:rPr lang="en-US" dirty="0">
                <a:solidFill>
                  <a:srgbClr val="00B0F0"/>
                </a:solidFill>
                <a:latin typeface="Comic Sans MS" panose="030F0702030302020204" pitchFamily="66" charset="0"/>
              </a:rPr>
              <a:t>Unicode</a:t>
            </a:r>
            <a:r>
              <a:rPr lang="en-US" dirty="0">
                <a:latin typeface="Comic Sans MS" panose="030F0702030302020204" pitchFamily="66" charset="0"/>
              </a:rPr>
              <a:t>.</a:t>
            </a:r>
            <a:endParaRPr lang="en-US" dirty="0" smtClean="0">
              <a:latin typeface="Comic Sans MS" panose="030F0702030302020204" pitchFamily="66" charset="0"/>
            </a:endParaRPr>
          </a:p>
          <a:p>
            <a:endParaRPr lang="en-US" dirty="0">
              <a:latin typeface="Comic Sans MS" panose="030F0702030302020204" pitchFamily="66" charset="0"/>
            </a:endParaRPr>
          </a:p>
          <a:p>
            <a:endParaRPr lang="en-US" dirty="0" smtClean="0">
              <a:latin typeface="Comic Sans MS" panose="030F0702030302020204" pitchFamily="66" charset="0"/>
            </a:endParaRPr>
          </a:p>
          <a:p>
            <a:endParaRPr lang="en-US" dirty="0">
              <a:latin typeface="Comic Sans MS" panose="030F0702030302020204" pitchFamily="66" charset="0"/>
            </a:endParaRPr>
          </a:p>
          <a:p>
            <a:endParaRPr lang="en-IN" dirty="0">
              <a:latin typeface="Comic Sans MS" panose="030F0702030302020204" pitchFamily="66" charset="0"/>
            </a:endParaRPr>
          </a:p>
        </p:txBody>
      </p:sp>
    </p:spTree>
    <p:extLst>
      <p:ext uri="{BB962C8B-B14F-4D97-AF65-F5344CB8AC3E}">
        <p14:creationId xmlns:p14="http://schemas.microsoft.com/office/powerpoint/2010/main" val="127267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ASCII</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670142"/>
            <a:ext cx="10515600" cy="4486275"/>
          </a:xfrm>
        </p:spPr>
        <p:txBody>
          <a:bodyPr>
            <a:normAutofit fontScale="85000" lnSpcReduction="20000"/>
          </a:bodyPr>
          <a:lstStyle/>
          <a:p>
            <a:pPr algn="just">
              <a:lnSpc>
                <a:spcPct val="120000"/>
              </a:lnSpc>
            </a:pPr>
            <a:r>
              <a:rPr lang="en-US" dirty="0">
                <a:latin typeface="Comic Sans MS" panose="030F0702030302020204" pitchFamily="66" charset="0"/>
              </a:rPr>
              <a:t>The </a:t>
            </a:r>
            <a:r>
              <a:rPr lang="en-US" b="1" dirty="0">
                <a:solidFill>
                  <a:srgbClr val="00B0F0"/>
                </a:solidFill>
                <a:latin typeface="Comic Sans MS" panose="030F0702030302020204" pitchFamily="66" charset="0"/>
              </a:rPr>
              <a:t>American Standard Code for Information Interchange</a:t>
            </a:r>
            <a:r>
              <a:rPr lang="en-US" dirty="0">
                <a:solidFill>
                  <a:srgbClr val="00B0F0"/>
                </a:solidFill>
                <a:latin typeface="Comic Sans MS" panose="030F0702030302020204" pitchFamily="66" charset="0"/>
              </a:rPr>
              <a:t> (ASCII) </a:t>
            </a:r>
            <a:r>
              <a:rPr lang="en-US" dirty="0">
                <a:latin typeface="Comic Sans MS" panose="030F0702030302020204" pitchFamily="66" charset="0"/>
              </a:rPr>
              <a:t>was developed to create an international standard for encoding the Latin alphabet</a:t>
            </a:r>
            <a:r>
              <a:rPr lang="en-US" dirty="0" smtClean="0">
                <a:latin typeface="Comic Sans MS" panose="030F0702030302020204" pitchFamily="66" charset="0"/>
              </a:rPr>
              <a:t>.</a:t>
            </a:r>
          </a:p>
          <a:p>
            <a:pPr algn="just">
              <a:lnSpc>
                <a:spcPct val="120000"/>
              </a:lnSpc>
            </a:pPr>
            <a:r>
              <a:rPr lang="en-US" dirty="0">
                <a:latin typeface="Comic Sans MS" panose="030F0702030302020204" pitchFamily="66" charset="0"/>
              </a:rPr>
              <a:t>In 1963, ASCII was adopted so information could be interpreted between computers; representing lower and upper letters, numbers, symbols, and some commands</a:t>
            </a:r>
            <a:r>
              <a:rPr lang="en-US" dirty="0" smtClean="0">
                <a:latin typeface="Comic Sans MS" panose="030F0702030302020204" pitchFamily="66" charset="0"/>
              </a:rPr>
              <a:t>.</a:t>
            </a:r>
          </a:p>
          <a:p>
            <a:pPr algn="just">
              <a:lnSpc>
                <a:spcPct val="120000"/>
              </a:lnSpc>
            </a:pPr>
            <a:r>
              <a:rPr lang="en-US" dirty="0">
                <a:latin typeface="Comic Sans MS" panose="030F0702030302020204" pitchFamily="66" charset="0"/>
              </a:rPr>
              <a:t>Because ASCII is encoded using ones and zeros, the base 2 number system, it uses seven bits</a:t>
            </a:r>
            <a:r>
              <a:rPr lang="en-US" dirty="0" smtClean="0">
                <a:latin typeface="Comic Sans MS" panose="030F0702030302020204" pitchFamily="66" charset="0"/>
              </a:rPr>
              <a:t>.</a:t>
            </a:r>
          </a:p>
          <a:p>
            <a:pPr algn="just">
              <a:lnSpc>
                <a:spcPct val="120000"/>
              </a:lnSpc>
            </a:pPr>
            <a:r>
              <a:rPr lang="en-IN" dirty="0" smtClean="0">
                <a:latin typeface="Comic Sans MS" panose="030F0702030302020204" pitchFamily="66" charset="0"/>
              </a:rPr>
              <a:t>Seven bits allow 2 to the power of 7 = </a:t>
            </a:r>
            <a:r>
              <a:rPr lang="en-IN" dirty="0" smtClean="0">
                <a:solidFill>
                  <a:srgbClr val="00B0F0"/>
                </a:solidFill>
                <a:latin typeface="Comic Sans MS" panose="030F0702030302020204" pitchFamily="66" charset="0"/>
              </a:rPr>
              <a:t>128</a:t>
            </a:r>
            <a:r>
              <a:rPr lang="en-IN" dirty="0" smtClean="0">
                <a:latin typeface="Comic Sans MS" panose="030F0702030302020204" pitchFamily="66" charset="0"/>
              </a:rPr>
              <a:t> possible combinations of digits to encode a character.</a:t>
            </a:r>
            <a:endParaRPr lang="en-IN" dirty="0">
              <a:latin typeface="Comic Sans MS" panose="030F0702030302020204" pitchFamily="66" charset="0"/>
            </a:endParaRPr>
          </a:p>
        </p:txBody>
      </p:sp>
    </p:spTree>
    <p:extLst>
      <p:ext uri="{BB962C8B-B14F-4D97-AF65-F5344CB8AC3E}">
        <p14:creationId xmlns:p14="http://schemas.microsoft.com/office/powerpoint/2010/main" val="360990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483326"/>
            <a:ext cx="9705703" cy="5930537"/>
          </a:xfrm>
        </p:spPr>
      </p:pic>
    </p:spTree>
    <p:extLst>
      <p:ext uri="{BB962C8B-B14F-4D97-AF65-F5344CB8AC3E}">
        <p14:creationId xmlns:p14="http://schemas.microsoft.com/office/powerpoint/2010/main" val="336895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Comic Sans MS" panose="030F0702030302020204" pitchFamily="66" charset="0"/>
              </a:rPr>
              <a:t>How encoding ASCII </a:t>
            </a:r>
            <a:r>
              <a:rPr lang="en-IN" dirty="0" smtClean="0">
                <a:solidFill>
                  <a:srgbClr val="FF0000"/>
                </a:solidFill>
                <a:latin typeface="Comic Sans MS" panose="030F0702030302020204" pitchFamily="66" charset="0"/>
              </a:rPr>
              <a:t>works</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r>
              <a:rPr lang="en-US" dirty="0">
                <a:latin typeface="Comic Sans MS" panose="030F0702030302020204" pitchFamily="66" charset="0"/>
              </a:rPr>
              <a:t>You already know how to convert between </a:t>
            </a:r>
            <a:r>
              <a:rPr lang="en-US" dirty="0" smtClean="0">
                <a:latin typeface="Comic Sans MS" panose="030F0702030302020204" pitchFamily="66" charset="0"/>
              </a:rPr>
              <a:t>decimal </a:t>
            </a:r>
            <a:r>
              <a:rPr lang="en-US" dirty="0">
                <a:latin typeface="Comic Sans MS" panose="030F0702030302020204" pitchFamily="66" charset="0"/>
              </a:rPr>
              <a:t>and binary </a:t>
            </a:r>
            <a:r>
              <a:rPr lang="en-US" dirty="0" smtClean="0">
                <a:latin typeface="Comic Sans MS" panose="030F0702030302020204" pitchFamily="66" charset="0"/>
              </a:rPr>
              <a:t>numbers</a:t>
            </a:r>
          </a:p>
          <a:p>
            <a:pPr marL="0" indent="0">
              <a:buNone/>
            </a:pPr>
            <a:endParaRPr lang="en-US" dirty="0">
              <a:latin typeface="Comic Sans MS" panose="030F0702030302020204" pitchFamily="66" charset="0"/>
            </a:endParaRPr>
          </a:p>
          <a:p>
            <a:r>
              <a:rPr lang="en-US" dirty="0">
                <a:latin typeface="Comic Sans MS" panose="030F0702030302020204" pitchFamily="66" charset="0"/>
              </a:rPr>
              <a:t>You now need to turn letters into binary </a:t>
            </a:r>
            <a:r>
              <a:rPr lang="en-US" dirty="0" smtClean="0">
                <a:latin typeface="Comic Sans MS" panose="030F0702030302020204" pitchFamily="66" charset="0"/>
              </a:rPr>
              <a:t>numbers</a:t>
            </a:r>
          </a:p>
          <a:p>
            <a:pPr marL="0" indent="0">
              <a:buNone/>
            </a:pPr>
            <a:endParaRPr lang="en-US" dirty="0">
              <a:latin typeface="Comic Sans MS" panose="030F0702030302020204" pitchFamily="66" charset="0"/>
            </a:endParaRPr>
          </a:p>
          <a:p>
            <a:r>
              <a:rPr lang="en-US" dirty="0">
                <a:latin typeface="Comic Sans MS" panose="030F0702030302020204" pitchFamily="66" charset="0"/>
              </a:rPr>
              <a:t>Every character has a corresponding </a:t>
            </a:r>
            <a:r>
              <a:rPr lang="en-US" dirty="0" smtClean="0">
                <a:latin typeface="Comic Sans MS" panose="030F0702030302020204" pitchFamily="66" charset="0"/>
              </a:rPr>
              <a:t>decimal </a:t>
            </a:r>
            <a:r>
              <a:rPr lang="en-US" dirty="0">
                <a:latin typeface="Comic Sans MS" panose="030F0702030302020204" pitchFamily="66" charset="0"/>
              </a:rPr>
              <a:t>number (for example, A → 65</a:t>
            </a:r>
            <a:r>
              <a:rPr lang="en-US" dirty="0" smtClean="0">
                <a:latin typeface="Comic Sans MS" panose="030F0702030302020204" pitchFamily="66" charset="0"/>
              </a:rPr>
              <a:t>)</a:t>
            </a:r>
          </a:p>
          <a:p>
            <a:pPr marL="0" indent="0">
              <a:buNone/>
            </a:pPr>
            <a:endParaRPr lang="en-US" dirty="0" smtClean="0">
              <a:latin typeface="Comic Sans MS" panose="030F0702030302020204" pitchFamily="66" charset="0"/>
            </a:endParaRPr>
          </a:p>
          <a:p>
            <a:r>
              <a:rPr lang="en-IN" dirty="0">
                <a:latin typeface="Comic Sans MS" panose="030F0702030302020204" pitchFamily="66" charset="0"/>
              </a:rPr>
              <a:t>ASCII uses 7 </a:t>
            </a:r>
            <a:r>
              <a:rPr lang="en-IN" dirty="0" smtClean="0">
                <a:latin typeface="Comic Sans MS" panose="030F0702030302020204" pitchFamily="66" charset="0"/>
              </a:rPr>
              <a:t>bits</a:t>
            </a:r>
          </a:p>
          <a:p>
            <a:pPr marL="0" indent="0">
              <a:buNone/>
            </a:pPr>
            <a:endParaRPr lang="en-IN" dirty="0" smtClean="0">
              <a:latin typeface="Comic Sans MS" panose="030F0702030302020204" pitchFamily="66" charset="0"/>
            </a:endParaRPr>
          </a:p>
          <a:p>
            <a:r>
              <a:rPr lang="en-US" dirty="0">
                <a:latin typeface="Comic Sans MS" panose="030F0702030302020204" pitchFamily="66" charset="0"/>
              </a:rPr>
              <a:t>We use the first 7 columns of the conversion table to create 128 different numbers (from 0 to 127)</a:t>
            </a:r>
          </a:p>
          <a:p>
            <a:pPr marL="0" indent="0">
              <a:buNone/>
            </a:pPr>
            <a:endParaRPr lang="en-IN" dirty="0"/>
          </a:p>
          <a:p>
            <a:endParaRPr lang="en-US" dirty="0"/>
          </a:p>
          <a:p>
            <a:endParaRPr lang="en-IN" dirty="0"/>
          </a:p>
        </p:txBody>
      </p:sp>
    </p:spTree>
    <p:extLst>
      <p:ext uri="{BB962C8B-B14F-4D97-AF65-F5344CB8AC3E}">
        <p14:creationId xmlns:p14="http://schemas.microsoft.com/office/powerpoint/2010/main" val="256898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0515600" cy="4805363"/>
          </a:xfrm>
        </p:spPr>
        <p:txBody>
          <a:bodyPr/>
          <a:lstStyle/>
          <a:p>
            <a:r>
              <a:rPr lang="en-IN" dirty="0">
                <a:solidFill>
                  <a:srgbClr val="C00000"/>
                </a:solidFill>
              </a:rPr>
              <a:t>E</a:t>
            </a:r>
            <a:r>
              <a:rPr lang="en-IN" dirty="0" smtClean="0">
                <a:solidFill>
                  <a:srgbClr val="C00000"/>
                </a:solidFill>
              </a:rPr>
              <a:t>xample: </a:t>
            </a:r>
            <a:r>
              <a:rPr lang="en-IN" dirty="0" smtClean="0"/>
              <a:t>1000001 gives us the number 65 (64+1), which corresponds to the letter A</a:t>
            </a:r>
          </a:p>
          <a:p>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763595155"/>
              </p:ext>
            </p:extLst>
          </p:nvPr>
        </p:nvGraphicFramePr>
        <p:xfrm>
          <a:off x="2373085" y="2808515"/>
          <a:ext cx="7811590" cy="1332412"/>
        </p:xfrm>
        <a:graphic>
          <a:graphicData uri="http://schemas.openxmlformats.org/drawingml/2006/table">
            <a:tbl>
              <a:tblPr/>
              <a:tblGrid>
                <a:gridCol w="1115826">
                  <a:extLst>
                    <a:ext uri="{9D8B030D-6E8A-4147-A177-3AD203B41FA5}">
                      <a16:colId xmlns:a16="http://schemas.microsoft.com/office/drawing/2014/main" val="2946225486"/>
                    </a:ext>
                  </a:extLst>
                </a:gridCol>
                <a:gridCol w="1115826">
                  <a:extLst>
                    <a:ext uri="{9D8B030D-6E8A-4147-A177-3AD203B41FA5}">
                      <a16:colId xmlns:a16="http://schemas.microsoft.com/office/drawing/2014/main" val="1359102887"/>
                    </a:ext>
                  </a:extLst>
                </a:gridCol>
                <a:gridCol w="1115826">
                  <a:extLst>
                    <a:ext uri="{9D8B030D-6E8A-4147-A177-3AD203B41FA5}">
                      <a16:colId xmlns:a16="http://schemas.microsoft.com/office/drawing/2014/main" val="2244029712"/>
                    </a:ext>
                  </a:extLst>
                </a:gridCol>
                <a:gridCol w="1115826">
                  <a:extLst>
                    <a:ext uri="{9D8B030D-6E8A-4147-A177-3AD203B41FA5}">
                      <a16:colId xmlns:a16="http://schemas.microsoft.com/office/drawing/2014/main" val="2111893665"/>
                    </a:ext>
                  </a:extLst>
                </a:gridCol>
                <a:gridCol w="1115826">
                  <a:extLst>
                    <a:ext uri="{9D8B030D-6E8A-4147-A177-3AD203B41FA5}">
                      <a16:colId xmlns:a16="http://schemas.microsoft.com/office/drawing/2014/main" val="1062404740"/>
                    </a:ext>
                  </a:extLst>
                </a:gridCol>
                <a:gridCol w="1115826">
                  <a:extLst>
                    <a:ext uri="{9D8B030D-6E8A-4147-A177-3AD203B41FA5}">
                      <a16:colId xmlns:a16="http://schemas.microsoft.com/office/drawing/2014/main" val="1262467981"/>
                    </a:ext>
                  </a:extLst>
                </a:gridCol>
                <a:gridCol w="1116634">
                  <a:extLst>
                    <a:ext uri="{9D8B030D-6E8A-4147-A177-3AD203B41FA5}">
                      <a16:colId xmlns:a16="http://schemas.microsoft.com/office/drawing/2014/main" val="426157946"/>
                    </a:ext>
                  </a:extLst>
                </a:gridCol>
              </a:tblGrid>
              <a:tr h="666206">
                <a:tc>
                  <a:txBody>
                    <a:bodyPr/>
                    <a:lstStyle/>
                    <a:p>
                      <a:pPr algn="l"/>
                      <a:r>
                        <a:rPr lang="en-IN">
                          <a:effectLst/>
                          <a:latin typeface="Comic Sans MS" panose="030F0702030302020204" pitchFamily="66" charset="0"/>
                        </a:rPr>
                        <a:t>64</a:t>
                      </a:r>
                    </a:p>
                  </a:txBody>
                  <a:tcPr anchor="ctr">
                    <a:lnL>
                      <a:noFill/>
                    </a:lnL>
                    <a:lnR w="9525" cap="flat" cmpd="sng" algn="ctr">
                      <a:solidFill>
                        <a:srgbClr val="EDEDEE"/>
                      </a:solidFill>
                      <a:prstDash val="solid"/>
                      <a:round/>
                      <a:headEnd type="none" w="med" len="med"/>
                      <a:tailEnd type="none" w="med" len="med"/>
                    </a:lnR>
                    <a:lnT>
                      <a:noFill/>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a:effectLst/>
                          <a:latin typeface="Comic Sans MS" panose="030F0702030302020204" pitchFamily="66" charset="0"/>
                        </a:rPr>
                        <a:t>32</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a:noFill/>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a:effectLst/>
                          <a:latin typeface="Comic Sans MS" panose="030F0702030302020204" pitchFamily="66" charset="0"/>
                        </a:rPr>
                        <a:t>16</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a:noFill/>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a:effectLst/>
                          <a:latin typeface="Comic Sans MS" panose="030F0702030302020204" pitchFamily="66" charset="0"/>
                        </a:rPr>
                        <a:t>8</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a:noFill/>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dirty="0">
                          <a:effectLst/>
                          <a:latin typeface="Comic Sans MS" panose="030F0702030302020204" pitchFamily="66" charset="0"/>
                        </a:rPr>
                        <a:t>4</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a:noFill/>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a:effectLst/>
                          <a:latin typeface="Comic Sans MS" panose="030F0702030302020204" pitchFamily="66" charset="0"/>
                        </a:rPr>
                        <a:t>2</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a:noFill/>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a:effectLst/>
                          <a:latin typeface="Comic Sans MS" panose="030F0702030302020204" pitchFamily="66" charset="0"/>
                        </a:rPr>
                        <a:t>1</a:t>
                      </a:r>
                    </a:p>
                  </a:txBody>
                  <a:tcPr anchor="ctr">
                    <a:lnL w="9525" cap="flat" cmpd="sng" algn="ctr">
                      <a:solidFill>
                        <a:srgbClr val="EDEDEE"/>
                      </a:solidFill>
                      <a:prstDash val="solid"/>
                      <a:round/>
                      <a:headEnd type="none" w="med" len="med"/>
                      <a:tailEnd type="none" w="med" len="med"/>
                    </a:lnL>
                    <a:lnR>
                      <a:noFill/>
                    </a:lnR>
                    <a:lnT>
                      <a:noFill/>
                    </a:lnT>
                    <a:lnB w="9525" cap="flat" cmpd="sng" algn="ctr">
                      <a:solidFill>
                        <a:srgbClr val="EDEDEE"/>
                      </a:solidFill>
                      <a:prstDash val="solid"/>
                      <a:round/>
                      <a:headEnd type="none" w="med" len="med"/>
                      <a:tailEnd type="none" w="med" len="med"/>
                    </a:lnB>
                    <a:solidFill>
                      <a:srgbClr val="FFFFFF"/>
                    </a:solidFill>
                  </a:tcPr>
                </a:tc>
                <a:extLst>
                  <a:ext uri="{0D108BD9-81ED-4DB2-BD59-A6C34878D82A}">
                    <a16:rowId xmlns:a16="http://schemas.microsoft.com/office/drawing/2014/main" val="1921270017"/>
                  </a:ext>
                </a:extLst>
              </a:tr>
              <a:tr h="666206">
                <a:tc>
                  <a:txBody>
                    <a:bodyPr/>
                    <a:lstStyle/>
                    <a:p>
                      <a:pPr algn="l"/>
                      <a:r>
                        <a:rPr lang="en-IN">
                          <a:effectLst/>
                          <a:latin typeface="Comic Sans MS" panose="030F0702030302020204" pitchFamily="66" charset="0"/>
                        </a:rPr>
                        <a:t>1</a:t>
                      </a:r>
                    </a:p>
                  </a:txBody>
                  <a:tcPr anchor="ctr">
                    <a:lnL>
                      <a:noFill/>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a:noFill/>
                    </a:lnB>
                    <a:solidFill>
                      <a:srgbClr val="FFFFFF"/>
                    </a:solidFill>
                  </a:tcPr>
                </a:tc>
                <a:tc>
                  <a:txBody>
                    <a:bodyPr/>
                    <a:lstStyle/>
                    <a:p>
                      <a:pPr algn="l"/>
                      <a:r>
                        <a:rPr lang="en-IN" dirty="0">
                          <a:effectLst/>
                          <a:latin typeface="Comic Sans MS" panose="030F0702030302020204" pitchFamily="66" charset="0"/>
                        </a:rPr>
                        <a:t>0</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a:noFill/>
                    </a:lnB>
                    <a:solidFill>
                      <a:srgbClr val="FFFFFF"/>
                    </a:solidFill>
                  </a:tcPr>
                </a:tc>
                <a:tc>
                  <a:txBody>
                    <a:bodyPr/>
                    <a:lstStyle/>
                    <a:p>
                      <a:pPr algn="l"/>
                      <a:r>
                        <a:rPr lang="en-IN" dirty="0">
                          <a:effectLst/>
                          <a:latin typeface="Comic Sans MS" panose="030F0702030302020204" pitchFamily="66" charset="0"/>
                        </a:rPr>
                        <a:t>0</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a:noFill/>
                    </a:lnB>
                    <a:solidFill>
                      <a:srgbClr val="FFFFFF"/>
                    </a:solidFill>
                  </a:tcPr>
                </a:tc>
                <a:tc>
                  <a:txBody>
                    <a:bodyPr/>
                    <a:lstStyle/>
                    <a:p>
                      <a:pPr algn="l"/>
                      <a:r>
                        <a:rPr lang="en-IN">
                          <a:effectLst/>
                          <a:latin typeface="Comic Sans MS" panose="030F0702030302020204" pitchFamily="66" charset="0"/>
                        </a:rPr>
                        <a:t>0</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a:noFill/>
                    </a:lnB>
                    <a:solidFill>
                      <a:srgbClr val="FFFFFF"/>
                    </a:solidFill>
                  </a:tcPr>
                </a:tc>
                <a:tc>
                  <a:txBody>
                    <a:bodyPr/>
                    <a:lstStyle/>
                    <a:p>
                      <a:pPr algn="l"/>
                      <a:r>
                        <a:rPr lang="en-IN">
                          <a:effectLst/>
                          <a:latin typeface="Comic Sans MS" panose="030F0702030302020204" pitchFamily="66" charset="0"/>
                        </a:rPr>
                        <a:t>0</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a:noFill/>
                    </a:lnB>
                    <a:solidFill>
                      <a:srgbClr val="FFFFFF"/>
                    </a:solidFill>
                  </a:tcPr>
                </a:tc>
                <a:tc>
                  <a:txBody>
                    <a:bodyPr/>
                    <a:lstStyle/>
                    <a:p>
                      <a:pPr algn="l"/>
                      <a:r>
                        <a:rPr lang="en-IN">
                          <a:effectLst/>
                          <a:latin typeface="Comic Sans MS" panose="030F0702030302020204" pitchFamily="66" charset="0"/>
                        </a:rPr>
                        <a:t>0</a:t>
                      </a:r>
                    </a:p>
                  </a:txBody>
                  <a:tcPr anchor="ctr">
                    <a:lnL w="9525" cap="flat" cmpd="sng" algn="ctr">
                      <a:solidFill>
                        <a:srgbClr val="EDEDEE"/>
                      </a:solidFill>
                      <a:prstDash val="solid"/>
                      <a:round/>
                      <a:headEnd type="none" w="med" len="med"/>
                      <a:tailEnd type="none" w="med" len="med"/>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a:noFill/>
                    </a:lnB>
                    <a:solidFill>
                      <a:srgbClr val="FFFFFF"/>
                    </a:solidFill>
                  </a:tcPr>
                </a:tc>
                <a:tc>
                  <a:txBody>
                    <a:bodyPr/>
                    <a:lstStyle/>
                    <a:p>
                      <a:pPr algn="l"/>
                      <a:r>
                        <a:rPr lang="en-IN" dirty="0">
                          <a:effectLst/>
                          <a:latin typeface="Comic Sans MS" panose="030F0702030302020204" pitchFamily="66" charset="0"/>
                        </a:rPr>
                        <a:t>1</a:t>
                      </a:r>
                    </a:p>
                  </a:txBody>
                  <a:tcPr anchor="ctr">
                    <a:lnL w="9525" cap="flat" cmpd="sng" algn="ctr">
                      <a:solidFill>
                        <a:srgbClr val="EDEDEE"/>
                      </a:solidFill>
                      <a:prstDash val="solid"/>
                      <a:round/>
                      <a:headEnd type="none" w="med" len="med"/>
                      <a:tailEnd type="none" w="med" len="med"/>
                    </a:lnL>
                    <a:lnR>
                      <a:noFill/>
                    </a:lnR>
                    <a:lnT w="9525" cap="flat" cmpd="sng" algn="ctr">
                      <a:solidFill>
                        <a:srgbClr val="EDED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401765775"/>
                  </a:ext>
                </a:extLst>
              </a:tr>
            </a:tbl>
          </a:graphicData>
        </a:graphic>
      </p:graphicFrame>
      <p:sp>
        <p:nvSpPr>
          <p:cNvPr id="9" name="Rectangle 4"/>
          <p:cNvSpPr>
            <a:spLocks noChangeArrowheads="1"/>
          </p:cNvSpPr>
          <p:nvPr/>
        </p:nvSpPr>
        <p:spPr bwMode="auto">
          <a:xfrm>
            <a:off x="2505075" y="363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411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9714"/>
            <a:ext cx="10515600" cy="5197249"/>
          </a:xfrm>
        </p:spPr>
        <p:txBody>
          <a:bodyPr/>
          <a:lstStyle/>
          <a:p>
            <a:r>
              <a:rPr lang="en-US" dirty="0"/>
              <a:t>Here’s how ‘HELLO’ is encoded in ASCII in binary: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5606849"/>
              </p:ext>
            </p:extLst>
          </p:nvPr>
        </p:nvGraphicFramePr>
        <p:xfrm>
          <a:off x="2076993" y="1763486"/>
          <a:ext cx="7589522" cy="3762102"/>
        </p:xfrm>
        <a:graphic>
          <a:graphicData uri="http://schemas.openxmlformats.org/drawingml/2006/table">
            <a:tbl>
              <a:tblPr/>
              <a:tblGrid>
                <a:gridCol w="3794761">
                  <a:extLst>
                    <a:ext uri="{9D8B030D-6E8A-4147-A177-3AD203B41FA5}">
                      <a16:colId xmlns:a16="http://schemas.microsoft.com/office/drawing/2014/main" val="801476214"/>
                    </a:ext>
                  </a:extLst>
                </a:gridCol>
                <a:gridCol w="3794761">
                  <a:extLst>
                    <a:ext uri="{9D8B030D-6E8A-4147-A177-3AD203B41FA5}">
                      <a16:colId xmlns:a16="http://schemas.microsoft.com/office/drawing/2014/main" val="3192586279"/>
                    </a:ext>
                  </a:extLst>
                </a:gridCol>
              </a:tblGrid>
              <a:tr h="627017">
                <a:tc>
                  <a:txBody>
                    <a:bodyPr/>
                    <a:lstStyle/>
                    <a:p>
                      <a:pPr algn="l"/>
                      <a:r>
                        <a:rPr lang="en-IN" b="1" dirty="0">
                          <a:solidFill>
                            <a:srgbClr val="00B0F0"/>
                          </a:solidFill>
                          <a:effectLst/>
                          <a:latin typeface="Comic Sans MS" panose="030F0702030302020204" pitchFamily="66" charset="0"/>
                        </a:rPr>
                        <a:t>Latin character</a:t>
                      </a:r>
                    </a:p>
                  </a:txBody>
                  <a:tcPr anchor="ctr">
                    <a:lnL>
                      <a:noFill/>
                    </a:lnL>
                    <a:lnR w="9525" cap="flat" cmpd="sng" algn="ctr">
                      <a:solidFill>
                        <a:srgbClr val="EDEDEE"/>
                      </a:solidFill>
                      <a:prstDash val="solid"/>
                      <a:round/>
                      <a:headEnd type="none" w="med" len="med"/>
                      <a:tailEnd type="none" w="med" len="med"/>
                    </a:lnR>
                    <a:lnT>
                      <a:noFill/>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b="1" dirty="0">
                          <a:solidFill>
                            <a:srgbClr val="00B0F0"/>
                          </a:solidFill>
                          <a:effectLst/>
                          <a:latin typeface="Comic Sans MS" panose="030F0702030302020204" pitchFamily="66" charset="0"/>
                        </a:rPr>
                        <a:t>ASCII</a:t>
                      </a:r>
                    </a:p>
                  </a:txBody>
                  <a:tcPr anchor="ctr">
                    <a:lnL w="9525" cap="flat" cmpd="sng" algn="ctr">
                      <a:solidFill>
                        <a:srgbClr val="EDEDEE"/>
                      </a:solidFill>
                      <a:prstDash val="solid"/>
                      <a:round/>
                      <a:headEnd type="none" w="med" len="med"/>
                      <a:tailEnd type="none" w="med" len="med"/>
                    </a:lnL>
                    <a:lnR>
                      <a:noFill/>
                    </a:lnR>
                    <a:lnT>
                      <a:noFill/>
                    </a:lnT>
                    <a:lnB w="9525" cap="flat" cmpd="sng" algn="ctr">
                      <a:solidFill>
                        <a:srgbClr val="EDEDEE"/>
                      </a:solidFill>
                      <a:prstDash val="solid"/>
                      <a:round/>
                      <a:headEnd type="none" w="med" len="med"/>
                      <a:tailEnd type="none" w="med" len="med"/>
                    </a:lnB>
                    <a:solidFill>
                      <a:srgbClr val="FFFFFF"/>
                    </a:solidFill>
                  </a:tcPr>
                </a:tc>
                <a:extLst>
                  <a:ext uri="{0D108BD9-81ED-4DB2-BD59-A6C34878D82A}">
                    <a16:rowId xmlns:a16="http://schemas.microsoft.com/office/drawing/2014/main" val="2228897480"/>
                  </a:ext>
                </a:extLst>
              </a:tr>
              <a:tr h="627017">
                <a:tc>
                  <a:txBody>
                    <a:bodyPr/>
                    <a:lstStyle/>
                    <a:p>
                      <a:pPr algn="l"/>
                      <a:r>
                        <a:rPr lang="en-IN" dirty="0">
                          <a:effectLst/>
                          <a:latin typeface="Comic Sans MS" panose="030F0702030302020204" pitchFamily="66" charset="0"/>
                        </a:rPr>
                        <a:t>H</a:t>
                      </a:r>
                    </a:p>
                  </a:txBody>
                  <a:tcPr anchor="ctr">
                    <a:lnL>
                      <a:noFill/>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a:effectLst/>
                          <a:latin typeface="Comic Sans MS" panose="030F0702030302020204" pitchFamily="66" charset="0"/>
                        </a:rPr>
                        <a:t>1001000</a:t>
                      </a:r>
                    </a:p>
                  </a:txBody>
                  <a:tcPr anchor="ctr">
                    <a:lnL w="9525" cap="flat" cmpd="sng" algn="ctr">
                      <a:solidFill>
                        <a:srgbClr val="EDEDEE"/>
                      </a:solidFill>
                      <a:prstDash val="solid"/>
                      <a:round/>
                      <a:headEnd type="none" w="med" len="med"/>
                      <a:tailEnd type="none" w="med" len="med"/>
                    </a:lnL>
                    <a:lnR>
                      <a:noFill/>
                    </a:lnR>
                    <a:lnT w="9525" cap="flat" cmpd="sng" algn="ctr">
                      <a:solidFill>
                        <a:srgbClr val="EDEDEE"/>
                      </a:solidFill>
                      <a:prstDash val="solid"/>
                      <a:round/>
                      <a:headEnd type="none" w="med" len="med"/>
                      <a:tailEnd type="none" w="med" len="med"/>
                    </a:lnT>
                    <a:lnB w="9525" cap="flat" cmpd="sng" algn="ctr">
                      <a:solidFill>
                        <a:srgbClr val="EDEDEE"/>
                      </a:solidFill>
                      <a:prstDash val="solid"/>
                      <a:round/>
                      <a:headEnd type="none" w="med" len="med"/>
                      <a:tailEnd type="none" w="med" len="med"/>
                    </a:lnB>
                    <a:solidFill>
                      <a:srgbClr val="FFFFFF"/>
                    </a:solidFill>
                  </a:tcPr>
                </a:tc>
                <a:extLst>
                  <a:ext uri="{0D108BD9-81ED-4DB2-BD59-A6C34878D82A}">
                    <a16:rowId xmlns:a16="http://schemas.microsoft.com/office/drawing/2014/main" val="2220534399"/>
                  </a:ext>
                </a:extLst>
              </a:tr>
              <a:tr h="627017">
                <a:tc>
                  <a:txBody>
                    <a:bodyPr/>
                    <a:lstStyle/>
                    <a:p>
                      <a:pPr algn="l"/>
                      <a:r>
                        <a:rPr lang="en-IN" dirty="0">
                          <a:effectLst/>
                          <a:latin typeface="Comic Sans MS" panose="030F0702030302020204" pitchFamily="66" charset="0"/>
                        </a:rPr>
                        <a:t>E</a:t>
                      </a:r>
                    </a:p>
                  </a:txBody>
                  <a:tcPr anchor="ctr">
                    <a:lnL>
                      <a:noFill/>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dirty="0">
                          <a:effectLst/>
                          <a:latin typeface="Comic Sans MS" panose="030F0702030302020204" pitchFamily="66" charset="0"/>
                        </a:rPr>
                        <a:t>1000101</a:t>
                      </a:r>
                    </a:p>
                  </a:txBody>
                  <a:tcPr anchor="ctr">
                    <a:lnL w="9525" cap="flat" cmpd="sng" algn="ctr">
                      <a:solidFill>
                        <a:srgbClr val="EDEDEE"/>
                      </a:solidFill>
                      <a:prstDash val="solid"/>
                      <a:round/>
                      <a:headEnd type="none" w="med" len="med"/>
                      <a:tailEnd type="none" w="med" len="med"/>
                    </a:lnL>
                    <a:lnR>
                      <a:noFill/>
                    </a:lnR>
                    <a:lnT w="9525" cap="flat" cmpd="sng" algn="ctr">
                      <a:solidFill>
                        <a:srgbClr val="EDEDEE"/>
                      </a:solidFill>
                      <a:prstDash val="solid"/>
                      <a:round/>
                      <a:headEnd type="none" w="med" len="med"/>
                      <a:tailEnd type="none" w="med" len="med"/>
                    </a:lnT>
                    <a:lnB w="9525" cap="flat" cmpd="sng" algn="ctr">
                      <a:solidFill>
                        <a:srgbClr val="EDEDEE"/>
                      </a:solidFill>
                      <a:prstDash val="solid"/>
                      <a:round/>
                      <a:headEnd type="none" w="med" len="med"/>
                      <a:tailEnd type="none" w="med" len="med"/>
                    </a:lnB>
                    <a:solidFill>
                      <a:srgbClr val="FFFFFF"/>
                    </a:solidFill>
                  </a:tcPr>
                </a:tc>
                <a:extLst>
                  <a:ext uri="{0D108BD9-81ED-4DB2-BD59-A6C34878D82A}">
                    <a16:rowId xmlns:a16="http://schemas.microsoft.com/office/drawing/2014/main" val="3019131439"/>
                  </a:ext>
                </a:extLst>
              </a:tr>
              <a:tr h="627017">
                <a:tc>
                  <a:txBody>
                    <a:bodyPr/>
                    <a:lstStyle/>
                    <a:p>
                      <a:pPr algn="l"/>
                      <a:r>
                        <a:rPr lang="en-IN">
                          <a:effectLst/>
                          <a:latin typeface="Comic Sans MS" panose="030F0702030302020204" pitchFamily="66" charset="0"/>
                        </a:rPr>
                        <a:t>L</a:t>
                      </a:r>
                    </a:p>
                  </a:txBody>
                  <a:tcPr anchor="ctr">
                    <a:lnL>
                      <a:noFill/>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a:effectLst/>
                          <a:latin typeface="Comic Sans MS" panose="030F0702030302020204" pitchFamily="66" charset="0"/>
                        </a:rPr>
                        <a:t>1001100</a:t>
                      </a:r>
                    </a:p>
                  </a:txBody>
                  <a:tcPr anchor="ctr">
                    <a:lnL w="9525" cap="flat" cmpd="sng" algn="ctr">
                      <a:solidFill>
                        <a:srgbClr val="EDEDEE"/>
                      </a:solidFill>
                      <a:prstDash val="solid"/>
                      <a:round/>
                      <a:headEnd type="none" w="med" len="med"/>
                      <a:tailEnd type="none" w="med" len="med"/>
                    </a:lnL>
                    <a:lnR>
                      <a:noFill/>
                    </a:lnR>
                    <a:lnT w="9525" cap="flat" cmpd="sng" algn="ctr">
                      <a:solidFill>
                        <a:srgbClr val="EDEDEE"/>
                      </a:solidFill>
                      <a:prstDash val="solid"/>
                      <a:round/>
                      <a:headEnd type="none" w="med" len="med"/>
                      <a:tailEnd type="none" w="med" len="med"/>
                    </a:lnT>
                    <a:lnB w="9525" cap="flat" cmpd="sng" algn="ctr">
                      <a:solidFill>
                        <a:srgbClr val="EDEDEE"/>
                      </a:solidFill>
                      <a:prstDash val="solid"/>
                      <a:round/>
                      <a:headEnd type="none" w="med" len="med"/>
                      <a:tailEnd type="none" w="med" len="med"/>
                    </a:lnB>
                    <a:solidFill>
                      <a:srgbClr val="FFFFFF"/>
                    </a:solidFill>
                  </a:tcPr>
                </a:tc>
                <a:extLst>
                  <a:ext uri="{0D108BD9-81ED-4DB2-BD59-A6C34878D82A}">
                    <a16:rowId xmlns:a16="http://schemas.microsoft.com/office/drawing/2014/main" val="2302968019"/>
                  </a:ext>
                </a:extLst>
              </a:tr>
              <a:tr h="627017">
                <a:tc>
                  <a:txBody>
                    <a:bodyPr/>
                    <a:lstStyle/>
                    <a:p>
                      <a:pPr algn="l"/>
                      <a:r>
                        <a:rPr lang="en-IN">
                          <a:effectLst/>
                          <a:latin typeface="Comic Sans MS" panose="030F0702030302020204" pitchFamily="66" charset="0"/>
                        </a:rPr>
                        <a:t>L</a:t>
                      </a:r>
                    </a:p>
                  </a:txBody>
                  <a:tcPr anchor="ctr">
                    <a:lnL>
                      <a:noFill/>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w="9525" cap="flat" cmpd="sng" algn="ctr">
                      <a:solidFill>
                        <a:srgbClr val="EDEDEE"/>
                      </a:solidFill>
                      <a:prstDash val="solid"/>
                      <a:round/>
                      <a:headEnd type="none" w="med" len="med"/>
                      <a:tailEnd type="none" w="med" len="med"/>
                    </a:lnB>
                    <a:solidFill>
                      <a:srgbClr val="FFFFFF"/>
                    </a:solidFill>
                  </a:tcPr>
                </a:tc>
                <a:tc>
                  <a:txBody>
                    <a:bodyPr/>
                    <a:lstStyle/>
                    <a:p>
                      <a:pPr algn="l"/>
                      <a:r>
                        <a:rPr lang="en-IN">
                          <a:effectLst/>
                          <a:latin typeface="Comic Sans MS" panose="030F0702030302020204" pitchFamily="66" charset="0"/>
                        </a:rPr>
                        <a:t>1001100</a:t>
                      </a:r>
                    </a:p>
                  </a:txBody>
                  <a:tcPr anchor="ctr">
                    <a:lnL w="9525" cap="flat" cmpd="sng" algn="ctr">
                      <a:solidFill>
                        <a:srgbClr val="EDEDEE"/>
                      </a:solidFill>
                      <a:prstDash val="solid"/>
                      <a:round/>
                      <a:headEnd type="none" w="med" len="med"/>
                      <a:tailEnd type="none" w="med" len="med"/>
                    </a:lnL>
                    <a:lnR>
                      <a:noFill/>
                    </a:lnR>
                    <a:lnT w="9525" cap="flat" cmpd="sng" algn="ctr">
                      <a:solidFill>
                        <a:srgbClr val="EDEDEE"/>
                      </a:solidFill>
                      <a:prstDash val="solid"/>
                      <a:round/>
                      <a:headEnd type="none" w="med" len="med"/>
                      <a:tailEnd type="none" w="med" len="med"/>
                    </a:lnT>
                    <a:lnB w="9525" cap="flat" cmpd="sng" algn="ctr">
                      <a:solidFill>
                        <a:srgbClr val="EDEDEE"/>
                      </a:solidFill>
                      <a:prstDash val="solid"/>
                      <a:round/>
                      <a:headEnd type="none" w="med" len="med"/>
                      <a:tailEnd type="none" w="med" len="med"/>
                    </a:lnB>
                    <a:solidFill>
                      <a:srgbClr val="FFFFFF"/>
                    </a:solidFill>
                  </a:tcPr>
                </a:tc>
                <a:extLst>
                  <a:ext uri="{0D108BD9-81ED-4DB2-BD59-A6C34878D82A}">
                    <a16:rowId xmlns:a16="http://schemas.microsoft.com/office/drawing/2014/main" val="1413176238"/>
                  </a:ext>
                </a:extLst>
              </a:tr>
              <a:tr h="627017">
                <a:tc>
                  <a:txBody>
                    <a:bodyPr/>
                    <a:lstStyle/>
                    <a:p>
                      <a:pPr algn="l"/>
                      <a:r>
                        <a:rPr lang="en-IN">
                          <a:effectLst/>
                          <a:latin typeface="Comic Sans MS" panose="030F0702030302020204" pitchFamily="66" charset="0"/>
                        </a:rPr>
                        <a:t>O</a:t>
                      </a:r>
                    </a:p>
                  </a:txBody>
                  <a:tcPr anchor="ctr">
                    <a:lnL>
                      <a:noFill/>
                    </a:lnL>
                    <a:lnR w="9525" cap="flat" cmpd="sng" algn="ctr">
                      <a:solidFill>
                        <a:srgbClr val="EDEDEE"/>
                      </a:solidFill>
                      <a:prstDash val="solid"/>
                      <a:round/>
                      <a:headEnd type="none" w="med" len="med"/>
                      <a:tailEnd type="none" w="med" len="med"/>
                    </a:lnR>
                    <a:lnT w="9525" cap="flat" cmpd="sng" algn="ctr">
                      <a:solidFill>
                        <a:srgbClr val="EDEDEE"/>
                      </a:solidFill>
                      <a:prstDash val="solid"/>
                      <a:round/>
                      <a:headEnd type="none" w="med" len="med"/>
                      <a:tailEnd type="none" w="med" len="med"/>
                    </a:lnT>
                    <a:lnB>
                      <a:noFill/>
                    </a:lnB>
                    <a:solidFill>
                      <a:srgbClr val="FFFFFF"/>
                    </a:solidFill>
                  </a:tcPr>
                </a:tc>
                <a:tc>
                  <a:txBody>
                    <a:bodyPr/>
                    <a:lstStyle/>
                    <a:p>
                      <a:pPr algn="l"/>
                      <a:r>
                        <a:rPr lang="en-IN" dirty="0">
                          <a:effectLst/>
                          <a:latin typeface="Comic Sans MS" panose="030F0702030302020204" pitchFamily="66" charset="0"/>
                        </a:rPr>
                        <a:t>1001111</a:t>
                      </a:r>
                    </a:p>
                  </a:txBody>
                  <a:tcPr anchor="ctr">
                    <a:lnL w="9525" cap="flat" cmpd="sng" algn="ctr">
                      <a:solidFill>
                        <a:srgbClr val="EDEDEE"/>
                      </a:solidFill>
                      <a:prstDash val="solid"/>
                      <a:round/>
                      <a:headEnd type="none" w="med" len="med"/>
                      <a:tailEnd type="none" w="med" len="med"/>
                    </a:lnL>
                    <a:lnR>
                      <a:noFill/>
                    </a:lnR>
                    <a:lnT w="9525" cap="flat" cmpd="sng" algn="ctr">
                      <a:solidFill>
                        <a:srgbClr val="EDED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07085812"/>
                  </a:ext>
                </a:extLst>
              </a:tr>
            </a:tbl>
          </a:graphicData>
        </a:graphic>
      </p:graphicFrame>
      <p:sp>
        <p:nvSpPr>
          <p:cNvPr id="5" name="Rectangle 1"/>
          <p:cNvSpPr>
            <a:spLocks noChangeArrowheads="1"/>
          </p:cNvSpPr>
          <p:nvPr/>
        </p:nvSpPr>
        <p:spPr bwMode="auto">
          <a:xfrm>
            <a:off x="2505075" y="2903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20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217"/>
            <a:ext cx="10515600" cy="5092746"/>
          </a:xfrm>
        </p:spPr>
        <p:txBody>
          <a:bodyPr/>
          <a:lstStyle/>
          <a:p>
            <a:pPr marL="0" indent="0">
              <a:lnSpc>
                <a:spcPct val="100000"/>
              </a:lnSpc>
              <a:buNone/>
            </a:pPr>
            <a:r>
              <a:rPr lang="en-US" dirty="0">
                <a:latin typeface="Comic Sans MS" panose="030F0702030302020204" pitchFamily="66" charset="0"/>
              </a:rPr>
              <a:t>Let’s apply this theory in practice</a:t>
            </a:r>
            <a:r>
              <a:rPr lang="en-US" dirty="0" smtClean="0">
                <a:latin typeface="Comic Sans MS" panose="030F0702030302020204" pitchFamily="66" charset="0"/>
              </a:rPr>
              <a:t>:</a:t>
            </a:r>
          </a:p>
          <a:p>
            <a:pPr>
              <a:lnSpc>
                <a:spcPct val="100000"/>
              </a:lnSpc>
            </a:pPr>
            <a:r>
              <a:rPr lang="en-US" dirty="0" smtClean="0">
                <a:latin typeface="Comic Sans MS" panose="030F0702030302020204" pitchFamily="66" charset="0"/>
              </a:rPr>
              <a:t>Open </a:t>
            </a:r>
            <a:r>
              <a:rPr lang="en-US" dirty="0">
                <a:latin typeface="Comic Sans MS" panose="030F0702030302020204" pitchFamily="66" charset="0"/>
              </a:rPr>
              <a:t>Notepad, or whichever plain text editor you prefer</a:t>
            </a:r>
          </a:p>
          <a:p>
            <a:pPr>
              <a:lnSpc>
                <a:spcPct val="100000"/>
              </a:lnSpc>
            </a:pPr>
            <a:r>
              <a:rPr lang="en-US" dirty="0">
                <a:latin typeface="Comic Sans MS" panose="030F0702030302020204" pitchFamily="66" charset="0"/>
              </a:rPr>
              <a:t>Type a message and save it, e.g. ‘data is beautiful’</a:t>
            </a:r>
          </a:p>
          <a:p>
            <a:pPr>
              <a:lnSpc>
                <a:spcPct val="100000"/>
              </a:lnSpc>
            </a:pPr>
            <a:r>
              <a:rPr lang="en-US" dirty="0">
                <a:latin typeface="Comic Sans MS" panose="030F0702030302020204" pitchFamily="66" charset="0"/>
              </a:rPr>
              <a:t>Look at the size of the file — mine is 18 bytes</a:t>
            </a:r>
          </a:p>
          <a:p>
            <a:pPr>
              <a:lnSpc>
                <a:spcPct val="100000"/>
              </a:lnSpc>
            </a:pPr>
            <a:r>
              <a:rPr lang="en-US" dirty="0">
                <a:latin typeface="Comic Sans MS" panose="030F0702030302020204" pitchFamily="66" charset="0"/>
              </a:rPr>
              <a:t>Now, add another word, e.g. ‘data is SO beautiful’</a:t>
            </a:r>
          </a:p>
          <a:p>
            <a:pPr>
              <a:lnSpc>
                <a:spcPct val="100000"/>
              </a:lnSpc>
            </a:pPr>
            <a:r>
              <a:rPr lang="en-US" dirty="0">
                <a:latin typeface="Comic Sans MS" panose="030F0702030302020204" pitchFamily="66" charset="0"/>
              </a:rPr>
              <a:t>If you look at the file size again, you’ll see that it has changed — my file is now 3 bytes larger (SO[SPACE]: the ‘S’, the ‘O’, and the space)</a:t>
            </a:r>
          </a:p>
          <a:p>
            <a:pPr marL="0" indent="0">
              <a:buNone/>
            </a:pPr>
            <a:endParaRPr lang="en-IN" dirty="0"/>
          </a:p>
        </p:txBody>
      </p:sp>
    </p:spTree>
    <p:extLst>
      <p:ext uri="{BB962C8B-B14F-4D97-AF65-F5344CB8AC3E}">
        <p14:creationId xmlns:p14="http://schemas.microsoft.com/office/powerpoint/2010/main" val="355494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Extended ASCII</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515291"/>
            <a:ext cx="10515600" cy="4754879"/>
          </a:xfrm>
        </p:spPr>
        <p:txBody>
          <a:bodyPr>
            <a:normAutofit fontScale="77500" lnSpcReduction="20000"/>
          </a:bodyPr>
          <a:lstStyle/>
          <a:p>
            <a:pPr>
              <a:lnSpc>
                <a:spcPct val="120000"/>
              </a:lnSpc>
            </a:pPr>
            <a:r>
              <a:rPr lang="en-US" dirty="0">
                <a:latin typeface="Comic Sans MS" panose="030F0702030302020204" pitchFamily="66" charset="0"/>
              </a:rPr>
              <a:t>Because ASCII encodes characters in 7 bits, moving to </a:t>
            </a:r>
            <a:r>
              <a:rPr lang="en-US" dirty="0">
                <a:solidFill>
                  <a:srgbClr val="00B0F0"/>
                </a:solidFill>
                <a:latin typeface="Comic Sans MS" panose="030F0702030302020204" pitchFamily="66" charset="0"/>
              </a:rPr>
              <a:t>8-bit</a:t>
            </a:r>
            <a:r>
              <a:rPr lang="en-US" dirty="0">
                <a:latin typeface="Comic Sans MS" panose="030F0702030302020204" pitchFamily="66" charset="0"/>
              </a:rPr>
              <a:t> computing technology meant there was one extra bit to be used</a:t>
            </a:r>
            <a:r>
              <a:rPr lang="en-US" dirty="0" smtClean="0">
                <a:latin typeface="Comic Sans MS" panose="030F0702030302020204" pitchFamily="66" charset="0"/>
              </a:rPr>
              <a:t>.</a:t>
            </a:r>
          </a:p>
          <a:p>
            <a:pPr>
              <a:lnSpc>
                <a:spcPct val="120000"/>
              </a:lnSpc>
            </a:pPr>
            <a:r>
              <a:rPr lang="en-US" dirty="0">
                <a:latin typeface="Comic Sans MS" panose="030F0702030302020204" pitchFamily="66" charset="0"/>
              </a:rPr>
              <a:t>With this extra digit, </a:t>
            </a:r>
            <a:r>
              <a:rPr lang="en-US" b="1" dirty="0">
                <a:solidFill>
                  <a:srgbClr val="00B0F0"/>
                </a:solidFill>
                <a:latin typeface="Comic Sans MS" panose="030F0702030302020204" pitchFamily="66" charset="0"/>
              </a:rPr>
              <a:t>Extended ASCII</a:t>
            </a:r>
            <a:r>
              <a:rPr lang="en-US" dirty="0">
                <a:latin typeface="Comic Sans MS" panose="030F0702030302020204" pitchFamily="66" charset="0"/>
              </a:rPr>
              <a:t> encoded up to </a:t>
            </a:r>
            <a:r>
              <a:rPr lang="en-US" dirty="0">
                <a:solidFill>
                  <a:srgbClr val="00B0F0"/>
                </a:solidFill>
                <a:latin typeface="Comic Sans MS" panose="030F0702030302020204" pitchFamily="66" charset="0"/>
              </a:rPr>
              <a:t>256</a:t>
            </a:r>
            <a:r>
              <a:rPr lang="en-US" dirty="0">
                <a:latin typeface="Comic Sans MS" panose="030F0702030302020204" pitchFamily="66" charset="0"/>
              </a:rPr>
              <a:t> characters</a:t>
            </a:r>
            <a:r>
              <a:rPr lang="en-US" dirty="0" smtClean="0">
                <a:latin typeface="Comic Sans MS" panose="030F0702030302020204" pitchFamily="66" charset="0"/>
              </a:rPr>
              <a:t>.</a:t>
            </a:r>
          </a:p>
          <a:p>
            <a:pPr>
              <a:lnSpc>
                <a:spcPct val="120000"/>
              </a:lnSpc>
            </a:pPr>
            <a:r>
              <a:rPr lang="en-US" dirty="0">
                <a:latin typeface="Comic Sans MS" panose="030F0702030302020204" pitchFamily="66" charset="0"/>
              </a:rPr>
              <a:t>However, the problem that developed was that countries that used different languages did different things with this extra capacity for encoding</a:t>
            </a:r>
            <a:r>
              <a:rPr lang="en-US" dirty="0" smtClean="0">
                <a:latin typeface="Comic Sans MS" panose="030F0702030302020204" pitchFamily="66" charset="0"/>
              </a:rPr>
              <a:t>.</a:t>
            </a:r>
          </a:p>
          <a:p>
            <a:pPr>
              <a:lnSpc>
                <a:spcPct val="120000"/>
              </a:lnSpc>
            </a:pPr>
            <a:r>
              <a:rPr lang="en-US" dirty="0">
                <a:latin typeface="Comic Sans MS" panose="030F0702030302020204" pitchFamily="66" charset="0"/>
              </a:rPr>
              <a:t>Many countries added their own additional characters, and different numbers represented different characters in different languages</a:t>
            </a:r>
            <a:r>
              <a:rPr lang="en-US" dirty="0" smtClean="0">
                <a:latin typeface="Comic Sans MS" panose="030F0702030302020204" pitchFamily="66" charset="0"/>
              </a:rPr>
              <a:t>.</a:t>
            </a:r>
          </a:p>
          <a:p>
            <a:pPr>
              <a:lnSpc>
                <a:spcPct val="120000"/>
              </a:lnSpc>
            </a:pPr>
            <a:r>
              <a:rPr lang="en-US" dirty="0">
                <a:latin typeface="Comic Sans MS" panose="030F0702030302020204" pitchFamily="66" charset="0"/>
              </a:rPr>
              <a:t>The problem of incompatible encoding systems became more urgent with the invention of the World Wide Web, as people shared digital documents all over the world, using multiple languages</a:t>
            </a:r>
            <a:r>
              <a:rPr lang="en-US" dirty="0" smtClean="0">
                <a:latin typeface="Comic Sans MS" panose="030F0702030302020204" pitchFamily="66" charset="0"/>
              </a:rPr>
              <a:t>.</a:t>
            </a:r>
          </a:p>
          <a:p>
            <a:pPr>
              <a:lnSpc>
                <a:spcPct val="120000"/>
              </a:lnSpc>
            </a:pPr>
            <a:r>
              <a:rPr lang="en-US" dirty="0">
                <a:latin typeface="Comic Sans MS" panose="030F0702030302020204" pitchFamily="66" charset="0"/>
              </a:rPr>
              <a:t>To address the issue, the </a:t>
            </a:r>
            <a:r>
              <a:rPr lang="en-US" b="1" dirty="0">
                <a:solidFill>
                  <a:srgbClr val="00B0F0"/>
                </a:solidFill>
                <a:latin typeface="Comic Sans MS" panose="030F0702030302020204" pitchFamily="66" charset="0"/>
              </a:rPr>
              <a:t>Unicode Consortium</a:t>
            </a:r>
            <a:r>
              <a:rPr lang="en-US" dirty="0">
                <a:latin typeface="Comic Sans MS" panose="030F0702030302020204" pitchFamily="66" charset="0"/>
              </a:rPr>
              <a:t> established a universal encoding system called </a:t>
            </a:r>
            <a:r>
              <a:rPr lang="en-US" b="1" dirty="0">
                <a:solidFill>
                  <a:srgbClr val="00B0F0"/>
                </a:solidFill>
                <a:latin typeface="Comic Sans MS" panose="030F0702030302020204" pitchFamily="66" charset="0"/>
              </a:rPr>
              <a:t>Unicode</a:t>
            </a:r>
            <a:r>
              <a:rPr lang="en-US" dirty="0">
                <a:latin typeface="Comic Sans MS" panose="030F0702030302020204" pitchFamily="66" charset="0"/>
              </a:rPr>
              <a:t>.</a:t>
            </a:r>
            <a:endParaRPr lang="en-IN" dirty="0">
              <a:latin typeface="Comic Sans MS" panose="030F0702030302020204" pitchFamily="66" charset="0"/>
            </a:endParaRPr>
          </a:p>
        </p:txBody>
      </p:sp>
    </p:spTree>
    <p:extLst>
      <p:ext uri="{BB962C8B-B14F-4D97-AF65-F5344CB8AC3E}">
        <p14:creationId xmlns:p14="http://schemas.microsoft.com/office/powerpoint/2010/main" val="363121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555</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Comic Sans MS</vt:lpstr>
      <vt:lpstr>Times New Roman</vt:lpstr>
      <vt:lpstr>Office Theme</vt:lpstr>
      <vt:lpstr>Multimedia Systems Lecture – 5</vt:lpstr>
      <vt:lpstr>Digital Representation of Text</vt:lpstr>
      <vt:lpstr>ASCII</vt:lpstr>
      <vt:lpstr>PowerPoint Presentation</vt:lpstr>
      <vt:lpstr>How encoding ASCII works</vt:lpstr>
      <vt:lpstr>PowerPoint Presentation</vt:lpstr>
      <vt:lpstr>PowerPoint Presentation</vt:lpstr>
      <vt:lpstr>PowerPoint Presentation</vt:lpstr>
      <vt:lpstr>Extended ASCII</vt:lpstr>
      <vt:lpstr>Unicode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4</dc:title>
  <dc:creator>Windows User</dc:creator>
  <cp:lastModifiedBy>Windows User</cp:lastModifiedBy>
  <cp:revision>24</cp:revision>
  <dcterms:created xsi:type="dcterms:W3CDTF">2022-01-16T17:00:22Z</dcterms:created>
  <dcterms:modified xsi:type="dcterms:W3CDTF">2022-01-18T06:31:31Z</dcterms:modified>
</cp:coreProperties>
</file>