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C2640E-ED72-405F-96BD-765EFCCA4A0A}"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42699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2640E-ED72-405F-96BD-765EFCCA4A0A}"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356014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2640E-ED72-405F-96BD-765EFCCA4A0A}"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37831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2640E-ED72-405F-96BD-765EFCCA4A0A}"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301865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2640E-ED72-405F-96BD-765EFCCA4A0A}"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194917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C2640E-ED72-405F-96BD-765EFCCA4A0A}"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30431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C2640E-ED72-405F-96BD-765EFCCA4A0A}" type="datetimeFigureOut">
              <a:rPr lang="en-IN" smtClean="0"/>
              <a:t>18-01-2022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219745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C2640E-ED72-405F-96BD-765EFCCA4A0A}" type="datetimeFigureOut">
              <a:rPr lang="en-IN" smtClean="0"/>
              <a:t>18-01-2022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12046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2640E-ED72-405F-96BD-765EFCCA4A0A}" type="datetimeFigureOut">
              <a:rPr lang="en-IN" smtClean="0"/>
              <a:t>18-01-2022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6956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2640E-ED72-405F-96BD-765EFCCA4A0A}"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78582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2640E-ED72-405F-96BD-765EFCCA4A0A}"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74816-141A-4CD5-BDC6-BDC6085CAFF3}" type="slidenum">
              <a:rPr lang="en-IN" smtClean="0"/>
              <a:t>‹#›</a:t>
            </a:fld>
            <a:endParaRPr lang="en-IN"/>
          </a:p>
        </p:txBody>
      </p:sp>
    </p:spTree>
    <p:extLst>
      <p:ext uri="{BB962C8B-B14F-4D97-AF65-F5344CB8AC3E}">
        <p14:creationId xmlns:p14="http://schemas.microsoft.com/office/powerpoint/2010/main" val="158661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2640E-ED72-405F-96BD-765EFCCA4A0A}" type="datetimeFigureOut">
              <a:rPr lang="en-IN" smtClean="0"/>
              <a:t>18-01-2022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74816-141A-4CD5-BDC6-BDC6085CAFF3}" type="slidenum">
              <a:rPr lang="en-IN" smtClean="0"/>
              <a:t>‹#›</a:t>
            </a:fld>
            <a:endParaRPr lang="en-IN"/>
          </a:p>
        </p:txBody>
      </p:sp>
    </p:spTree>
    <p:extLst>
      <p:ext uri="{BB962C8B-B14F-4D97-AF65-F5344CB8AC3E}">
        <p14:creationId xmlns:p14="http://schemas.microsoft.com/office/powerpoint/2010/main" val="167830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International/questions/qa-what-is-encoding-data/2325.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6</a:t>
            </a:r>
            <a:endParaRPr lang="en-IN" dirty="0"/>
          </a:p>
        </p:txBody>
      </p:sp>
      <p:sp>
        <p:nvSpPr>
          <p:cNvPr id="3" name="Subtitle 2"/>
          <p:cNvSpPr>
            <a:spLocks noGrp="1"/>
          </p:cNvSpPr>
          <p:nvPr>
            <p:ph type="subTitle" idx="1"/>
          </p:nvPr>
        </p:nvSpPr>
        <p:spPr/>
        <p:txBody>
          <a:bodyPr>
            <a:normAutofit lnSpcReduction="10000"/>
          </a:bodyPr>
          <a:lstStyle/>
          <a:p>
            <a:r>
              <a:rPr lang="en-IN" i="1" dirty="0">
                <a:sym typeface="+mn-ea"/>
              </a:rPr>
              <a:t>By</a:t>
            </a:r>
          </a:p>
          <a:p>
            <a:r>
              <a:rPr lang="en-IN" dirty="0" err="1">
                <a:latin typeface="Comic Sans MS" panose="030F0702030302020204" pitchFamily="66" charset="0"/>
                <a:sym typeface="+mn-ea"/>
              </a:rPr>
              <a:t>Dr.</a:t>
            </a:r>
            <a:r>
              <a:rPr lang="en-IN" dirty="0">
                <a:latin typeface="Comic Sans MS" panose="030F0702030302020204" pitchFamily="66" charset="0"/>
                <a:sym typeface="+mn-ea"/>
              </a:rPr>
              <a:t> </a:t>
            </a:r>
            <a:r>
              <a:rPr lang="en-IN" dirty="0" err="1">
                <a:latin typeface="Comic Sans MS" panose="030F0702030302020204" pitchFamily="66" charset="0"/>
                <a:sym typeface="+mn-ea"/>
              </a:rPr>
              <a:t>Priyambada</a:t>
            </a:r>
            <a:r>
              <a:rPr lang="en-IN" dirty="0">
                <a:latin typeface="Comic Sans MS" panose="030F0702030302020204" pitchFamily="66" charset="0"/>
                <a:sym typeface="+mn-ea"/>
              </a:rPr>
              <a:t> </a:t>
            </a:r>
            <a:r>
              <a:rPr lang="en-IN" dirty="0" err="1">
                <a:latin typeface="Comic Sans MS" panose="030F0702030302020204" pitchFamily="66" charset="0"/>
                <a:sym typeface="+mn-ea"/>
              </a:rPr>
              <a:t>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354602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5066620"/>
          </a:xfrm>
        </p:spPr>
        <p:txBody>
          <a:bodyPr/>
          <a:lstStyle/>
          <a:p>
            <a:pPr>
              <a:lnSpc>
                <a:spcPct val="100000"/>
              </a:lnSpc>
            </a:pPr>
            <a:r>
              <a:rPr lang="en-IN" dirty="0" smtClean="0">
                <a:latin typeface="Comic Sans MS" panose="030F0702030302020204" pitchFamily="66" charset="0"/>
              </a:rPr>
              <a:t>UTF-16 and UTF-32 suffers from two major problems</a:t>
            </a:r>
          </a:p>
          <a:p>
            <a:pPr lvl="1">
              <a:lnSpc>
                <a:spcPct val="100000"/>
              </a:lnSpc>
            </a:pPr>
            <a:r>
              <a:rPr lang="en-US" dirty="0">
                <a:latin typeface="Comic Sans MS" panose="030F0702030302020204" pitchFamily="66" charset="0"/>
              </a:rPr>
              <a:t>Unicode uses ASCII for the English language, so A is still 65. However, encoded in 32 bits, the binary representation for the letter A would </a:t>
            </a:r>
            <a:r>
              <a:rPr lang="en-US" dirty="0" smtClean="0">
                <a:latin typeface="Comic Sans MS" panose="030F0702030302020204" pitchFamily="66" charset="0"/>
              </a:rPr>
              <a:t>be 000000000000000000000000000000000001000001</a:t>
            </a:r>
            <a:r>
              <a:rPr lang="en-US" dirty="0">
                <a:latin typeface="Comic Sans MS" panose="030F0702030302020204" pitchFamily="66" charset="0"/>
              </a:rPr>
              <a:t>. This wastes a lot of valuable space</a:t>
            </a:r>
            <a:r>
              <a:rPr lang="en-US" dirty="0" smtClean="0">
                <a:latin typeface="Comic Sans MS" panose="030F0702030302020204" pitchFamily="66" charset="0"/>
              </a:rPr>
              <a:t>!</a:t>
            </a:r>
          </a:p>
          <a:p>
            <a:pPr lvl="1">
              <a:lnSpc>
                <a:spcPct val="100000"/>
              </a:lnSpc>
            </a:pPr>
            <a:r>
              <a:rPr lang="en-US" dirty="0">
                <a:latin typeface="Comic Sans MS" panose="030F0702030302020204" pitchFamily="66" charset="0"/>
              </a:rPr>
              <a:t>Many older computers interpret eight zeros in a row (a null) as the end of a string of characters. So these computers wouldn’t send any characters that came after eight zeros in a row (they wouldn’t send an A if it was represented as 000000000000000000000000000000000001000001).</a:t>
            </a:r>
          </a:p>
          <a:p>
            <a:pPr marL="457200" lvl="1" indent="0">
              <a:buNone/>
            </a:pPr>
            <a:endParaRPr lang="en-IN" dirty="0"/>
          </a:p>
        </p:txBody>
      </p:sp>
    </p:spTree>
    <p:extLst>
      <p:ext uri="{BB962C8B-B14F-4D97-AF65-F5344CB8AC3E}">
        <p14:creationId xmlns:p14="http://schemas.microsoft.com/office/powerpoint/2010/main" val="194489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How UTF -8 encoding works</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566421"/>
          </a:xfrm>
        </p:spPr>
        <p:txBody>
          <a:bodyPr>
            <a:normAutofit fontScale="92500" lnSpcReduction="20000"/>
          </a:bodyPr>
          <a:lstStyle/>
          <a:p>
            <a:pPr algn="just">
              <a:lnSpc>
                <a:spcPct val="110000"/>
              </a:lnSpc>
            </a:pPr>
            <a:r>
              <a:rPr lang="en-US" dirty="0">
                <a:latin typeface="Comic Sans MS" panose="030F0702030302020204" pitchFamily="66" charset="0"/>
              </a:rPr>
              <a:t>The Unicode encoding method </a:t>
            </a:r>
            <a:r>
              <a:rPr lang="en-US" b="1" dirty="0">
                <a:latin typeface="Comic Sans MS" panose="030F0702030302020204" pitchFamily="66" charset="0"/>
              </a:rPr>
              <a:t>UTF-8</a:t>
            </a:r>
            <a:r>
              <a:rPr lang="en-US" dirty="0">
                <a:latin typeface="Comic Sans MS" panose="030F0702030302020204" pitchFamily="66" charset="0"/>
              </a:rPr>
              <a:t> solves these </a:t>
            </a:r>
            <a:r>
              <a:rPr lang="en-US" dirty="0" smtClean="0">
                <a:latin typeface="Comic Sans MS" panose="030F0702030302020204" pitchFamily="66" charset="0"/>
              </a:rPr>
              <a:t>problems of UTF-16 and UTF-32. It works like as follows.</a:t>
            </a:r>
          </a:p>
          <a:p>
            <a:pPr lvl="1" algn="just">
              <a:lnSpc>
                <a:spcPct val="110000"/>
              </a:lnSpc>
            </a:pPr>
            <a:r>
              <a:rPr lang="en-US" dirty="0">
                <a:latin typeface="Comic Sans MS" panose="030F0702030302020204" pitchFamily="66" charset="0"/>
              </a:rPr>
              <a:t>Up to character number 128, the regular ASCII value is used (so for example A is 01000001</a:t>
            </a:r>
            <a:r>
              <a:rPr lang="en-US" dirty="0" smtClean="0">
                <a:latin typeface="Comic Sans MS" panose="030F0702030302020204" pitchFamily="66" charset="0"/>
              </a:rPr>
              <a:t>)</a:t>
            </a:r>
          </a:p>
          <a:p>
            <a:pPr lvl="1" algn="just">
              <a:lnSpc>
                <a:spcPct val="110000"/>
              </a:lnSpc>
            </a:pPr>
            <a:r>
              <a:rPr lang="en-US" dirty="0">
                <a:latin typeface="Comic Sans MS" panose="030F0702030302020204" pitchFamily="66" charset="0"/>
              </a:rPr>
              <a:t>For any character beyond 128, UTF-8 separates the code into two bytes and adding ‘110’ to the start of first byte to show that it is a beginning byte, and ‘10’ to the start of second byte to show that it follows the first byte</a:t>
            </a:r>
            <a:r>
              <a:rPr lang="en-US" dirty="0" smtClean="0">
                <a:latin typeface="Comic Sans MS" panose="030F0702030302020204" pitchFamily="66" charset="0"/>
              </a:rPr>
              <a:t>.</a:t>
            </a:r>
          </a:p>
          <a:p>
            <a:pPr lvl="1" algn="just">
              <a:lnSpc>
                <a:spcPct val="110000"/>
              </a:lnSpc>
            </a:pPr>
            <a:r>
              <a:rPr lang="en-US" dirty="0">
                <a:latin typeface="Comic Sans MS" panose="030F0702030302020204" pitchFamily="66" charset="0"/>
              </a:rPr>
              <a:t>So, for each character beyond number 128, you have two bytes</a:t>
            </a:r>
            <a:r>
              <a:rPr lang="en-US" dirty="0" smtClean="0">
                <a:latin typeface="Comic Sans MS" panose="030F0702030302020204" pitchFamily="66" charset="0"/>
              </a:rPr>
              <a:t>:</a:t>
            </a:r>
          </a:p>
          <a:p>
            <a:pPr marL="457200" lvl="1" indent="0" algn="just">
              <a:lnSpc>
                <a:spcPct val="110000"/>
              </a:lnSpc>
              <a:buNone/>
            </a:pPr>
            <a:r>
              <a:rPr lang="en-US" dirty="0">
                <a:latin typeface="Comic Sans MS" panose="030F0702030302020204" pitchFamily="66" charset="0"/>
              </a:rPr>
              <a:t>	</a:t>
            </a:r>
            <a:r>
              <a:rPr lang="en-US" dirty="0" smtClean="0">
                <a:latin typeface="Comic Sans MS" panose="030F0702030302020204" pitchFamily="66" charset="0"/>
              </a:rPr>
              <a:t>		</a:t>
            </a:r>
            <a:r>
              <a:rPr lang="en-US" dirty="0" smtClean="0">
                <a:solidFill>
                  <a:srgbClr val="00B0F0"/>
                </a:solidFill>
                <a:latin typeface="Comic Sans MS" panose="030F0702030302020204" pitchFamily="66" charset="0"/>
              </a:rPr>
              <a:t>[110×××××] [10××××××]      [1100010 1][100001 01]</a:t>
            </a:r>
          </a:p>
          <a:p>
            <a:pPr lvl="1" algn="just">
              <a:lnSpc>
                <a:spcPct val="110000"/>
              </a:lnSpc>
            </a:pPr>
            <a:r>
              <a:rPr lang="en-US" dirty="0">
                <a:latin typeface="Comic Sans MS" panose="030F0702030302020204" pitchFamily="66" charset="0"/>
              </a:rPr>
              <a:t>And you just fill in the binary for the number in between</a:t>
            </a:r>
            <a:r>
              <a:rPr lang="en-US" dirty="0" smtClean="0">
                <a:latin typeface="Comic Sans MS" panose="030F0702030302020204" pitchFamily="66" charset="0"/>
              </a:rPr>
              <a:t>:</a:t>
            </a:r>
          </a:p>
          <a:p>
            <a:pPr marL="457200" lvl="1" indent="0" algn="just">
              <a:lnSpc>
                <a:spcPct val="110000"/>
              </a:lnSpc>
              <a:buNone/>
            </a:pPr>
            <a:r>
              <a:rPr lang="en-US" dirty="0">
                <a:latin typeface="Comic Sans MS" panose="030F0702030302020204" pitchFamily="66" charset="0"/>
              </a:rPr>
              <a:t>	</a:t>
            </a:r>
            <a:r>
              <a:rPr lang="en-US" dirty="0" smtClean="0">
                <a:latin typeface="Comic Sans MS" panose="030F0702030302020204" pitchFamily="66" charset="0"/>
              </a:rPr>
              <a:t> [11000101][10000101] (that’s the number 325 -&gt; 00101000101)</a:t>
            </a:r>
            <a:r>
              <a:rPr lang="en-US" dirty="0"/>
              <a:t>	</a:t>
            </a:r>
            <a:endParaRPr lang="en-US" dirty="0" smtClean="0"/>
          </a:p>
          <a:p>
            <a:endParaRPr lang="en-IN" dirty="0"/>
          </a:p>
        </p:txBody>
      </p:sp>
    </p:spTree>
    <p:extLst>
      <p:ext uri="{BB962C8B-B14F-4D97-AF65-F5344CB8AC3E}">
        <p14:creationId xmlns:p14="http://schemas.microsoft.com/office/powerpoint/2010/main" val="71569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846"/>
            <a:ext cx="10515600" cy="4962117"/>
          </a:xfrm>
        </p:spPr>
        <p:txBody>
          <a:bodyPr/>
          <a:lstStyle/>
          <a:p>
            <a:r>
              <a:rPr lang="en-US" dirty="0">
                <a:latin typeface="Comic Sans MS" panose="030F0702030302020204" pitchFamily="66" charset="0"/>
              </a:rPr>
              <a:t>This works for the first 2048 characters</a:t>
            </a:r>
            <a:r>
              <a:rPr lang="en-US" dirty="0" smtClean="0">
                <a:latin typeface="Comic Sans MS" panose="030F0702030302020204" pitchFamily="66" charset="0"/>
              </a:rPr>
              <a:t>.</a:t>
            </a:r>
          </a:p>
          <a:p>
            <a:pPr marL="0" indent="0">
              <a:buNone/>
            </a:pPr>
            <a:endParaRPr lang="en-US" dirty="0" smtClean="0">
              <a:latin typeface="Comic Sans MS" panose="030F0702030302020204" pitchFamily="66" charset="0"/>
            </a:endParaRPr>
          </a:p>
          <a:p>
            <a:r>
              <a:rPr lang="en-US" dirty="0" smtClean="0">
                <a:latin typeface="Comic Sans MS" panose="030F0702030302020204" pitchFamily="66" charset="0"/>
              </a:rPr>
              <a:t> </a:t>
            </a:r>
            <a:r>
              <a:rPr lang="en-US" dirty="0">
                <a:latin typeface="Comic Sans MS" panose="030F0702030302020204" pitchFamily="66" charset="0"/>
              </a:rPr>
              <a:t>For characters beyond that, one more ‘1’ is added at the beginning of the first byte and a third byte is also used</a:t>
            </a:r>
            <a:r>
              <a:rPr lang="en-US" dirty="0" smtClean="0">
                <a:latin typeface="Comic Sans MS" panose="030F0702030302020204" pitchFamily="66" charset="0"/>
              </a:rPr>
              <a:t>:</a:t>
            </a:r>
          </a:p>
          <a:p>
            <a:pPr marL="0" lvl="1" indent="0">
              <a:spcBef>
                <a:spcPts val="1000"/>
              </a:spcBef>
              <a:buNone/>
            </a:pPr>
            <a:r>
              <a:rPr lang="en-US" dirty="0" smtClean="0">
                <a:solidFill>
                  <a:srgbClr val="00B0F0"/>
                </a:solidFill>
                <a:latin typeface="Comic Sans MS" panose="030F0702030302020204" pitchFamily="66" charset="0"/>
              </a:rPr>
              <a:t>		</a:t>
            </a:r>
            <a:r>
              <a:rPr lang="en-US" sz="2800" dirty="0" smtClean="0">
                <a:solidFill>
                  <a:srgbClr val="00B0F0"/>
                </a:solidFill>
                <a:latin typeface="Comic Sans MS" panose="030F0702030302020204" pitchFamily="66" charset="0"/>
              </a:rPr>
              <a:t>[</a:t>
            </a:r>
            <a:r>
              <a:rPr lang="en-US" sz="2800" dirty="0">
                <a:solidFill>
                  <a:srgbClr val="00B0F0"/>
                </a:solidFill>
                <a:latin typeface="Comic Sans MS" panose="030F0702030302020204" pitchFamily="66" charset="0"/>
              </a:rPr>
              <a:t>1110××××] [10××××××] [10</a:t>
            </a:r>
            <a:r>
              <a:rPr lang="en-US" sz="2800" dirty="0" smtClean="0">
                <a:solidFill>
                  <a:srgbClr val="00B0F0"/>
                </a:solidFill>
                <a:latin typeface="Comic Sans MS" panose="030F0702030302020204" pitchFamily="66" charset="0"/>
              </a:rPr>
              <a:t>××××××]</a:t>
            </a:r>
          </a:p>
          <a:p>
            <a:pPr marL="0" lvl="1" indent="0">
              <a:spcBef>
                <a:spcPts val="1000"/>
              </a:spcBef>
              <a:buNone/>
            </a:pPr>
            <a:endParaRPr lang="en-US" dirty="0" smtClean="0">
              <a:latin typeface="Comic Sans MS" panose="030F0702030302020204" pitchFamily="66" charset="0"/>
            </a:endParaRPr>
          </a:p>
          <a:p>
            <a:r>
              <a:rPr lang="en-US" dirty="0">
                <a:latin typeface="Comic Sans MS" panose="030F0702030302020204" pitchFamily="66" charset="0"/>
              </a:rPr>
              <a:t>This gives you 16 spaces for binary code. In this manner, UTF-8 goes up to four bytes:</a:t>
            </a:r>
            <a:endParaRPr lang="en-US" dirty="0" smtClean="0">
              <a:latin typeface="Comic Sans MS" panose="030F0702030302020204" pitchFamily="66" charset="0"/>
            </a:endParaRPr>
          </a:p>
          <a:p>
            <a:pPr marL="0" lvl="1" indent="0">
              <a:spcBef>
                <a:spcPts val="1000"/>
              </a:spcBef>
              <a:buNone/>
            </a:pPr>
            <a:r>
              <a:rPr lang="en-US" dirty="0" smtClean="0">
                <a:solidFill>
                  <a:srgbClr val="00B0F0"/>
                </a:solidFill>
                <a:latin typeface="Comic Sans MS" panose="030F0702030302020204" pitchFamily="66" charset="0"/>
              </a:rPr>
              <a:t>	</a:t>
            </a:r>
            <a:r>
              <a:rPr lang="en-US" sz="2800" dirty="0" smtClean="0">
                <a:solidFill>
                  <a:srgbClr val="00B0F0"/>
                </a:solidFill>
                <a:latin typeface="Comic Sans MS" panose="030F0702030302020204" pitchFamily="66" charset="0"/>
              </a:rPr>
              <a:t>[11110×××] </a:t>
            </a:r>
            <a:r>
              <a:rPr lang="en-US" sz="2800" dirty="0">
                <a:solidFill>
                  <a:srgbClr val="00B0F0"/>
                </a:solidFill>
                <a:latin typeface="Comic Sans MS" panose="030F0702030302020204" pitchFamily="66" charset="0"/>
              </a:rPr>
              <a:t>[10××××××] [10</a:t>
            </a:r>
            <a:r>
              <a:rPr lang="en-US" sz="2800" dirty="0" smtClean="0">
                <a:solidFill>
                  <a:srgbClr val="00B0F0"/>
                </a:solidFill>
                <a:latin typeface="Comic Sans MS" panose="030F0702030302020204" pitchFamily="66" charset="0"/>
              </a:rPr>
              <a:t>××××××] </a:t>
            </a:r>
            <a:r>
              <a:rPr lang="en-US" sz="2800" dirty="0">
                <a:solidFill>
                  <a:srgbClr val="00B0F0"/>
                </a:solidFill>
                <a:latin typeface="Comic Sans MS" panose="030F0702030302020204" pitchFamily="66" charset="0"/>
              </a:rPr>
              <a:t>[10××××××] </a:t>
            </a:r>
            <a:endParaRPr lang="en-US" sz="2800" dirty="0">
              <a:latin typeface="Comic Sans MS" panose="030F0702030302020204" pitchFamily="66" charset="0"/>
            </a:endParaRPr>
          </a:p>
          <a:p>
            <a:pPr marL="0" indent="0">
              <a:buNone/>
            </a:pPr>
            <a:endParaRPr lang="en-IN" dirty="0"/>
          </a:p>
        </p:txBody>
      </p:sp>
    </p:spTree>
    <p:extLst>
      <p:ext uri="{BB962C8B-B14F-4D97-AF65-F5344CB8AC3E}">
        <p14:creationId xmlns:p14="http://schemas.microsoft.com/office/powerpoint/2010/main" val="313705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lstStyle/>
          <a:p>
            <a:r>
              <a:rPr lang="en-IN" dirty="0" smtClean="0"/>
              <a:t>How the Devanagari </a:t>
            </a:r>
            <a:r>
              <a:rPr lang="en-IN" dirty="0"/>
              <a:t>character </a:t>
            </a:r>
            <a:r>
              <a:rPr lang="hi-IN" dirty="0">
                <a:hlinkClick r:id="rId2"/>
              </a:rPr>
              <a:t>क</a:t>
            </a:r>
            <a:r>
              <a:rPr lang="hi-IN" dirty="0"/>
              <a:t>, </a:t>
            </a:r>
            <a:r>
              <a:rPr lang="en-IN" dirty="0"/>
              <a:t>with code point </a:t>
            </a:r>
            <a:r>
              <a:rPr lang="en-IN" dirty="0" smtClean="0"/>
              <a:t>2325 can be represented in UTF-8, UTF-16 and UTF-32.</a:t>
            </a:r>
            <a:endParaRPr lang="en-IN" dirty="0"/>
          </a:p>
        </p:txBody>
      </p:sp>
    </p:spTree>
    <p:extLst>
      <p:ext uri="{BB962C8B-B14F-4D97-AF65-F5344CB8AC3E}">
        <p14:creationId xmlns:p14="http://schemas.microsoft.com/office/powerpoint/2010/main" val="319184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Text File Formats</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lstStyle/>
          <a:p>
            <a:r>
              <a:rPr lang="en-IN" dirty="0" smtClean="0">
                <a:latin typeface="Comic Sans MS" panose="030F0702030302020204" pitchFamily="66" charset="0"/>
              </a:rPr>
              <a:t>Text can be in the form of plain text or rich text. </a:t>
            </a:r>
          </a:p>
          <a:p>
            <a:pPr marL="0" indent="0">
              <a:buNone/>
            </a:pPr>
            <a:r>
              <a:rPr lang="en-IN" dirty="0" smtClean="0">
                <a:solidFill>
                  <a:srgbClr val="00B0F0"/>
                </a:solidFill>
                <a:latin typeface="Comic Sans MS" panose="030F0702030302020204" pitchFamily="66" charset="0"/>
              </a:rPr>
              <a:t>Plain Text:</a:t>
            </a:r>
          </a:p>
          <a:p>
            <a:r>
              <a:rPr lang="en-US" dirty="0">
                <a:latin typeface="Comic Sans MS" panose="030F0702030302020204" pitchFamily="66" charset="0"/>
              </a:rPr>
              <a:t>Plain text is a text with no styles attached or embedded with it</a:t>
            </a:r>
            <a:r>
              <a:rPr lang="en-US" dirty="0" smtClean="0">
                <a:latin typeface="Comic Sans MS" panose="030F0702030302020204" pitchFamily="66" charset="0"/>
              </a:rPr>
              <a:t>.</a:t>
            </a:r>
          </a:p>
          <a:p>
            <a:r>
              <a:rPr lang="en-US" dirty="0" smtClean="0">
                <a:latin typeface="Comic Sans MS" panose="030F0702030302020204" pitchFamily="66" charset="0"/>
              </a:rPr>
              <a:t> </a:t>
            </a:r>
            <a:r>
              <a:rPr lang="en-US" dirty="0">
                <a:latin typeface="Comic Sans MS" panose="030F0702030302020204" pitchFamily="66" charset="0"/>
              </a:rPr>
              <a:t>It is just a plain text i.e. simple text</a:t>
            </a:r>
            <a:r>
              <a:rPr lang="en-US" dirty="0" smtClean="0">
                <a:latin typeface="Comic Sans MS" panose="030F0702030302020204" pitchFamily="66" charset="0"/>
              </a:rPr>
              <a:t>.</a:t>
            </a:r>
          </a:p>
          <a:p>
            <a:r>
              <a:rPr lang="en-US" dirty="0" smtClean="0">
                <a:latin typeface="Comic Sans MS" panose="030F0702030302020204" pitchFamily="66" charset="0"/>
              </a:rPr>
              <a:t> </a:t>
            </a:r>
            <a:r>
              <a:rPr lang="en-US" dirty="0">
                <a:latin typeface="Comic Sans MS" panose="030F0702030302020204" pitchFamily="66" charset="0"/>
              </a:rPr>
              <a:t>It was created by American Hardware Designers in the 60s 70s. And the files with plain text are saved with .txt or .TXT extension.</a:t>
            </a:r>
            <a:endParaRPr lang="en-IN" dirty="0">
              <a:solidFill>
                <a:srgbClr val="00B0F0"/>
              </a:solidFill>
              <a:latin typeface="Comic Sans MS" panose="030F0702030302020204" pitchFamily="66" charset="0"/>
            </a:endParaRPr>
          </a:p>
        </p:txBody>
      </p:sp>
    </p:spTree>
    <p:extLst>
      <p:ext uri="{BB962C8B-B14F-4D97-AF65-F5344CB8AC3E}">
        <p14:creationId xmlns:p14="http://schemas.microsoft.com/office/powerpoint/2010/main" val="250166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590903"/>
          </a:xfrm>
        </p:spPr>
        <p:txBody>
          <a:bodyPr>
            <a:normAutofit fontScale="70000" lnSpcReduction="20000"/>
          </a:bodyPr>
          <a:lstStyle/>
          <a:p>
            <a:pPr marL="0" indent="0" fontAlgn="base">
              <a:lnSpc>
                <a:spcPct val="120000"/>
              </a:lnSpc>
              <a:buNone/>
            </a:pPr>
            <a:r>
              <a:rPr lang="en-US" b="1" dirty="0">
                <a:latin typeface="Comic Sans MS" panose="030F0702030302020204" pitchFamily="66" charset="0"/>
              </a:rPr>
              <a:t>Advantages of plain text –</a:t>
            </a:r>
            <a:endParaRPr lang="en-US" dirty="0">
              <a:latin typeface="Comic Sans MS" panose="030F0702030302020204" pitchFamily="66" charset="0"/>
            </a:endParaRPr>
          </a:p>
          <a:p>
            <a:pPr fontAlgn="base">
              <a:lnSpc>
                <a:spcPct val="120000"/>
              </a:lnSpc>
            </a:pPr>
            <a:r>
              <a:rPr lang="en-US" dirty="0">
                <a:latin typeface="Comic Sans MS" panose="030F0702030302020204" pitchFamily="66" charset="0"/>
              </a:rPr>
              <a:t>if you write something in plain text then whenever you open that file on any machine then the end result will be same that is it will show the text as it is on every system. Unlike rich text if you format the text and add the styles to it then it might create problem if the end person doesn’t have suitable app for it then it will distort its styles as a result it will leave a bad impression on the user.</a:t>
            </a:r>
          </a:p>
          <a:p>
            <a:pPr fontAlgn="base">
              <a:lnSpc>
                <a:spcPct val="120000"/>
              </a:lnSpc>
            </a:pPr>
            <a:r>
              <a:rPr lang="en-US" dirty="0">
                <a:latin typeface="Comic Sans MS" panose="030F0702030302020204" pitchFamily="66" charset="0"/>
              </a:rPr>
              <a:t>It is fast and flexible as it doesn’t uses styles and formatting therefore it is fast and flexible.</a:t>
            </a:r>
          </a:p>
          <a:p>
            <a:pPr fontAlgn="base">
              <a:lnSpc>
                <a:spcPct val="120000"/>
              </a:lnSpc>
            </a:pPr>
            <a:r>
              <a:rPr lang="en-US" dirty="0">
                <a:latin typeface="Comic Sans MS" panose="030F0702030302020204" pitchFamily="66" charset="0"/>
              </a:rPr>
              <a:t>file size of plain text format is less as compared to rich text format</a:t>
            </a:r>
            <a:r>
              <a:rPr lang="en-US" dirty="0" smtClean="0">
                <a:latin typeface="Comic Sans MS" panose="030F0702030302020204" pitchFamily="66" charset="0"/>
              </a:rPr>
              <a:t>.</a:t>
            </a:r>
          </a:p>
          <a:p>
            <a:pPr marL="0" indent="0" fontAlgn="base">
              <a:lnSpc>
                <a:spcPct val="120000"/>
              </a:lnSpc>
              <a:buNone/>
            </a:pPr>
            <a:r>
              <a:rPr lang="en-US" b="1" dirty="0">
                <a:latin typeface="Comic Sans MS" panose="030F0702030302020204" pitchFamily="66" charset="0"/>
              </a:rPr>
              <a:t>Disadvantages of plain text –</a:t>
            </a:r>
            <a:endParaRPr lang="en-US" dirty="0">
              <a:latin typeface="Comic Sans MS" panose="030F0702030302020204" pitchFamily="66" charset="0"/>
            </a:endParaRPr>
          </a:p>
          <a:p>
            <a:pPr fontAlgn="base">
              <a:lnSpc>
                <a:spcPct val="120000"/>
              </a:lnSpc>
            </a:pPr>
            <a:r>
              <a:rPr lang="en-US" dirty="0">
                <a:latin typeface="Comic Sans MS" panose="030F0702030302020204" pitchFamily="66" charset="0"/>
              </a:rPr>
              <a:t>In the todays era almost 90% of the  word processor uses rich text format.</a:t>
            </a:r>
          </a:p>
          <a:p>
            <a:pPr fontAlgn="base">
              <a:lnSpc>
                <a:spcPct val="120000"/>
              </a:lnSpc>
            </a:pPr>
            <a:r>
              <a:rPr lang="en-US" dirty="0">
                <a:latin typeface="Comic Sans MS" panose="030F0702030302020204" pitchFamily="66" charset="0"/>
              </a:rPr>
              <a:t>It looks very basic i.e. without styles.</a:t>
            </a:r>
          </a:p>
          <a:p>
            <a:pPr fontAlgn="base">
              <a:lnSpc>
                <a:spcPct val="120000"/>
              </a:lnSpc>
            </a:pPr>
            <a:r>
              <a:rPr lang="en-US" dirty="0">
                <a:latin typeface="Comic Sans MS" panose="030F0702030302020204" pitchFamily="66" charset="0"/>
              </a:rPr>
              <a:t>To read the plain text it becomes boring sometimes.</a:t>
            </a:r>
          </a:p>
          <a:p>
            <a:pPr fontAlgn="base"/>
            <a:endParaRPr lang="en-US" dirty="0"/>
          </a:p>
          <a:p>
            <a:endParaRPr lang="en-IN" dirty="0"/>
          </a:p>
        </p:txBody>
      </p:sp>
    </p:spTree>
    <p:extLst>
      <p:ext uri="{BB962C8B-B14F-4D97-AF65-F5344CB8AC3E}">
        <p14:creationId xmlns:p14="http://schemas.microsoft.com/office/powerpoint/2010/main" val="124600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lstStyle/>
          <a:p>
            <a:pPr marL="0" indent="0">
              <a:buNone/>
            </a:pPr>
            <a:r>
              <a:rPr lang="en-IN" b="1" dirty="0" smtClean="0">
                <a:solidFill>
                  <a:srgbClr val="00B0F0"/>
                </a:solidFill>
                <a:latin typeface="Comic Sans MS" panose="030F0702030302020204" pitchFamily="66" charset="0"/>
              </a:rPr>
              <a:t>RICH </a:t>
            </a:r>
            <a:r>
              <a:rPr lang="en-IN" b="1" dirty="0">
                <a:solidFill>
                  <a:srgbClr val="00B0F0"/>
                </a:solidFill>
                <a:latin typeface="Comic Sans MS" panose="030F0702030302020204" pitchFamily="66" charset="0"/>
              </a:rPr>
              <a:t>TEXT </a:t>
            </a:r>
            <a:r>
              <a:rPr lang="en-IN" b="1" dirty="0" smtClean="0">
                <a:solidFill>
                  <a:srgbClr val="00B0F0"/>
                </a:solidFill>
                <a:latin typeface="Comic Sans MS" panose="030F0702030302020204" pitchFamily="66" charset="0"/>
              </a:rPr>
              <a:t>:</a:t>
            </a:r>
          </a:p>
          <a:p>
            <a:r>
              <a:rPr lang="en-US" dirty="0">
                <a:latin typeface="Comic Sans MS" panose="030F0702030302020204" pitchFamily="66" charset="0"/>
              </a:rPr>
              <a:t>Rich text is a text with styles attached or embedded with it so whenever you are copying the rich text and pasting to editor which support rich text then it will automatically include all the styles formatting spacing etc</a:t>
            </a:r>
            <a:r>
              <a:rPr lang="en-US" dirty="0" smtClean="0">
                <a:latin typeface="Comic Sans MS" panose="030F0702030302020204" pitchFamily="66" charset="0"/>
              </a:rPr>
              <a:t>.</a:t>
            </a:r>
          </a:p>
          <a:p>
            <a:pPr marL="0" indent="0">
              <a:buNone/>
            </a:pPr>
            <a:endParaRPr lang="en-US" dirty="0" smtClean="0">
              <a:latin typeface="Comic Sans MS" panose="030F0702030302020204" pitchFamily="66" charset="0"/>
            </a:endParaRPr>
          </a:p>
          <a:p>
            <a:r>
              <a:rPr lang="en-US" dirty="0">
                <a:latin typeface="Comic Sans MS" panose="030F0702030302020204" pitchFamily="66" charset="0"/>
              </a:rPr>
              <a:t>Rich text format was created by Microsoft in 80s and they discontinued the development of rich text in </a:t>
            </a:r>
            <a:r>
              <a:rPr lang="en-US" dirty="0" smtClean="0">
                <a:latin typeface="Comic Sans MS" panose="030F0702030302020204" pitchFamily="66" charset="0"/>
              </a:rPr>
              <a:t>2008. Rich </a:t>
            </a:r>
            <a:r>
              <a:rPr lang="en-US" dirty="0">
                <a:latin typeface="Comic Sans MS" panose="030F0702030302020204" pitchFamily="66" charset="0"/>
              </a:rPr>
              <a:t>text files are usually save with .rtf or .RTF extension.</a:t>
            </a:r>
            <a:endParaRPr lang="en-IN" dirty="0">
              <a:solidFill>
                <a:srgbClr val="00B0F0"/>
              </a:solidFill>
              <a:latin typeface="Comic Sans MS" panose="030F0702030302020204" pitchFamily="66" charset="0"/>
            </a:endParaRPr>
          </a:p>
        </p:txBody>
      </p:sp>
    </p:spTree>
    <p:extLst>
      <p:ext uri="{BB962C8B-B14F-4D97-AF65-F5344CB8AC3E}">
        <p14:creationId xmlns:p14="http://schemas.microsoft.com/office/powerpoint/2010/main" val="16274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447211"/>
          </a:xfrm>
        </p:spPr>
        <p:txBody>
          <a:bodyPr>
            <a:normAutofit fontScale="70000" lnSpcReduction="20000"/>
          </a:bodyPr>
          <a:lstStyle/>
          <a:p>
            <a:pPr marL="0" indent="0" fontAlgn="base">
              <a:lnSpc>
                <a:spcPct val="120000"/>
              </a:lnSpc>
              <a:buNone/>
            </a:pPr>
            <a:r>
              <a:rPr lang="en-US" b="1" dirty="0">
                <a:latin typeface="Comic Sans MS" panose="030F0702030302020204" pitchFamily="66" charset="0"/>
              </a:rPr>
              <a:t>Advantages of rich text –</a:t>
            </a:r>
            <a:endParaRPr lang="en-US" dirty="0">
              <a:latin typeface="Comic Sans MS" panose="030F0702030302020204" pitchFamily="66" charset="0"/>
            </a:endParaRPr>
          </a:p>
          <a:p>
            <a:pPr fontAlgn="base">
              <a:lnSpc>
                <a:spcPct val="120000"/>
              </a:lnSpc>
            </a:pPr>
            <a:r>
              <a:rPr lang="en-US" dirty="0">
                <a:latin typeface="Comic Sans MS" panose="030F0702030302020204" pitchFamily="66" charset="0"/>
              </a:rPr>
              <a:t>In almost 90% of word processors supports the rich text format.</a:t>
            </a:r>
          </a:p>
          <a:p>
            <a:pPr fontAlgn="base">
              <a:lnSpc>
                <a:spcPct val="120000"/>
              </a:lnSpc>
            </a:pPr>
            <a:r>
              <a:rPr lang="en-US" dirty="0">
                <a:latin typeface="Comic Sans MS" panose="030F0702030302020204" pitchFamily="66" charset="0"/>
              </a:rPr>
              <a:t>It looks interesting that a text with styles </a:t>
            </a:r>
            <a:r>
              <a:rPr lang="en-US" dirty="0" smtClean="0">
                <a:latin typeface="Comic Sans MS" panose="030F0702030302020204" pitchFamily="66" charset="0"/>
              </a:rPr>
              <a:t>rather </a:t>
            </a:r>
            <a:r>
              <a:rPr lang="en-US" dirty="0">
                <a:latin typeface="Comic Sans MS" panose="030F0702030302020204" pitchFamily="66" charset="0"/>
              </a:rPr>
              <a:t>then simple text as it include styling and formatting as a result developer learn how to style and format the text.</a:t>
            </a:r>
          </a:p>
          <a:p>
            <a:pPr fontAlgn="base">
              <a:lnSpc>
                <a:spcPct val="120000"/>
              </a:lnSpc>
            </a:pPr>
            <a:r>
              <a:rPr lang="en-US" dirty="0">
                <a:latin typeface="Comic Sans MS" panose="030F0702030302020204" pitchFamily="66" charset="0"/>
              </a:rPr>
              <a:t>To keep the end user connected to the text without getting </a:t>
            </a:r>
            <a:r>
              <a:rPr lang="en-US" dirty="0" smtClean="0">
                <a:latin typeface="Comic Sans MS" panose="030F0702030302020204" pitchFamily="66" charset="0"/>
              </a:rPr>
              <a:t>bored.</a:t>
            </a:r>
          </a:p>
          <a:p>
            <a:pPr marL="0" indent="0" fontAlgn="base">
              <a:lnSpc>
                <a:spcPct val="120000"/>
              </a:lnSpc>
              <a:buNone/>
            </a:pPr>
            <a:r>
              <a:rPr lang="en-US" b="1" dirty="0" smtClean="0">
                <a:latin typeface="Comic Sans MS" panose="030F0702030302020204" pitchFamily="66" charset="0"/>
              </a:rPr>
              <a:t>Disadvantages </a:t>
            </a:r>
            <a:r>
              <a:rPr lang="en-US" b="1" dirty="0">
                <a:latin typeface="Comic Sans MS" panose="030F0702030302020204" pitchFamily="66" charset="0"/>
              </a:rPr>
              <a:t>of rich text –</a:t>
            </a:r>
            <a:endParaRPr lang="en-US" dirty="0">
              <a:latin typeface="Comic Sans MS" panose="030F0702030302020204" pitchFamily="66" charset="0"/>
            </a:endParaRPr>
          </a:p>
          <a:p>
            <a:pPr fontAlgn="base">
              <a:lnSpc>
                <a:spcPct val="120000"/>
              </a:lnSpc>
            </a:pPr>
            <a:r>
              <a:rPr lang="en-US" dirty="0">
                <a:latin typeface="Comic Sans MS" panose="030F0702030302020204" pitchFamily="66" charset="0"/>
              </a:rPr>
              <a:t>If the rich text file is opened in word processor which do not support rich text then it doesn’t looks good to the user as the formatting might not support the word processor.</a:t>
            </a:r>
          </a:p>
          <a:p>
            <a:pPr fontAlgn="base">
              <a:lnSpc>
                <a:spcPct val="120000"/>
              </a:lnSpc>
            </a:pPr>
            <a:r>
              <a:rPr lang="en-US" dirty="0">
                <a:latin typeface="Comic Sans MS" panose="030F0702030302020204" pitchFamily="66" charset="0"/>
              </a:rPr>
              <a:t>file size is large as compared to plain text as it includes styles and formatting information with it</a:t>
            </a:r>
          </a:p>
          <a:p>
            <a:pPr fontAlgn="base">
              <a:lnSpc>
                <a:spcPct val="120000"/>
              </a:lnSpc>
            </a:pPr>
            <a:r>
              <a:rPr lang="en-US" dirty="0">
                <a:latin typeface="Comic Sans MS" panose="030F0702030302020204" pitchFamily="66" charset="0"/>
              </a:rPr>
              <a:t>it is also bit complex to add the styles and formatting as it takes more time compared to plain text</a:t>
            </a:r>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2132997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588</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Comic Sans MS</vt:lpstr>
      <vt:lpstr>Mangal</vt:lpstr>
      <vt:lpstr>Times New Roman</vt:lpstr>
      <vt:lpstr>Office Theme</vt:lpstr>
      <vt:lpstr>Multimedia Systems Lecture – 6</vt:lpstr>
      <vt:lpstr>PowerPoint Presentation</vt:lpstr>
      <vt:lpstr>How UTF -8 encoding works</vt:lpstr>
      <vt:lpstr>PowerPoint Presentation</vt:lpstr>
      <vt:lpstr>PowerPoint Presentation</vt:lpstr>
      <vt:lpstr>Text File Formats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6</dc:title>
  <dc:creator>Windows User</dc:creator>
  <cp:lastModifiedBy>Windows User</cp:lastModifiedBy>
  <cp:revision>10</cp:revision>
  <dcterms:created xsi:type="dcterms:W3CDTF">2022-01-18T06:32:42Z</dcterms:created>
  <dcterms:modified xsi:type="dcterms:W3CDTF">2022-01-18T11:51:45Z</dcterms:modified>
</cp:coreProperties>
</file>