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1-20T10:59:51.75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275B28D-8D7A-4721-89CA-97AAD41F09CF}" emma:medium="tactile" emma:mode="ink">
          <msink:context xmlns:msink="http://schemas.microsoft.com/ink/2010/main" type="writingRegion" rotatedBoundingBox="22061,10051 22076,10051 22076,10066 22061,10066"/>
        </emma:interpretation>
      </emma:emma>
    </inkml:annotationXML>
    <inkml:traceGroup>
      <inkml:annotationXML>
        <emma:emma xmlns:emma="http://www.w3.org/2003/04/emma" version="1.0">
          <emma:interpretation id="{614F1AA7-EC7B-4095-9DBC-6C61BAE74A9D}" emma:medium="tactile" emma:mode="ink">
            <msink:context xmlns:msink="http://schemas.microsoft.com/ink/2010/main" type="paragraph" rotatedBoundingBox="22061,10051 22076,10051 22076,10066 22061,1006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435859-8E0B-4E82-A82E-16EC21658BC3}" emma:medium="tactile" emma:mode="ink">
              <msink:context xmlns:msink="http://schemas.microsoft.com/ink/2010/main" type="line" rotatedBoundingBox="22061,10051 22076,10051 22076,10066 22061,10066"/>
            </emma:interpretation>
          </emma:emma>
        </inkml:annotationXML>
        <inkml:traceGroup>
          <inkml:annotationXML>
            <emma:emma xmlns:emma="http://www.w3.org/2003/04/emma" version="1.0">
              <emma:interpretation id="{DC2D3DB3-9B91-4C37-BF22-762D20068A8F}" emma:medium="tactile" emma:mode="ink">
                <msink:context xmlns:msink="http://schemas.microsoft.com/ink/2010/main" type="inkWord" rotatedBoundingBox="22061,10051 22076,10051 22076,10066 22061,10066"/>
              </emma:interpretation>
            </emma:emma>
          </inkml:annotationXML>
          <inkml:trace contextRef="#ctx0" brushRef="#br0">0 0 0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5BCD-51B0-414B-8608-9652A711FD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2575-DB56-428C-B0D1-52EDF1AD7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087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5BCD-51B0-414B-8608-9652A711FD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2575-DB56-428C-B0D1-52EDF1AD7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1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5BCD-51B0-414B-8608-9652A711FD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2575-DB56-428C-B0D1-52EDF1AD7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8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5BCD-51B0-414B-8608-9652A711FD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2575-DB56-428C-B0D1-52EDF1AD7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01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5BCD-51B0-414B-8608-9652A711FD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2575-DB56-428C-B0D1-52EDF1AD7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9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5BCD-51B0-414B-8608-9652A711FD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2575-DB56-428C-B0D1-52EDF1AD7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19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5BCD-51B0-414B-8608-9652A711FD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2575-DB56-428C-B0D1-52EDF1AD7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5BCD-51B0-414B-8608-9652A711FD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2575-DB56-428C-B0D1-52EDF1AD7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3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5BCD-51B0-414B-8608-9652A711FD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2575-DB56-428C-B0D1-52EDF1AD7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70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5BCD-51B0-414B-8608-9652A711FD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2575-DB56-428C-B0D1-52EDF1AD7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5BCD-51B0-414B-8608-9652A711FD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32575-DB56-428C-B0D1-52EDF1AD7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40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5BCD-51B0-414B-8608-9652A711FD48}" type="datetimeFigureOut">
              <a:rPr lang="en-IN" smtClean="0"/>
              <a:t>20-01-2022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32575-DB56-428C-B0D1-52EDF1AD70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56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sym typeface="+mn-ea"/>
              </a:rPr>
              <a:t>Multimedia Systems</a:t>
            </a:r>
            <a:br>
              <a:rPr lang="en-IN" dirty="0" smtClean="0">
                <a:sym typeface="+mn-ea"/>
              </a:rPr>
            </a:br>
            <a:r>
              <a:rPr lang="en-IN" dirty="0" smtClean="0">
                <a:sym typeface="+mn-ea"/>
              </a:rPr>
              <a:t>Lecture – 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i="1" dirty="0" smtClean="0">
                <a:sym typeface="+mn-ea"/>
              </a:rPr>
              <a:t>By</a:t>
            </a:r>
          </a:p>
          <a:p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Dr.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Priyambada</a:t>
            </a:r>
            <a:r>
              <a:rPr lang="en-IN" dirty="0" smtClean="0">
                <a:latin typeface="Comic Sans MS" panose="030F0702030302020204" pitchFamily="66" charset="0"/>
                <a:sym typeface="+mn-ea"/>
              </a:rPr>
              <a:t> </a:t>
            </a:r>
            <a:r>
              <a:rPr lang="en-IN" dirty="0" err="1" smtClean="0">
                <a:latin typeface="Comic Sans MS" panose="030F0702030302020204" pitchFamily="66" charset="0"/>
                <a:sym typeface="+mn-ea"/>
              </a:rPr>
              <a:t>Subudhi</a:t>
            </a:r>
            <a:endParaRPr lang="en-IN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Assistant Professor</a:t>
            </a:r>
          </a:p>
          <a:p>
            <a:r>
              <a:rPr lang="en-US" dirty="0" smtClean="0">
                <a:latin typeface="Comic Sans MS" panose="030F0702030302020204" pitchFamily="66" charset="0"/>
                <a:cs typeface="Times New Roman" panose="02020603050405020304" pitchFamily="18" charset="0"/>
                <a:sym typeface="+mn-ea"/>
              </a:rPr>
              <a:t>IIIT Sri City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8778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riginal image: Len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658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Resolution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Resolution is a measure of how finely a device displays graphics with pixels. It is used </a:t>
            </a:r>
            <a:r>
              <a:rPr lang="en-US" dirty="0" smtClean="0"/>
              <a:t>by printers</a:t>
            </a:r>
            <a:r>
              <a:rPr lang="en-US" dirty="0"/>
              <a:t>, scanners, monitors (TV, computer), mobile devices and cameras</a:t>
            </a:r>
            <a:r>
              <a:rPr lang="en-US" dirty="0" smtClean="0"/>
              <a:t>.</a:t>
            </a:r>
          </a:p>
          <a:p>
            <a:r>
              <a:rPr lang="en-IN" dirty="0"/>
              <a:t>There are two </a:t>
            </a:r>
            <a:r>
              <a:rPr lang="en-IN" dirty="0" smtClean="0"/>
              <a:t>types ways </a:t>
            </a:r>
            <a:r>
              <a:rPr lang="en-IN" dirty="0"/>
              <a:t>of measuring resolution</a:t>
            </a:r>
            <a:r>
              <a:rPr lang="en-IN" dirty="0" smtClean="0"/>
              <a:t>:</a:t>
            </a:r>
          </a:p>
          <a:p>
            <a:pPr lvl="1"/>
            <a:r>
              <a:rPr lang="en-US" dirty="0"/>
              <a:t>The amount of (dpi) dots per inch. Printers and scanners work with higher resolutions </a:t>
            </a:r>
            <a:r>
              <a:rPr lang="en-US" dirty="0" smtClean="0"/>
              <a:t>than </a:t>
            </a:r>
            <a:r>
              <a:rPr lang="en-IN" dirty="0" smtClean="0"/>
              <a:t>computer monitors. </a:t>
            </a:r>
            <a:r>
              <a:rPr lang="en-US" dirty="0" smtClean="0"/>
              <a:t>Current </a:t>
            </a:r>
            <a:r>
              <a:rPr lang="en-US" dirty="0"/>
              <a:t>desktop printers can support 300dpi +, flatbed scanners from </a:t>
            </a:r>
            <a:r>
              <a:rPr lang="en-US" dirty="0" smtClean="0"/>
              <a:t>100-</a:t>
            </a:r>
            <a:r>
              <a:rPr lang="en-IN" dirty="0" smtClean="0"/>
              <a:t>3600dpi</a:t>
            </a:r>
            <a:r>
              <a:rPr lang="en-IN" dirty="0"/>
              <a:t>+. In comparison computer monitors support 72-130 dpi</a:t>
            </a:r>
            <a:r>
              <a:rPr lang="en-IN" dirty="0" smtClean="0"/>
              <a:t>.</a:t>
            </a:r>
          </a:p>
          <a:p>
            <a:pPr lvl="1"/>
            <a:r>
              <a:rPr lang="en-US" dirty="0" err="1" smtClean="0"/>
              <a:t>ppi</a:t>
            </a:r>
            <a:r>
              <a:rPr lang="en-US" dirty="0" smtClean="0"/>
              <a:t> </a:t>
            </a:r>
            <a:r>
              <a:rPr lang="en-US" dirty="0"/>
              <a:t>(Pixels Per Inch) is a term also used to define the resolution for </a:t>
            </a:r>
            <a:r>
              <a:rPr lang="en-US" dirty="0" smtClean="0"/>
              <a:t>bitmaps. Bitmap </a:t>
            </a:r>
            <a:r>
              <a:rPr lang="en-US" dirty="0"/>
              <a:t>images are resolution-dependent as they contain a fixed number of </a:t>
            </a:r>
            <a:r>
              <a:rPr lang="en-US" dirty="0" smtClean="0"/>
              <a:t>pixels.</a:t>
            </a:r>
          </a:p>
          <a:p>
            <a:pPr lvl="1"/>
            <a:r>
              <a:rPr lang="en-IN" dirty="0" smtClean="0"/>
              <a:t>As </a:t>
            </a:r>
            <a:r>
              <a:rPr lang="en-IN" dirty="0"/>
              <a:t>a </a:t>
            </a:r>
            <a:r>
              <a:rPr lang="en-IN" dirty="0" smtClean="0"/>
              <a:t>result, </a:t>
            </a:r>
            <a:r>
              <a:rPr lang="en-US" dirty="0" smtClean="0"/>
              <a:t>they </a:t>
            </a:r>
            <a:r>
              <a:rPr lang="en-US" dirty="0"/>
              <a:t>can lose detail and appear jagged if they are scaled to high magnifications on screen or </a:t>
            </a:r>
            <a:r>
              <a:rPr lang="en-US" dirty="0" smtClean="0"/>
              <a:t>if they </a:t>
            </a:r>
            <a:r>
              <a:rPr lang="en-US" dirty="0"/>
              <a:t>are printed at a lower resolution than they were created for.</a:t>
            </a:r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75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Example of a Bitmap Image at Different Levels of Magnification</a:t>
            </a:r>
            <a:endParaRPr lang="en-IN" sz="3200" dirty="0">
              <a:solidFill>
                <a:srgbClr val="FF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303" y="2011681"/>
            <a:ext cx="8216537" cy="34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7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5840"/>
            <a:ext cx="10515600" cy="5171123"/>
          </a:xfrm>
        </p:spPr>
        <p:txBody>
          <a:bodyPr/>
          <a:lstStyle/>
          <a:p>
            <a:r>
              <a:rPr lang="en-US" dirty="0"/>
              <a:t>Bitmap images contain a fixed number of pixels, usually measured in pixels per inch (</a:t>
            </a:r>
            <a:r>
              <a:rPr lang="en-US" dirty="0" err="1"/>
              <a:t>ppi</a:t>
            </a:r>
            <a:r>
              <a:rPr lang="en-US" dirty="0"/>
              <a:t>). </a:t>
            </a:r>
            <a:r>
              <a:rPr lang="en-US" dirty="0" smtClean="0"/>
              <a:t>An image </a:t>
            </a:r>
            <a:r>
              <a:rPr lang="en-US" dirty="0"/>
              <a:t>with a high resolution contains more, and therefore smaller, pixels than an image of </a:t>
            </a:r>
            <a:r>
              <a:rPr lang="en-US" dirty="0" smtClean="0"/>
              <a:t>the same </a:t>
            </a:r>
            <a:r>
              <a:rPr lang="en-US" dirty="0"/>
              <a:t>printed dimensions with a low resolution</a:t>
            </a:r>
            <a:r>
              <a:rPr lang="en-US" dirty="0" smtClean="0"/>
              <a:t>.</a:t>
            </a:r>
          </a:p>
          <a:p>
            <a:endParaRPr lang="en-IN" dirty="0" smtClean="0"/>
          </a:p>
          <a:p>
            <a:r>
              <a:rPr lang="en-US" i="1" dirty="0"/>
              <a:t>Example: </a:t>
            </a:r>
            <a:r>
              <a:rPr lang="en-US" dirty="0"/>
              <a:t>A one inch by one inch image with a resolution of 72 </a:t>
            </a:r>
            <a:r>
              <a:rPr lang="en-US" dirty="0" err="1"/>
              <a:t>ppi</a:t>
            </a:r>
            <a:r>
              <a:rPr lang="en-US" dirty="0"/>
              <a:t> contains a total </a:t>
            </a:r>
            <a:r>
              <a:rPr lang="en-US" dirty="0" smtClean="0"/>
              <a:t>of 5184 </a:t>
            </a:r>
            <a:r>
              <a:rPr lang="en-US" dirty="0"/>
              <a:t>pixels (72 pixels wide × 72 pixels high = 5184). The same one inch by one inch image </a:t>
            </a:r>
            <a:r>
              <a:rPr lang="en-US" dirty="0" smtClean="0"/>
              <a:t>with a </a:t>
            </a:r>
            <a:r>
              <a:rPr lang="en-US" dirty="0"/>
              <a:t>resolution of 300 </a:t>
            </a:r>
            <a:r>
              <a:rPr lang="en-US" dirty="0" err="1"/>
              <a:t>ppi</a:t>
            </a:r>
            <a:r>
              <a:rPr lang="en-US" dirty="0"/>
              <a:t> would contain a total of 90,000 pixels.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31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Digital Image Representation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The </a:t>
            </a:r>
            <a:r>
              <a:rPr lang="en-US" dirty="0">
                <a:latin typeface="Comic Sans MS" panose="030F0702030302020204" pitchFamily="66" charset="0"/>
              </a:rPr>
              <a:t>most common form to represent natural images and other </a:t>
            </a:r>
            <a:r>
              <a:rPr lang="en-US" dirty="0" smtClean="0">
                <a:latin typeface="Comic Sans MS" panose="030F0702030302020204" pitchFamily="66" charset="0"/>
              </a:rPr>
              <a:t>forms of </a:t>
            </a:r>
            <a:r>
              <a:rPr lang="en-US" dirty="0">
                <a:latin typeface="Comic Sans MS" panose="030F0702030302020204" pitchFamily="66" charset="0"/>
              </a:rPr>
              <a:t>graphics that are rich in </a:t>
            </a:r>
            <a:r>
              <a:rPr lang="en-US" dirty="0" smtClean="0">
                <a:latin typeface="Comic Sans MS" panose="030F0702030302020204" pitchFamily="66" charset="0"/>
              </a:rPr>
              <a:t>detail is </a:t>
            </a:r>
            <a:r>
              <a:rPr lang="en-US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bitmap</a:t>
            </a:r>
            <a:r>
              <a:rPr lang="en-US" dirty="0" smtClean="0">
                <a:latin typeface="Comic Sans MS" panose="030F0702030302020204" pitchFamily="66" charset="0"/>
              </a:rPr>
              <a:t>. 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The term bitmap refers to how a given pattern of bits </a:t>
            </a:r>
            <a:r>
              <a:rPr lang="en-US" dirty="0" smtClean="0">
                <a:latin typeface="Comic Sans MS" panose="030F0702030302020204" pitchFamily="66" charset="0"/>
              </a:rPr>
              <a:t>maps </a:t>
            </a:r>
            <a:r>
              <a:rPr lang="en-US" dirty="0">
                <a:latin typeface="Comic Sans MS" panose="030F0702030302020204" pitchFamily="66" charset="0"/>
              </a:rPr>
              <a:t>to a specific color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IN" dirty="0">
                <a:latin typeface="Comic Sans MS" panose="030F0702030302020204" pitchFamily="66" charset="0"/>
              </a:rPr>
              <a:t>They store </a:t>
            </a:r>
            <a:r>
              <a:rPr lang="en-IN" dirty="0" smtClean="0">
                <a:latin typeface="Comic Sans MS" panose="030F0702030302020204" pitchFamily="66" charset="0"/>
              </a:rPr>
              <a:t>this </a:t>
            </a:r>
            <a:r>
              <a:rPr lang="en-US" dirty="0" smtClean="0">
                <a:latin typeface="Comic Sans MS" panose="030F0702030302020204" pitchFamily="66" charset="0"/>
              </a:rPr>
              <a:t>information </a:t>
            </a:r>
            <a:r>
              <a:rPr lang="en-US" dirty="0">
                <a:latin typeface="Comic Sans MS" panose="030F0702030302020204" pitchFamily="66" charset="0"/>
              </a:rPr>
              <a:t>in a grid of </a:t>
            </a:r>
            <a:r>
              <a:rPr lang="en-US" dirty="0" smtClean="0">
                <a:latin typeface="Comic Sans MS" panose="030F0702030302020204" pitchFamily="66" charset="0"/>
              </a:rPr>
              <a:t>points (array of points) or </a:t>
            </a:r>
            <a:r>
              <a:rPr lang="en-US" dirty="0">
                <a:solidFill>
                  <a:srgbClr val="00B0F0"/>
                </a:solidFill>
                <a:latin typeface="Comic Sans MS" panose="030F0702030302020204" pitchFamily="66" charset="0"/>
              </a:rPr>
              <a:t>pixels</a:t>
            </a:r>
            <a:r>
              <a:rPr lang="en-US" dirty="0">
                <a:latin typeface="Comic Sans MS" panose="030F0702030302020204" pitchFamily="66" charset="0"/>
              </a:rPr>
              <a:t>, which has a fixed width and height, and they can </a:t>
            </a:r>
            <a:r>
              <a:rPr lang="en-US" dirty="0" smtClean="0">
                <a:latin typeface="Comic Sans MS" panose="030F0702030302020204" pitchFamily="66" charset="0"/>
              </a:rPr>
              <a:t>store various </a:t>
            </a:r>
            <a:r>
              <a:rPr lang="en-US" dirty="0">
                <a:latin typeface="Comic Sans MS" panose="030F0702030302020204" pitchFamily="66" charset="0"/>
              </a:rPr>
              <a:t>ranges of </a:t>
            </a:r>
            <a:r>
              <a:rPr lang="en-US" dirty="0" err="1">
                <a:latin typeface="Comic Sans MS" panose="030F0702030302020204" pitchFamily="66" charset="0"/>
              </a:rPr>
              <a:t>colours</a:t>
            </a:r>
            <a:r>
              <a:rPr lang="en-US" dirty="0">
                <a:latin typeface="Comic Sans MS" panose="030F0702030302020204" pitchFamily="66" charset="0"/>
              </a:rPr>
              <a:t> according to the image </a:t>
            </a:r>
            <a:r>
              <a:rPr lang="en-US" dirty="0" smtClean="0">
                <a:latin typeface="Comic Sans MS" panose="030F0702030302020204" pitchFamily="66" charset="0"/>
              </a:rPr>
              <a:t>type.</a:t>
            </a:r>
          </a:p>
        </p:txBody>
      </p:sp>
    </p:spTree>
    <p:extLst>
      <p:ext uri="{BB962C8B-B14F-4D97-AF65-F5344CB8AC3E}">
        <p14:creationId xmlns:p14="http://schemas.microsoft.com/office/powerpoint/2010/main" val="159012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A Bitmap image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9771" y="1933302"/>
            <a:ext cx="5995852" cy="41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3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Image Data Type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B0F0"/>
                </a:solidFill>
                <a:latin typeface="Comic Sans MS" panose="030F0702030302020204" pitchFamily="66" charset="0"/>
              </a:rPr>
              <a:t>1-Bit </a:t>
            </a:r>
            <a:r>
              <a:rPr lang="en-IN" b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Images</a:t>
            </a:r>
          </a:p>
          <a:p>
            <a:r>
              <a:rPr lang="en-IN" dirty="0">
                <a:latin typeface="Comic Sans MS" panose="030F0702030302020204" pitchFamily="66" charset="0"/>
              </a:rPr>
              <a:t>A 1-bit image </a:t>
            </a:r>
            <a:r>
              <a:rPr lang="en-IN" dirty="0" smtClean="0">
                <a:latin typeface="Comic Sans MS" panose="030F0702030302020204" pitchFamily="66" charset="0"/>
              </a:rPr>
              <a:t>consists </a:t>
            </a:r>
            <a:r>
              <a:rPr lang="en-US" dirty="0" smtClean="0">
                <a:latin typeface="Comic Sans MS" panose="030F0702030302020204" pitchFamily="66" charset="0"/>
              </a:rPr>
              <a:t>of </a:t>
            </a:r>
            <a:r>
              <a:rPr lang="en-US" dirty="0">
                <a:latin typeface="Comic Sans MS" panose="030F0702030302020204" pitchFamily="66" charset="0"/>
              </a:rPr>
              <a:t>on and off bits only and thus is the simplest type of image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>
                <a:latin typeface="Comic Sans MS" panose="030F0702030302020204" pitchFamily="66" charset="0"/>
              </a:rPr>
              <a:t>Each pixel is stored </a:t>
            </a:r>
            <a:r>
              <a:rPr lang="en-US" dirty="0" smtClean="0">
                <a:latin typeface="Comic Sans MS" panose="030F0702030302020204" pitchFamily="66" charset="0"/>
              </a:rPr>
              <a:t>as a </a:t>
            </a:r>
            <a:r>
              <a:rPr lang="en-US" dirty="0">
                <a:latin typeface="Comic Sans MS" panose="030F0702030302020204" pitchFamily="66" charset="0"/>
              </a:rPr>
              <a:t>single bit (0 or 1). Hence, such an image is also referred to as a </a:t>
            </a:r>
            <a:r>
              <a:rPr lang="en-US" i="1" dirty="0">
                <a:solidFill>
                  <a:srgbClr val="00B0F0"/>
                </a:solidFill>
                <a:latin typeface="Comic Sans MS" panose="030F0702030302020204" pitchFamily="66" charset="0"/>
              </a:rPr>
              <a:t>binary</a:t>
            </a:r>
            <a:r>
              <a:rPr lang="en-US" i="1" dirty="0">
                <a:latin typeface="Comic Sans MS" panose="030F0702030302020204" pitchFamily="66" charset="0"/>
              </a:rPr>
              <a:t> image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IN" dirty="0" smtClean="0">
                <a:latin typeface="Comic Sans MS" panose="030F0702030302020204" pitchFamily="66" charset="0"/>
              </a:rPr>
              <a:t>Monochrome </a:t>
            </a:r>
            <a:r>
              <a:rPr lang="en-US" dirty="0" smtClean="0">
                <a:latin typeface="Comic Sans MS" panose="030F0702030302020204" pitchFamily="66" charset="0"/>
              </a:rPr>
              <a:t>1-bit </a:t>
            </a:r>
            <a:r>
              <a:rPr lang="en-US" dirty="0">
                <a:latin typeface="Comic Sans MS" panose="030F0702030302020204" pitchFamily="66" charset="0"/>
              </a:rPr>
              <a:t>images can be satisfactory for pictures containing only simple </a:t>
            </a:r>
            <a:r>
              <a:rPr lang="en-US" dirty="0" smtClean="0">
                <a:latin typeface="Comic Sans MS" panose="030F0702030302020204" pitchFamily="66" charset="0"/>
              </a:rPr>
              <a:t>graphics and </a:t>
            </a:r>
            <a:r>
              <a:rPr lang="en-US" dirty="0">
                <a:latin typeface="Comic Sans MS" panose="030F0702030302020204" pitchFamily="66" charset="0"/>
              </a:rPr>
              <a:t>text. </a:t>
            </a:r>
            <a:endParaRPr lang="en-US" dirty="0" smtClean="0">
              <a:latin typeface="Comic Sans MS" panose="030F0702030302020204" pitchFamily="66" charset="0"/>
            </a:endParaRPr>
          </a:p>
          <a:p>
            <a:r>
              <a:rPr lang="en-US" dirty="0" smtClean="0">
                <a:latin typeface="Comic Sans MS" panose="030F0702030302020204" pitchFamily="66" charset="0"/>
              </a:rPr>
              <a:t>Moreover</a:t>
            </a:r>
            <a:r>
              <a:rPr lang="en-US" dirty="0">
                <a:latin typeface="Comic Sans MS" panose="030F0702030302020204" pitchFamily="66" charset="0"/>
              </a:rPr>
              <a:t>, fax machines use 1-bit data, so in fact 1-bit images are </a:t>
            </a:r>
            <a:r>
              <a:rPr lang="en-US" dirty="0" smtClean="0">
                <a:latin typeface="Comic Sans MS" panose="030F0702030302020204" pitchFamily="66" charset="0"/>
              </a:rPr>
              <a:t>still </a:t>
            </a:r>
            <a:r>
              <a:rPr lang="en-US" dirty="0">
                <a:latin typeface="Comic Sans MS" panose="030F0702030302020204" pitchFamily="66" charset="0"/>
              </a:rPr>
              <a:t>important even though storage capacities have increased enough to permit the use </a:t>
            </a:r>
            <a:r>
              <a:rPr lang="en-US" dirty="0" smtClean="0">
                <a:latin typeface="Comic Sans MS" panose="030F0702030302020204" pitchFamily="66" charset="0"/>
              </a:rPr>
              <a:t>of imaging </a:t>
            </a:r>
            <a:r>
              <a:rPr lang="en-US" dirty="0">
                <a:latin typeface="Comic Sans MS" panose="030F0702030302020204" pitchFamily="66" charset="0"/>
              </a:rPr>
              <a:t>that carries more information</a:t>
            </a:r>
            <a:r>
              <a:rPr lang="en-US" dirty="0"/>
              <a:t>.</a:t>
            </a:r>
            <a:endParaRPr lang="en-US" dirty="0" smtClean="0"/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30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2149"/>
            <a:ext cx="10515600" cy="5314814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mic Sans MS" panose="030F0702030302020204" pitchFamily="66" charset="0"/>
              </a:rPr>
              <a:t>This is the 1-bit monochrome </a:t>
            </a:r>
            <a:r>
              <a:rPr lang="en-IN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Lena</a:t>
            </a:r>
            <a:r>
              <a:rPr lang="en-IN" sz="2400" dirty="0" smtClean="0">
                <a:latin typeface="Comic Sans MS" panose="030F0702030302020204" pitchFamily="66" charset="0"/>
              </a:rPr>
              <a:t> image of size 640×480.</a:t>
            </a:r>
          </a:p>
          <a:p>
            <a:r>
              <a:rPr lang="en-IN" sz="2400" dirty="0" smtClean="0">
                <a:latin typeface="Comic Sans MS" panose="030F0702030302020204" pitchFamily="66" charset="0"/>
              </a:rPr>
              <a:t> </a:t>
            </a:r>
            <a:r>
              <a:rPr lang="en-IN" sz="2400" dirty="0">
                <a:latin typeface="Comic Sans MS" panose="030F0702030302020204" pitchFamily="66" charset="0"/>
              </a:rPr>
              <a:t>A </a:t>
            </a:r>
            <a:r>
              <a:rPr lang="en-IN" sz="2400" dirty="0" smtClean="0">
                <a:latin typeface="Comic Sans MS" panose="030F0702030302020204" pitchFamily="66" charset="0"/>
              </a:rPr>
              <a:t>640×480 </a:t>
            </a:r>
            <a:r>
              <a:rPr lang="en-US" sz="2400" dirty="0" smtClean="0">
                <a:latin typeface="Comic Sans MS" panose="030F0702030302020204" pitchFamily="66" charset="0"/>
              </a:rPr>
              <a:t>monochrome </a:t>
            </a:r>
            <a:r>
              <a:rPr lang="en-US" sz="2400" dirty="0">
                <a:latin typeface="Comic Sans MS" panose="030F0702030302020204" pitchFamily="66" charset="0"/>
              </a:rPr>
              <a:t>image requires 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38.4 kilobytes </a:t>
            </a:r>
            <a:r>
              <a:rPr lang="en-US" sz="2400" dirty="0">
                <a:latin typeface="Comic Sans MS" panose="030F0702030302020204" pitchFamily="66" charset="0"/>
              </a:rPr>
              <a:t>(kB) of </a:t>
            </a:r>
            <a:r>
              <a:rPr lang="en-US" sz="2400" dirty="0" smtClean="0">
                <a:latin typeface="Comic Sans MS" panose="030F0702030302020204" pitchFamily="66" charset="0"/>
              </a:rPr>
              <a:t>storage.</a:t>
            </a:r>
            <a:endParaRPr lang="en-IN" sz="24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70" y="2062163"/>
            <a:ext cx="415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8-Bit </a:t>
            </a:r>
            <a:r>
              <a:rPr lang="en-IN" b="1" dirty="0" err="1">
                <a:solidFill>
                  <a:srgbClr val="FF0000"/>
                </a:solidFill>
              </a:rPr>
              <a:t>Gray</a:t>
            </a:r>
            <a:r>
              <a:rPr lang="en-IN" b="1" dirty="0">
                <a:solidFill>
                  <a:srgbClr val="FF0000"/>
                </a:solidFill>
              </a:rPr>
              <a:t>-Level Images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354"/>
            <a:ext cx="10515600" cy="4648609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Comic Sans MS" panose="030F0702030302020204" pitchFamily="66" charset="0"/>
              </a:rPr>
              <a:t>In an </a:t>
            </a:r>
            <a:r>
              <a:rPr lang="en-US" sz="2200" dirty="0">
                <a:latin typeface="Comic Sans MS" panose="030F0702030302020204" pitchFamily="66" charset="0"/>
              </a:rPr>
              <a:t>8-bit </a:t>
            </a:r>
            <a:r>
              <a:rPr lang="en-US" sz="2200" dirty="0" smtClean="0">
                <a:latin typeface="Comic Sans MS" panose="030F0702030302020204" pitchFamily="66" charset="0"/>
              </a:rPr>
              <a:t>image, each </a:t>
            </a:r>
            <a:r>
              <a:rPr lang="en-US" sz="2200" dirty="0">
                <a:latin typeface="Comic Sans MS" panose="030F0702030302020204" pitchFamily="66" charset="0"/>
              </a:rPr>
              <a:t>pixel has a </a:t>
            </a:r>
            <a:r>
              <a:rPr lang="en-US" sz="2200" i="1" dirty="0">
                <a:latin typeface="Comic Sans MS" panose="030F0702030302020204" pitchFamily="66" charset="0"/>
              </a:rPr>
              <a:t>gray </a:t>
            </a:r>
            <a:r>
              <a:rPr lang="en-US" sz="2200" i="1" dirty="0" smtClean="0">
                <a:latin typeface="Comic Sans MS" panose="030F0702030302020204" pitchFamily="66" charset="0"/>
              </a:rPr>
              <a:t>value </a:t>
            </a:r>
            <a:r>
              <a:rPr lang="en-IN" sz="2200" dirty="0" smtClean="0">
                <a:latin typeface="Comic Sans MS" panose="030F0702030302020204" pitchFamily="66" charset="0"/>
              </a:rPr>
              <a:t>between </a:t>
            </a:r>
            <a:r>
              <a:rPr lang="en-IN" sz="2200" dirty="0">
                <a:latin typeface="Comic Sans MS" panose="030F0702030302020204" pitchFamily="66" charset="0"/>
              </a:rPr>
              <a:t>0 and 255</a:t>
            </a:r>
            <a:r>
              <a:rPr lang="en-IN" sz="22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sz="2200" dirty="0">
                <a:latin typeface="Comic Sans MS" panose="030F0702030302020204" pitchFamily="66" charset="0"/>
              </a:rPr>
              <a:t>Each pixel is represented by a single byte—for example, a </a:t>
            </a:r>
            <a:r>
              <a:rPr lang="en-US" sz="2200" dirty="0" smtClean="0">
                <a:latin typeface="Comic Sans MS" panose="030F0702030302020204" pitchFamily="66" charset="0"/>
              </a:rPr>
              <a:t>dark pixel </a:t>
            </a:r>
            <a:r>
              <a:rPr lang="en-US" sz="2200" dirty="0">
                <a:latin typeface="Comic Sans MS" panose="030F0702030302020204" pitchFamily="66" charset="0"/>
              </a:rPr>
              <a:t>might have a value of 10, and a bright one might be 230</a:t>
            </a:r>
            <a:r>
              <a:rPr lang="en-US" sz="2200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sz="2200" dirty="0">
                <a:latin typeface="Comic Sans MS" panose="030F0702030302020204" pitchFamily="66" charset="0"/>
              </a:rPr>
              <a:t>We can think of the 8-bit image as a set of 1-bit </a:t>
            </a:r>
            <a:r>
              <a:rPr lang="en-US" sz="2200" i="1" dirty="0" err="1">
                <a:solidFill>
                  <a:srgbClr val="00B0F0"/>
                </a:solidFill>
                <a:latin typeface="Comic Sans MS" panose="030F0702030302020204" pitchFamily="66" charset="0"/>
              </a:rPr>
              <a:t>bitplanes</a:t>
            </a:r>
            <a:r>
              <a:rPr lang="en-US" sz="2200" dirty="0">
                <a:latin typeface="Comic Sans MS" panose="030F0702030302020204" pitchFamily="66" charset="0"/>
              </a:rPr>
              <a:t>, where each </a:t>
            </a:r>
            <a:r>
              <a:rPr lang="en-US" sz="2200" dirty="0" smtClean="0">
                <a:latin typeface="Comic Sans MS" panose="030F0702030302020204" pitchFamily="66" charset="0"/>
              </a:rPr>
              <a:t>plane consists </a:t>
            </a:r>
            <a:r>
              <a:rPr lang="en-US" sz="2200" dirty="0">
                <a:latin typeface="Comic Sans MS" panose="030F0702030302020204" pitchFamily="66" charset="0"/>
              </a:rPr>
              <a:t>of a 1-bit representation of the image: a bit is turned on if the image </a:t>
            </a:r>
            <a:r>
              <a:rPr lang="en-US" sz="2200" dirty="0" smtClean="0">
                <a:latin typeface="Comic Sans MS" panose="030F0702030302020204" pitchFamily="66" charset="0"/>
              </a:rPr>
              <a:t>pixel has </a:t>
            </a:r>
            <a:r>
              <a:rPr lang="en-US" sz="2200" dirty="0">
                <a:latin typeface="Comic Sans MS" panose="030F0702030302020204" pitchFamily="66" charset="0"/>
              </a:rPr>
              <a:t>a nonzero value at that bit level.</a:t>
            </a:r>
            <a:endParaRPr lang="en-IN" sz="22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422" y="3695700"/>
            <a:ext cx="4010025" cy="31623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/>
              <p14:cNvContentPartPr/>
              <p14:nvPr/>
            </p14:nvContentPartPr>
            <p14:xfrm>
              <a:off x="7942166" y="3618463"/>
              <a:ext cx="360" cy="3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0286" y="3606583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576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079683"/>
          </a:xfrm>
        </p:spPr>
        <p:txBody>
          <a:bodyPr/>
          <a:lstStyle/>
          <a:p>
            <a:r>
              <a:rPr lang="en-IN" dirty="0">
                <a:latin typeface="Comic Sans MS" panose="030F0702030302020204" pitchFamily="66" charset="0"/>
              </a:rPr>
              <a:t>Each </a:t>
            </a:r>
            <a:r>
              <a:rPr lang="en-IN" dirty="0" err="1">
                <a:latin typeface="Comic Sans MS" panose="030F0702030302020204" pitchFamily="66" charset="0"/>
              </a:rPr>
              <a:t>bitplane</a:t>
            </a:r>
            <a:r>
              <a:rPr lang="en-IN" dirty="0">
                <a:latin typeface="Comic Sans MS" panose="030F0702030302020204" pitchFamily="66" charset="0"/>
              </a:rPr>
              <a:t> can </a:t>
            </a:r>
            <a:r>
              <a:rPr lang="en-IN" dirty="0" smtClean="0">
                <a:latin typeface="Comic Sans MS" panose="030F0702030302020204" pitchFamily="66" charset="0"/>
              </a:rPr>
              <a:t>have </a:t>
            </a:r>
            <a:r>
              <a:rPr lang="en-US" dirty="0" smtClean="0">
                <a:latin typeface="Comic Sans MS" panose="030F0702030302020204" pitchFamily="66" charset="0"/>
              </a:rPr>
              <a:t>a </a:t>
            </a:r>
            <a:r>
              <a:rPr lang="en-US" dirty="0">
                <a:latin typeface="Comic Sans MS" panose="030F0702030302020204" pitchFamily="66" charset="0"/>
              </a:rPr>
              <a:t>value of 0 or 1 at each pixel but, together, all the </a:t>
            </a:r>
            <a:r>
              <a:rPr lang="en-US" dirty="0" err="1">
                <a:latin typeface="Comic Sans MS" panose="030F0702030302020204" pitchFamily="66" charset="0"/>
              </a:rPr>
              <a:t>bitplanes</a:t>
            </a:r>
            <a:r>
              <a:rPr lang="en-US" dirty="0">
                <a:latin typeface="Comic Sans MS" panose="030F0702030302020204" pitchFamily="66" charset="0"/>
              </a:rPr>
              <a:t> make up a </a:t>
            </a:r>
            <a:r>
              <a:rPr lang="en-US" dirty="0" smtClean="0">
                <a:latin typeface="Comic Sans MS" panose="030F0702030302020204" pitchFamily="66" charset="0"/>
              </a:rPr>
              <a:t>single byte </a:t>
            </a:r>
            <a:r>
              <a:rPr lang="en-US" dirty="0">
                <a:latin typeface="Comic Sans MS" panose="030F0702030302020204" pitchFamily="66" charset="0"/>
              </a:rPr>
              <a:t>that stores values between 0 and </a:t>
            </a:r>
            <a:r>
              <a:rPr lang="en-US" dirty="0" smtClean="0">
                <a:latin typeface="Comic Sans MS" panose="030F0702030302020204" pitchFamily="66" charset="0"/>
              </a:rPr>
              <a:t>255</a:t>
            </a:r>
          </a:p>
          <a:p>
            <a:r>
              <a:rPr lang="en-IN" dirty="0">
                <a:latin typeface="Comic Sans MS" panose="030F0702030302020204" pitchFamily="66" charset="0"/>
              </a:rPr>
              <a:t>For the </a:t>
            </a:r>
            <a:r>
              <a:rPr lang="en-IN" dirty="0" smtClean="0">
                <a:latin typeface="Comic Sans MS" panose="030F0702030302020204" pitchFamily="66" charset="0"/>
              </a:rPr>
              <a:t>least </a:t>
            </a:r>
            <a:r>
              <a:rPr lang="en-US" dirty="0" smtClean="0">
                <a:latin typeface="Comic Sans MS" panose="030F0702030302020204" pitchFamily="66" charset="0"/>
              </a:rPr>
              <a:t>significant </a:t>
            </a:r>
            <a:r>
              <a:rPr lang="en-US" dirty="0">
                <a:latin typeface="Comic Sans MS" panose="030F0702030302020204" pitchFamily="66" charset="0"/>
              </a:rPr>
              <a:t>bit, the bit value translates to 0 or 1 in the final numeric sum of the </a:t>
            </a:r>
            <a:r>
              <a:rPr lang="en-US" dirty="0" smtClean="0">
                <a:latin typeface="Comic Sans MS" panose="030F0702030302020204" pitchFamily="66" charset="0"/>
              </a:rPr>
              <a:t>binary number</a:t>
            </a:r>
            <a:r>
              <a:rPr lang="en-US" dirty="0">
                <a:latin typeface="Comic Sans MS" panose="030F0702030302020204" pitchFamily="66" charset="0"/>
              </a:rPr>
              <a:t>. Positional arithmetic implies that for the next, second bit each 0 or 1 </a:t>
            </a:r>
            <a:r>
              <a:rPr lang="en-US" dirty="0" smtClean="0">
                <a:latin typeface="Comic Sans MS" panose="030F0702030302020204" pitchFamily="66" charset="0"/>
              </a:rPr>
              <a:t>makes a </a:t>
            </a:r>
            <a:r>
              <a:rPr lang="en-US" dirty="0">
                <a:latin typeface="Comic Sans MS" panose="030F0702030302020204" pitchFamily="66" charset="0"/>
              </a:rPr>
              <a:t>contribution of 0 or 2 to the final sum. The next bits stand for 0 or 4, 0 or 8, and </a:t>
            </a:r>
            <a:r>
              <a:rPr lang="en-US" dirty="0" smtClean="0">
                <a:latin typeface="Comic Sans MS" panose="030F0702030302020204" pitchFamily="66" charset="0"/>
              </a:rPr>
              <a:t>so on</a:t>
            </a:r>
            <a:r>
              <a:rPr lang="en-US" dirty="0">
                <a:latin typeface="Comic Sans MS" panose="030F0702030302020204" pitchFamily="66" charset="0"/>
              </a:rPr>
              <a:t>, up to 0 or 128 for the most significant bit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r>
              <a:rPr lang="en-US" dirty="0">
                <a:latin typeface="Comic Sans MS" panose="030F0702030302020204" pitchFamily="66" charset="0"/>
              </a:rPr>
              <a:t>Each pixel is usually stored as a byte (a value between 0 and 255), so a </a:t>
            </a:r>
            <a:r>
              <a:rPr lang="en-US" dirty="0" smtClean="0">
                <a:latin typeface="Comic Sans MS" panose="030F0702030302020204" pitchFamily="66" charset="0"/>
              </a:rPr>
              <a:t>640×480 grayscale </a:t>
            </a:r>
            <a:r>
              <a:rPr lang="en-US" dirty="0">
                <a:latin typeface="Comic Sans MS" panose="030F0702030302020204" pitchFamily="66" charset="0"/>
              </a:rPr>
              <a:t>image requires 300kB of storage (640×480 = 307,200).</a:t>
            </a:r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47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5937"/>
            <a:ext cx="10515600" cy="1019538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Lena </a:t>
            </a:r>
            <a:r>
              <a:rPr lang="en-IN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gray</a:t>
            </a:r>
            <a:r>
              <a:rPr lang="en-IN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-level image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3989" y="1632857"/>
            <a:ext cx="4196443" cy="42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62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24-Bit </a:t>
            </a:r>
            <a:r>
              <a:rPr lang="en-IN" dirty="0" err="1">
                <a:solidFill>
                  <a:srgbClr val="FF0000"/>
                </a:solidFill>
                <a:latin typeface="Comic Sans MS" panose="030F0702030302020204" pitchFamily="66" charset="0"/>
              </a:rPr>
              <a:t>Color</a:t>
            </a:r>
            <a:r>
              <a:rPr lang="en-IN" dirty="0">
                <a:solidFill>
                  <a:srgbClr val="FF0000"/>
                </a:solidFill>
                <a:latin typeface="Comic Sans MS" panose="030F0702030302020204" pitchFamily="66" charset="0"/>
              </a:rPr>
              <a:t> Images</a:t>
            </a:r>
            <a:endParaRPr lang="en-IN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color 24-bit image, each pixel is represented by three bytes, usually </a:t>
            </a:r>
            <a:r>
              <a:rPr lang="en-US" dirty="0" smtClean="0"/>
              <a:t>representing </a:t>
            </a:r>
            <a:r>
              <a:rPr lang="en-IN" dirty="0" smtClean="0"/>
              <a:t>RGB.</a:t>
            </a:r>
          </a:p>
          <a:p>
            <a:r>
              <a:rPr lang="en-US" dirty="0"/>
              <a:t>Since each value is in the range 0–255, this format supports </a:t>
            </a:r>
            <a:r>
              <a:rPr lang="en-US" dirty="0" smtClean="0"/>
              <a:t>256×256×256, or </a:t>
            </a:r>
            <a:r>
              <a:rPr lang="en-US" dirty="0"/>
              <a:t>a total of 16,777,216, possible combined colors</a:t>
            </a:r>
            <a:r>
              <a:rPr lang="en-US" dirty="0" smtClean="0"/>
              <a:t>.</a:t>
            </a:r>
          </a:p>
          <a:p>
            <a:r>
              <a:rPr lang="en-IN" dirty="0"/>
              <a:t>However, such flexibility </a:t>
            </a:r>
            <a:r>
              <a:rPr lang="en-IN" dirty="0" smtClean="0"/>
              <a:t>does </a:t>
            </a:r>
            <a:r>
              <a:rPr lang="en-US" dirty="0" smtClean="0"/>
              <a:t>result </a:t>
            </a:r>
            <a:r>
              <a:rPr lang="en-US" dirty="0"/>
              <a:t>in a storage penalty: a 640 × 480 24-bit color image would require </a:t>
            </a:r>
            <a:r>
              <a:rPr lang="en-US" dirty="0" smtClean="0"/>
              <a:t>921.6kB of </a:t>
            </a:r>
            <a:r>
              <a:rPr lang="en-US" dirty="0"/>
              <a:t>storage without any compression.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11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786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Times New Roman</vt:lpstr>
      <vt:lpstr>Office Theme</vt:lpstr>
      <vt:lpstr>Multimedia Systems Lecture – 7</vt:lpstr>
      <vt:lpstr>Digital Image Representation</vt:lpstr>
      <vt:lpstr>A Bitmap image</vt:lpstr>
      <vt:lpstr>Image Data Type</vt:lpstr>
      <vt:lpstr>PowerPoint Presentation</vt:lpstr>
      <vt:lpstr>8-Bit Gray-Level Images</vt:lpstr>
      <vt:lpstr>PowerPoint Presentation</vt:lpstr>
      <vt:lpstr>Lena gray-level image</vt:lpstr>
      <vt:lpstr>24-Bit Color Images</vt:lpstr>
      <vt:lpstr>PowerPoint Presentation</vt:lpstr>
      <vt:lpstr>Resolution</vt:lpstr>
      <vt:lpstr>Example of a Bitmap Image at Different Levels of Magnification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 Systems Lecture – 6</dc:title>
  <dc:creator>Windows User</dc:creator>
  <cp:lastModifiedBy>Windows User</cp:lastModifiedBy>
  <cp:revision>20</cp:revision>
  <dcterms:created xsi:type="dcterms:W3CDTF">2022-01-19T16:10:29Z</dcterms:created>
  <dcterms:modified xsi:type="dcterms:W3CDTF">2022-01-20T12:24:12Z</dcterms:modified>
</cp:coreProperties>
</file>