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D4C-B3B9-4116-B2B9-EDD680044D3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2F83-2D70-4458-9A91-17080A66A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83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D4C-B3B9-4116-B2B9-EDD680044D3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2F83-2D70-4458-9A91-17080A66A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9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D4C-B3B9-4116-B2B9-EDD680044D3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2F83-2D70-4458-9A91-17080A66A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77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D4C-B3B9-4116-B2B9-EDD680044D3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2F83-2D70-4458-9A91-17080A66A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42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D4C-B3B9-4116-B2B9-EDD680044D3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2F83-2D70-4458-9A91-17080A66A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36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D4C-B3B9-4116-B2B9-EDD680044D3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2F83-2D70-4458-9A91-17080A66A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9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D4C-B3B9-4116-B2B9-EDD680044D3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2F83-2D70-4458-9A91-17080A66A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63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D4C-B3B9-4116-B2B9-EDD680044D3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2F83-2D70-4458-9A91-17080A66A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5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D4C-B3B9-4116-B2B9-EDD680044D3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2F83-2D70-4458-9A91-17080A66A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82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D4C-B3B9-4116-B2B9-EDD680044D3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2F83-2D70-4458-9A91-17080A66A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01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ED4C-B3B9-4116-B2B9-EDD680044D3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2F83-2D70-4458-9A91-17080A66A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80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ED4C-B3B9-4116-B2B9-EDD680044D32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2F83-2D70-4458-9A91-17080A66A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5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ym typeface="+mn-ea"/>
              </a:rPr>
              <a:t>Multimedia Systems</a:t>
            </a:r>
            <a:br>
              <a:rPr lang="en-IN" dirty="0" smtClean="0">
                <a:sym typeface="+mn-ea"/>
              </a:rPr>
            </a:br>
            <a:r>
              <a:rPr lang="en-IN" dirty="0" smtClean="0">
                <a:sym typeface="+mn-ea"/>
              </a:rPr>
              <a:t>Lecture – 8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 smtClean="0">
                <a:sym typeface="+mn-ea"/>
              </a:rPr>
              <a:t>By</a:t>
            </a:r>
          </a:p>
          <a:p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Dr.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Priyambada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Subudhi</a:t>
            </a:r>
            <a:endParaRPr lang="en-IN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Assistant Professor</a:t>
            </a: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IIIT Sri City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34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Color</a:t>
            </a:r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Picker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53594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i="1" dirty="0"/>
              <a:t>color picker </a:t>
            </a:r>
            <a:r>
              <a:rPr lang="en-US" dirty="0"/>
              <a:t>consists of an array of fairly large blocks of color (or a </a:t>
            </a:r>
            <a:r>
              <a:rPr lang="en-US" dirty="0" err="1" smtClean="0"/>
              <a:t>semicontinuous</a:t>
            </a:r>
            <a:r>
              <a:rPr lang="en-US" dirty="0"/>
              <a:t> </a:t>
            </a:r>
            <a:r>
              <a:rPr lang="en-US" dirty="0" smtClean="0"/>
              <a:t>range </a:t>
            </a:r>
            <a:r>
              <a:rPr lang="en-US" dirty="0"/>
              <a:t>of colors) such that </a:t>
            </a:r>
            <a:r>
              <a:rPr lang="en-US" dirty="0" smtClean="0"/>
              <a:t>a mouse </a:t>
            </a:r>
            <a:r>
              <a:rPr lang="en-US" dirty="0"/>
              <a:t>click will select the color indicated</a:t>
            </a:r>
            <a:r>
              <a:rPr lang="en-US" dirty="0" smtClean="0"/>
              <a:t>.</a:t>
            </a:r>
          </a:p>
          <a:p>
            <a:pPr algn="just"/>
            <a:r>
              <a:rPr lang="en-IN" dirty="0"/>
              <a:t>In </a:t>
            </a:r>
            <a:r>
              <a:rPr lang="en-IN" dirty="0" smtClean="0"/>
              <a:t>reality, </a:t>
            </a:r>
            <a:r>
              <a:rPr lang="en-US" dirty="0" smtClean="0"/>
              <a:t>a </a:t>
            </a:r>
            <a:r>
              <a:rPr lang="en-US" dirty="0"/>
              <a:t>color picker displays the palette colors associated with index values from 0 to 255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user selects the color </a:t>
            </a:r>
            <a:r>
              <a:rPr lang="en-US" dirty="0" smtClean="0"/>
              <a:t>block with </a:t>
            </a:r>
            <a:r>
              <a:rPr lang="en-US" dirty="0"/>
              <a:t>index value 2, then the color meant is cyan, with RGB values (0, 255, 255).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8449" y="2063932"/>
            <a:ext cx="4611733" cy="34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1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511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Color picker for 8-bit color: each block of the color picker corresponds to one row of </a:t>
            </a: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</a:t>
            </a:r>
            <a:r>
              <a:rPr lang="en-IN" sz="32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color</a:t>
            </a:r>
            <a:r>
              <a:rPr lang="en-IN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IN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LUT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263" y="2207624"/>
            <a:ext cx="6257107" cy="339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3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Assessment Plan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507217"/>
              </p:ext>
            </p:extLst>
          </p:nvPr>
        </p:nvGraphicFramePr>
        <p:xfrm>
          <a:off x="1985554" y="1825625"/>
          <a:ext cx="7276011" cy="273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217">
                  <a:extLst>
                    <a:ext uri="{9D8B030D-6E8A-4147-A177-3AD203B41FA5}">
                      <a16:colId xmlns:a16="http://schemas.microsoft.com/office/drawing/2014/main" val="3728726998"/>
                    </a:ext>
                  </a:extLst>
                </a:gridCol>
                <a:gridCol w="3839356">
                  <a:extLst>
                    <a:ext uri="{9D8B030D-6E8A-4147-A177-3AD203B41FA5}">
                      <a16:colId xmlns:a16="http://schemas.microsoft.com/office/drawing/2014/main" val="1916960914"/>
                    </a:ext>
                  </a:extLst>
                </a:gridCol>
                <a:gridCol w="2476438">
                  <a:extLst>
                    <a:ext uri="{9D8B030D-6E8A-4147-A177-3AD203B41FA5}">
                      <a16:colId xmlns:a16="http://schemas.microsoft.com/office/drawing/2014/main" val="1997632455"/>
                    </a:ext>
                  </a:extLst>
                </a:gridCol>
              </a:tblGrid>
              <a:tr h="455552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Sl. No.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Mode of Assessment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% of</a:t>
                      </a:r>
                      <a:r>
                        <a:rPr lang="en-IN" sz="2000" b="1" baseline="0" dirty="0" smtClean="0"/>
                        <a:t> Marks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121482"/>
                  </a:ext>
                </a:extLst>
              </a:tr>
              <a:tr h="455552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Mid</a:t>
                      </a:r>
                      <a:r>
                        <a:rPr lang="en-IN" sz="2000" b="1" baseline="0" dirty="0" smtClean="0"/>
                        <a:t> Semester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20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042975"/>
                  </a:ext>
                </a:extLst>
              </a:tr>
              <a:tr h="455552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End Semester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30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9527"/>
                  </a:ext>
                </a:extLst>
              </a:tr>
              <a:tr h="455552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3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Scheduled Quiz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20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32290"/>
                  </a:ext>
                </a:extLst>
              </a:tr>
              <a:tr h="455552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4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Surprised Quiz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10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93098"/>
                  </a:ext>
                </a:extLst>
              </a:tr>
              <a:tr h="455552"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5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Project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/>
                        <a:t>20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4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51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8-bit </a:t>
            </a:r>
            <a:r>
              <a:rPr lang="en-IN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color</a:t>
            </a:r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images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anose="030F0702030302020204" pitchFamily="66" charset="0"/>
              </a:rPr>
              <a:t>Many systems can utilize </a:t>
            </a:r>
            <a:r>
              <a:rPr lang="en-US" dirty="0" smtClean="0">
                <a:latin typeface="Comic Sans MS" panose="030F0702030302020204" pitchFamily="66" charset="0"/>
              </a:rPr>
              <a:t>color information </a:t>
            </a:r>
            <a:r>
              <a:rPr lang="en-US" dirty="0">
                <a:latin typeface="Comic Sans MS" panose="030F0702030302020204" pitchFamily="66" charset="0"/>
              </a:rPr>
              <a:t>stored with only 8 bits of information (the so-called 256 colors) </a:t>
            </a:r>
            <a:r>
              <a:rPr lang="en-US" dirty="0" smtClean="0">
                <a:latin typeface="Comic Sans MS" panose="030F0702030302020204" pitchFamily="66" charset="0"/>
              </a:rPr>
              <a:t>in </a:t>
            </a:r>
            <a:r>
              <a:rPr lang="en-IN" dirty="0" smtClean="0">
                <a:latin typeface="Comic Sans MS" panose="030F0702030302020204" pitchFamily="66" charset="0"/>
              </a:rPr>
              <a:t>producing </a:t>
            </a:r>
            <a:r>
              <a:rPr lang="en-IN" dirty="0">
                <a:latin typeface="Comic Sans MS" panose="030F0702030302020204" pitchFamily="66" charset="0"/>
              </a:rPr>
              <a:t>a screen image</a:t>
            </a:r>
            <a:r>
              <a:rPr lang="en-IN" dirty="0" smtClean="0">
                <a:latin typeface="Comic Sans MS" panose="030F0702030302020204" pitchFamily="66" charset="0"/>
              </a:rPr>
              <a:t>.</a:t>
            </a:r>
          </a:p>
          <a:p>
            <a:pPr marL="0" indent="0" algn="just">
              <a:buNone/>
            </a:pPr>
            <a:endParaRPr lang="en-IN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dirty="0" smtClean="0">
                <a:latin typeface="Comic Sans MS" panose="030F0702030302020204" pitchFamily="66" charset="0"/>
              </a:rPr>
              <a:t>Such </a:t>
            </a:r>
            <a:r>
              <a:rPr lang="en-US" dirty="0">
                <a:latin typeface="Comic Sans MS" panose="030F0702030302020204" pitchFamily="66" charset="0"/>
              </a:rPr>
              <a:t>image files use the concept of a 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lookup table </a:t>
            </a:r>
            <a:r>
              <a:rPr lang="en-US" dirty="0">
                <a:latin typeface="Comic Sans MS" panose="030F0702030302020204" pitchFamily="66" charset="0"/>
              </a:rPr>
              <a:t>to store color information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lvl="1" algn="just"/>
            <a:r>
              <a:rPr lang="en-US" dirty="0">
                <a:latin typeface="Comic Sans MS" panose="030F0702030302020204" pitchFamily="66" charset="0"/>
              </a:rPr>
              <a:t>Basically, the image stores not color, but instead just a set of bytes, each of which is actually an index into a table with 3-byte values that specify the color for a pixel with that lookup table index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80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Color</a:t>
            </a:r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 Lookup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anose="030F0702030302020204" pitchFamily="66" charset="0"/>
              </a:rPr>
              <a:t>T</a:t>
            </a:r>
            <a:r>
              <a:rPr lang="en-US" dirty="0" smtClean="0">
                <a:latin typeface="Comic Sans MS" panose="030F0702030302020204" pitchFamily="66" charset="0"/>
              </a:rPr>
              <a:t>he </a:t>
            </a:r>
            <a:r>
              <a:rPr lang="en-US" dirty="0">
                <a:latin typeface="Comic Sans MS" panose="030F0702030302020204" pitchFamily="66" charset="0"/>
              </a:rPr>
              <a:t>idea used in 8-bit color images is to store only the index, or code </a:t>
            </a:r>
            <a:r>
              <a:rPr lang="en-US" dirty="0" smtClean="0">
                <a:latin typeface="Comic Sans MS" panose="030F0702030302020204" pitchFamily="66" charset="0"/>
              </a:rPr>
              <a:t>value, </a:t>
            </a:r>
            <a:r>
              <a:rPr lang="en-IN" dirty="0" smtClean="0">
                <a:latin typeface="Comic Sans MS" panose="030F0702030302020204" pitchFamily="66" charset="0"/>
              </a:rPr>
              <a:t>for </a:t>
            </a:r>
            <a:r>
              <a:rPr lang="en-IN" dirty="0">
                <a:latin typeface="Comic Sans MS" panose="030F0702030302020204" pitchFamily="66" charset="0"/>
              </a:rPr>
              <a:t>each pixel</a:t>
            </a:r>
            <a:r>
              <a:rPr lang="en-IN" dirty="0" smtClean="0">
                <a:latin typeface="Comic Sans MS" panose="030F0702030302020204" pitchFamily="66" charset="0"/>
              </a:rPr>
              <a:t>.</a:t>
            </a:r>
          </a:p>
          <a:p>
            <a:pPr algn="just"/>
            <a:r>
              <a:rPr lang="en-US" dirty="0">
                <a:latin typeface="Comic Sans MS" panose="030F0702030302020204" pitchFamily="66" charset="0"/>
              </a:rPr>
              <a:t>Then, if a pixel stores, say, the value 25, the meaning is to go to </a:t>
            </a:r>
            <a:r>
              <a:rPr lang="en-US" dirty="0" smtClean="0">
                <a:latin typeface="Comic Sans MS" panose="030F0702030302020204" pitchFamily="66" charset="0"/>
              </a:rPr>
              <a:t>row 25 </a:t>
            </a:r>
            <a:r>
              <a:rPr lang="en-US" dirty="0">
                <a:latin typeface="Comic Sans MS" panose="030F0702030302020204" pitchFamily="66" charset="0"/>
              </a:rPr>
              <a:t>in a color lookup table (LUT</a:t>
            </a:r>
            <a:r>
              <a:rPr lang="en-US" dirty="0" smtClean="0">
                <a:latin typeface="Comic Sans MS" panose="030F0702030302020204" pitchFamily="66" charset="0"/>
              </a:rPr>
              <a:t>).</a:t>
            </a:r>
          </a:p>
          <a:p>
            <a:pPr algn="just"/>
            <a:r>
              <a:rPr lang="en-US" dirty="0">
                <a:latin typeface="Comic Sans MS" panose="030F0702030302020204" pitchFamily="66" charset="0"/>
              </a:rPr>
              <a:t>For an 8-bit image, the image file can store in the file header </a:t>
            </a:r>
            <a:r>
              <a:rPr lang="en-US" dirty="0" smtClean="0">
                <a:latin typeface="Comic Sans MS" panose="030F0702030302020204" pitchFamily="66" charset="0"/>
              </a:rPr>
              <a:t>information just </a:t>
            </a:r>
            <a:r>
              <a:rPr lang="en-US" dirty="0">
                <a:latin typeface="Comic Sans MS" panose="030F0702030302020204" pitchFamily="66" charset="0"/>
              </a:rPr>
              <a:t>what 8-bit values for R, G, and B correspond to each index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algn="just"/>
            <a:r>
              <a:rPr lang="en-US" dirty="0">
                <a:latin typeface="Comic Sans MS" panose="030F0702030302020204" pitchFamily="66" charset="0"/>
              </a:rPr>
              <a:t>The LUT is often called a </a:t>
            </a:r>
            <a:r>
              <a:rPr lang="en-US" i="1" dirty="0">
                <a:solidFill>
                  <a:srgbClr val="00B0F0"/>
                </a:solidFill>
                <a:latin typeface="Comic Sans MS" panose="030F0702030302020204" pitchFamily="66" charset="0"/>
              </a:rPr>
              <a:t>palette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.</a:t>
            </a:r>
            <a:endParaRPr lang="en-US" dirty="0" smtClean="0">
              <a:solidFill>
                <a:srgbClr val="00B0F0"/>
              </a:solidFill>
              <a:latin typeface="Comic Sans MS" panose="030F0702030302020204" pitchFamily="66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51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Color LUT for 8-bit color images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354" y="2116183"/>
            <a:ext cx="8778239" cy="266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5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Color</a:t>
            </a:r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Histogram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121"/>
            <a:ext cx="10515600" cy="465786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It makes sense to carefully choose just which colors to represent best in the </a:t>
            </a:r>
            <a:r>
              <a:rPr lang="en-US" dirty="0" smtClean="0">
                <a:latin typeface="Comic Sans MS" panose="030F0702030302020204" pitchFamily="66" charset="0"/>
              </a:rPr>
              <a:t>image.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if an image is mostly red sunset, it is reasonable to represent red with precision </a:t>
            </a:r>
            <a:r>
              <a:rPr lang="en-US" dirty="0" smtClean="0">
                <a:latin typeface="Comic Sans MS" panose="030F0702030302020204" pitchFamily="66" charset="0"/>
              </a:rPr>
              <a:t>and store </a:t>
            </a:r>
            <a:r>
              <a:rPr lang="en-US" dirty="0">
                <a:latin typeface="Comic Sans MS" panose="030F0702030302020204" pitchFamily="66" charset="0"/>
              </a:rPr>
              <a:t>only a few greens.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Suppose all the colors in a 24-bit image were collected in a 256 × 256 × </a:t>
            </a:r>
            <a:r>
              <a:rPr lang="en-US" dirty="0" smtClean="0">
                <a:latin typeface="Comic Sans MS" panose="030F0702030302020204" pitchFamily="66" charset="0"/>
              </a:rPr>
              <a:t>256 set </a:t>
            </a:r>
            <a:r>
              <a:rPr lang="en-US" dirty="0">
                <a:latin typeface="Comic Sans MS" panose="030F0702030302020204" pitchFamily="66" charset="0"/>
              </a:rPr>
              <a:t>of cells, along with the count of how many pixels belong to each of these </a:t>
            </a:r>
            <a:r>
              <a:rPr lang="en-US" dirty="0" smtClean="0">
                <a:latin typeface="Comic Sans MS" panose="030F0702030302020204" pitchFamily="66" charset="0"/>
              </a:rPr>
              <a:t>colors </a:t>
            </a:r>
            <a:r>
              <a:rPr lang="en-IN" dirty="0" smtClean="0">
                <a:latin typeface="Comic Sans MS" panose="030F0702030302020204" pitchFamily="66" charset="0"/>
              </a:rPr>
              <a:t>stored </a:t>
            </a:r>
            <a:r>
              <a:rPr lang="en-IN" dirty="0">
                <a:latin typeface="Comic Sans MS" panose="030F0702030302020204" pitchFamily="66" charset="0"/>
              </a:rPr>
              <a:t>in that cell</a:t>
            </a:r>
            <a:r>
              <a:rPr lang="en-IN" dirty="0" smtClean="0">
                <a:latin typeface="Comic Sans MS" panose="030F0702030302020204" pitchFamily="66" charset="0"/>
              </a:rPr>
              <a:t>.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For example, if exactly 23 pixels have RGB values (45, 200, </a:t>
            </a:r>
            <a:r>
              <a:rPr lang="en-US" dirty="0" smtClean="0">
                <a:latin typeface="Comic Sans MS" panose="030F0702030302020204" pitchFamily="66" charset="0"/>
              </a:rPr>
              <a:t>91) then </a:t>
            </a:r>
            <a:r>
              <a:rPr lang="en-US" dirty="0">
                <a:latin typeface="Comic Sans MS" panose="030F0702030302020204" pitchFamily="66" charset="0"/>
              </a:rPr>
              <a:t>store the value 23 in a three-dimensional array, at the element indexed by </a:t>
            </a:r>
            <a:r>
              <a:rPr lang="en-US" dirty="0" smtClean="0">
                <a:latin typeface="Comic Sans MS" panose="030F0702030302020204" pitchFamily="66" charset="0"/>
              </a:rPr>
              <a:t>the </a:t>
            </a:r>
            <a:r>
              <a:rPr lang="en-IN" dirty="0" smtClean="0">
                <a:latin typeface="Comic Sans MS" panose="030F0702030302020204" pitchFamily="66" charset="0"/>
              </a:rPr>
              <a:t>index </a:t>
            </a:r>
            <a:r>
              <a:rPr lang="en-IN" dirty="0">
                <a:latin typeface="Comic Sans MS" panose="030F0702030302020204" pitchFamily="66" charset="0"/>
              </a:rPr>
              <a:t>values [45, 200, 91]</a:t>
            </a:r>
            <a:endParaRPr lang="en-IN" dirty="0" smtClean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This data structure is called a </a:t>
            </a:r>
            <a:r>
              <a:rPr lang="en-US" i="1" dirty="0">
                <a:solidFill>
                  <a:srgbClr val="00B0F0"/>
                </a:solidFill>
                <a:latin typeface="Comic Sans MS" panose="030F0702030302020204" pitchFamily="66" charset="0"/>
              </a:rPr>
              <a:t>color </a:t>
            </a:r>
            <a:r>
              <a:rPr lang="en-US" i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histogram</a:t>
            </a:r>
            <a:r>
              <a:rPr lang="en-US" i="1" dirty="0" smtClean="0">
                <a:latin typeface="Comic Sans MS" panose="030F0702030302020204" pitchFamily="66" charset="0"/>
              </a:rPr>
              <a:t>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36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3D scatterplot </a:t>
            </a:r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of RGB </a:t>
            </a:r>
            <a:r>
              <a:rPr lang="en-IN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colors</a:t>
            </a:r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in</a:t>
            </a:r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IN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forestfire</a:t>
            </a:r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image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Comic Sans MS" panose="030F0702030302020204" pitchFamily="66" charset="0"/>
              </a:rPr>
              <a:t>The histogram has 16 × 16 × 16 bins and shows the </a:t>
            </a:r>
            <a:r>
              <a:rPr lang="en-US" sz="2400" dirty="0" smtClean="0">
                <a:latin typeface="Comic Sans MS" panose="030F0702030302020204" pitchFamily="66" charset="0"/>
              </a:rPr>
              <a:t>count in </a:t>
            </a:r>
            <a:r>
              <a:rPr lang="en-US" sz="2400" dirty="0">
                <a:latin typeface="Comic Sans MS" panose="030F0702030302020204" pitchFamily="66" charset="0"/>
              </a:rPr>
              <a:t>each bin in terms of intensity and </a:t>
            </a:r>
            <a:r>
              <a:rPr lang="en-US" sz="2400" dirty="0" err="1">
                <a:latin typeface="Comic Sans MS" panose="030F0702030302020204" pitchFamily="66" charset="0"/>
              </a:rPr>
              <a:t>pseudocolor</a:t>
            </a:r>
            <a:r>
              <a:rPr lang="en-US" sz="2400" dirty="0" smtClean="0">
                <a:latin typeface="Comic Sans MS" panose="030F0702030302020204" pitchFamily="66" charset="0"/>
              </a:rPr>
              <a:t>.</a:t>
            </a:r>
          </a:p>
          <a:p>
            <a:pPr algn="just"/>
            <a:r>
              <a:rPr lang="en-US" sz="2400" dirty="0">
                <a:latin typeface="Comic Sans MS" panose="030F0702030302020204" pitchFamily="66" charset="0"/>
              </a:rPr>
              <a:t>We can see a few important </a:t>
            </a:r>
            <a:r>
              <a:rPr lang="en-US" sz="2400" dirty="0" smtClean="0">
                <a:latin typeface="Comic Sans MS" panose="030F0702030302020204" pitchFamily="66" charset="0"/>
              </a:rPr>
              <a:t>clusters of </a:t>
            </a:r>
            <a:r>
              <a:rPr lang="en-US" sz="2400" dirty="0">
                <a:latin typeface="Comic Sans MS" panose="030F0702030302020204" pitchFamily="66" charset="0"/>
              </a:rPr>
              <a:t>color information, corresponding to the reds, yellows, greens, and so on, of </a:t>
            </a:r>
            <a:r>
              <a:rPr lang="en-US" sz="2400" dirty="0" smtClean="0">
                <a:latin typeface="Comic Sans MS" panose="030F0702030302020204" pitchFamily="66" charset="0"/>
              </a:rPr>
              <a:t>the </a:t>
            </a:r>
            <a:r>
              <a:rPr lang="en-IN" sz="2400" dirty="0" err="1" smtClean="0">
                <a:latin typeface="Comic Sans MS" panose="030F0702030302020204" pitchFamily="66" charset="0"/>
              </a:rPr>
              <a:t>forestfire</a:t>
            </a:r>
            <a:r>
              <a:rPr lang="en-IN" sz="2400" dirty="0" smtClean="0">
                <a:latin typeface="Comic Sans MS" panose="030F0702030302020204" pitchFamily="66" charset="0"/>
              </a:rPr>
              <a:t> image.</a:t>
            </a:r>
          </a:p>
          <a:p>
            <a:pPr algn="just"/>
            <a:r>
              <a:rPr lang="en-US" sz="2400" dirty="0">
                <a:latin typeface="Comic Sans MS" panose="030F0702030302020204" pitchFamily="66" charset="0"/>
              </a:rPr>
              <a:t>Basically, large populations in 3D histogram bins can be subjected to a </a:t>
            </a:r>
            <a:r>
              <a:rPr lang="en-US" sz="2400" dirty="0" smtClean="0">
                <a:latin typeface="Comic Sans MS" panose="030F0702030302020204" pitchFamily="66" charset="0"/>
              </a:rPr>
              <a:t>split-</a:t>
            </a:r>
            <a:r>
              <a:rPr lang="en-US" sz="2400" dirty="0" err="1" smtClean="0">
                <a:latin typeface="Comic Sans MS" panose="030F0702030302020204" pitchFamily="66" charset="0"/>
              </a:rPr>
              <a:t>andmerge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latin typeface="Comic Sans MS" panose="030F0702030302020204" pitchFamily="66" charset="0"/>
              </a:rPr>
              <a:t>algorithm </a:t>
            </a:r>
            <a:r>
              <a:rPr lang="en-US" sz="2400" dirty="0">
                <a:latin typeface="Comic Sans MS" panose="030F0702030302020204" pitchFamily="66" charset="0"/>
              </a:rPr>
              <a:t>to determine the “best” 256 colors</a:t>
            </a:r>
            <a:endParaRPr lang="en-IN" sz="2400" dirty="0">
              <a:latin typeface="Comic Sans MS" panose="030F0702030302020204" pitchFamily="66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6975" y="2120106"/>
            <a:ext cx="49720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6131" y="391251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Example of an 8-bit </a:t>
            </a:r>
            <a:r>
              <a:rPr lang="en-IN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color</a:t>
            </a:r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image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57108" y="2625634"/>
            <a:ext cx="5003073" cy="3175578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200" y="2625634"/>
            <a:ext cx="5035731" cy="31755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200" y="1716814"/>
            <a:ext cx="1029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Note the great savings in space for 8-bit images over 24-bit ones: a 640 × </a:t>
            </a:r>
            <a:r>
              <a:rPr lang="en-US" dirty="0" smtClean="0">
                <a:latin typeface="Comic Sans MS" panose="030F0702030302020204" pitchFamily="66" charset="0"/>
              </a:rPr>
              <a:t>480 8-bit </a:t>
            </a:r>
            <a:r>
              <a:rPr lang="en-US" dirty="0">
                <a:latin typeface="Comic Sans MS" panose="030F0702030302020204" pitchFamily="66" charset="0"/>
              </a:rPr>
              <a:t>color image requires only 300kB of storage, compared to 921.6kB for a </a:t>
            </a:r>
            <a:r>
              <a:rPr lang="en-US" dirty="0" smtClean="0">
                <a:latin typeface="Comic Sans MS" panose="030F0702030302020204" pitchFamily="66" charset="0"/>
              </a:rPr>
              <a:t>color </a:t>
            </a:r>
            <a:r>
              <a:rPr lang="en-IN" dirty="0" smtClean="0">
                <a:latin typeface="Comic Sans MS" panose="030F0702030302020204" pitchFamily="66" charset="0"/>
              </a:rPr>
              <a:t>image. 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5817" y="5951715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24-bit </a:t>
            </a:r>
            <a:r>
              <a:rPr lang="en-IN" dirty="0" err="1" smtClean="0"/>
              <a:t>color</a:t>
            </a:r>
            <a:r>
              <a:rPr lang="en-IN" dirty="0" smtClean="0"/>
              <a:t> image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942215" y="5951715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  <a:r>
              <a:rPr lang="en-IN" dirty="0" smtClean="0"/>
              <a:t>-bit </a:t>
            </a:r>
            <a:r>
              <a:rPr lang="en-IN" dirty="0" err="1" smtClean="0"/>
              <a:t>color</a:t>
            </a:r>
            <a:r>
              <a:rPr lang="en-IN" dirty="0" smtClean="0"/>
              <a:t>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61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to Transform to 8 bit RGB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>
                <a:solidFill>
                  <a:srgbClr val="C00000"/>
                </a:solidFill>
                <a:latin typeface="Comic Sans MS" panose="030F0702030302020204" pitchFamily="66" charset="0"/>
              </a:rPr>
              <a:t>How to Select the Best 256 LUT RGB Entries Without Constructing a Color Histogram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82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Transform 3 bytes RGB to 8bit per pixel for 256 selective LUT table index by selecting RGB color </a:t>
            </a:r>
            <a:r>
              <a:rPr lang="en-US" dirty="0" smtClean="0">
                <a:latin typeface="Comic Sans MS" panose="030F0702030302020204" pitchFamily="66" charset="0"/>
              </a:rPr>
              <a:t>separately.</a:t>
            </a:r>
          </a:p>
          <a:p>
            <a:r>
              <a:rPr lang="en-US" dirty="0">
                <a:latin typeface="Comic Sans MS" panose="030F0702030302020204" pitchFamily="66" charset="0"/>
              </a:rPr>
              <a:t>Sort 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R</a:t>
            </a:r>
            <a:r>
              <a:rPr lang="en-US" dirty="0">
                <a:latin typeface="Comic Sans MS" panose="030F0702030302020204" pitchFamily="66" charset="0"/>
              </a:rPr>
              <a:t> byte in the original image to select 8 (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3bits</a:t>
            </a:r>
            <a:r>
              <a:rPr lang="en-US" dirty="0">
                <a:latin typeface="Comic Sans MS" panose="030F0702030302020204" pitchFamily="66" charset="0"/>
              </a:rPr>
              <a:t>) most popular R </a:t>
            </a:r>
            <a:r>
              <a:rPr lang="en-US" dirty="0" smtClean="0">
                <a:latin typeface="Comic Sans MS" panose="030F0702030302020204" pitchFamily="66" charset="0"/>
              </a:rPr>
              <a:t>intensities. 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Those </a:t>
            </a:r>
            <a:r>
              <a:rPr lang="en-US" dirty="0">
                <a:latin typeface="Comic Sans MS" panose="030F0702030302020204" pitchFamily="66" charset="0"/>
              </a:rPr>
              <a:t>8 most popular R byte codes to </a:t>
            </a:r>
            <a:r>
              <a:rPr lang="en-US" dirty="0" smtClean="0">
                <a:latin typeface="Comic Sans MS" panose="030F0702030302020204" pitchFamily="66" charset="0"/>
              </a:rPr>
              <a:t>LUT.</a:t>
            </a:r>
          </a:p>
          <a:p>
            <a:r>
              <a:rPr lang="en-US" dirty="0">
                <a:latin typeface="Comic Sans MS" panose="030F0702030302020204" pitchFamily="66" charset="0"/>
              </a:rPr>
              <a:t>Sort 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G</a:t>
            </a:r>
            <a:r>
              <a:rPr lang="en-US" dirty="0">
                <a:latin typeface="Comic Sans MS" panose="030F0702030302020204" pitchFamily="66" charset="0"/>
              </a:rPr>
              <a:t> byte to select 8 (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3bits</a:t>
            </a:r>
            <a:r>
              <a:rPr lang="en-US" dirty="0">
                <a:latin typeface="Comic Sans MS" panose="030F0702030302020204" pitchFamily="66" charset="0"/>
              </a:rPr>
              <a:t>) most popular G </a:t>
            </a:r>
            <a:r>
              <a:rPr lang="en-US" dirty="0" smtClean="0">
                <a:latin typeface="Comic Sans MS" panose="030F0702030302020204" pitchFamily="66" charset="0"/>
              </a:rPr>
              <a:t>intensities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Those 8 most popular G byte codes to </a:t>
            </a:r>
            <a:r>
              <a:rPr lang="en-US" dirty="0" smtClean="0">
                <a:latin typeface="Comic Sans MS" panose="030F0702030302020204" pitchFamily="66" charset="0"/>
              </a:rPr>
              <a:t>LUT</a:t>
            </a:r>
          </a:p>
          <a:p>
            <a:r>
              <a:rPr lang="en-US" dirty="0">
                <a:latin typeface="Comic Sans MS" panose="030F0702030302020204" pitchFamily="66" charset="0"/>
              </a:rPr>
              <a:t>Sort 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B</a:t>
            </a:r>
            <a:r>
              <a:rPr lang="en-US" dirty="0">
                <a:latin typeface="Comic Sans MS" panose="030F0702030302020204" pitchFamily="66" charset="0"/>
              </a:rPr>
              <a:t> byte to select 4 (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2bits</a:t>
            </a:r>
            <a:r>
              <a:rPr lang="en-US" dirty="0">
                <a:latin typeface="Comic Sans MS" panose="030F0702030302020204" pitchFamily="66" charset="0"/>
              </a:rPr>
              <a:t>) most popular B </a:t>
            </a:r>
            <a:r>
              <a:rPr lang="en-US" dirty="0" smtClean="0">
                <a:latin typeface="Comic Sans MS" panose="030F0702030302020204" pitchFamily="66" charset="0"/>
              </a:rPr>
              <a:t>intensities.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Those </a:t>
            </a:r>
            <a:r>
              <a:rPr lang="en-US" dirty="0">
                <a:latin typeface="Comic Sans MS" panose="030F0702030302020204" pitchFamily="66" charset="0"/>
              </a:rPr>
              <a:t>4 B byte codes to </a:t>
            </a:r>
            <a:r>
              <a:rPr lang="en-US" dirty="0" smtClean="0">
                <a:latin typeface="Comic Sans MS" panose="030F0702030302020204" pitchFamily="66" charset="0"/>
              </a:rPr>
              <a:t>LUT</a:t>
            </a:r>
          </a:p>
          <a:p>
            <a:r>
              <a:rPr lang="en-US" dirty="0">
                <a:latin typeface="Comic Sans MS" panose="030F0702030302020204" pitchFamily="66" charset="0"/>
              </a:rPr>
              <a:t>All the combinations of 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8R x 8G x 4B </a:t>
            </a:r>
            <a:r>
              <a:rPr lang="en-US" dirty="0">
                <a:latin typeface="Comic Sans MS" panose="030F0702030302020204" pitchFamily="66" charset="0"/>
              </a:rPr>
              <a:t>becomes 256 LUT RGB </a:t>
            </a:r>
            <a:r>
              <a:rPr lang="en-US" dirty="0" smtClean="0">
                <a:latin typeface="Comic Sans MS" panose="030F0702030302020204" pitchFamily="66" charset="0"/>
              </a:rPr>
              <a:t>entries.</a:t>
            </a:r>
          </a:p>
          <a:p>
            <a:r>
              <a:rPr lang="en-US" dirty="0">
                <a:latin typeface="Comic Sans MS" panose="030F0702030302020204" pitchFamily="66" charset="0"/>
              </a:rPr>
              <a:t>Transformed 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3+3+2</a:t>
            </a:r>
            <a:r>
              <a:rPr lang="en-US" dirty="0">
                <a:latin typeface="Comic Sans MS" panose="030F0702030302020204" pitchFamily="66" charset="0"/>
              </a:rPr>
              <a:t> bits per pixel is an index to transformed </a:t>
            </a:r>
            <a:r>
              <a:rPr lang="en-US" dirty="0" smtClean="0">
                <a:latin typeface="Comic Sans MS" panose="030F0702030302020204" pitchFamily="66" charset="0"/>
              </a:rPr>
              <a:t>LUT.</a:t>
            </a:r>
          </a:p>
          <a:p>
            <a:r>
              <a:rPr lang="en-US" dirty="0">
                <a:latin typeface="Comic Sans MS" panose="030F0702030302020204" pitchFamily="66" charset="0"/>
              </a:rPr>
              <a:t>Each pixel value in the original RGB is transformed to index value of the nearest RGB entries in LUT by comparing </a:t>
            </a:r>
            <a:r>
              <a:rPr lang="en-US" dirty="0" smtClean="0">
                <a:latin typeface="Comic Sans MS" panose="030F0702030302020204" pitchFamily="66" charset="0"/>
              </a:rPr>
              <a:t>the </a:t>
            </a:r>
            <a:r>
              <a:rPr lang="en-US" dirty="0">
                <a:latin typeface="Comic Sans MS" panose="030F0702030302020204" pitchFamily="66" charset="0"/>
              </a:rPr>
              <a:t>original to RGB LUT </a:t>
            </a:r>
            <a:r>
              <a:rPr lang="en-US" dirty="0" smtClean="0">
                <a:latin typeface="Comic Sans MS" panose="030F0702030302020204" pitchFamily="66" charset="0"/>
              </a:rPr>
              <a:t>entries.</a:t>
            </a:r>
          </a:p>
        </p:txBody>
      </p:sp>
    </p:spTree>
    <p:extLst>
      <p:ext uri="{BB962C8B-B14F-4D97-AF65-F5344CB8AC3E}">
        <p14:creationId xmlns:p14="http://schemas.microsoft.com/office/powerpoint/2010/main" val="118693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736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Times New Roman</vt:lpstr>
      <vt:lpstr>Office Theme</vt:lpstr>
      <vt:lpstr>Multimedia Systems Lecture – 8</vt:lpstr>
      <vt:lpstr>Assessment Plan</vt:lpstr>
      <vt:lpstr>8-bit color images</vt:lpstr>
      <vt:lpstr>Color Lookup Tables</vt:lpstr>
      <vt:lpstr>Color LUT for 8-bit color images</vt:lpstr>
      <vt:lpstr>Color Histogram</vt:lpstr>
      <vt:lpstr>3D scatterplot of RGB colors in forestfire image</vt:lpstr>
      <vt:lpstr>Example of an 8-bit color image</vt:lpstr>
      <vt:lpstr> How to Transform to 8 bit RGB How to Select the Best 256 LUT RGB Entries Without Constructing a Color Histogram </vt:lpstr>
      <vt:lpstr>Color Picker</vt:lpstr>
      <vt:lpstr>Color picker for 8-bit color: each block of the color picker corresponds to one row of the color LUT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Systems Lecture – 8</dc:title>
  <dc:creator>Windows User</dc:creator>
  <cp:lastModifiedBy>Windows User</cp:lastModifiedBy>
  <cp:revision>13</cp:revision>
  <dcterms:created xsi:type="dcterms:W3CDTF">2022-01-24T18:24:53Z</dcterms:created>
  <dcterms:modified xsi:type="dcterms:W3CDTF">2022-01-25T10:30:18Z</dcterms:modified>
</cp:coreProperties>
</file>