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2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9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6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0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4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6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8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2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5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5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493E4-D5C9-4C23-983A-629F59D2EF6B}" type="datetimeFigureOut">
              <a:rPr lang="en-IN" smtClean="0"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612D1-3AC2-427C-BA30-20B922E738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7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9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26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469"/>
            <a:ext cx="10515600" cy="50404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>
                <a:latin typeface="Comic Sans MS" panose="030F0702030302020204" pitchFamily="66" charset="0"/>
              </a:rPr>
              <a:t>Raster Area: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format of the actual image is defined as the  series  of  </a:t>
            </a:r>
            <a:r>
              <a:rPr lang="en-US" dirty="0" smtClean="0"/>
              <a:t>pixel color  </a:t>
            </a:r>
            <a:r>
              <a:rPr lang="en-US" dirty="0"/>
              <a:t>index  values that make up the image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/>
              <a:t>The pixels are stored </a:t>
            </a:r>
            <a:r>
              <a:rPr lang="en-US" dirty="0" smtClean="0"/>
              <a:t>left  </a:t>
            </a:r>
            <a:r>
              <a:rPr lang="en-US" dirty="0"/>
              <a:t>to right sequentially for an image row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/>
              <a:t>By default each  image  row  </a:t>
            </a:r>
            <a:r>
              <a:rPr lang="en-US" dirty="0" smtClean="0"/>
              <a:t>is written  </a:t>
            </a:r>
            <a:r>
              <a:rPr lang="en-US" dirty="0"/>
              <a:t>sequentially, top to bottom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/>
              <a:t>In the case that the Interlace </a:t>
            </a:r>
            <a:r>
              <a:rPr lang="en-US" dirty="0" smtClean="0"/>
              <a:t>or ‘</a:t>
            </a:r>
            <a:r>
              <a:rPr lang="en-US" dirty="0" err="1" smtClean="0"/>
              <a:t>i</a:t>
            </a:r>
            <a:r>
              <a:rPr lang="en-US" dirty="0" smtClean="0"/>
              <a:t>' </a:t>
            </a:r>
            <a:r>
              <a:rPr lang="en-US" dirty="0"/>
              <a:t>bit is set in byte 10 of the Image Descriptor then the row order  </a:t>
            </a:r>
            <a:r>
              <a:rPr lang="en-US" dirty="0" smtClean="0"/>
              <a:t>of the  </a:t>
            </a:r>
            <a:r>
              <a:rPr lang="en-US" dirty="0"/>
              <a:t>image  display  follows  a  four-pass process in which the image </a:t>
            </a:r>
            <a:r>
              <a:rPr lang="en-US" dirty="0" smtClean="0"/>
              <a:t>is filled </a:t>
            </a:r>
            <a:r>
              <a:rPr lang="en-US" dirty="0"/>
              <a:t>in by widely spaced </a:t>
            </a:r>
            <a:r>
              <a:rPr lang="en-US" dirty="0" smtClean="0"/>
              <a:t>rows.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/>
              <a:t>The first pass writes every  8th  </a:t>
            </a:r>
            <a:r>
              <a:rPr lang="en-US" dirty="0" smtClean="0"/>
              <a:t>row,  </a:t>
            </a:r>
            <a:r>
              <a:rPr lang="en-US" dirty="0"/>
              <a:t>starting  with  the top row of the image window.  The second pass </a:t>
            </a:r>
            <a:r>
              <a:rPr lang="en-US" dirty="0" smtClean="0"/>
              <a:t>writes every </a:t>
            </a:r>
            <a:r>
              <a:rPr lang="en-US" dirty="0"/>
              <a:t>8th row starting at the fifth row from the top.   The  third  </a:t>
            </a:r>
            <a:r>
              <a:rPr lang="en-US" dirty="0" smtClean="0"/>
              <a:t>pass writes </a:t>
            </a:r>
            <a:r>
              <a:rPr lang="en-US" dirty="0"/>
              <a:t>every 4th row starting at the third row from the top.  The </a:t>
            </a:r>
            <a:r>
              <a:rPr lang="en-US" dirty="0" smtClean="0"/>
              <a:t>fourth pass </a:t>
            </a:r>
            <a:r>
              <a:rPr lang="en-US" dirty="0"/>
              <a:t>completes the image, writing  every  other  row,  starting  at  </a:t>
            </a:r>
            <a:r>
              <a:rPr lang="en-US" dirty="0" smtClean="0"/>
              <a:t>the second </a:t>
            </a:r>
            <a:r>
              <a:rPr lang="en-US" dirty="0"/>
              <a:t>row from the top.</a:t>
            </a:r>
            <a:endParaRPr lang="en-US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091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GIF four-pass interlace display row order</a:t>
            </a:r>
            <a:endParaRPr lang="en-IN" sz="3200" dirty="0"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279" y="1463040"/>
            <a:ext cx="5225143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7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omic Sans MS" panose="030F0702030302020204" pitchFamily="66" charset="0"/>
              </a:rPr>
              <a:t>GIF Terminator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In order to provide a synchronization for the termination of a  </a:t>
            </a:r>
            <a:r>
              <a:rPr lang="en-US" dirty="0" smtClean="0"/>
              <a:t>GIF image  </a:t>
            </a:r>
            <a:r>
              <a:rPr lang="en-US" dirty="0"/>
              <a:t>file,  a  GIF  decoder  will process the end of GIF mode when </a:t>
            </a:r>
            <a:r>
              <a:rPr lang="en-US" dirty="0" smtClean="0"/>
              <a:t>the character </a:t>
            </a:r>
            <a:r>
              <a:rPr lang="en-US" dirty="0"/>
              <a:t>0x3B hex or ';' is found after an image  has  been  processed.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31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Higher Bit-Depth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More information about the scene being imaged can be gained </a:t>
            </a:r>
            <a:r>
              <a:rPr lang="en-US" dirty="0" smtClean="0">
                <a:latin typeface="Comic Sans MS" panose="030F0702030302020204" pitchFamily="66" charset="0"/>
              </a:rPr>
              <a:t>by using </a:t>
            </a:r>
            <a:r>
              <a:rPr lang="en-US" dirty="0">
                <a:latin typeface="Comic Sans MS" panose="030F0702030302020204" pitchFamily="66" charset="0"/>
              </a:rPr>
              <a:t>more accuracy for pixel depth (64 bits, say); or by using </a:t>
            </a:r>
            <a:r>
              <a:rPr lang="en-US" dirty="0" smtClean="0">
                <a:latin typeface="Comic Sans MS" panose="030F0702030302020204" pitchFamily="66" charset="0"/>
              </a:rPr>
              <a:t>special cameras </a:t>
            </a:r>
            <a:r>
              <a:rPr lang="en-US" dirty="0">
                <a:latin typeface="Comic Sans MS" panose="030F0702030302020204" pitchFamily="66" charset="0"/>
              </a:rPr>
              <a:t>that view more than just three colors (i.e., RGB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Here the idea might be to use invisible light (e.g., infrared, </a:t>
            </a:r>
            <a:r>
              <a:rPr lang="en-US" dirty="0" smtClean="0">
                <a:latin typeface="Comic Sans MS" panose="030F0702030302020204" pitchFamily="66" charset="0"/>
              </a:rPr>
              <a:t>ultraviolet) for </a:t>
            </a:r>
            <a:r>
              <a:rPr lang="en-US" dirty="0">
                <a:latin typeface="Comic Sans MS" panose="030F0702030302020204" pitchFamily="66" charset="0"/>
              </a:rPr>
              <a:t>security cameras, say, or to produce medical images of skin that can utilize </a:t>
            </a:r>
            <a:r>
              <a:rPr lang="en-US" dirty="0" smtClean="0">
                <a:latin typeface="Comic Sans MS" panose="030F0702030302020204" pitchFamily="66" charset="0"/>
              </a:rPr>
              <a:t>the additional </a:t>
            </a:r>
            <a:r>
              <a:rPr lang="en-US" dirty="0">
                <a:latin typeface="Comic Sans MS" panose="030F0702030302020204" pitchFamily="66" charset="0"/>
              </a:rPr>
              <a:t>colors to better diagnose skin ailments such as carcinoma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IN" dirty="0">
                <a:latin typeface="Comic Sans MS" panose="030F0702030302020204" pitchFamily="66" charset="0"/>
              </a:rPr>
              <a:t>Another </a:t>
            </a:r>
            <a:r>
              <a:rPr lang="en-IN" dirty="0" smtClean="0">
                <a:latin typeface="Comic Sans MS" panose="030F0702030302020204" pitchFamily="66" charset="0"/>
              </a:rPr>
              <a:t>reason </a:t>
            </a:r>
            <a:r>
              <a:rPr lang="en-US" dirty="0" smtClean="0">
                <a:latin typeface="Comic Sans MS" panose="030F0702030302020204" pitchFamily="66" charset="0"/>
              </a:rPr>
              <a:t>for </a:t>
            </a:r>
            <a:r>
              <a:rPr lang="en-US" dirty="0">
                <a:latin typeface="Comic Sans MS" panose="030F0702030302020204" pitchFamily="66" charset="0"/>
              </a:rPr>
              <a:t>using high bit-depth is in satellite imaging, where extra information can </a:t>
            </a:r>
            <a:r>
              <a:rPr lang="en-US" dirty="0" smtClean="0">
                <a:latin typeface="Comic Sans MS" panose="030F0702030302020204" pitchFamily="66" charset="0"/>
              </a:rPr>
              <a:t>give </a:t>
            </a:r>
            <a:r>
              <a:rPr lang="en-US" dirty="0">
                <a:latin typeface="Comic Sans MS" panose="030F0702030302020204" pitchFamily="66" charset="0"/>
              </a:rPr>
              <a:t>indication of types of crop growth, etc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Comic Sans MS" panose="030F0702030302020204" pitchFamily="66" charset="0"/>
              </a:rPr>
              <a:t>Such images are called </a:t>
            </a:r>
            <a:r>
              <a:rPr lang="en-US" i="1" dirty="0">
                <a:solidFill>
                  <a:srgbClr val="00B0F0"/>
                </a:solidFill>
                <a:latin typeface="Comic Sans MS" panose="030F0702030302020204" pitchFamily="66" charset="0"/>
              </a:rPr>
              <a:t>multispectral</a:t>
            </a:r>
            <a:r>
              <a:rPr lang="en-US" i="1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(more than three colors) or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hyperspectral</a:t>
            </a:r>
            <a:r>
              <a:rPr lang="en-US" dirty="0">
                <a:latin typeface="Comic Sans MS" panose="030F0702030302020204" pitchFamily="66" charset="0"/>
              </a:rPr>
              <a:t> (</a:t>
            </a:r>
            <a:r>
              <a:rPr lang="en-US" dirty="0" smtClean="0">
                <a:latin typeface="Comic Sans MS" panose="030F0702030302020204" pitchFamily="66" charset="0"/>
              </a:rPr>
              <a:t>a great </a:t>
            </a:r>
            <a:r>
              <a:rPr lang="en-US" dirty="0">
                <a:latin typeface="Comic Sans MS" panose="030F0702030302020204" pitchFamily="66" charset="0"/>
              </a:rPr>
              <a:t>many image planes, say 224 colors for satellite imaging</a:t>
            </a:r>
            <a:r>
              <a:rPr lang="en-US" dirty="0" smtClean="0">
                <a:latin typeface="Comic Sans MS" panose="030F0702030302020204" pitchFamily="66" charset="0"/>
              </a:rPr>
              <a:t>).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Popular 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Image File Formats</a:t>
            </a:r>
            <a:endParaRPr lang="en-IN" sz="3600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8-bit GIF: </a:t>
            </a:r>
            <a:r>
              <a:rPr lang="en-US" dirty="0" smtClean="0"/>
              <a:t>one of the most important formats because of its historical connection to the WWW and HTML markup language as the first image type recognized by net browsers.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JPEG</a:t>
            </a:r>
            <a:r>
              <a:rPr lang="en-US" dirty="0" smtClean="0"/>
              <a:t>: currently the most important common file format.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PNG</a:t>
            </a:r>
            <a:r>
              <a:rPr lang="en-US" dirty="0" smtClean="0"/>
              <a:t>: most popular lossless image format.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TIFF</a:t>
            </a:r>
            <a:r>
              <a:rPr lang="en-US" dirty="0" smtClean="0"/>
              <a:t>: flexible file format due to the addition of tags.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EXIF</a:t>
            </a:r>
            <a:r>
              <a:rPr lang="en-US" dirty="0" smtClean="0"/>
              <a:t>: allows the addition of image metadata. </a:t>
            </a:r>
            <a:endParaRPr lang="en-US" dirty="0"/>
          </a:p>
          <a:p>
            <a:r>
              <a:rPr lang="en-US" dirty="0" smtClean="0">
                <a:solidFill>
                  <a:srgbClr val="00B0F0"/>
                </a:solidFill>
              </a:rPr>
              <a:t>PS and PDF</a:t>
            </a:r>
            <a:r>
              <a:rPr lang="en-US" dirty="0" smtClean="0"/>
              <a:t>: vector based language, popular in publishing and academia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46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GIF (Graphic Interchange Format)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98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GIF standard: </a:t>
            </a:r>
            <a:r>
              <a:rPr lang="en-US" dirty="0" smtClean="0"/>
              <a:t>We examine GIF standard because it is so simple! yet contains many common elements.</a:t>
            </a:r>
          </a:p>
          <a:p>
            <a:r>
              <a:rPr lang="en-US" dirty="0" smtClean="0"/>
              <a:t>Limited to 8-bit (256) color images only, which, while producing acceptable color images, is best suited for images with few distinctive colors (e.g., graphics or drawing).</a:t>
            </a:r>
          </a:p>
          <a:p>
            <a:r>
              <a:rPr lang="en-US" dirty="0" smtClean="0"/>
              <a:t>GIF standard supports interlacing — successive display of pixels in widely-spaced rows by a 4-pass display process.</a:t>
            </a:r>
          </a:p>
          <a:p>
            <a:r>
              <a:rPr lang="en-US" dirty="0" smtClean="0"/>
              <a:t>GIF actually comes in two flavors: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GIF87a: The original specification.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GIF89a: The later version. Supports simple animation via a Graphics Control Extension block in the data, provides simple control over delay time, a transparency index,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84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GIF87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690688"/>
            <a:ext cx="5495109" cy="4486275"/>
          </a:xfrm>
        </p:spPr>
        <p:txBody>
          <a:bodyPr/>
          <a:lstStyle/>
          <a:p>
            <a:pPr algn="just"/>
            <a:r>
              <a:rPr lang="en-IN" dirty="0" smtClean="0"/>
              <a:t>Since many </a:t>
            </a:r>
            <a:r>
              <a:rPr lang="en-US" dirty="0" smtClean="0"/>
              <a:t>such formats bear a resemblance to it but have grown a good deal more complex than </a:t>
            </a:r>
            <a:r>
              <a:rPr lang="en-IN" dirty="0" smtClean="0"/>
              <a:t>this “simple” standard, </a:t>
            </a:r>
            <a:r>
              <a:rPr lang="en-US" dirty="0" smtClean="0"/>
              <a:t>it is worth examining the file format for GIF87 in more detail.</a:t>
            </a:r>
          </a:p>
          <a:p>
            <a:pPr algn="just"/>
            <a:r>
              <a:rPr lang="en-US" dirty="0" smtClean="0"/>
              <a:t>For the standard specification, the general file format is as shown in the figure.</a:t>
            </a:r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1063" y="1690688"/>
            <a:ext cx="394498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23643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Signature </a:t>
            </a:r>
            <a:r>
              <a:rPr lang="en-US" dirty="0"/>
              <a:t>is six bytes: GIF87a; the </a:t>
            </a:r>
            <a:r>
              <a:rPr lang="en-US" i="1" dirty="0"/>
              <a:t>Screen Descriptor </a:t>
            </a:r>
            <a:r>
              <a:rPr lang="en-US" dirty="0"/>
              <a:t>is a </a:t>
            </a:r>
            <a:r>
              <a:rPr lang="en-US" dirty="0" smtClean="0"/>
              <a:t>seven-byte </a:t>
            </a:r>
            <a:r>
              <a:rPr lang="en-IN" dirty="0" smtClean="0"/>
              <a:t>set </a:t>
            </a:r>
            <a:r>
              <a:rPr lang="en-IN" dirty="0"/>
              <a:t>of flags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A GIF87 file can contain more than one image definition, usually to </a:t>
            </a:r>
            <a:r>
              <a:rPr lang="en-US" dirty="0" smtClean="0"/>
              <a:t>fit on </a:t>
            </a:r>
            <a:r>
              <a:rPr lang="en-US" dirty="0"/>
              <a:t>several different parts of the </a:t>
            </a:r>
            <a:r>
              <a:rPr lang="en-US" dirty="0" smtClean="0"/>
              <a:t>screen.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Therefore each image can contain its </a:t>
            </a:r>
            <a:r>
              <a:rPr lang="en-US" dirty="0" smtClean="0"/>
              <a:t>own color </a:t>
            </a:r>
            <a:r>
              <a:rPr lang="en-US" dirty="0"/>
              <a:t>lookup table, a </a:t>
            </a:r>
            <a:r>
              <a:rPr lang="en-US" i="1" dirty="0"/>
              <a:t>Local Color Map</a:t>
            </a:r>
            <a:r>
              <a:rPr lang="en-US" dirty="0"/>
              <a:t>, for mapping 8 bits into 24-bit RGB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44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r>
              <a:rPr lang="en-US" sz="2400" dirty="0"/>
              <a:t>The Screen Descriptor comprises a set of attributes that belong to every image </a:t>
            </a:r>
            <a:r>
              <a:rPr lang="en-US" sz="2400" dirty="0" smtClean="0"/>
              <a:t>in </a:t>
            </a:r>
            <a:r>
              <a:rPr lang="en-IN" sz="2400" dirty="0" smtClean="0"/>
              <a:t>the </a:t>
            </a:r>
            <a:r>
              <a:rPr lang="en-IN" sz="2400" dirty="0"/>
              <a:t>file.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532" y="1275262"/>
            <a:ext cx="62674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2331"/>
            <a:ext cx="10515600" cy="548463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omic Sans MS" panose="030F0702030302020204" pitchFamily="66" charset="0"/>
              </a:rPr>
              <a:t>GIF </a:t>
            </a:r>
            <a:r>
              <a:rPr lang="en-IN" dirty="0" err="1" smtClean="0">
                <a:latin typeface="Comic Sans MS" panose="030F0702030302020204" pitchFamily="66" charset="0"/>
              </a:rPr>
              <a:t>Color</a:t>
            </a:r>
            <a:r>
              <a:rPr lang="en-IN" dirty="0" smtClean="0">
                <a:latin typeface="Comic Sans MS" panose="030F0702030302020204" pitchFamily="66" charset="0"/>
              </a:rPr>
              <a:t> Map</a:t>
            </a:r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7" y="1387112"/>
            <a:ext cx="62960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0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omic Sans MS" panose="030F0702030302020204" pitchFamily="66" charset="0"/>
              </a:rPr>
              <a:t>GIF image descriptor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81" y="1186950"/>
            <a:ext cx="81153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4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676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9</vt:lpstr>
      <vt:lpstr>Higher Bit-Depth Images</vt:lpstr>
      <vt:lpstr>Popular Image File Formats</vt:lpstr>
      <vt:lpstr>GIF (Graphic Interchange Format)</vt:lpstr>
      <vt:lpstr>GIF87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 four-pass interlace display row order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9</dc:title>
  <dc:creator>Windows User</dc:creator>
  <cp:lastModifiedBy>Windows User</cp:lastModifiedBy>
  <cp:revision>10</cp:revision>
  <dcterms:created xsi:type="dcterms:W3CDTF">2022-01-25T09:06:05Z</dcterms:created>
  <dcterms:modified xsi:type="dcterms:W3CDTF">2022-01-26T19:17:24Z</dcterms:modified>
</cp:coreProperties>
</file>