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48"/>
  </p:notesMasterIdLst>
  <p:sldIdLst>
    <p:sldId id="256" r:id="rId2"/>
    <p:sldId id="269" r:id="rId3"/>
    <p:sldId id="299" r:id="rId4"/>
    <p:sldId id="300" r:id="rId5"/>
    <p:sldId id="257" r:id="rId6"/>
    <p:sldId id="268" r:id="rId7"/>
    <p:sldId id="277" r:id="rId8"/>
    <p:sldId id="278" r:id="rId9"/>
    <p:sldId id="279" r:id="rId10"/>
    <p:sldId id="280" r:id="rId11"/>
    <p:sldId id="282" r:id="rId12"/>
    <p:sldId id="281" r:id="rId13"/>
    <p:sldId id="283" r:id="rId14"/>
    <p:sldId id="273" r:id="rId15"/>
    <p:sldId id="274" r:id="rId16"/>
    <p:sldId id="275" r:id="rId17"/>
    <p:sldId id="276" r:id="rId18"/>
    <p:sldId id="267" r:id="rId19"/>
    <p:sldId id="258" r:id="rId20"/>
    <p:sldId id="259" r:id="rId21"/>
    <p:sldId id="260" r:id="rId22"/>
    <p:sldId id="261" r:id="rId23"/>
    <p:sldId id="271" r:id="rId24"/>
    <p:sldId id="284" r:id="rId25"/>
    <p:sldId id="262" r:id="rId26"/>
    <p:sldId id="263" r:id="rId27"/>
    <p:sldId id="301" r:id="rId28"/>
    <p:sldId id="264" r:id="rId29"/>
    <p:sldId id="265" r:id="rId30"/>
    <p:sldId id="302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03" r:id="rId44"/>
    <p:sldId id="297" r:id="rId45"/>
    <p:sldId id="298" r:id="rId46"/>
    <p:sldId id="266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368C5-A8EA-4FE2-AE24-30F29D7F8A66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8F4A-1ACF-49A6-AFF1-99D22970A6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101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94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33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16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0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30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742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7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3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76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44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9F8699-982B-46B1-BD94-50E30C1D42E4}" type="datetimeFigureOut">
              <a:rPr lang="en-IN" smtClean="0"/>
              <a:t>17-01-2022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7C60113-42EC-4906-8A2D-C3915D0D7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93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rmi/overview.html" TargetMode="External"/><Relationship Id="rId3" Type="http://schemas.openxmlformats.org/officeDocument/2006/relationships/hyperlink" Target="http://jmvidal.cse.sc.edu/csce590/spring02/corba-idl-intro.pdf" TargetMode="External"/><Relationship Id="rId7" Type="http://schemas.openxmlformats.org/officeDocument/2006/relationships/hyperlink" Target="https://www.omg.org/spec/CORBA/About-CORBA/" TargetMode="External"/><Relationship Id="rId2" Type="http://schemas.openxmlformats.org/officeDocument/2006/relationships/hyperlink" Target="https://www.omg.org/spec/IDL/About-ID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Mozilla/Tech/XPCOM" TargetMode="External"/><Relationship Id="rId5" Type="http://schemas.openxmlformats.org/officeDocument/2006/relationships/hyperlink" Target="https://condor.depaul.edu/elliott/513/projects-archive/DS420Fall98/Edinburgh/dcom.htm" TargetMode="External"/><Relationship Id="rId4" Type="http://schemas.openxmlformats.org/officeDocument/2006/relationships/hyperlink" Target="https://www.cs.umd.edu/~pugh/com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hyperlink" Target="https://www.w3schools.com/xml/default.asp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default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defaul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~ib249/teaching/Lecture1.handout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DA5B2-A78F-4F3D-8AF8-79AC7A672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Webservices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3A29F-323C-45FF-9B32-E93CEBBB5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684985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CB47F-CD77-4AF9-9634-9D5A3E15997A}"/>
              </a:ext>
            </a:extLst>
          </p:cNvPr>
          <p:cNvSpPr/>
          <p:nvPr/>
        </p:nvSpPr>
        <p:spPr>
          <a:xfrm>
            <a:off x="3912124" y="377072"/>
            <a:ext cx="4949072" cy="598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&amp; OS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714A9-C2E2-4621-8F7E-EB96C0AEF0B3}"/>
              </a:ext>
            </a:extLst>
          </p:cNvPr>
          <p:cNvSpPr/>
          <p:nvPr/>
        </p:nvSpPr>
        <p:spPr>
          <a:xfrm>
            <a:off x="4647414" y="952107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SOFTWARE-1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EC03C9-239D-48C6-AA6B-5541C1140170}"/>
              </a:ext>
            </a:extLst>
          </p:cNvPr>
          <p:cNvSpPr/>
          <p:nvPr/>
        </p:nvSpPr>
        <p:spPr>
          <a:xfrm>
            <a:off x="4535863" y="3894841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SOFTWARE-2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9E8904-EA77-4E38-A764-FCDD96BFEEC3}"/>
              </a:ext>
            </a:extLst>
          </p:cNvPr>
          <p:cNvSpPr/>
          <p:nvPr/>
        </p:nvSpPr>
        <p:spPr>
          <a:xfrm>
            <a:off x="4345757" y="650449"/>
            <a:ext cx="4289196" cy="525544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0861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CB47F-CD77-4AF9-9634-9D5A3E15997A}"/>
              </a:ext>
            </a:extLst>
          </p:cNvPr>
          <p:cNvSpPr/>
          <p:nvPr/>
        </p:nvSpPr>
        <p:spPr>
          <a:xfrm>
            <a:off x="3912124" y="377072"/>
            <a:ext cx="4949072" cy="598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&amp; OS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714A9-C2E2-4621-8F7E-EB96C0AEF0B3}"/>
              </a:ext>
            </a:extLst>
          </p:cNvPr>
          <p:cNvSpPr/>
          <p:nvPr/>
        </p:nvSpPr>
        <p:spPr>
          <a:xfrm>
            <a:off x="4647414" y="952107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SOFTWARE-1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EC03C9-239D-48C6-AA6B-5541C1140170}"/>
              </a:ext>
            </a:extLst>
          </p:cNvPr>
          <p:cNvSpPr/>
          <p:nvPr/>
        </p:nvSpPr>
        <p:spPr>
          <a:xfrm>
            <a:off x="4535863" y="3894841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SOFTWARE-2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9E8904-EA77-4E38-A764-FCDD96BFEEC3}"/>
              </a:ext>
            </a:extLst>
          </p:cNvPr>
          <p:cNvSpPr/>
          <p:nvPr/>
        </p:nvSpPr>
        <p:spPr>
          <a:xfrm>
            <a:off x="4345757" y="650449"/>
            <a:ext cx="4289196" cy="525544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245385-046B-45EC-978E-635A1C4208F1}"/>
              </a:ext>
            </a:extLst>
          </p:cNvPr>
          <p:cNvSpPr/>
          <p:nvPr/>
        </p:nvSpPr>
        <p:spPr>
          <a:xfrm>
            <a:off x="4911366" y="1924640"/>
            <a:ext cx="1376313" cy="556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Component-A</a:t>
            </a:r>
            <a:endParaRPr lang="en-IN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6C991F-9D7B-4872-AC13-8F0B1FD67224}"/>
              </a:ext>
            </a:extLst>
          </p:cNvPr>
          <p:cNvSpPr/>
          <p:nvPr/>
        </p:nvSpPr>
        <p:spPr>
          <a:xfrm>
            <a:off x="6817151" y="1924639"/>
            <a:ext cx="1376313" cy="556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Component-B</a:t>
            </a:r>
            <a:endParaRPr lang="en-IN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6E02FA-6C09-4617-B450-829CA00DC364}"/>
              </a:ext>
            </a:extLst>
          </p:cNvPr>
          <p:cNvSpPr/>
          <p:nvPr/>
        </p:nvSpPr>
        <p:spPr>
          <a:xfrm>
            <a:off x="4907439" y="4891727"/>
            <a:ext cx="1376313" cy="556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Component-C</a:t>
            </a:r>
            <a:endParaRPr lang="en-IN" sz="1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36ED27-95D0-4371-8A58-A3EBCD53C90F}"/>
              </a:ext>
            </a:extLst>
          </p:cNvPr>
          <p:cNvSpPr/>
          <p:nvPr/>
        </p:nvSpPr>
        <p:spPr>
          <a:xfrm>
            <a:off x="6817151" y="4891727"/>
            <a:ext cx="1376313" cy="4870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Component-B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86378768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CB47F-CD77-4AF9-9634-9D5A3E15997A}"/>
              </a:ext>
            </a:extLst>
          </p:cNvPr>
          <p:cNvSpPr/>
          <p:nvPr/>
        </p:nvSpPr>
        <p:spPr>
          <a:xfrm>
            <a:off x="3912124" y="377072"/>
            <a:ext cx="4949072" cy="598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&amp; OS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714A9-C2E2-4621-8F7E-EB96C0AEF0B3}"/>
              </a:ext>
            </a:extLst>
          </p:cNvPr>
          <p:cNvSpPr/>
          <p:nvPr/>
        </p:nvSpPr>
        <p:spPr>
          <a:xfrm>
            <a:off x="4647414" y="952107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SOFTWARE-1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EC03C9-239D-48C6-AA6B-5541C1140170}"/>
              </a:ext>
            </a:extLst>
          </p:cNvPr>
          <p:cNvSpPr/>
          <p:nvPr/>
        </p:nvSpPr>
        <p:spPr>
          <a:xfrm>
            <a:off x="4535863" y="3894841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SOFTWARE-2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9E8904-EA77-4E38-A764-FCDD96BFEEC3}"/>
              </a:ext>
            </a:extLst>
          </p:cNvPr>
          <p:cNvSpPr/>
          <p:nvPr/>
        </p:nvSpPr>
        <p:spPr>
          <a:xfrm>
            <a:off x="4345757" y="650449"/>
            <a:ext cx="4289196" cy="525544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245385-046B-45EC-978E-635A1C4208F1}"/>
              </a:ext>
            </a:extLst>
          </p:cNvPr>
          <p:cNvSpPr/>
          <p:nvPr/>
        </p:nvSpPr>
        <p:spPr>
          <a:xfrm>
            <a:off x="4911366" y="1924640"/>
            <a:ext cx="1376313" cy="556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Component-A</a:t>
            </a:r>
            <a:endParaRPr lang="en-IN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6C991F-9D7B-4872-AC13-8F0B1FD67224}"/>
              </a:ext>
            </a:extLst>
          </p:cNvPr>
          <p:cNvSpPr/>
          <p:nvPr/>
        </p:nvSpPr>
        <p:spPr>
          <a:xfrm>
            <a:off x="7173798" y="2721990"/>
            <a:ext cx="1376313" cy="556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Component-B</a:t>
            </a:r>
            <a:endParaRPr lang="en-IN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6E02FA-6C09-4617-B450-829CA00DC364}"/>
              </a:ext>
            </a:extLst>
          </p:cNvPr>
          <p:cNvSpPr/>
          <p:nvPr/>
        </p:nvSpPr>
        <p:spPr>
          <a:xfrm>
            <a:off x="4907439" y="4891727"/>
            <a:ext cx="1376313" cy="556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Component-C</a:t>
            </a:r>
            <a:endParaRPr lang="en-IN" sz="1200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AE96521-59D1-4503-B886-D10617921B48}"/>
              </a:ext>
            </a:extLst>
          </p:cNvPr>
          <p:cNvSpPr/>
          <p:nvPr/>
        </p:nvSpPr>
        <p:spPr>
          <a:xfrm>
            <a:off x="7706411" y="2476107"/>
            <a:ext cx="311085" cy="282804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7D014A7-DBF8-40DB-B11F-4A49D956B82B}"/>
              </a:ext>
            </a:extLst>
          </p:cNvPr>
          <p:cNvSpPr/>
          <p:nvPr/>
        </p:nvSpPr>
        <p:spPr>
          <a:xfrm rot="10800000">
            <a:off x="7550867" y="3278171"/>
            <a:ext cx="311085" cy="653199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5260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CB47F-CD77-4AF9-9634-9D5A3E15997A}"/>
              </a:ext>
            </a:extLst>
          </p:cNvPr>
          <p:cNvSpPr/>
          <p:nvPr/>
        </p:nvSpPr>
        <p:spPr>
          <a:xfrm>
            <a:off x="546756" y="377072"/>
            <a:ext cx="4949072" cy="598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 &amp; OS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714A9-C2E2-4621-8F7E-EB96C0AEF0B3}"/>
              </a:ext>
            </a:extLst>
          </p:cNvPr>
          <p:cNvSpPr/>
          <p:nvPr/>
        </p:nvSpPr>
        <p:spPr>
          <a:xfrm>
            <a:off x="1282046" y="952107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SOFTWARE-1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EC03C9-239D-48C6-AA6B-5541C1140170}"/>
              </a:ext>
            </a:extLst>
          </p:cNvPr>
          <p:cNvSpPr/>
          <p:nvPr/>
        </p:nvSpPr>
        <p:spPr>
          <a:xfrm>
            <a:off x="1170495" y="3894841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SOFTWARE-2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9E8904-EA77-4E38-A764-FCDD96BFEEC3}"/>
              </a:ext>
            </a:extLst>
          </p:cNvPr>
          <p:cNvSpPr/>
          <p:nvPr/>
        </p:nvSpPr>
        <p:spPr>
          <a:xfrm>
            <a:off x="980389" y="650449"/>
            <a:ext cx="4289196" cy="525544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245385-046B-45EC-978E-635A1C4208F1}"/>
              </a:ext>
            </a:extLst>
          </p:cNvPr>
          <p:cNvSpPr/>
          <p:nvPr/>
        </p:nvSpPr>
        <p:spPr>
          <a:xfrm>
            <a:off x="1545998" y="1924640"/>
            <a:ext cx="1376313" cy="556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Component-A</a:t>
            </a:r>
            <a:endParaRPr lang="en-IN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6C991F-9D7B-4872-AC13-8F0B1FD67224}"/>
              </a:ext>
            </a:extLst>
          </p:cNvPr>
          <p:cNvSpPr/>
          <p:nvPr/>
        </p:nvSpPr>
        <p:spPr>
          <a:xfrm>
            <a:off x="3652884" y="1887718"/>
            <a:ext cx="1376313" cy="556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Component-B</a:t>
            </a:r>
          </a:p>
          <a:p>
            <a:pPr algn="ctr"/>
            <a:r>
              <a:rPr lang="en-US" sz="1200" dirty="0"/>
              <a:t>Stub</a:t>
            </a:r>
            <a:endParaRPr lang="en-IN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6E02FA-6C09-4617-B450-829CA00DC364}"/>
              </a:ext>
            </a:extLst>
          </p:cNvPr>
          <p:cNvSpPr/>
          <p:nvPr/>
        </p:nvSpPr>
        <p:spPr>
          <a:xfrm>
            <a:off x="1542071" y="4891727"/>
            <a:ext cx="1376313" cy="556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Component-C</a:t>
            </a:r>
            <a:endParaRPr lang="en-IN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814D2-1250-4E2E-8AAA-C2B063CA1C55}"/>
              </a:ext>
            </a:extLst>
          </p:cNvPr>
          <p:cNvSpPr/>
          <p:nvPr/>
        </p:nvSpPr>
        <p:spPr>
          <a:xfrm>
            <a:off x="6914560" y="377072"/>
            <a:ext cx="4949072" cy="598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        OTHER COMPUTER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A87D48-25A6-4554-B95A-FEFD31ACA76B}"/>
              </a:ext>
            </a:extLst>
          </p:cNvPr>
          <p:cNvSpPr/>
          <p:nvPr/>
        </p:nvSpPr>
        <p:spPr>
          <a:xfrm>
            <a:off x="7649850" y="952107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44252D-AB54-4C61-9359-BECDEB6E7BF1}"/>
              </a:ext>
            </a:extLst>
          </p:cNvPr>
          <p:cNvSpPr/>
          <p:nvPr/>
        </p:nvSpPr>
        <p:spPr>
          <a:xfrm>
            <a:off x="7348193" y="650449"/>
            <a:ext cx="4289196" cy="5255444"/>
          </a:xfrm>
          <a:prstGeom prst="round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370F14-0A66-4CA5-8C5F-B4A9B6AD4BC1}"/>
              </a:ext>
            </a:extLst>
          </p:cNvPr>
          <p:cNvSpPr/>
          <p:nvPr/>
        </p:nvSpPr>
        <p:spPr>
          <a:xfrm>
            <a:off x="7913802" y="1924640"/>
            <a:ext cx="1376313" cy="556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Component-B Implementation</a:t>
            </a:r>
            <a:endParaRPr lang="en-IN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C33DBD-0E2A-409F-B147-E1BBBC58C8D1}"/>
              </a:ext>
            </a:extLst>
          </p:cNvPr>
          <p:cNvSpPr/>
          <p:nvPr/>
        </p:nvSpPr>
        <p:spPr>
          <a:xfrm>
            <a:off x="3497341" y="4867374"/>
            <a:ext cx="1376313" cy="55618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Component-B</a:t>
            </a:r>
          </a:p>
          <a:p>
            <a:pPr algn="ctr"/>
            <a:r>
              <a:rPr lang="en-US" sz="1200" dirty="0"/>
              <a:t>Stub</a:t>
            </a:r>
            <a:endParaRPr lang="en-IN" sz="12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EBC46ED-FF22-44DE-B5C3-C4C5AF8D4FE2}"/>
              </a:ext>
            </a:extLst>
          </p:cNvPr>
          <p:cNvSpPr/>
          <p:nvPr/>
        </p:nvSpPr>
        <p:spPr>
          <a:xfrm rot="16200000">
            <a:off x="6326270" y="741673"/>
            <a:ext cx="311085" cy="3061943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E84B089B-03B7-4136-8B4A-6E01BB2C3692}"/>
              </a:ext>
            </a:extLst>
          </p:cNvPr>
          <p:cNvSpPr/>
          <p:nvPr/>
        </p:nvSpPr>
        <p:spPr>
          <a:xfrm>
            <a:off x="4843808" y="2428187"/>
            <a:ext cx="3902697" cy="2759698"/>
          </a:xfrm>
          <a:prstGeom prst="bentUpArrow">
            <a:avLst>
              <a:gd name="adj1" fmla="val 6107"/>
              <a:gd name="adj2" fmla="val 7290"/>
              <a:gd name="adj3" fmla="val 170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B6240-4382-401F-B3C4-ED6633CBB466}"/>
              </a:ext>
            </a:extLst>
          </p:cNvPr>
          <p:cNvSpPr txBox="1"/>
          <p:nvPr/>
        </p:nvSpPr>
        <p:spPr>
          <a:xfrm>
            <a:off x="5702430" y="2443899"/>
            <a:ext cx="13464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NETWORK</a:t>
            </a:r>
          </a:p>
          <a:p>
            <a:r>
              <a:rPr lang="en-US" sz="1400" dirty="0"/>
              <a:t>AND</a:t>
            </a:r>
          </a:p>
          <a:p>
            <a:r>
              <a:rPr lang="en-US" sz="1400" dirty="0"/>
              <a:t>OTHER ORB/COM INFRA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4B106-9976-4746-B6C1-9386393BE8E7}"/>
              </a:ext>
            </a:extLst>
          </p:cNvPr>
          <p:cNvSpPr txBox="1"/>
          <p:nvPr/>
        </p:nvSpPr>
        <p:spPr>
          <a:xfrm>
            <a:off x="2631440" y="642044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DESCRIBE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C3AA3D-58F8-460E-93A3-49835BA62305}"/>
              </a:ext>
            </a:extLst>
          </p:cNvPr>
          <p:cNvSpPr txBox="1"/>
          <p:nvPr/>
        </p:nvSpPr>
        <p:spPr>
          <a:xfrm>
            <a:off x="4419177" y="6420441"/>
            <a:ext cx="1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DISCOVER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9060B-D807-4579-A389-EB662C623259}"/>
              </a:ext>
            </a:extLst>
          </p:cNvPr>
          <p:cNvSpPr txBox="1"/>
          <p:nvPr/>
        </p:nvSpPr>
        <p:spPr>
          <a:xfrm>
            <a:off x="6234784" y="6397806"/>
            <a:ext cx="19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600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AE49-F78D-4559-9C07-90A0711A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CORBA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F602-158B-4E69-989F-5122AF53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458" y="1808061"/>
            <a:ext cx="4754880" cy="3977640"/>
          </a:xfrm>
        </p:spPr>
        <p:txBody>
          <a:bodyPr/>
          <a:lstStyle/>
          <a:p>
            <a:r>
              <a:rPr lang="en-US" dirty="0"/>
              <a:t>CORBA (OMG) It is standards-based, vendor-neutral, and language-agnostic. Very powerful but limited however by its complicated way of utilizing the power and flexibility of the Internet. 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DF0DF-4A02-453D-9D67-5949E5AA05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274" y="821356"/>
            <a:ext cx="5086382" cy="3590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590D8-965A-462D-BFEC-35BE888AD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116" y="3429000"/>
            <a:ext cx="3132884" cy="3143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8F92F1-1049-4A32-A36C-93DEBBB1C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278" y="0"/>
            <a:ext cx="2457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236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AE49-F78D-4559-9C07-90A0711A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F602-158B-4E69-989F-5122AF533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DCOM (Microsoft) Distributed Computing platform closely tied to Microsoft component efforts such as OLE, COM and ActiveX.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0E420-F053-4CC9-BA0C-971EEB3DEB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7780" y="3044858"/>
            <a:ext cx="6447999" cy="3227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E9FD1-09B0-43F3-8FD0-2BC09F44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885" y="574626"/>
            <a:ext cx="3495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498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AE49-F78D-4559-9C07-90A0711A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XPCOM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F602-158B-4E69-989F-5122AF533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XPCOM is a Mozilla made competitor to DCOM (Microsoft). Stands for Cross.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484B30-E52D-4D8A-BC82-7D795B5F05A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4" y="870013"/>
            <a:ext cx="42291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2B71D-A8DB-4B65-96E6-D424AFEA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03" y="3079348"/>
            <a:ext cx="2528176" cy="36351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095DD9-0C8B-41B4-B8A9-B81DAA17A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806" y="5143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30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AE49-F78D-4559-9C07-90A0711A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RMI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F602-158B-4E69-989F-5122AF533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RMI provides the mechanism by which the server and the client communicate and pass information back and forth. This build a distributed object application.</a:t>
            </a:r>
          </a:p>
          <a:p>
            <a:r>
              <a:rPr lang="en-US" dirty="0"/>
              <a:t>The RMI over IIOP implementation supports interop with CORBA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F7C2C-F76F-42E5-AC62-1D1888FD01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3494" y="1770166"/>
            <a:ext cx="5590789" cy="2850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92D67-0FFD-4A9A-B433-1F24185A9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624" y="350941"/>
            <a:ext cx="3228975" cy="1419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40B94-9651-4663-8EB6-EED80A82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257" y="4502229"/>
            <a:ext cx="2840062" cy="21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722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AE49-F78D-4559-9C07-90A0711A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approaches (More to READ)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F602-158B-4E69-989F-5122AF53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IDL: </a:t>
            </a:r>
            <a:r>
              <a:rPr lang="en-IN" dirty="0">
                <a:hlinkClick r:id="rId2"/>
              </a:rPr>
              <a:t>https://www.omg.org/spec/IDL/About-IDL/</a:t>
            </a:r>
            <a:endParaRPr lang="en-IN" dirty="0"/>
          </a:p>
          <a:p>
            <a:pPr lvl="1"/>
            <a:r>
              <a:rPr lang="en-IN" dirty="0"/>
              <a:t>Example: </a:t>
            </a:r>
            <a:r>
              <a:rPr lang="en-IN" dirty="0">
                <a:hlinkClick r:id="rId3"/>
              </a:rPr>
              <a:t>http://jmvidal.cse.sc.edu/csce590/spring02/corba-idl-intro.pdf</a:t>
            </a:r>
            <a:endParaRPr lang="en-IN" dirty="0"/>
          </a:p>
          <a:p>
            <a:r>
              <a:rPr lang="en-US" dirty="0"/>
              <a:t>DCOM (Microsoft) : </a:t>
            </a:r>
          </a:p>
          <a:p>
            <a:pPr lvl="1"/>
            <a:r>
              <a:rPr lang="en-US" dirty="0"/>
              <a:t>(COM) </a:t>
            </a:r>
            <a:r>
              <a:rPr lang="en-US" sz="1800" dirty="0">
                <a:effectLst/>
                <a:latin typeface="Calibri" panose="020F0502020204030204" pitchFamily="34" charset="0"/>
                <a:hlinkClick r:id="rId4"/>
              </a:rPr>
              <a:t>https://www.cs.umd.edu/~pugh/com/</a:t>
            </a:r>
            <a:endParaRPr lang="en-US" dirty="0"/>
          </a:p>
          <a:p>
            <a:pPr lvl="1"/>
            <a:r>
              <a:rPr lang="en-US" sz="1600" dirty="0">
                <a:effectLst/>
                <a:latin typeface="Calibri" panose="020F0502020204030204" pitchFamily="34" charset="0"/>
                <a:hlinkClick r:id="rId5"/>
              </a:rPr>
              <a:t>https://condor.depaul.edu/elliott/513/projects-archive/DS420Fall98/Edinburgh/dcom.htm</a:t>
            </a:r>
            <a:endParaRPr lang="en-US" dirty="0"/>
          </a:p>
          <a:p>
            <a:pPr lvl="1"/>
            <a:r>
              <a:rPr lang="en-US" dirty="0"/>
              <a:t>XPCOM (Mozilla) : </a:t>
            </a:r>
            <a:r>
              <a:rPr lang="en-IN" dirty="0">
                <a:hlinkClick r:id="rId6"/>
              </a:rPr>
              <a:t>https://developer.mozilla.org/en-US/docs/Mozilla/Tech/XPCOM</a:t>
            </a:r>
            <a:endParaRPr lang="en-IN" dirty="0"/>
          </a:p>
          <a:p>
            <a:r>
              <a:rPr lang="en-US" dirty="0"/>
              <a:t>CORBA (OMG) It is standards-based, vendor-neutral, and language-agnostic. Very powerful but limited however by its complicated way of utilizing the power and flexibility of the Internet. : </a:t>
            </a:r>
            <a:r>
              <a:rPr lang="en-US" sz="1800" dirty="0">
                <a:effectLst/>
                <a:latin typeface="Calibri" panose="020F0502020204030204" pitchFamily="34" charset="0"/>
                <a:hlinkClick r:id="rId7"/>
              </a:rPr>
              <a:t>https://www.omg.org/spec/CORBA/About-CORBA/</a:t>
            </a:r>
            <a:endParaRPr lang="en-US" dirty="0"/>
          </a:p>
          <a:p>
            <a:r>
              <a:rPr lang="en-US" dirty="0"/>
              <a:t>RMI (Sun Microsystems) </a:t>
            </a:r>
            <a:r>
              <a:rPr lang="en-US" sz="1800" dirty="0">
                <a:effectLst/>
                <a:latin typeface="Calibri" panose="020F0502020204030204" pitchFamily="34" charset="0"/>
                <a:hlinkClick r:id="rId8"/>
              </a:rPr>
              <a:t>https://docs.oracle.com/javase/tutorial/rmi/overview.html</a:t>
            </a:r>
            <a:endParaRPr lang="en-US" dirty="0"/>
          </a:p>
          <a:p>
            <a:r>
              <a:rPr lang="en-US" dirty="0"/>
              <a:t>Web Services (W3C) Web services </a:t>
            </a:r>
            <a:r>
              <a:rPr lang="en-US" b="1" dirty="0"/>
              <a:t>are more of an evolution than a revolution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05253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5FDC-6F83-4984-8FE1-AF1770F3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WEBService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4B40-D24D-4652-BFE1-59D79BB16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US" dirty="0"/>
              <a:t>Standards based  - W3C,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Language agnostic  - Any programming language</a:t>
            </a:r>
          </a:p>
          <a:p>
            <a:r>
              <a:rPr lang="en-US" dirty="0"/>
              <a:t>Formatted requests  - XML, JSON, EDN, BSON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Remote machines – Over the network (web)</a:t>
            </a:r>
          </a:p>
          <a:p>
            <a:r>
              <a:rPr lang="en-IN" dirty="0"/>
              <a:t>Vendor neutral – No one vendor controls the standards or specifications</a:t>
            </a:r>
          </a:p>
          <a:p>
            <a:r>
              <a:rPr lang="en-IN" dirty="0"/>
              <a:t>Transport neutral – HTTP, SMTP, ??</a:t>
            </a:r>
          </a:p>
          <a:p>
            <a:r>
              <a:rPr lang="en-IN" dirty="0"/>
              <a:t>Application specific responses – </a:t>
            </a:r>
            <a:r>
              <a:rPr lang="en-IN" i="1" dirty="0"/>
              <a:t>Business-aware</a:t>
            </a:r>
            <a:r>
              <a:rPr lang="en-IN" dirty="0"/>
              <a:t> responses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2128A-F075-4643-866F-F91F19258322}"/>
              </a:ext>
            </a:extLst>
          </p:cNvPr>
          <p:cNvSpPr txBox="1"/>
          <p:nvPr/>
        </p:nvSpPr>
        <p:spPr>
          <a:xfrm>
            <a:off x="1903444" y="1889450"/>
            <a:ext cx="8108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 </a:t>
            </a:r>
            <a:r>
              <a:rPr lang="en-US" dirty="0"/>
              <a:t>A Web Service is a standards-based, language-agnostic software entity, that accepts specially formatted requests from other software entities on remote machines via vendor and transport neutral communication protocols, producing application specific responses.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1132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7E39A9-9455-459F-ADF7-678FEEF07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0" y="105816"/>
            <a:ext cx="8056880" cy="63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71102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C387-3BDD-412E-B3C7-1E100BA9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Webservices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55BF6-1EE4-4667-A2A5-AEB448E67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Coupled</a:t>
            </a:r>
          </a:p>
          <a:p>
            <a:pPr lvl="1"/>
            <a:r>
              <a:rPr lang="en-US" dirty="0"/>
              <a:t>Each service exists independently of the other services that make up the application.</a:t>
            </a:r>
          </a:p>
          <a:p>
            <a:pPr lvl="1"/>
            <a:r>
              <a:rPr lang="en-US" dirty="0"/>
              <a:t>Individual pieces of the application to be modified without impacting unrelated areas. </a:t>
            </a:r>
          </a:p>
          <a:p>
            <a:r>
              <a:rPr lang="en-US" dirty="0"/>
              <a:t>Ease of Integration</a:t>
            </a:r>
          </a:p>
          <a:p>
            <a:pPr lvl="1"/>
            <a:r>
              <a:rPr lang="en-US" dirty="0"/>
              <a:t>Data is isolated between applications creating ’silos’. </a:t>
            </a:r>
          </a:p>
          <a:p>
            <a:pPr lvl="1"/>
            <a:r>
              <a:rPr lang="en-US" dirty="0"/>
              <a:t>Web Services act as glue between these and enable easier communications within and across </a:t>
            </a:r>
            <a:r>
              <a:rPr lang="en-US" dirty="0" err="1"/>
              <a:t>organisations</a:t>
            </a:r>
            <a:r>
              <a:rPr lang="en-US" dirty="0"/>
              <a:t>. </a:t>
            </a:r>
          </a:p>
          <a:p>
            <a:r>
              <a:rPr lang="en-US" dirty="0"/>
              <a:t>Service Reuse </a:t>
            </a:r>
          </a:p>
          <a:p>
            <a:pPr lvl="1"/>
            <a:r>
              <a:rPr lang="en-US" dirty="0"/>
              <a:t>Takes code-reuse a step further and reduces duplication</a:t>
            </a:r>
          </a:p>
          <a:p>
            <a:pPr lvl="1"/>
            <a:r>
              <a:rPr lang="en-US" dirty="0"/>
              <a:t>(Theoretically) A specific function within the domain is only ever coded once and used over and over again by consuming applications.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7062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405-3C7A-4E19-8907-01E2B7CC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Webservices architecture (simple)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83CC0-6F23-45A1-A5DA-C87F4DC9F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simplest Web service system has two participants: </a:t>
            </a:r>
          </a:p>
          <a:p>
            <a:pPr lvl="1"/>
            <a:r>
              <a:rPr lang="en-US" dirty="0"/>
              <a:t>A service producer (provider) </a:t>
            </a:r>
          </a:p>
          <a:p>
            <a:pPr lvl="1"/>
            <a:r>
              <a:rPr lang="en-US" dirty="0"/>
              <a:t>A service consumer (requester). </a:t>
            </a:r>
          </a:p>
          <a:p>
            <a:r>
              <a:rPr lang="en-US" dirty="0"/>
              <a:t>The provider presents the interface and implementation of the service</a:t>
            </a:r>
          </a:p>
          <a:p>
            <a:r>
              <a:rPr lang="en-US" dirty="0"/>
              <a:t>The requester uses the Web service.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9B3C7A-D875-46EA-A973-4F95F5A664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4350"/>
            <a:ext cx="5702381" cy="2549300"/>
          </a:xfrm>
        </p:spPr>
      </p:pic>
    </p:spTree>
    <p:extLst>
      <p:ext uri="{BB962C8B-B14F-4D97-AF65-F5344CB8AC3E}">
        <p14:creationId xmlns:p14="http://schemas.microsoft.com/office/powerpoint/2010/main" val="32496718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F405-3C7A-4E19-8907-01E2B7CC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Webservices architecture (COMPLEX)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83CC0-6F23-45A1-A5DA-C87F4DC9FC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registry, acts as a broker for Web services. </a:t>
            </a:r>
          </a:p>
          <a:p>
            <a:r>
              <a:rPr lang="en-US" dirty="0"/>
              <a:t>A provider, can publish services to the registry </a:t>
            </a:r>
          </a:p>
          <a:p>
            <a:r>
              <a:rPr lang="en-US" dirty="0"/>
              <a:t>A consumer, can then discover services in the registry and start using it.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E41DC5-1E9B-4D58-B362-E24DF16D5F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698" y="2193925"/>
            <a:ext cx="4409742" cy="3978275"/>
          </a:xfrm>
        </p:spPr>
      </p:pic>
    </p:spTree>
    <p:extLst>
      <p:ext uri="{BB962C8B-B14F-4D97-AF65-F5344CB8AC3E}">
        <p14:creationId xmlns:p14="http://schemas.microsoft.com/office/powerpoint/2010/main" val="2316061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49B13B-8803-40BE-9A93-16636EF7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WEBSERVICES (Decade OLD DEFINITION)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D1D25-9D72-45FA-B389-D2B4C91D4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https://www.w3.org/TR/ws-arch/#technology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7F11B-FCC8-4B4E-ABB4-9BD987007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940" y="2611225"/>
            <a:ext cx="9688958" cy="337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1673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54FE42-4532-4E57-BC0B-8BE56BD4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Webservices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89EE1-E95A-47F3-8692-E974735DC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(WSDL)</a:t>
            </a:r>
          </a:p>
          <a:p>
            <a:r>
              <a:rPr lang="en-US" dirty="0"/>
              <a:t>DISCOVERY (UDDI)</a:t>
            </a:r>
          </a:p>
          <a:p>
            <a:r>
              <a:rPr lang="en-US" dirty="0"/>
              <a:t>COMMUNICATION (SOAP over HTTP)</a:t>
            </a:r>
          </a:p>
          <a:p>
            <a:r>
              <a:rPr lang="en-US" dirty="0"/>
              <a:t>All focuses on a vendor-neutral widely agreed upon message-exchange format</a:t>
            </a:r>
          </a:p>
          <a:p>
            <a:pPr marL="274320" lvl="1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3F6718-1472-4200-A300-E9A388F4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93" y="414680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04447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BAFFF4-A0A7-4798-A6D7-3CCB2241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XML?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A5122F-BD10-49DE-81E4-B1905C68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is a software- and hardware-independent tool for storing and transporting data.</a:t>
            </a:r>
          </a:p>
          <a:p>
            <a:r>
              <a:rPr lang="en-US" dirty="0"/>
              <a:t>XML stands for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r>
              <a:rPr lang="en-US" dirty="0"/>
              <a:t>XML is a markup language much like HTML</a:t>
            </a:r>
          </a:p>
          <a:p>
            <a:r>
              <a:rPr lang="en-US" dirty="0"/>
              <a:t>XML was designed to store and transport data</a:t>
            </a:r>
          </a:p>
          <a:p>
            <a:r>
              <a:rPr lang="en-US" dirty="0"/>
              <a:t>XML was designed to be self-descriptive</a:t>
            </a:r>
          </a:p>
          <a:p>
            <a:r>
              <a:rPr lang="en-US" dirty="0"/>
              <a:t>XML is a W3C Recommendation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6875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2D5B-03D9-4C50-8921-550C802E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96A7-7BAE-4C2B-8C0F-2014BFFE7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</a:t>
            </a:r>
          </a:p>
          <a:p>
            <a:pPr lvl="1"/>
            <a:r>
              <a:rPr lang="en-US" dirty="0"/>
              <a:t>The pairing of a start tag and an end tag. </a:t>
            </a:r>
          </a:p>
          <a:p>
            <a:r>
              <a:rPr lang="en-US" dirty="0"/>
              <a:t>Attributes </a:t>
            </a:r>
          </a:p>
          <a:p>
            <a:pPr lvl="1"/>
            <a:r>
              <a:rPr lang="en-US" dirty="0"/>
              <a:t>A name-value pair that is part of a starting tag of an Element. </a:t>
            </a:r>
          </a:p>
          <a:p>
            <a:r>
              <a:rPr lang="en-US" dirty="0"/>
              <a:t>Processing Instructions </a:t>
            </a:r>
          </a:p>
          <a:p>
            <a:pPr lvl="1"/>
            <a:r>
              <a:rPr lang="en-US" dirty="0"/>
              <a:t>Special directives to the application that will process the XML document. </a:t>
            </a:r>
          </a:p>
          <a:p>
            <a:r>
              <a:rPr lang="en-US" dirty="0"/>
              <a:t>Comments </a:t>
            </a:r>
          </a:p>
          <a:p>
            <a:pPr lvl="1"/>
            <a:r>
              <a:rPr lang="en-US" dirty="0"/>
              <a:t>Messages helping a human reader understand the source code. </a:t>
            </a:r>
          </a:p>
          <a:p>
            <a:r>
              <a:rPr lang="en-US" dirty="0"/>
              <a:t>Character </a:t>
            </a:r>
          </a:p>
          <a:p>
            <a:pPr lvl="1"/>
            <a:r>
              <a:rPr lang="en-US" dirty="0"/>
              <a:t>Data Characters (in a specific encoding) Entities Whitespace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856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6C4663-F47D-4212-BAD9-0EB620983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9" y="254524"/>
            <a:ext cx="11393177" cy="581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8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6146-DFD3-4834-ACDE-C7CA74252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1B31-E8E4-4AC9-B4AC-A2F7F87C7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show real XML</a:t>
            </a:r>
          </a:p>
          <a:p>
            <a:pPr lvl="1"/>
            <a:r>
              <a:rPr lang="en-US" dirty="0"/>
              <a:t>Elements</a:t>
            </a:r>
            <a:endParaRPr lang="en-IN" dirty="0"/>
          </a:p>
          <a:p>
            <a:pPr lvl="1"/>
            <a:r>
              <a:rPr lang="en-IN" dirty="0"/>
              <a:t>Processing tags</a:t>
            </a:r>
          </a:p>
          <a:p>
            <a:pPr lvl="1"/>
            <a:r>
              <a:rPr lang="en-IN" dirty="0"/>
              <a:t>Etc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C4B1F-74C3-452A-8AB6-557D5AB0801D}"/>
              </a:ext>
            </a:extLst>
          </p:cNvPr>
          <p:cNvSpPr txBox="1"/>
          <p:nvPr/>
        </p:nvSpPr>
        <p:spPr>
          <a:xfrm>
            <a:off x="954464" y="405739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W3Schools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F32EF-D9E0-41A0-BD21-D85DAE479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74" y="829855"/>
            <a:ext cx="6836177" cy="341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45195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9015-A162-4E86-A01F-95C98198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 and </a:t>
            </a:r>
            <a:r>
              <a:rPr lang="en-US" dirty="0" err="1"/>
              <a:t>FIXes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56199-27A1-4F4F-A6B0-EAC53578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Structure of the document</a:t>
            </a:r>
          </a:p>
          <a:p>
            <a:pPr lvl="1"/>
            <a:r>
              <a:rPr lang="en-US" dirty="0"/>
              <a:t>Well formedness (Parsers)</a:t>
            </a:r>
          </a:p>
          <a:p>
            <a:r>
              <a:rPr lang="en-US" dirty="0"/>
              <a:t>Logical Structure of the document</a:t>
            </a:r>
          </a:p>
          <a:p>
            <a:pPr lvl="1"/>
            <a:r>
              <a:rPr lang="en-US" dirty="0"/>
              <a:t>Validity (Schemas). Semantics of the elements?</a:t>
            </a:r>
          </a:p>
          <a:p>
            <a:r>
              <a:rPr lang="en-US" dirty="0"/>
              <a:t>Element Name clashes between Documents</a:t>
            </a:r>
          </a:p>
          <a:p>
            <a:pPr lvl="1"/>
            <a:r>
              <a:rPr lang="en-US" dirty="0"/>
              <a:t>Namespaces</a:t>
            </a:r>
          </a:p>
          <a:p>
            <a:r>
              <a:rPr lang="en-US" dirty="0"/>
              <a:t>Lets see examples……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5F00A-35A8-40EF-8247-DA4412654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442" y="1703562"/>
            <a:ext cx="4751065" cy="435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70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2BFED-07DA-48C6-B04B-65B5C1F5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64" y="205460"/>
            <a:ext cx="6591871" cy="644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688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835C-15EC-48BE-B26F-86D889B1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EXERCISE – XML &amp; SCHEMA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529B-452C-4E01-8351-6639739E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question assigned to you in FSD-2 Lab Exam</a:t>
            </a:r>
          </a:p>
          <a:p>
            <a:r>
              <a:rPr lang="en-US" dirty="0"/>
              <a:t>Create a Schema for Storing the data as XML (XSD File)</a:t>
            </a:r>
          </a:p>
          <a:p>
            <a:r>
              <a:rPr lang="en-US" dirty="0"/>
              <a:t>Create an XML document as an example and validate using the schema</a:t>
            </a:r>
          </a:p>
          <a:p>
            <a:endParaRPr lang="en-US" dirty="0"/>
          </a:p>
          <a:p>
            <a:r>
              <a:rPr lang="en-US" dirty="0"/>
              <a:t>Turn in the following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XSD file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XML file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Screenshot of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077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 dirty="0"/>
              <a:t>SOAP AND WSDL WEBSERVICES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9A65A-CFC0-4B2C-8F9A-DA0F7675E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Classical!</a:t>
            </a:r>
            <a:endParaRPr lang="en-IN" dirty="0"/>
          </a:p>
        </p:txBody>
      </p:sp>
    </p:spTree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SIMPLE OBJECT ACCESS PROTOCOL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SOAP is an industry accepted W3C specification for a ubiquitous XML distributed computing infrastructure.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 mechanism for defining the unit of communication.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 mechanism for error handling.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An extensibility mechanism Lives above the transport layer of OSI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Simply put its a mechanism that allows the transmission of XML documents, regardless of transport layer protocol. </a:t>
            </a: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STRUCTURE OF SOAP MESSAGES</a:t>
            </a:r>
            <a:endParaRPr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root element of a SOAP message is the Envelope element.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It contains an optional Header element and the required Body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Elements called Faults can be used to describe exceptional situations.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It can contain optional Attachments in MIME encoding for exchanging binary data. </a:t>
            </a:r>
            <a:endParaRPr/>
          </a:p>
        </p:txBody>
      </p:sp>
      <p:pic>
        <p:nvPicPr>
          <p:cNvPr id="118" name="Google Shape;118;p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25951" y="1623861"/>
            <a:ext cx="3866997" cy="4749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SOAP MESSAGES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Lets see some examples!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B1E1-8F4D-470A-B87A-8452E619393D}"/>
              </a:ext>
            </a:extLst>
          </p:cNvPr>
          <p:cNvSpPr txBox="1"/>
          <p:nvPr/>
        </p:nvSpPr>
        <p:spPr>
          <a:xfrm>
            <a:off x="954464" y="405739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W3Schools</a:t>
            </a:r>
            <a:endParaRPr lang="en-IN" dirty="0"/>
          </a:p>
        </p:txBody>
      </p:sp>
    </p:spTree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SOAP MESSAGE DELIVERY</a:t>
            </a:r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SOAP Sender creates and sends a SOAP Message to an ultimate SOAP Receiver.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One or more optional SOAP Intermediaries can be positioned to intercept messages between the the sender and the receiver. They can perform filtering, logging, catching etc.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SOAP sender’s intended destination is called the Ultimate SOAP Receiver.</a:t>
            </a:r>
            <a:endParaRPr/>
          </a:p>
        </p:txBody>
      </p:sp>
      <p:pic>
        <p:nvPicPr>
          <p:cNvPr id="131" name="Google Shape;131;p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966627" y="2808514"/>
            <a:ext cx="5152223" cy="189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WEB SERVICES DEFINITION LANGUAGE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Web Services Description Language (WSDL) is an XML format for describing all the information needed to invoke and communicate with a Web Service.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It gives the answers to the questions Who? What? Where? Why? How?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 service description has two major components: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Functional Description 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Defines details of how the Web Service is invoked, where it’s invoked. 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Focuses on the details of the syntax of the message and how to configure the network protocols to deliver the message.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Nonfunctional Description 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Provides other details that are secondary to the message (such as security policy) but instruct the requestor’s runtime environment to include additional SOAP headers. </a:t>
            </a: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WSDL STRUCTURE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 WSDL Document is a set of definitions with a single root element. Services can be defined using the following XML elements: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 </a:t>
            </a:r>
            <a:r>
              <a:rPr lang="en-US" b="1"/>
              <a:t>Types, </a:t>
            </a:r>
            <a:r>
              <a:rPr lang="en-US"/>
              <a:t>think Data Type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/>
              <a:t>Message, </a:t>
            </a:r>
            <a:r>
              <a:rPr lang="en-US"/>
              <a:t>think Methods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/>
              <a:t>PortType, </a:t>
            </a:r>
            <a:r>
              <a:rPr lang="en-US"/>
              <a:t>think Interfaces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/>
              <a:t>Binding, </a:t>
            </a:r>
            <a:r>
              <a:rPr lang="en-US"/>
              <a:t>think Encoding Scheme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/>
              <a:t>Port, </a:t>
            </a:r>
            <a:r>
              <a:rPr lang="en-US"/>
              <a:t>think URL 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b="1"/>
              <a:t>Service, </a:t>
            </a:r>
            <a:r>
              <a:rPr lang="en-US"/>
              <a:t>many URLs 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3436" y="2584338"/>
            <a:ext cx="3734124" cy="38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WSDL EXAMPLE</a:t>
            </a:r>
            <a:endParaRPr/>
          </a:p>
        </p:txBody>
      </p:sp>
      <p:sp>
        <p:nvSpPr>
          <p:cNvPr id="150" name="Google Shape;150;p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Let’s see some real examples!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C1618-1BA2-4C9A-9272-60FE47C53747}"/>
              </a:ext>
            </a:extLst>
          </p:cNvPr>
          <p:cNvSpPr txBox="1"/>
          <p:nvPr/>
        </p:nvSpPr>
        <p:spPr>
          <a:xfrm>
            <a:off x="1435231" y="30596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W3Schools</a:t>
            </a:r>
            <a:endParaRPr lang="en-IN" dirty="0"/>
          </a:p>
        </p:txBody>
      </p:sp>
    </p:spTree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1069848" y="47530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GENERAL ARCHITECTURE OF WEBSERVICES</a:t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1069848" y="4506686"/>
            <a:ext cx="1365442" cy="195009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SERVICE CLIENT</a:t>
            </a: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7" name="Google Shape;157;p9"/>
          <p:cNvSpPr/>
          <p:nvPr/>
        </p:nvSpPr>
        <p:spPr>
          <a:xfrm>
            <a:off x="9526493" y="4581330"/>
            <a:ext cx="1365442" cy="195009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SERVICE SERVER</a:t>
            </a: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2528534" y="5309117"/>
            <a:ext cx="6904715" cy="587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Communication Channel / Transport (ex: HTTP, SMTP)</a:t>
            </a: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4578065" y="4282750"/>
            <a:ext cx="1402826" cy="1026367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00206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Request/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Response</a:t>
            </a: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3F8B74-FB26-4062-8895-162F707E9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06" y="518474"/>
            <a:ext cx="11592045" cy="50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66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1069848" y="47530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GENERAL ARCHITECTURE OF WEBSERVICES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1069848" y="4506686"/>
            <a:ext cx="1365442" cy="195009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SERVICE CLIENT</a:t>
            </a: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9526493" y="4581330"/>
            <a:ext cx="1365442" cy="195009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SERVICE SERVER</a:t>
            </a: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2528534" y="5309117"/>
            <a:ext cx="6904715" cy="587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Communication Channel / Transport (ex: HTTP, SMTP)</a:t>
            </a: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8" name="Google Shape;168;p10"/>
          <p:cNvSpPr/>
          <p:nvPr/>
        </p:nvSpPr>
        <p:spPr>
          <a:xfrm>
            <a:off x="4578065" y="4282750"/>
            <a:ext cx="1402826" cy="1026367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00206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Request/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Response</a:t>
            </a: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6568751" y="1795582"/>
            <a:ext cx="4208076" cy="1754326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rgbClr val="99341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6773994" y="1942555"/>
            <a:ext cx="400283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SERVICE DEFINITION DOCUMENT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URL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Service calls and signatures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Accepted message format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AutoNum type="arabicPeriod"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Transport</a:t>
            </a:r>
            <a:endParaRPr/>
          </a:p>
          <a:p>
            <a:pPr marL="3429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ckwell"/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71" name="Google Shape;171;p10"/>
          <p:cNvCxnSpPr>
            <a:stCxn id="166" idx="0"/>
          </p:cNvCxnSpPr>
          <p:nvPr/>
        </p:nvCxnSpPr>
        <p:spPr>
          <a:xfrm rot="10800000">
            <a:off x="8843914" y="3549930"/>
            <a:ext cx="1365300" cy="10314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72" name="Google Shape;172;p10"/>
          <p:cNvCxnSpPr>
            <a:stCxn id="169" idx="2"/>
            <a:endCxn id="165" idx="0"/>
          </p:cNvCxnSpPr>
          <p:nvPr/>
        </p:nvCxnSpPr>
        <p:spPr>
          <a:xfrm flipH="1">
            <a:off x="1752551" y="2672745"/>
            <a:ext cx="4816200" cy="1833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title"/>
          </p:nvPr>
        </p:nvSpPr>
        <p:spPr>
          <a:xfrm>
            <a:off x="1069848" y="47530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TYPICAL WSDL SOAP WEBSERVICES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1069848" y="4506686"/>
            <a:ext cx="1365442" cy="195009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SERVICE CLIENT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9526493" y="4581330"/>
            <a:ext cx="1365442" cy="195009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SERVICE SERVER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p11"/>
          <p:cNvSpPr/>
          <p:nvPr/>
        </p:nvSpPr>
        <p:spPr>
          <a:xfrm>
            <a:off x="2528534" y="5309117"/>
            <a:ext cx="6904715" cy="662831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HTTP</a:t>
            </a:r>
            <a:endParaRPr sz="2400"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4578065" y="4282750"/>
            <a:ext cx="1402826" cy="1026367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002060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SOAP</a:t>
            </a:r>
            <a:endParaRPr sz="2800" b="1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6568751" y="1795582"/>
            <a:ext cx="4208076" cy="1754326"/>
          </a:xfrm>
          <a:prstGeom prst="snip1Rect">
            <a:avLst>
              <a:gd name="adj" fmla="val 16667"/>
            </a:avLst>
          </a:prstGeom>
          <a:noFill/>
          <a:ln w="38100" cap="flat" cmpd="sng">
            <a:solidFill>
              <a:srgbClr val="99341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WSDL</a:t>
            </a:r>
            <a:endParaRPr sz="1800" b="1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183" name="Google Shape;183;p11"/>
          <p:cNvCxnSpPr>
            <a:stCxn id="179" idx="0"/>
          </p:cNvCxnSpPr>
          <p:nvPr/>
        </p:nvCxnSpPr>
        <p:spPr>
          <a:xfrm rot="10800000">
            <a:off x="8843914" y="3549930"/>
            <a:ext cx="1365300" cy="10314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11"/>
          <p:cNvCxnSpPr>
            <a:stCxn id="182" idx="2"/>
            <a:endCxn id="178" idx="0"/>
          </p:cNvCxnSpPr>
          <p:nvPr/>
        </p:nvCxnSpPr>
        <p:spPr>
          <a:xfrm flipH="1">
            <a:off x="1752551" y="2672745"/>
            <a:ext cx="4816200" cy="18339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WSDL COMMON USAGE</a:t>
            </a:r>
            <a:endParaRPr/>
          </a:p>
        </p:txBody>
      </p:sp>
      <p:pic>
        <p:nvPicPr>
          <p:cNvPr id="190" name="Google Shape;190;p12" descr="skelet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7175" y="2263811"/>
            <a:ext cx="5701004" cy="353551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2"/>
          <p:cNvSpPr/>
          <p:nvPr/>
        </p:nvSpPr>
        <p:spPr>
          <a:xfrm>
            <a:off x="9517224" y="3238468"/>
            <a:ext cx="1791478" cy="793102"/>
          </a:xfrm>
          <a:prstGeom prst="wedgeEllipseCallout">
            <a:avLst>
              <a:gd name="adj1" fmla="val -145059"/>
              <a:gd name="adj2" fmla="val 118970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Auto Created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441649" y="3238468"/>
            <a:ext cx="1791478" cy="793102"/>
          </a:xfrm>
          <a:prstGeom prst="wedgeEllipseCallout">
            <a:avLst>
              <a:gd name="adj1" fmla="val 108066"/>
              <a:gd name="adj2" fmla="val 116617"/>
            </a:avLst>
          </a:prstGeom>
          <a:solidFill>
            <a:schemeClr val="accent1"/>
          </a:solidFill>
          <a:ln w="12700" cap="flat" cmpd="sng">
            <a:solidFill>
              <a:srgbClr val="9934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Auto Created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1351-FDDA-4818-97B7-D3DD34FE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see a </a:t>
            </a:r>
            <a:r>
              <a:rPr lang="en-US"/>
              <a:t>live example!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8557B-8DC7-46EC-9ABB-2F14D30E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65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PROBLEMS WITH WSDL-SOAP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XML can become very verbose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So there is a tradeoff between bandwidth, data transfer, etc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Primarily for heavy duty work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Can transfer binary data through attachments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 XML is designed for machine readability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Tedious to debug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Even though tools are available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You don’t need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A supercomputer for browsing facebook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A written contract and registrar for borrowing 10 Rs from a friend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The necessity of webservices have become widespread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Unlike earlier we can imagine using webservices even for simpler things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5000"/>
              <a:buChar char="▪"/>
            </a:pPr>
            <a:r>
              <a:rPr lang="en-US"/>
              <a:t>The advent of smartphones have exacerbated this</a:t>
            </a:r>
            <a:endParaRPr/>
          </a:p>
          <a:p>
            <a:pPr marL="182880" lvl="0" indent="-83026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85000"/>
              <a:buNone/>
            </a:pPr>
            <a:endParaRPr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REST TO THE RESCUE</a:t>
            </a:r>
            <a:endParaRPr/>
          </a:p>
        </p:txBody>
      </p:sp>
      <p:sp>
        <p:nvSpPr>
          <p:cNvPr id="204" name="Google Shape;204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Piggybacks on HTTP verbs (we will soon see how)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JSON format though not directly connected to REST, it goes hand-in-hand with the proliferation of </a:t>
            </a:r>
            <a:r>
              <a:rPr lang="en-US" dirty="0" err="1"/>
              <a:t>RESTFul</a:t>
            </a:r>
            <a:r>
              <a:rPr lang="en-US" dirty="0"/>
              <a:t> services</a:t>
            </a:r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JSON is a pleasure to deal with (Thanks Doug Crockford)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(read) </a:t>
            </a:r>
            <a:r>
              <a:rPr lang="en-US" dirty="0" err="1"/>
              <a:t>Javascript</a:t>
            </a:r>
            <a:r>
              <a:rPr lang="en-US" dirty="0"/>
              <a:t> the good parts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 dirty="0"/>
              <a:t>Cons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No machine readable definitions (at least till a while </a:t>
            </a:r>
            <a:r>
              <a:rPr lang="en-US"/>
              <a:t>back)</a:t>
            </a:r>
            <a:endParaRPr dirty="0"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 dirty="0"/>
              <a:t>Remember I am old!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Char char="▪"/>
            </a:pPr>
            <a:r>
              <a:rPr lang="en-US" dirty="0"/>
              <a:t>Hence, No auto </a:t>
            </a:r>
            <a:r>
              <a:rPr lang="en-US" i="1" dirty="0"/>
              <a:t>stub</a:t>
            </a:r>
            <a:r>
              <a:rPr lang="en-US" dirty="0"/>
              <a:t> generation tools</a:t>
            </a:r>
            <a:endParaRPr dirty="0"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 dirty="0"/>
              <a:t>But we don’t need them anyway</a:t>
            </a:r>
          </a:p>
          <a:p>
            <a:pPr lvl="3" indent="-182879"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 dirty="0"/>
              <a:t>because its simple</a:t>
            </a: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  <a:p>
            <a:pPr marL="457200" lvl="1" indent="-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endParaRPr dirty="0"/>
          </a:p>
        </p:txBody>
      </p:sp>
      <p:pic>
        <p:nvPicPr>
          <p:cNvPr id="205" name="Google Shape;205;p14" descr="upload.wikimedia.org/wikipedia/commons/thumb/2/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2343" y="235359"/>
            <a:ext cx="238125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2DAD-9289-4304-81D8-3A19B949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90F67-07E9-4081-9BB4-532C8846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Outlines thanks to : </a:t>
            </a:r>
            <a:r>
              <a:rPr lang="en-IN" dirty="0">
                <a:hlinkClick r:id="rId2"/>
              </a:rPr>
              <a:t>https://www.cl.cam.ac.uk/~ib249/teaching/Lecture1.handout.pdf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00835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AE49-F78D-4559-9C07-90A0711A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ARCHITECTURES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F602-158B-4E69-989F-5122AF53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83030"/>
                </a:solidFill>
                <a:effectLst/>
              </a:rPr>
              <a:t>A component architecture is a method of designing software components</a:t>
            </a:r>
          </a:p>
          <a:p>
            <a:pPr lvl="1"/>
            <a:r>
              <a:rPr lang="en-US" sz="2000" dirty="0">
                <a:solidFill>
                  <a:srgbClr val="283030"/>
                </a:solidFill>
              </a:rPr>
              <a:t>T</a:t>
            </a:r>
            <a:r>
              <a:rPr lang="en-US" sz="2000" b="0" i="0" dirty="0">
                <a:solidFill>
                  <a:srgbClr val="283030"/>
                </a:solidFill>
                <a:effectLst/>
              </a:rPr>
              <a:t>he components should be easily connected together, reused, or replaced </a:t>
            </a:r>
          </a:p>
          <a:p>
            <a:pPr lvl="1"/>
            <a:r>
              <a:rPr lang="en-US" sz="2000" dirty="0">
                <a:solidFill>
                  <a:srgbClr val="283030"/>
                </a:solidFill>
              </a:rPr>
              <a:t>W</a:t>
            </a:r>
            <a:r>
              <a:rPr lang="en-US" sz="2000" b="0" i="0" dirty="0">
                <a:solidFill>
                  <a:srgbClr val="283030"/>
                </a:solidFill>
                <a:effectLst/>
              </a:rPr>
              <a:t>ithout re-compiling the application that uses them.</a:t>
            </a:r>
          </a:p>
          <a:p>
            <a:r>
              <a:rPr lang="en-US" dirty="0"/>
              <a:t>A Component, is a piece of software that:</a:t>
            </a:r>
          </a:p>
          <a:p>
            <a:pPr lvl="1"/>
            <a:r>
              <a:rPr lang="en-US" sz="2000" dirty="0"/>
              <a:t>Is like a library, rather than a stand-alone application </a:t>
            </a:r>
          </a:p>
          <a:p>
            <a:pPr lvl="1"/>
            <a:r>
              <a:rPr lang="en-US" sz="2000" dirty="0"/>
              <a:t>Is distributed in a compiled, executable form</a:t>
            </a:r>
          </a:p>
          <a:p>
            <a:pPr lvl="1"/>
            <a:r>
              <a:rPr lang="en-US" sz="2000" dirty="0"/>
              <a:t>Exposes a group of methods and properties to its client application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973777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AE49-F78D-4559-9C07-90A0711A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approaches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F602-158B-4E69-989F-5122AF53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CORBA (OMG)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DCOM (Microsoft)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XPCOM (Mozilla)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RMI (Sun Microsystems) on JRMP/IIOP</a:t>
            </a:r>
          </a:p>
        </p:txBody>
      </p:sp>
    </p:spTree>
    <p:extLst>
      <p:ext uri="{BB962C8B-B14F-4D97-AF65-F5344CB8AC3E}">
        <p14:creationId xmlns:p14="http://schemas.microsoft.com/office/powerpoint/2010/main" val="20126707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CB47F-CD77-4AF9-9634-9D5A3E15997A}"/>
              </a:ext>
            </a:extLst>
          </p:cNvPr>
          <p:cNvSpPr/>
          <p:nvPr/>
        </p:nvSpPr>
        <p:spPr>
          <a:xfrm>
            <a:off x="3912124" y="377072"/>
            <a:ext cx="4949072" cy="598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59751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CB47F-CD77-4AF9-9634-9D5A3E15997A}"/>
              </a:ext>
            </a:extLst>
          </p:cNvPr>
          <p:cNvSpPr/>
          <p:nvPr/>
        </p:nvSpPr>
        <p:spPr>
          <a:xfrm>
            <a:off x="3912124" y="377072"/>
            <a:ext cx="4949072" cy="598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714A9-C2E2-4621-8F7E-EB96C0AEF0B3}"/>
              </a:ext>
            </a:extLst>
          </p:cNvPr>
          <p:cNvSpPr/>
          <p:nvPr/>
        </p:nvSpPr>
        <p:spPr>
          <a:xfrm>
            <a:off x="4647414" y="952107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7774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9CB47F-CD77-4AF9-9634-9D5A3E15997A}"/>
              </a:ext>
            </a:extLst>
          </p:cNvPr>
          <p:cNvSpPr/>
          <p:nvPr/>
        </p:nvSpPr>
        <p:spPr>
          <a:xfrm>
            <a:off x="3912124" y="377072"/>
            <a:ext cx="4949072" cy="5986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9714A9-C2E2-4621-8F7E-EB96C0AEF0B3}"/>
              </a:ext>
            </a:extLst>
          </p:cNvPr>
          <p:cNvSpPr/>
          <p:nvPr/>
        </p:nvSpPr>
        <p:spPr>
          <a:xfrm>
            <a:off x="4647414" y="952107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SOFTWARE-1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EC03C9-239D-48C6-AA6B-5541C1140170}"/>
              </a:ext>
            </a:extLst>
          </p:cNvPr>
          <p:cNvSpPr/>
          <p:nvPr/>
        </p:nvSpPr>
        <p:spPr>
          <a:xfrm>
            <a:off x="4535863" y="3894841"/>
            <a:ext cx="3902697" cy="160255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SOFTWARE-2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24068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1174</TotalTime>
  <Words>1644</Words>
  <Application>Microsoft Office PowerPoint</Application>
  <PresentationFormat>Widescreen</PresentationFormat>
  <Paragraphs>250</Paragraphs>
  <Slides>46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Rockwell</vt:lpstr>
      <vt:lpstr>Rockwell Condensed</vt:lpstr>
      <vt:lpstr>Wingdings</vt:lpstr>
      <vt:lpstr>Wood Type</vt:lpstr>
      <vt:lpstr>Webservices</vt:lpstr>
      <vt:lpstr>PowerPoint Presentation</vt:lpstr>
      <vt:lpstr>PowerPoint Presentation</vt:lpstr>
      <vt:lpstr>PowerPoint Presentation</vt:lpstr>
      <vt:lpstr>COMPONENT ARCHITECTURES</vt:lpstr>
      <vt:lpstr>Historical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CORBA</vt:lpstr>
      <vt:lpstr>DCOM</vt:lpstr>
      <vt:lpstr>XPCOM</vt:lpstr>
      <vt:lpstr>Java - RMI</vt:lpstr>
      <vt:lpstr>Historical approaches (More to READ)</vt:lpstr>
      <vt:lpstr>What is a WEBService?</vt:lpstr>
      <vt:lpstr>Benefits of Webservices</vt:lpstr>
      <vt:lpstr>Webservices architecture (simple)</vt:lpstr>
      <vt:lpstr>Webservices architecture (COMPLEX)</vt:lpstr>
      <vt:lpstr>WEBSERVICES (Decade OLD DEFINITION)</vt:lpstr>
      <vt:lpstr>Webservices</vt:lpstr>
      <vt:lpstr>What is XML?</vt:lpstr>
      <vt:lpstr>XML COMPONENTS</vt:lpstr>
      <vt:lpstr>PowerPoint Presentation</vt:lpstr>
      <vt:lpstr>XML example</vt:lpstr>
      <vt:lpstr>SOME problems and FIXes</vt:lpstr>
      <vt:lpstr>Tutorial EXERCISE – XML &amp; SCHEMA</vt:lpstr>
      <vt:lpstr>SOAP AND WSDL WEBSERVICES</vt:lpstr>
      <vt:lpstr>SIMPLE OBJECT ACCESS PROTOCOL</vt:lpstr>
      <vt:lpstr>STRUCTURE OF SOAP MESSAGES</vt:lpstr>
      <vt:lpstr>SOAP MESSAGES</vt:lpstr>
      <vt:lpstr>SOAP MESSAGE DELIVERY</vt:lpstr>
      <vt:lpstr>WEB SERVICES DEFINITION LANGUAGE</vt:lpstr>
      <vt:lpstr>WSDL STRUCTURE</vt:lpstr>
      <vt:lpstr>WSDL EXAMPLE</vt:lpstr>
      <vt:lpstr>GENERAL ARCHITECTURE OF WEBSERVICES</vt:lpstr>
      <vt:lpstr>GENERAL ARCHITECTURE OF WEBSERVICES</vt:lpstr>
      <vt:lpstr>TYPICAL WSDL SOAP WEBSERVICES</vt:lpstr>
      <vt:lpstr>WSDL COMMON USAGE</vt:lpstr>
      <vt:lpstr>Lets see a live example!</vt:lpstr>
      <vt:lpstr>PROBLEMS WITH WSDL-SOAP</vt:lpstr>
      <vt:lpstr>REST TO THE RESCUE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Webservices</dc:title>
  <dc:creator>Subu Kandaswamy</dc:creator>
  <cp:lastModifiedBy>Subu Kandaswamy</cp:lastModifiedBy>
  <cp:revision>36</cp:revision>
  <dcterms:created xsi:type="dcterms:W3CDTF">2020-08-27T16:52:38Z</dcterms:created>
  <dcterms:modified xsi:type="dcterms:W3CDTF">2022-01-17T10:09:53Z</dcterms:modified>
</cp:coreProperties>
</file>