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45"/>
  </p:notesMasterIdLst>
  <p:sldIdLst>
    <p:sldId id="256" r:id="rId3"/>
    <p:sldId id="297" r:id="rId4"/>
    <p:sldId id="298" r:id="rId5"/>
    <p:sldId id="299" r:id="rId6"/>
    <p:sldId id="300" r:id="rId7"/>
    <p:sldId id="301" r:id="rId8"/>
    <p:sldId id="302" r:id="rId9"/>
    <p:sldId id="304" r:id="rId10"/>
    <p:sldId id="307" r:id="rId11"/>
    <p:sldId id="305" r:id="rId12"/>
    <p:sldId id="308" r:id="rId13"/>
    <p:sldId id="317" r:id="rId14"/>
    <p:sldId id="331" r:id="rId15"/>
    <p:sldId id="330" r:id="rId16"/>
    <p:sldId id="311" r:id="rId17"/>
    <p:sldId id="309" r:id="rId18"/>
    <p:sldId id="310" r:id="rId19"/>
    <p:sldId id="312" r:id="rId20"/>
    <p:sldId id="313" r:id="rId21"/>
    <p:sldId id="303" r:id="rId22"/>
    <p:sldId id="315" r:id="rId23"/>
    <p:sldId id="332" r:id="rId24"/>
    <p:sldId id="319" r:id="rId25"/>
    <p:sldId id="320" r:id="rId26"/>
    <p:sldId id="321" r:id="rId27"/>
    <p:sldId id="322" r:id="rId28"/>
    <p:sldId id="325" r:id="rId29"/>
    <p:sldId id="327" r:id="rId30"/>
    <p:sldId id="328" r:id="rId31"/>
    <p:sldId id="323" r:id="rId32"/>
    <p:sldId id="316" r:id="rId33"/>
    <p:sldId id="333" r:id="rId34"/>
    <p:sldId id="334" r:id="rId35"/>
    <p:sldId id="337" r:id="rId36"/>
    <p:sldId id="335" r:id="rId37"/>
    <p:sldId id="324" r:id="rId38"/>
    <p:sldId id="336" r:id="rId39"/>
    <p:sldId id="338" r:id="rId40"/>
    <p:sldId id="339" r:id="rId41"/>
    <p:sldId id="340" r:id="rId42"/>
    <p:sldId id="341" r:id="rId43"/>
    <p:sldId id="342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2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B0EEA1-9832-4920-AC90-3EB6C565AC62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449C5-D772-4928-BB58-18D12C191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946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F8699-982B-46B1-BD94-50E30C1D42E4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7C60113-42EC-4906-8A2D-C3915D0D7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650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F8699-982B-46B1-BD94-50E30C1D42E4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60113-42EC-4906-8A2D-C3915D0D7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1846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F8699-982B-46B1-BD94-50E30C1D42E4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60113-42EC-4906-8A2D-C3915D0D7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8567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5B2C5-4359-47C2-B594-BC796FEB5F81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058054C-FCC6-4ECC-96CA-231C842000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4429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5B2C5-4359-47C2-B594-BC796FEB5F81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8054C-FCC6-4ECC-96CA-231C842000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85232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CF5B2C5-4359-47C2-B594-BC796FEB5F81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058054C-FCC6-4ECC-96CA-231C842000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4606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5B2C5-4359-47C2-B594-BC796FEB5F81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8054C-FCC6-4ECC-96CA-231C842000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8009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5B2C5-4359-47C2-B594-BC796FEB5F81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8054C-FCC6-4ECC-96CA-231C842000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3424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5B2C5-4359-47C2-B594-BC796FEB5F81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8054C-FCC6-4ECC-96CA-231C842000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4977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5B2C5-4359-47C2-B594-BC796FEB5F81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8054C-FCC6-4ECC-96CA-231C842000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8737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5B2C5-4359-47C2-B594-BC796FEB5F81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8054C-FCC6-4ECC-96CA-231C842000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97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F8699-982B-46B1-BD94-50E30C1D42E4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60113-42EC-4906-8A2D-C3915D0D7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6216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5B2C5-4359-47C2-B594-BC796FEB5F81}" type="datetimeFigureOut">
              <a:rPr lang="en-IN" smtClean="0"/>
              <a:t>21-01-2022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8054C-FCC6-4ECC-96CA-231C842000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1789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5B2C5-4359-47C2-B594-BC796FEB5F81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8054C-FCC6-4ECC-96CA-231C842000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52868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5B2C5-4359-47C2-B594-BC796FEB5F81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8054C-FCC6-4ECC-96CA-231C842000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85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09F8699-982B-46B1-BD94-50E30C1D42E4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7C60113-42EC-4906-8A2D-C3915D0D7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01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F8699-982B-46B1-BD94-50E30C1D42E4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60113-42EC-4906-8A2D-C3915D0D7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435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F8699-982B-46B1-BD94-50E30C1D42E4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60113-42EC-4906-8A2D-C3915D0D7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670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F8699-982B-46B1-BD94-50E30C1D42E4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60113-42EC-4906-8A2D-C3915D0D7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298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F8699-982B-46B1-BD94-50E30C1D42E4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60113-42EC-4906-8A2D-C3915D0D7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525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F8699-982B-46B1-BD94-50E30C1D42E4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60113-42EC-4906-8A2D-C3915D0D7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121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F8699-982B-46B1-BD94-50E30C1D42E4}" type="datetimeFigureOut">
              <a:rPr lang="en-IN" smtClean="0"/>
              <a:t>21-01-2022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60113-42EC-4906-8A2D-C3915D0D7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289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09F8699-982B-46B1-BD94-50E30C1D42E4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7C60113-42EC-4906-8A2D-C3915D0D7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966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CF5B2C5-4359-47C2-B594-BC796FEB5F81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058054C-FCC6-4ECC-96CA-231C842000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1107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D9EC4-18C6-4DA4-9D14-6014685067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Why REST?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D47EFE-E2AD-478C-B162-BDBDA4BED7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571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4DE27-0EDA-4E8B-B2D7-9257F9559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Architecture - Phases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AE24F-6212-4270-AE42-49CDBBB32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095201"/>
            <a:ext cx="10058400" cy="4050792"/>
          </a:xfrm>
        </p:spPr>
        <p:txBody>
          <a:bodyPr>
            <a:normAutofit/>
          </a:bodyPr>
          <a:lstStyle/>
          <a:p>
            <a:r>
              <a:rPr lang="en-US" dirty="0"/>
              <a:t>In addition, a software system will often have multiple operational phases</a:t>
            </a:r>
          </a:p>
          <a:p>
            <a:pPr lvl="1"/>
            <a:r>
              <a:rPr lang="en-US" dirty="0"/>
              <a:t> start-up</a:t>
            </a:r>
          </a:p>
          <a:p>
            <a:pPr lvl="1"/>
            <a:r>
              <a:rPr lang="en-US" dirty="0"/>
              <a:t>Initialization</a:t>
            </a:r>
          </a:p>
          <a:p>
            <a:pPr lvl="1"/>
            <a:r>
              <a:rPr lang="en-US" dirty="0"/>
              <a:t>normal processing</a:t>
            </a:r>
          </a:p>
          <a:p>
            <a:pPr lvl="1"/>
            <a:r>
              <a:rPr lang="en-US" dirty="0"/>
              <a:t>re-initialization</a:t>
            </a:r>
          </a:p>
          <a:p>
            <a:pPr lvl="1"/>
            <a:r>
              <a:rPr lang="en-US" dirty="0"/>
              <a:t>shutdown.</a:t>
            </a:r>
          </a:p>
          <a:p>
            <a:r>
              <a:rPr lang="en-US" dirty="0"/>
              <a:t>Each operational phase has its own architecture</a:t>
            </a:r>
          </a:p>
          <a:p>
            <a:r>
              <a:rPr lang="en-US" dirty="0"/>
              <a:t>For example, a configuration file will be treated as a data element during the start-up phase, but won’t be considered otherwise</a:t>
            </a:r>
          </a:p>
          <a:p>
            <a:r>
              <a:rPr lang="en-US" dirty="0"/>
              <a:t>An overall description of a system architecture should also describe the architecture of transitions between phases</a:t>
            </a:r>
          </a:p>
        </p:txBody>
      </p:sp>
    </p:spTree>
    <p:extLst>
      <p:ext uri="{BB962C8B-B14F-4D97-AF65-F5344CB8AC3E}">
        <p14:creationId xmlns:p14="http://schemas.microsoft.com/office/powerpoint/2010/main" val="2379976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4DE27-0EDA-4E8B-B2D7-9257F9559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Architecture - Elements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AE24F-6212-4270-AE42-49CDBBB32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Perry and Wolf [105] define processing elements as “transformers of data”</a:t>
            </a:r>
          </a:p>
          <a:p>
            <a:r>
              <a:rPr lang="en-US" dirty="0"/>
              <a:t>Shaw et al. [118] describe components as “the locus of computation and state.”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47719C-FD8A-40FC-944C-9F80F89F86CF}"/>
              </a:ext>
            </a:extLst>
          </p:cNvPr>
          <p:cNvSpPr txBox="1"/>
          <p:nvPr/>
        </p:nvSpPr>
        <p:spPr>
          <a:xfrm>
            <a:off x="1215221" y="3078612"/>
            <a:ext cx="95854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0" i="0" u="none" strike="noStrike" baseline="0" dirty="0">
                <a:solidFill>
                  <a:srgbClr val="0070C0"/>
                </a:solidFill>
                <a:latin typeface="Times-Roman"/>
              </a:rPr>
              <a:t>“A component is a unit of software that performs some function at run-time. Examples include programs, objects, processes, and filters.”</a:t>
            </a:r>
            <a:endParaRPr lang="en-IN" sz="2800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4E342B-E801-42A0-9F70-B01EDB8B96C4}"/>
              </a:ext>
            </a:extLst>
          </p:cNvPr>
          <p:cNvSpPr txBox="1"/>
          <p:nvPr/>
        </p:nvSpPr>
        <p:spPr>
          <a:xfrm>
            <a:off x="1215221" y="4463607"/>
            <a:ext cx="958548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0" i="0" u="none" strike="noStrike" baseline="0" dirty="0">
                <a:solidFill>
                  <a:srgbClr val="0070C0"/>
                </a:solidFill>
                <a:latin typeface="Times-Roman"/>
              </a:rPr>
              <a:t>“A software architecture is defined by a configuration of architectural elements: </a:t>
            </a:r>
            <a:r>
              <a:rPr lang="en-US" sz="2800" b="1" i="0" u="none" strike="noStrike" baseline="0" dirty="0">
                <a:solidFill>
                  <a:srgbClr val="0070C0"/>
                </a:solidFill>
                <a:latin typeface="Times-Roman"/>
              </a:rPr>
              <a:t>components, connectors, and data</a:t>
            </a:r>
            <a:r>
              <a:rPr lang="en-US" sz="2800" b="0" i="0" u="none" strike="noStrike" baseline="0" dirty="0">
                <a:solidFill>
                  <a:srgbClr val="0070C0"/>
                </a:solidFill>
                <a:latin typeface="Times-Roman"/>
              </a:rPr>
              <a:t>—constrained in their relationships in order to achieve a desired set of architectural properties.”</a:t>
            </a:r>
            <a:endParaRPr lang="en-IN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667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B2BBE-6D5E-4EA7-BED2-AEA7BB254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COMPONENTS, CONNECTORS &amp;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DEE05-645C-43C7-A2DC-1C2F7E1D2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095201"/>
            <a:ext cx="10058400" cy="405079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 </a:t>
            </a:r>
            <a:r>
              <a:rPr lang="en-US" b="1" dirty="0"/>
              <a:t>component</a:t>
            </a:r>
            <a:r>
              <a:rPr lang="en-US" dirty="0"/>
              <a:t> is an abstract unit of software instructions and internal state that provides a transformation of data via its interface.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 </a:t>
            </a:r>
            <a:r>
              <a:rPr lang="en-US" b="1" dirty="0"/>
              <a:t>connector</a:t>
            </a:r>
            <a:r>
              <a:rPr lang="en-US" dirty="0"/>
              <a:t> is an abstract mechanism that mediates communication, coordination, or cooperation among components.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 </a:t>
            </a:r>
            <a:r>
              <a:rPr lang="en-US" b="1" dirty="0"/>
              <a:t>datum</a:t>
            </a:r>
            <a:r>
              <a:rPr lang="en-US" dirty="0"/>
              <a:t> is an element of information that is transferred from a component, or received by a component, via a connector.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904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5CD2E4-8D6E-4EA3-8D8F-803E689CC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703" y="345182"/>
            <a:ext cx="6521614" cy="63384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B72A46-D381-4DFA-A07E-670254CC7A2A}"/>
              </a:ext>
            </a:extLst>
          </p:cNvPr>
          <p:cNvSpPr txBox="1"/>
          <p:nvPr/>
        </p:nvSpPr>
        <p:spPr>
          <a:xfrm>
            <a:off x="7808537" y="345182"/>
            <a:ext cx="43834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Processing View of Sequential Compiler Architecture </a:t>
            </a:r>
          </a:p>
          <a:p>
            <a:r>
              <a:rPr lang="en-US" dirty="0"/>
              <a:t>(Perry &amp; Wolf 1992)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1491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6A4B9C-0143-4656-A485-8E67C2AA5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525" y="371475"/>
            <a:ext cx="6838950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77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424C4-9FD6-418D-AF90-5AC2B64D1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Software architecture vs SOFTWARE structure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18BC5-7ACD-493A-9C6D-7AF8608FA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an important distinction between software architecture and software structure</a:t>
            </a:r>
          </a:p>
          <a:p>
            <a:r>
              <a:rPr lang="en-US" b="1" dirty="0"/>
              <a:t>Software Architecture </a:t>
            </a:r>
            <a:r>
              <a:rPr lang="en-US" dirty="0"/>
              <a:t>is an abstraction of the run-time behavior of a software system.</a:t>
            </a:r>
          </a:p>
          <a:p>
            <a:r>
              <a:rPr lang="en-US" b="1" dirty="0"/>
              <a:t>Software Structure </a:t>
            </a:r>
            <a:r>
              <a:rPr lang="en-US" dirty="0"/>
              <a:t>on the other hand is a property of the static software source code.</a:t>
            </a:r>
          </a:p>
          <a:p>
            <a:r>
              <a:rPr lang="en-US" dirty="0"/>
              <a:t>Sometimes the structure may correspond well with the architecture. </a:t>
            </a:r>
          </a:p>
          <a:p>
            <a:pPr lvl="1"/>
            <a:r>
              <a:rPr lang="en-US" dirty="0"/>
              <a:t>But, not always.</a:t>
            </a:r>
          </a:p>
          <a:p>
            <a:pPr lvl="1"/>
            <a:r>
              <a:rPr lang="en-US" dirty="0"/>
              <a:t>Also, this is not a necessary condition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548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59CB2-3DDD-4710-8FE8-4CC3FC933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discuss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23802-02FB-4876-9F36-507471C47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an NLP Software (assumed)</a:t>
            </a:r>
          </a:p>
          <a:p>
            <a:pPr marL="27432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5887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292DD-3711-4A2A-8B43-795770C02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Properties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7656F-F8A6-484E-81D2-2AEA15E3E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set of architectural properties includes all properties that derive from the selection and arrangement of components, connectors, and data.</a:t>
            </a:r>
          </a:p>
          <a:p>
            <a:r>
              <a:rPr lang="en-US" dirty="0"/>
              <a:t>Functional properties  (Application behavior specification)</a:t>
            </a:r>
          </a:p>
          <a:p>
            <a:r>
              <a:rPr lang="en-US" dirty="0"/>
              <a:t>Non-Functional properties (ease of use, efficiency,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Properties are achieved via architectural constraints (we will see next slide)</a:t>
            </a:r>
          </a:p>
          <a:p>
            <a:r>
              <a:rPr lang="en-US" dirty="0"/>
              <a:t>The goal of </a:t>
            </a:r>
            <a:r>
              <a:rPr lang="en-US" b="1" dirty="0"/>
              <a:t>architectural design </a:t>
            </a:r>
            <a:r>
              <a:rPr lang="en-US" dirty="0"/>
              <a:t>is to create an architecture with a set of architectural properties that form a </a:t>
            </a:r>
            <a:r>
              <a:rPr lang="en-US" b="1" dirty="0"/>
              <a:t>superset</a:t>
            </a:r>
            <a:r>
              <a:rPr lang="en-US" dirty="0"/>
              <a:t> of the system (functional &amp; non-functional) requirements.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6324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6F634-C435-4199-BD17-DF8B0D180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constraints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E929E-9965-4501-84E6-31E1527C7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Constraints are often motivated by Software design principles/patterns. </a:t>
            </a:r>
          </a:p>
          <a:p>
            <a:r>
              <a:rPr lang="en-US" dirty="0"/>
              <a:t>Remember these…. constraints</a:t>
            </a:r>
            <a:endParaRPr lang="en-IN" dirty="0"/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The model is </a:t>
            </a:r>
            <a:r>
              <a:rPr lang="en-US" b="1" dirty="0"/>
              <a:t>only responsible </a:t>
            </a:r>
            <a:r>
              <a:rPr lang="en-US" dirty="0"/>
              <a:t>for managing the data of the application. It receives user input from the controller.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The view is </a:t>
            </a:r>
            <a:r>
              <a:rPr lang="en-US" b="1" dirty="0"/>
              <a:t>only responsible </a:t>
            </a:r>
            <a:r>
              <a:rPr lang="en-US" dirty="0"/>
              <a:t>for rendering presentation of the model in a particular format. 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The controller </a:t>
            </a:r>
            <a:r>
              <a:rPr lang="en-US" b="1" dirty="0"/>
              <a:t>is only responsible </a:t>
            </a:r>
            <a:r>
              <a:rPr lang="en-US" dirty="0"/>
              <a:t>for responds to the user input and performs interactions on the data model objects.</a:t>
            </a:r>
          </a:p>
          <a:p>
            <a:r>
              <a:rPr lang="en-US" dirty="0"/>
              <a:t>If you follow all these constraints, then it can be said that you are adhering to </a:t>
            </a:r>
            <a:r>
              <a:rPr lang="en-US" b="1" dirty="0"/>
              <a:t>Model-View-Controller</a:t>
            </a:r>
            <a:r>
              <a:rPr lang="en-US" dirty="0"/>
              <a:t> Design pattern.</a:t>
            </a:r>
          </a:p>
        </p:txBody>
      </p:sp>
    </p:spTree>
    <p:extLst>
      <p:ext uri="{BB962C8B-B14F-4D97-AF65-F5344CB8AC3E}">
        <p14:creationId xmlns:p14="http://schemas.microsoft.com/office/powerpoint/2010/main" val="1946116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12D9C-4ECB-4DD6-8B9B-3940047BA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326F8-A442-4DB1-82E6-BAEA8F824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no authority. Another name may be “Architectural pattern”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B64E16-9F5E-4EEE-ABE6-BBDCF05B80ED}"/>
              </a:ext>
            </a:extLst>
          </p:cNvPr>
          <p:cNvSpPr txBox="1"/>
          <p:nvPr/>
        </p:nvSpPr>
        <p:spPr>
          <a:xfrm>
            <a:off x="1432038" y="3238863"/>
            <a:ext cx="958548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rgbClr val="0070C0"/>
                </a:solidFill>
              </a:rPr>
              <a:t>“An architectural style is a </a:t>
            </a:r>
            <a:r>
              <a:rPr lang="en-US" sz="2800" b="1" dirty="0">
                <a:solidFill>
                  <a:srgbClr val="0070C0"/>
                </a:solidFill>
              </a:rPr>
              <a:t>coordinated set of architectural constraints</a:t>
            </a:r>
            <a:r>
              <a:rPr lang="en-US" sz="2800" dirty="0">
                <a:solidFill>
                  <a:srgbClr val="0070C0"/>
                </a:solidFill>
              </a:rPr>
              <a:t> that restricts the roles/features of architectural elements and the allowed relationships among those elements within any architecture that</a:t>
            </a:r>
          </a:p>
          <a:p>
            <a:pPr algn="just"/>
            <a:r>
              <a:rPr lang="en-US" sz="2800" dirty="0">
                <a:solidFill>
                  <a:srgbClr val="0070C0"/>
                </a:solidFill>
              </a:rPr>
              <a:t>conforms to that style.”</a:t>
            </a:r>
            <a:endParaRPr lang="en-IN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44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PROBLEMS WITH WSDL-SOAP</a:t>
            </a:r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5000"/>
              <a:buChar char="▪"/>
            </a:pPr>
            <a:r>
              <a:rPr lang="en-US"/>
              <a:t>XML can become very verbose</a:t>
            </a:r>
            <a:endParaRPr/>
          </a:p>
          <a:p>
            <a:pPr marL="457200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85000"/>
              <a:buChar char="▪"/>
            </a:pPr>
            <a:r>
              <a:rPr lang="en-US"/>
              <a:t>So there is a tradeoff between bandwidth, data transfer, etc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5000"/>
              <a:buChar char="▪"/>
            </a:pPr>
            <a:r>
              <a:rPr lang="en-US"/>
              <a:t>Primarily for heavy duty work</a:t>
            </a:r>
            <a:endParaRPr/>
          </a:p>
          <a:p>
            <a:pPr marL="457200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85000"/>
              <a:buChar char="▪"/>
            </a:pPr>
            <a:r>
              <a:rPr lang="en-US"/>
              <a:t>Can transfer binary data through attachments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5000"/>
              <a:buChar char="▪"/>
            </a:pPr>
            <a:r>
              <a:rPr lang="en-US"/>
              <a:t> XML is designed for machine readability</a:t>
            </a:r>
            <a:endParaRPr/>
          </a:p>
          <a:p>
            <a:pPr marL="457200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85000"/>
              <a:buChar char="▪"/>
            </a:pPr>
            <a:r>
              <a:rPr lang="en-US"/>
              <a:t>Tedious to debug</a:t>
            </a:r>
            <a:endParaRPr/>
          </a:p>
          <a:p>
            <a:pPr marL="45720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5000"/>
              <a:buChar char="▪"/>
            </a:pPr>
            <a:r>
              <a:rPr lang="en-US"/>
              <a:t>Even though tools are available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5000"/>
              <a:buChar char="▪"/>
            </a:pPr>
            <a:r>
              <a:rPr lang="en-US"/>
              <a:t>You don’t need</a:t>
            </a:r>
            <a:endParaRPr/>
          </a:p>
          <a:p>
            <a:pPr marL="457200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85000"/>
              <a:buChar char="▪"/>
            </a:pPr>
            <a:r>
              <a:rPr lang="en-US"/>
              <a:t>A supercomputer for browsing facebook</a:t>
            </a:r>
            <a:endParaRPr/>
          </a:p>
          <a:p>
            <a:pPr marL="45720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5000"/>
              <a:buChar char="▪"/>
            </a:pPr>
            <a:r>
              <a:rPr lang="en-US"/>
              <a:t>A written contract and registrar for borrowing 10 Rs from a friend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5000"/>
              <a:buChar char="▪"/>
            </a:pPr>
            <a:r>
              <a:rPr lang="en-US"/>
              <a:t>The necessity of webservices have become widespread</a:t>
            </a:r>
            <a:endParaRPr/>
          </a:p>
          <a:p>
            <a:pPr marL="457200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85000"/>
              <a:buChar char="▪"/>
            </a:pPr>
            <a:r>
              <a:rPr lang="en-US"/>
              <a:t>Unlike earlier we can imagine using webservices even for simpler things</a:t>
            </a:r>
            <a:endParaRPr/>
          </a:p>
          <a:p>
            <a:pPr marL="45720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5000"/>
              <a:buChar char="▪"/>
            </a:pPr>
            <a:r>
              <a:rPr lang="en-US"/>
              <a:t>The advent of smartphones have exacerbated this</a:t>
            </a:r>
            <a:endParaRPr/>
          </a:p>
          <a:p>
            <a:pPr marL="182880" lvl="0" indent="-83026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5000"/>
              <a:buNone/>
            </a:pPr>
            <a:endParaRPr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5BEB2-090E-4B46-BC4A-B383ED97D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based vs </a:t>
            </a:r>
            <a:r>
              <a:rPr lang="en-US" dirty="0" err="1"/>
              <a:t>DISTRIBUted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D44FE-6FC6-4BDD-97F1-40C891A5F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Distributed system is one that looks to its users like an ordinary centralized system, but runs on multiple, independent CPUs.</a:t>
            </a:r>
          </a:p>
          <a:p>
            <a:r>
              <a:rPr lang="en-US" dirty="0"/>
              <a:t>Network-based systems are those capable of operation across a network</a:t>
            </a:r>
          </a:p>
          <a:p>
            <a:pPr lvl="1"/>
            <a:r>
              <a:rPr lang="en-US" dirty="0"/>
              <a:t>but not necessarily transparent to the user. </a:t>
            </a:r>
          </a:p>
          <a:p>
            <a:pPr lvl="1"/>
            <a:r>
              <a:rPr lang="en-US" dirty="0"/>
              <a:t>It may even be desirable for user to be aware of the difference between an action that requires a network request</a:t>
            </a:r>
          </a:p>
          <a:p>
            <a:r>
              <a:rPr lang="en-US" dirty="0"/>
              <a:t>The focus of Roy Fielding is about </a:t>
            </a:r>
            <a:r>
              <a:rPr lang="en-US" b="1" dirty="0"/>
              <a:t>Network Based Application Architectures</a:t>
            </a:r>
          </a:p>
        </p:txBody>
      </p:sp>
    </p:spTree>
    <p:extLst>
      <p:ext uri="{BB962C8B-B14F-4D97-AF65-F5344CB8AC3E}">
        <p14:creationId xmlns:p14="http://schemas.microsoft.com/office/powerpoint/2010/main" val="4086093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3321B-12C9-4D49-BCD7-BCD886179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Network based architecture- Data FLOW styles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0E454-1763-469C-9B3D-9FE84092D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Pipe and Filter style (PF)</a:t>
            </a:r>
          </a:p>
          <a:p>
            <a:pPr lvl="1"/>
            <a:r>
              <a:rPr lang="en-US" dirty="0"/>
              <a:t>Each component (filter) reads streams of data on its inputs and produces streams of data on its outputs</a:t>
            </a:r>
          </a:p>
          <a:p>
            <a:pPr lvl="1"/>
            <a:r>
              <a:rPr lang="en-US" dirty="0"/>
              <a:t>Usually while applying a transformation to the input streams and processing them incrementally</a:t>
            </a:r>
          </a:p>
          <a:p>
            <a:pPr lvl="1"/>
            <a:r>
              <a:rPr lang="en-US" dirty="0"/>
              <a:t>So output begins before the input is completely consumed</a:t>
            </a:r>
          </a:p>
          <a:p>
            <a:r>
              <a:rPr lang="en-US" dirty="0"/>
              <a:t>Uniform Pipe and Filter style (UPF)</a:t>
            </a:r>
          </a:p>
          <a:p>
            <a:pPr lvl="1"/>
            <a:r>
              <a:rPr lang="en-US" dirty="0"/>
              <a:t>Adds the constraint that all filters must have the same interface.</a:t>
            </a:r>
          </a:p>
          <a:p>
            <a:pPr lvl="1"/>
            <a:r>
              <a:rPr lang="en-US" dirty="0"/>
              <a:t>Example: Unix (</a:t>
            </a:r>
            <a:r>
              <a:rPr lang="en-US" dirty="0" err="1"/>
              <a:t>ish</a:t>
            </a:r>
            <a:r>
              <a:rPr lang="en-US" dirty="0"/>
              <a:t>) operating system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07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3321B-12C9-4D49-BCD7-BCD886179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Example of STYLE INDUCED PROPERTIES (PF &amp; UPF)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0E454-1763-469C-9B3D-9FE84092D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PF allows the designer to understand the overall input/output of the system as a simple composition of the behaviors of the individual filters (</a:t>
            </a:r>
            <a:r>
              <a:rPr lang="en-US" b="1" dirty="0"/>
              <a:t>simplicity</a:t>
            </a:r>
            <a:r>
              <a:rPr lang="en-US" dirty="0"/>
              <a:t>).</a:t>
            </a:r>
          </a:p>
          <a:p>
            <a:r>
              <a:rPr lang="en-US" dirty="0"/>
              <a:t>PF supports reuse: any two filters can be hooked together </a:t>
            </a:r>
            <a:r>
              <a:rPr lang="en-US" b="1" dirty="0"/>
              <a:t>(reusability)</a:t>
            </a:r>
          </a:p>
          <a:p>
            <a:r>
              <a:rPr lang="en-US" dirty="0"/>
              <a:t>PF systems can be easily maintained and enhanced: new filters can be added to existing systems</a:t>
            </a:r>
            <a:r>
              <a:rPr lang="en-IN" b="1" dirty="0"/>
              <a:t> (extensibility)</a:t>
            </a:r>
          </a:p>
          <a:p>
            <a:r>
              <a:rPr lang="en-US" dirty="0"/>
              <a:t>In UPF, Restricting the interface allows independently developed filters to be arranged at will to form new applications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6FF948-D46B-42FA-9D88-62CF5842C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509" y="4835716"/>
            <a:ext cx="6279424" cy="176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28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3321B-12C9-4D49-BCD7-BCD886179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Network based architecture- REPLICATION styles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0E454-1763-469C-9B3D-9FE84092D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Replicated Repository Style (RRS)</a:t>
            </a:r>
          </a:p>
          <a:p>
            <a:pPr lvl="1"/>
            <a:r>
              <a:rPr lang="en-US" dirty="0"/>
              <a:t>Improve the accessibility of data and scalability of services by having more than one process provide the same service</a:t>
            </a:r>
          </a:p>
          <a:p>
            <a:pPr lvl="1"/>
            <a:r>
              <a:rPr lang="en-US" dirty="0"/>
              <a:t>Provide clients the illusion that there is just one centralized service</a:t>
            </a:r>
          </a:p>
          <a:p>
            <a:r>
              <a:rPr lang="en-US" dirty="0"/>
              <a:t>Cache Style </a:t>
            </a:r>
            <a:r>
              <a:rPr lang="en-US" b="1" dirty="0">
                <a:solidFill>
                  <a:srgbClr val="0070C0"/>
                </a:solidFill>
              </a:rPr>
              <a:t>($)</a:t>
            </a:r>
          </a:p>
          <a:p>
            <a:pPr lvl="1"/>
            <a:r>
              <a:rPr lang="en-US" dirty="0"/>
              <a:t>A variant of replicated </a:t>
            </a:r>
          </a:p>
          <a:p>
            <a:pPr lvl="1"/>
            <a:r>
              <a:rPr lang="en-US" dirty="0"/>
              <a:t>Replication of the result (response) of an individual request such that it may be reused by later requests</a:t>
            </a:r>
          </a:p>
        </p:txBody>
      </p:sp>
    </p:spTree>
    <p:extLst>
      <p:ext uri="{BB962C8B-B14F-4D97-AF65-F5344CB8AC3E}">
        <p14:creationId xmlns:p14="http://schemas.microsoft.com/office/powerpoint/2010/main" val="1821610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3321B-12C9-4D49-BCD7-BCD886179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Network based architecture- Hierarchical styles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0E454-1763-469C-9B3D-9FE84092D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093976"/>
            <a:ext cx="10058400" cy="4050792"/>
          </a:xfrm>
        </p:spPr>
        <p:txBody>
          <a:bodyPr/>
          <a:lstStyle/>
          <a:p>
            <a:r>
              <a:rPr lang="en-US" dirty="0"/>
              <a:t>Client Server Style </a:t>
            </a:r>
            <a:r>
              <a:rPr lang="en-US" b="1" dirty="0">
                <a:solidFill>
                  <a:srgbClr val="0070C0"/>
                </a:solidFill>
              </a:rPr>
              <a:t>(CS)</a:t>
            </a:r>
          </a:p>
          <a:p>
            <a:pPr lvl="1"/>
            <a:r>
              <a:rPr lang="en-US" dirty="0"/>
              <a:t>A server component, offering a set of services, listens for requests upon those services. </a:t>
            </a:r>
          </a:p>
          <a:p>
            <a:pPr lvl="1"/>
            <a:r>
              <a:rPr lang="en-US" dirty="0"/>
              <a:t>A client component, desiring that a service be performed, sends a request to the server via a connector.</a:t>
            </a:r>
          </a:p>
          <a:p>
            <a:r>
              <a:rPr lang="en-US" dirty="0"/>
              <a:t>Layered Client Server Style </a:t>
            </a:r>
            <a:r>
              <a:rPr lang="en-US" b="1" dirty="0">
                <a:solidFill>
                  <a:srgbClr val="0070C0"/>
                </a:solidFill>
              </a:rPr>
              <a:t>(LCS)</a:t>
            </a:r>
          </a:p>
          <a:p>
            <a:pPr lvl="1"/>
            <a:r>
              <a:rPr lang="en-US" dirty="0"/>
              <a:t>Each layer providing services to the layer above it and using services of the layer below it</a:t>
            </a:r>
          </a:p>
          <a:p>
            <a:pPr lvl="1"/>
            <a:r>
              <a:rPr lang="en-US" dirty="0"/>
              <a:t>Reduce coupling across multiple layers by hiding the inner layers from all except the adjacent outer layer</a:t>
            </a:r>
          </a:p>
          <a:p>
            <a:pPr lvl="1"/>
            <a:r>
              <a:rPr lang="en-US" dirty="0"/>
              <a:t>Thus improving evolvability and reusability.</a:t>
            </a:r>
          </a:p>
          <a:p>
            <a:pPr lvl="1"/>
            <a:r>
              <a:rPr lang="en-US" dirty="0"/>
              <a:t>Layered-client-server adds proxy and gateway components to the client-server style.</a:t>
            </a:r>
          </a:p>
        </p:txBody>
      </p:sp>
    </p:spTree>
    <p:extLst>
      <p:ext uri="{BB962C8B-B14F-4D97-AF65-F5344CB8AC3E}">
        <p14:creationId xmlns:p14="http://schemas.microsoft.com/office/powerpoint/2010/main" val="284895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3321B-12C9-4D49-BCD7-BCD886179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Network based architecture- Hierarchical styles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0E454-1763-469C-9B3D-9FE84092D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093976"/>
            <a:ext cx="10058400" cy="4050792"/>
          </a:xfrm>
        </p:spPr>
        <p:txBody>
          <a:bodyPr>
            <a:normAutofit/>
          </a:bodyPr>
          <a:lstStyle/>
          <a:p>
            <a:r>
              <a:rPr lang="en-US" dirty="0"/>
              <a:t>Client Stateless Server Style </a:t>
            </a:r>
            <a:r>
              <a:rPr lang="en-US" b="1" dirty="0">
                <a:solidFill>
                  <a:srgbClr val="0070C0"/>
                </a:solidFill>
              </a:rPr>
              <a:t>(CSS)</a:t>
            </a:r>
          </a:p>
          <a:p>
            <a:pPr lvl="1"/>
            <a:r>
              <a:rPr lang="en-US" dirty="0"/>
              <a:t>Derives from client-server with the additional constraint that no session state is allowed on the server component. </a:t>
            </a:r>
          </a:p>
          <a:p>
            <a:pPr lvl="1"/>
            <a:r>
              <a:rPr lang="en-US" dirty="0"/>
              <a:t>Each request from client to server must contain all of the information necessary to understand the request. </a:t>
            </a:r>
          </a:p>
          <a:p>
            <a:pPr lvl="1"/>
            <a:r>
              <a:rPr lang="en-US" dirty="0"/>
              <a:t>Session state is kept entirely on the client.</a:t>
            </a:r>
          </a:p>
          <a:p>
            <a:r>
              <a:rPr lang="en-US" dirty="0"/>
              <a:t>Client-Cache-Stateless-Server </a:t>
            </a:r>
            <a:r>
              <a:rPr lang="en-US" b="1" dirty="0">
                <a:solidFill>
                  <a:srgbClr val="0070C0"/>
                </a:solidFill>
              </a:rPr>
              <a:t>(C$SS)</a:t>
            </a:r>
          </a:p>
          <a:p>
            <a:pPr lvl="1"/>
            <a:r>
              <a:rPr lang="en-US" dirty="0"/>
              <a:t>Derives from the CSS and adds the $ style</a:t>
            </a:r>
          </a:p>
          <a:p>
            <a:pPr lvl="1"/>
            <a:r>
              <a:rPr lang="en-US" dirty="0"/>
              <a:t>A cache acts as a mediator between client and server</a:t>
            </a:r>
          </a:p>
          <a:p>
            <a:pPr lvl="1"/>
            <a:r>
              <a:rPr lang="en-US" dirty="0"/>
              <a:t>The responses (if cacheable) can be reused</a:t>
            </a:r>
          </a:p>
        </p:txBody>
      </p:sp>
    </p:spTree>
    <p:extLst>
      <p:ext uri="{BB962C8B-B14F-4D97-AF65-F5344CB8AC3E}">
        <p14:creationId xmlns:p14="http://schemas.microsoft.com/office/powerpoint/2010/main" val="3560963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3321B-12C9-4D49-BCD7-BCD886179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Network based architecture- Hierarchical styles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0E454-1763-469C-9B3D-9FE84092D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093976"/>
            <a:ext cx="10058400" cy="4050792"/>
          </a:xfrm>
        </p:spPr>
        <p:txBody>
          <a:bodyPr>
            <a:normAutofit/>
          </a:bodyPr>
          <a:lstStyle/>
          <a:p>
            <a:r>
              <a:rPr lang="en-US" dirty="0"/>
              <a:t>Layered-Client-Cache-Stateless-Server (LC$CSS)</a:t>
            </a:r>
          </a:p>
          <a:p>
            <a:pPr lvl="1"/>
            <a:r>
              <a:rPr lang="en-US" dirty="0"/>
              <a:t>Derives from both LCS and C$SS through the addition of proxy and/or gateway components.</a:t>
            </a:r>
          </a:p>
          <a:p>
            <a:pPr lvl="1"/>
            <a:endParaRPr lang="en-US" dirty="0"/>
          </a:p>
          <a:p>
            <a:r>
              <a:rPr lang="en-US" dirty="0">
                <a:latin typeface="Times-Roman"/>
              </a:rPr>
              <a:t>As you can see, when styles have </a:t>
            </a:r>
            <a:r>
              <a:rPr lang="en-US" b="1" dirty="0">
                <a:latin typeface="Times-Roman"/>
              </a:rPr>
              <a:t>non-conflicting set of constraints </a:t>
            </a:r>
            <a:r>
              <a:rPr lang="en-US" dirty="0">
                <a:latin typeface="Times-Roman"/>
              </a:rPr>
              <a:t>they can be stacked up to create new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273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3321B-12C9-4D49-BCD7-BCD886179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Network based architecture- MOBILE CODE STYLES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0E454-1763-469C-9B3D-9FE84092D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Virtual Machine </a:t>
            </a:r>
            <a:r>
              <a:rPr lang="en-US" b="1" dirty="0">
                <a:solidFill>
                  <a:srgbClr val="0070C0"/>
                </a:solidFill>
              </a:rPr>
              <a:t>(VM)</a:t>
            </a:r>
          </a:p>
          <a:p>
            <a:pPr lvl="1"/>
            <a:r>
              <a:rPr lang="en-US" dirty="0"/>
              <a:t>The code must be executed in some fashion, preferably within a controlled environment to satisfy security and reliability concerns</a:t>
            </a:r>
          </a:p>
          <a:p>
            <a:r>
              <a:rPr lang="en-US" dirty="0"/>
              <a:t>Remote Evaluation </a:t>
            </a:r>
            <a:r>
              <a:rPr lang="en-US" b="1" dirty="0">
                <a:solidFill>
                  <a:srgbClr val="0070C0"/>
                </a:solidFill>
              </a:rPr>
              <a:t>(REV)</a:t>
            </a:r>
          </a:p>
          <a:p>
            <a:pPr lvl="1"/>
            <a:r>
              <a:rPr lang="en-US" dirty="0"/>
              <a:t>Derived from the client-server (CS) and virtual machine (VM) styles</a:t>
            </a:r>
          </a:p>
          <a:p>
            <a:pPr lvl="1"/>
            <a:r>
              <a:rPr lang="en-US" dirty="0"/>
              <a:t>A client component has the know-how necessary to perform a service </a:t>
            </a:r>
          </a:p>
          <a:p>
            <a:pPr lvl="1"/>
            <a:r>
              <a:rPr lang="en-US" dirty="0"/>
              <a:t>But client lacks the resources (CPU cycles, data source, etc.) required</a:t>
            </a:r>
          </a:p>
          <a:p>
            <a:pPr lvl="1"/>
            <a:r>
              <a:rPr lang="en-US" dirty="0"/>
              <a:t>The client sends the know-how to a server component at the remote site</a:t>
            </a:r>
          </a:p>
          <a:p>
            <a:pPr lvl="1"/>
            <a:r>
              <a:rPr lang="en-US" dirty="0"/>
              <a:t>The server executes the code using the resources available</a:t>
            </a:r>
          </a:p>
        </p:txBody>
      </p:sp>
    </p:spTree>
    <p:extLst>
      <p:ext uri="{BB962C8B-B14F-4D97-AF65-F5344CB8AC3E}">
        <p14:creationId xmlns:p14="http://schemas.microsoft.com/office/powerpoint/2010/main" val="6848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3321B-12C9-4D49-BCD7-BCD886179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Network based architecture- MOBILE CODE STYLES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0E454-1763-469C-9B3D-9FE84092D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on Demand </a:t>
            </a:r>
            <a:r>
              <a:rPr lang="en-US" b="1" dirty="0">
                <a:solidFill>
                  <a:srgbClr val="0070C0"/>
                </a:solidFill>
              </a:rPr>
              <a:t>(COD)</a:t>
            </a:r>
          </a:p>
          <a:p>
            <a:pPr lvl="1"/>
            <a:r>
              <a:rPr lang="en-US" dirty="0"/>
              <a:t>A client component has access to a set of resources, but not the know-how </a:t>
            </a:r>
          </a:p>
          <a:p>
            <a:pPr lvl="1"/>
            <a:r>
              <a:rPr lang="en-US" dirty="0"/>
              <a:t>The client sends a request to a remote server for the code representing that know-how</a:t>
            </a:r>
          </a:p>
          <a:p>
            <a:pPr lvl="1"/>
            <a:r>
              <a:rPr lang="en-US" dirty="0"/>
              <a:t>The server sends it and client receives that code, and executes it locally</a:t>
            </a:r>
          </a:p>
        </p:txBody>
      </p:sp>
    </p:spTree>
    <p:extLst>
      <p:ext uri="{BB962C8B-B14F-4D97-AF65-F5344CB8AC3E}">
        <p14:creationId xmlns:p14="http://schemas.microsoft.com/office/powerpoint/2010/main" val="631898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3321B-12C9-4D49-BCD7-BCD886179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Network based architecture- MOBILE CODE STYLES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0E454-1763-469C-9B3D-9FE84092D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Layered-Code-on-Demand-Client-Cache-Stateless-Server (</a:t>
            </a:r>
            <a:r>
              <a:rPr lang="en-US" b="1" dirty="0">
                <a:solidFill>
                  <a:srgbClr val="0070C0"/>
                </a:solidFill>
              </a:rPr>
              <a:t>LCODC$SS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Derived by incorporating code-on-demand to the layered-client-cache-stateless-server (LC$SS)</a:t>
            </a:r>
          </a:p>
          <a:p>
            <a:pPr lvl="1"/>
            <a:r>
              <a:rPr lang="en-US" dirty="0"/>
              <a:t>Example Java Applets (extinct – don’t use)</a:t>
            </a:r>
          </a:p>
        </p:txBody>
      </p:sp>
    </p:spTree>
    <p:extLst>
      <p:ext uri="{BB962C8B-B14F-4D97-AF65-F5344CB8AC3E}">
        <p14:creationId xmlns:p14="http://schemas.microsoft.com/office/powerpoint/2010/main" val="2702858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4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REST TO THE RESCUE</a:t>
            </a:r>
            <a:endParaRPr/>
          </a:p>
        </p:txBody>
      </p:sp>
      <p:sp>
        <p:nvSpPr>
          <p:cNvPr id="204" name="Google Shape;204;p14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 dirty="0"/>
              <a:t>Piggybacks on HTTP verbs (we will soon see how)</a:t>
            </a:r>
            <a:endParaRPr dirty="0"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 dirty="0"/>
              <a:t>JSON format though not directly connected to REST, it goes hand-in-hand with the proliferation of </a:t>
            </a:r>
            <a:r>
              <a:rPr lang="en-US" dirty="0" err="1"/>
              <a:t>RESTFul</a:t>
            </a:r>
            <a:r>
              <a:rPr lang="en-US" dirty="0"/>
              <a:t> services</a:t>
            </a:r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 dirty="0"/>
              <a:t>JSON is a pleasure to deal with (Thanks Doug Crockford)</a:t>
            </a:r>
            <a:endParaRPr dirty="0"/>
          </a:p>
          <a:p>
            <a:pPr marL="457200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</a:pPr>
            <a:r>
              <a:rPr lang="en-US" dirty="0"/>
              <a:t>(read) </a:t>
            </a:r>
            <a:r>
              <a:rPr lang="en-US" dirty="0" err="1"/>
              <a:t>Javascript</a:t>
            </a:r>
            <a:r>
              <a:rPr lang="en-US" dirty="0"/>
              <a:t> the good parts</a:t>
            </a:r>
            <a:endParaRPr dirty="0"/>
          </a:p>
          <a:p>
            <a:pPr marL="182880" lvl="0" indent="-18288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00"/>
              <a:buChar char="▪"/>
            </a:pPr>
            <a:r>
              <a:rPr lang="en-US" dirty="0"/>
              <a:t>Cons</a:t>
            </a:r>
            <a:endParaRPr dirty="0"/>
          </a:p>
          <a:p>
            <a:pPr marL="457200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</a:pPr>
            <a:r>
              <a:rPr lang="en-US" dirty="0"/>
              <a:t>No machine readable definitions (at least till a while </a:t>
            </a:r>
            <a:r>
              <a:rPr lang="en-US"/>
              <a:t>back)</a:t>
            </a:r>
            <a:endParaRPr dirty="0"/>
          </a:p>
          <a:p>
            <a:pPr marL="731520" lvl="2" indent="-182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60"/>
              <a:buChar char="▪"/>
            </a:pPr>
            <a:r>
              <a:rPr lang="en-US" dirty="0"/>
              <a:t>Remember I am old!</a:t>
            </a:r>
            <a:endParaRPr dirty="0"/>
          </a:p>
          <a:p>
            <a:pPr marL="45720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lang="en-US" dirty="0"/>
              <a:t>Hence, No auto </a:t>
            </a:r>
            <a:r>
              <a:rPr lang="en-US" i="1" dirty="0"/>
              <a:t>stub</a:t>
            </a:r>
            <a:r>
              <a:rPr lang="en-US" dirty="0"/>
              <a:t> generation tools</a:t>
            </a:r>
            <a:endParaRPr dirty="0"/>
          </a:p>
          <a:p>
            <a:pPr marL="731520" lvl="2" indent="-182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60"/>
              <a:buChar char="▪"/>
            </a:pPr>
            <a:r>
              <a:rPr lang="en-US" dirty="0"/>
              <a:t>But we don’t need them anyway</a:t>
            </a:r>
          </a:p>
          <a:p>
            <a:pPr lvl="3" indent="-182879">
              <a:spcBef>
                <a:spcPts val="600"/>
              </a:spcBef>
              <a:spcAft>
                <a:spcPts val="0"/>
              </a:spcAft>
              <a:buSzPts val="1360"/>
              <a:buChar char="▪"/>
            </a:pPr>
            <a:r>
              <a:rPr lang="en-US" dirty="0"/>
              <a:t>because its simple</a:t>
            </a:r>
            <a:endParaRPr dirty="0"/>
          </a:p>
          <a:p>
            <a:pPr marL="457200" lvl="1" indent="-8572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None/>
            </a:pPr>
            <a:endParaRPr dirty="0"/>
          </a:p>
          <a:p>
            <a:pPr marL="457200" lvl="1" indent="-8572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None/>
            </a:pPr>
            <a:endParaRPr dirty="0"/>
          </a:p>
        </p:txBody>
      </p:sp>
      <p:pic>
        <p:nvPicPr>
          <p:cNvPr id="205" name="Google Shape;205;p14" descr="upload.wikimedia.org/wikipedia/commons/thumb/2/..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52343" y="235359"/>
            <a:ext cx="2381250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3321B-12C9-4D49-BCD7-BCD886179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Network based architecture- Other STYLES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0E454-1763-469C-9B3D-9FE84092D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093976"/>
            <a:ext cx="10058400" cy="4050792"/>
          </a:xfrm>
        </p:spPr>
        <p:txBody>
          <a:bodyPr>
            <a:normAutofit/>
          </a:bodyPr>
          <a:lstStyle/>
          <a:p>
            <a:r>
              <a:rPr lang="en-US" dirty="0"/>
              <a:t>Other Hierarchical Styles</a:t>
            </a:r>
          </a:p>
          <a:p>
            <a:pPr lvl="1"/>
            <a:r>
              <a:rPr lang="en-US" dirty="0"/>
              <a:t>Remote session (example: cookies)</a:t>
            </a:r>
          </a:p>
          <a:p>
            <a:pPr lvl="1"/>
            <a:r>
              <a:rPr lang="en-US" dirty="0"/>
              <a:t>Remote Data Access (example: JDBC)</a:t>
            </a:r>
          </a:p>
          <a:p>
            <a:r>
              <a:rPr lang="en-US" dirty="0"/>
              <a:t>Other Mobile Code Styles</a:t>
            </a:r>
          </a:p>
          <a:p>
            <a:pPr lvl="1"/>
            <a:r>
              <a:rPr lang="en-US" dirty="0"/>
              <a:t>Mobile Agent</a:t>
            </a:r>
          </a:p>
          <a:p>
            <a:r>
              <a:rPr lang="en-US" dirty="0"/>
              <a:t>Peer to Peer Style</a:t>
            </a:r>
          </a:p>
          <a:p>
            <a:pPr lvl="1"/>
            <a:r>
              <a:rPr lang="en-US" dirty="0"/>
              <a:t>Event Based Integration</a:t>
            </a:r>
          </a:p>
          <a:p>
            <a:pPr lvl="1"/>
            <a:r>
              <a:rPr lang="en-US" dirty="0"/>
              <a:t>C2 Architectural Style</a:t>
            </a:r>
          </a:p>
          <a:p>
            <a:r>
              <a:rPr lang="en-US" dirty="0"/>
              <a:t>Blackboard architectural style</a:t>
            </a:r>
          </a:p>
          <a:p>
            <a:r>
              <a:rPr lang="en-US" dirty="0"/>
              <a:t>Many more….But we will focus on the ones that are important for </a:t>
            </a:r>
            <a:r>
              <a:rPr lang="en-US" b="1" i="1" dirty="0"/>
              <a:t>deriving</a:t>
            </a:r>
            <a:r>
              <a:rPr lang="en-US" dirty="0"/>
              <a:t> the REST framework</a:t>
            </a:r>
          </a:p>
        </p:txBody>
      </p:sp>
    </p:spTree>
    <p:extLst>
      <p:ext uri="{BB962C8B-B14F-4D97-AF65-F5344CB8AC3E}">
        <p14:creationId xmlns:p14="http://schemas.microsoft.com/office/powerpoint/2010/main" val="334124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DAE2F-6E14-445E-9728-4CFB0474E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Representational state transfer (REST)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F4824-60FC-4A57-A02A-61669860F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 is an </a:t>
            </a:r>
            <a:r>
              <a:rPr lang="en-US" b="1" dirty="0">
                <a:solidFill>
                  <a:srgbClr val="0070C0"/>
                </a:solidFill>
              </a:rPr>
              <a:t>architectural style </a:t>
            </a:r>
            <a:r>
              <a:rPr lang="en-US" dirty="0"/>
              <a:t>for </a:t>
            </a:r>
            <a:r>
              <a:rPr lang="en-US" b="1" dirty="0"/>
              <a:t>Distributed Hypermedia System</a:t>
            </a:r>
          </a:p>
          <a:p>
            <a:r>
              <a:rPr lang="en-US" dirty="0"/>
              <a:t>REST is a hybrid style </a:t>
            </a:r>
            <a:r>
              <a:rPr lang="en-US" b="1" dirty="0"/>
              <a:t>derived</a:t>
            </a:r>
            <a:r>
              <a:rPr lang="en-US" dirty="0"/>
              <a:t> from several of the network-based architectural styles seen so far</a:t>
            </a:r>
          </a:p>
          <a:p>
            <a:r>
              <a:rPr lang="en-US" dirty="0"/>
              <a:t>With one additional (Most) important constraint: </a:t>
            </a:r>
            <a:r>
              <a:rPr lang="en-US" b="1" dirty="0">
                <a:solidFill>
                  <a:srgbClr val="0070C0"/>
                </a:solidFill>
              </a:rPr>
              <a:t>Uniform Connector Interface</a:t>
            </a:r>
          </a:p>
          <a:p>
            <a:pPr marL="0" indent="0">
              <a:buNone/>
            </a:pPr>
            <a:endParaRPr lang="en-IN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800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DAE2F-6E14-445E-9728-4CFB0474E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DERIVING REST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F4824-60FC-4A57-A02A-61669860F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constraints added to our hybrid style are those of the client-server architectural style (CS)</a:t>
            </a:r>
          </a:p>
          <a:p>
            <a:pPr lvl="1"/>
            <a:r>
              <a:rPr lang="en-US" dirty="0"/>
              <a:t>Separation of concerns is the principle behind the client-server</a:t>
            </a:r>
          </a:p>
          <a:p>
            <a:pPr lvl="1"/>
            <a:r>
              <a:rPr lang="en-US" dirty="0"/>
              <a:t>Separation allows the components to evolve independently</a:t>
            </a:r>
          </a:p>
          <a:p>
            <a:pPr lvl="1"/>
            <a:r>
              <a:rPr lang="en-US" dirty="0"/>
              <a:t>Separating UI responsibility leads to improved portability (multiplatform)</a:t>
            </a:r>
          </a:p>
          <a:p>
            <a:r>
              <a:rPr lang="en-US" dirty="0"/>
              <a:t>Next we improve on this to Client Stateless Server style (CSS)</a:t>
            </a:r>
          </a:p>
          <a:p>
            <a:pPr lvl="1"/>
            <a:r>
              <a:rPr lang="en-US" dirty="0"/>
              <a:t>Each request should contain all the server needs</a:t>
            </a:r>
          </a:p>
          <a:p>
            <a:pPr lvl="1"/>
            <a:r>
              <a:rPr lang="en-US" dirty="0"/>
              <a:t>Session state should be maintained entirely on the client</a:t>
            </a:r>
          </a:p>
          <a:p>
            <a:pPr lvl="1"/>
            <a:r>
              <a:rPr lang="en-US" dirty="0"/>
              <a:t>This constraint induces the properties of visibility, reliability, and scalability.</a:t>
            </a:r>
          </a:p>
        </p:txBody>
      </p:sp>
    </p:spTree>
    <p:extLst>
      <p:ext uri="{BB962C8B-B14F-4D97-AF65-F5344CB8AC3E}">
        <p14:creationId xmlns:p14="http://schemas.microsoft.com/office/powerpoint/2010/main" val="60340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DAE2F-6E14-445E-9728-4CFB0474E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DERIVING REST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F4824-60FC-4A57-A02A-61669860F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093976"/>
            <a:ext cx="10058400" cy="4050792"/>
          </a:xfrm>
        </p:spPr>
        <p:txBody>
          <a:bodyPr>
            <a:normAutofit/>
          </a:bodyPr>
          <a:lstStyle/>
          <a:p>
            <a:r>
              <a:rPr lang="en-US" dirty="0"/>
              <a:t>Next we improve on this to Client Cache Stateless Server style (C$SS)</a:t>
            </a:r>
          </a:p>
          <a:p>
            <a:pPr lvl="1"/>
            <a:r>
              <a:rPr lang="en-US" dirty="0"/>
              <a:t>If a response is cacheable, then a client cache is given the right to reuse that response data for later, equivalent requests.</a:t>
            </a:r>
          </a:p>
          <a:p>
            <a:pPr lvl="1"/>
            <a:r>
              <a:rPr lang="en-US" dirty="0"/>
              <a:t>This improves efficiency, scalability, and user-perceived performance</a:t>
            </a:r>
          </a:p>
          <a:p>
            <a:r>
              <a:rPr lang="en-US" dirty="0"/>
              <a:t>Next we improve on this to LC$SS</a:t>
            </a:r>
          </a:p>
          <a:p>
            <a:pPr lvl="1"/>
            <a:r>
              <a:rPr lang="en-US" dirty="0"/>
              <a:t>Layered system style allows an architecture to be composed of hierarchical layers</a:t>
            </a:r>
          </a:p>
          <a:p>
            <a:pPr lvl="1"/>
            <a:r>
              <a:rPr lang="en-US" dirty="0"/>
              <a:t>Each component cannot “see” beyond the immediate layer</a:t>
            </a:r>
          </a:p>
          <a:p>
            <a:pPr lvl="1"/>
            <a:r>
              <a:rPr lang="en-US" dirty="0"/>
              <a:t>This bounds the overall system complexity and promotes substrate independence. </a:t>
            </a:r>
          </a:p>
          <a:p>
            <a:pPr lvl="1"/>
            <a:r>
              <a:rPr lang="en-US" dirty="0"/>
              <a:t>Layers can be used to encapsulate legacy services and to protect new services from legacy clients</a:t>
            </a:r>
          </a:p>
          <a:p>
            <a:r>
              <a:rPr lang="en-US" dirty="0"/>
              <a:t>The central feature that distinguishes REST is the Uniform Interface style, which we will discuss separately in the next slide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151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DAE2F-6E14-445E-9728-4CFB0474E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DERIVING REST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F4824-60FC-4A57-A02A-61669860F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Next we add Code on Demand Style to derive (LCODC$CSS)</a:t>
            </a:r>
          </a:p>
          <a:p>
            <a:pPr lvl="1"/>
            <a:r>
              <a:rPr lang="en-US" dirty="0"/>
              <a:t>This allows remote code distribution.</a:t>
            </a:r>
          </a:p>
          <a:p>
            <a:pPr lvl="1"/>
            <a:r>
              <a:rPr lang="en-US" dirty="0"/>
              <a:t>Remember REST is a general architectural style applicable for Networked Hypermedia application software.</a:t>
            </a:r>
          </a:p>
          <a:p>
            <a:pPr lvl="1"/>
            <a:r>
              <a:rPr lang="en-US" dirty="0"/>
              <a:t>We are only interested in REST style as applied to API/Services design, so we will not focus more on this.</a:t>
            </a:r>
          </a:p>
          <a:p>
            <a:r>
              <a:rPr lang="en-US" dirty="0"/>
              <a:t>Finally, the central feature that distinguishes REST is the Uniform Interface style, which we will discuss separately in the next slide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683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DAE2F-6E14-445E-9728-4CFB0474E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Uniform interface style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F4824-60FC-4A57-A02A-61669860F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Emphasizes a uniform interface between components</a:t>
            </a:r>
          </a:p>
          <a:p>
            <a:r>
              <a:rPr lang="en-US" dirty="0"/>
              <a:t>The overall system architecture is simplified and the visibility of interactions is improved</a:t>
            </a:r>
          </a:p>
          <a:p>
            <a:r>
              <a:rPr lang="en-US" dirty="0"/>
              <a:t>Trade-off: degrades efficiency</a:t>
            </a:r>
          </a:p>
          <a:p>
            <a:pPr lvl="1"/>
            <a:r>
              <a:rPr lang="en-US" dirty="0"/>
              <a:t>Information is transferred in a standardized form rather than one which is specific to the application’s needs.</a:t>
            </a:r>
          </a:p>
          <a:p>
            <a:r>
              <a:rPr lang="en-US" dirty="0"/>
              <a:t>In order to get a Uniform interface, this is further decomposed into four constraints</a:t>
            </a:r>
          </a:p>
          <a:p>
            <a:pPr lvl="1"/>
            <a:r>
              <a:rPr lang="en-US" dirty="0"/>
              <a:t>REST interface constraints</a:t>
            </a:r>
          </a:p>
        </p:txBody>
      </p:sp>
    </p:spTree>
    <p:extLst>
      <p:ext uri="{BB962C8B-B14F-4D97-AF65-F5344CB8AC3E}">
        <p14:creationId xmlns:p14="http://schemas.microsoft.com/office/powerpoint/2010/main" val="4090775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27B5C7-8D8F-45DB-AA08-014A2D6BD0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43" y="641023"/>
            <a:ext cx="9690281" cy="558066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1AA9C28-EDD7-4338-AEA1-D604F0ACABC1}"/>
              </a:ext>
            </a:extLst>
          </p:cNvPr>
          <p:cNvSpPr/>
          <p:nvPr/>
        </p:nvSpPr>
        <p:spPr>
          <a:xfrm>
            <a:off x="2507530" y="4524866"/>
            <a:ext cx="8898903" cy="980388"/>
          </a:xfrm>
          <a:prstGeom prst="rect">
            <a:avLst/>
          </a:prstGeom>
          <a:noFill/>
          <a:ln w="5715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DB8FC7-5D36-469F-A3D3-7789CCCC352F}"/>
              </a:ext>
            </a:extLst>
          </p:cNvPr>
          <p:cNvSpPr/>
          <p:nvPr/>
        </p:nvSpPr>
        <p:spPr>
          <a:xfrm>
            <a:off x="8861197" y="1352745"/>
            <a:ext cx="1762812" cy="4312763"/>
          </a:xfrm>
          <a:prstGeom prst="rect">
            <a:avLst/>
          </a:prstGeom>
          <a:noFill/>
          <a:ln w="5715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0832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DAE2F-6E14-445E-9728-4CFB0474E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REST INTERFACE CONSTRAINTS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F4824-60FC-4A57-A02A-61669860F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Identification of resources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Manipulation of resources through representations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Self-descriptive messages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Hypermedia as the engine of application state</a:t>
            </a:r>
          </a:p>
        </p:txBody>
      </p:sp>
    </p:spTree>
    <p:extLst>
      <p:ext uri="{BB962C8B-B14F-4D97-AF65-F5344CB8AC3E}">
        <p14:creationId xmlns:p14="http://schemas.microsoft.com/office/powerpoint/2010/main" val="412045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DAE2F-6E14-445E-9728-4CFB0474E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REST RESOURCE IDENTIFICATION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F4824-60FC-4A57-A02A-61669860F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04628"/>
            <a:ext cx="10058400" cy="4050792"/>
          </a:xfrm>
        </p:spPr>
        <p:txBody>
          <a:bodyPr/>
          <a:lstStyle/>
          <a:p>
            <a:r>
              <a:rPr lang="en-US" dirty="0"/>
              <a:t>The key abstraction of information in REST is a </a:t>
            </a:r>
            <a:r>
              <a:rPr lang="en-US" b="1" dirty="0"/>
              <a:t>resource</a:t>
            </a:r>
            <a:r>
              <a:rPr lang="en-US" dirty="0"/>
              <a:t>.</a:t>
            </a:r>
          </a:p>
          <a:p>
            <a:r>
              <a:rPr lang="en-US" dirty="0"/>
              <a:t>Any information that can be named can be a resource: </a:t>
            </a:r>
          </a:p>
          <a:p>
            <a:pPr lvl="1"/>
            <a:r>
              <a:rPr lang="en-US" dirty="0"/>
              <a:t>a document or image, </a:t>
            </a:r>
          </a:p>
          <a:p>
            <a:pPr lvl="1"/>
            <a:r>
              <a:rPr lang="en-US" dirty="0"/>
              <a:t>a temporal service (e.g. “today’s weather in Los Angeles”)</a:t>
            </a:r>
          </a:p>
          <a:p>
            <a:r>
              <a:rPr lang="en-US" dirty="0"/>
              <a:t>REST uses a resource identifier to identify the particular resource involved in an interaction between components.</a:t>
            </a:r>
          </a:p>
          <a:p>
            <a:r>
              <a:rPr lang="en-US" dirty="0"/>
              <a:t>REST relies on the author choosing a resource identifier that best fits the nature of the concept being identified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281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DAE2F-6E14-445E-9728-4CFB0474E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RESOURCE REPRESENTATION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F4824-60FC-4A57-A02A-61669860F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REST components perform actions on a resource by using a </a:t>
            </a:r>
            <a:r>
              <a:rPr lang="en-US" b="1" dirty="0"/>
              <a:t>representation</a:t>
            </a:r>
            <a:r>
              <a:rPr lang="en-US" dirty="0"/>
              <a:t> to capture the current or intended state of that resource and transferring that representation between components.</a:t>
            </a:r>
          </a:p>
          <a:p>
            <a:r>
              <a:rPr lang="en-US" dirty="0"/>
              <a:t>A representation is a sequence of bytes, plus representation metadata to describe those bytes</a:t>
            </a:r>
          </a:p>
          <a:p>
            <a:pPr lvl="1"/>
            <a:r>
              <a:rPr lang="en-US" dirty="0"/>
              <a:t>Document, file, and HTTP message entity,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The data format of a representation is known as a </a:t>
            </a:r>
            <a:r>
              <a:rPr lang="en-US" i="1" dirty="0"/>
              <a:t>media type</a:t>
            </a:r>
          </a:p>
          <a:p>
            <a:r>
              <a:rPr lang="en-US" dirty="0"/>
              <a:t>The resource is a conceptual mapping</a:t>
            </a:r>
          </a:p>
          <a:p>
            <a:pPr lvl="1"/>
            <a:r>
              <a:rPr lang="en-US" dirty="0"/>
              <a:t>the server receives the identifier (which identifies the mapping) and applies it to its current mapping implementation (usually a combination of collection-specific deep tree traversal and/or hash tables) </a:t>
            </a:r>
          </a:p>
          <a:p>
            <a:pPr lvl="1"/>
            <a:r>
              <a:rPr lang="en-US" dirty="0"/>
              <a:t>To find the currently responsible handler implementation </a:t>
            </a:r>
          </a:p>
          <a:p>
            <a:pPr lvl="1"/>
            <a:r>
              <a:rPr lang="en-US" dirty="0"/>
              <a:t>The handler implementation then selects the appropriate </a:t>
            </a:r>
            <a:r>
              <a:rPr lang="en-US" dirty="0" err="1"/>
              <a:t>action+response</a:t>
            </a:r>
            <a:r>
              <a:rPr lang="en-US" dirty="0"/>
              <a:t> based on the request content.</a:t>
            </a:r>
          </a:p>
        </p:txBody>
      </p:sp>
    </p:spTree>
    <p:extLst>
      <p:ext uri="{BB962C8B-B14F-4D97-AF65-F5344CB8AC3E}">
        <p14:creationId xmlns:p14="http://schemas.microsoft.com/office/powerpoint/2010/main" val="288173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9EFDFB-8079-4263-8C86-BD3A7A68FD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Representational state transfer (REST)</a:t>
            </a:r>
            <a:endParaRPr lang="en-I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F004BF2-990C-4144-8429-2BE2C3F1FA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theory of </a:t>
            </a:r>
            <a:r>
              <a:rPr lang="en-US" dirty="0" err="1"/>
              <a:t>Representatinoal</a:t>
            </a:r>
            <a:r>
              <a:rPr lang="en-US" dirty="0"/>
              <a:t> State Transfer – The Architectural Style – By Roy Fielding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29508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DAE2F-6E14-445E-9728-4CFB0474E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SELF DESCRIPTIVE MESSAGES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F4824-60FC-4A57-A02A-61669860F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 interactions occur in the form of dynamically sized messages</a:t>
            </a:r>
          </a:p>
          <a:p>
            <a:r>
              <a:rPr lang="en-US" dirty="0"/>
              <a:t>The most frequent form of request semantics is that of retrieving a representation of a resource (e.g., the “GET” method in HTTP)</a:t>
            </a:r>
          </a:p>
          <a:p>
            <a:pPr lvl="1"/>
            <a:r>
              <a:rPr lang="en-US" dirty="0"/>
              <a:t>which can often be cached for later reuse</a:t>
            </a:r>
          </a:p>
          <a:p>
            <a:r>
              <a:rPr lang="en-US" dirty="0"/>
              <a:t>REST eliminating any need for the server to maintain an awareness of the client state beyond the current request</a:t>
            </a:r>
          </a:p>
        </p:txBody>
      </p:sp>
    </p:spTree>
    <p:extLst>
      <p:ext uri="{BB962C8B-B14F-4D97-AF65-F5344CB8AC3E}">
        <p14:creationId xmlns:p14="http://schemas.microsoft.com/office/powerpoint/2010/main" val="2253957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C067BBE-E780-42D8-9167-CF8AD6DBE7CB}"/>
              </a:ext>
            </a:extLst>
          </p:cNvPr>
          <p:cNvSpPr txBox="1"/>
          <p:nvPr/>
        </p:nvSpPr>
        <p:spPr>
          <a:xfrm>
            <a:off x="716437" y="1234911"/>
            <a:ext cx="1092566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rgbClr val="0070C0"/>
                </a:solidFill>
              </a:rPr>
              <a:t>“</a:t>
            </a:r>
            <a:r>
              <a:rPr lang="en-US" sz="2800" dirty="0">
                <a:solidFill>
                  <a:schemeClr val="accent1"/>
                </a:solidFill>
              </a:rPr>
              <a:t>Representational State Transfer</a:t>
            </a:r>
            <a:r>
              <a:rPr lang="en-US" sz="2800" dirty="0">
                <a:solidFill>
                  <a:srgbClr val="0070C0"/>
                </a:solidFill>
              </a:rPr>
              <a:t>” is intended to evoke an image of how a well-designed Web application behaves: a network of web pages (a virtual state-machine), where the user progresses through the application by selecting links (</a:t>
            </a:r>
            <a:r>
              <a:rPr lang="en-US" sz="2800" dirty="0">
                <a:solidFill>
                  <a:schemeClr val="accent1"/>
                </a:solidFill>
              </a:rPr>
              <a:t>state transitions</a:t>
            </a:r>
            <a:r>
              <a:rPr lang="en-US" sz="2800" dirty="0">
                <a:solidFill>
                  <a:srgbClr val="0070C0"/>
                </a:solidFill>
              </a:rPr>
              <a:t>), resulting in the next page (representing the next state of the application) being </a:t>
            </a:r>
            <a:r>
              <a:rPr lang="en-US" sz="2800" dirty="0">
                <a:solidFill>
                  <a:schemeClr val="accent1"/>
                </a:solidFill>
              </a:rPr>
              <a:t>transferred</a:t>
            </a:r>
            <a:r>
              <a:rPr lang="en-US" sz="2800" dirty="0">
                <a:solidFill>
                  <a:srgbClr val="0070C0"/>
                </a:solidFill>
              </a:rPr>
              <a:t> to the user and rendered for their use..</a:t>
            </a:r>
            <a:endParaRPr lang="en-IN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610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DAE2F-6E14-445E-9728-4CFB0474E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Notes on REST DEVELOPMENT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F4824-60FC-4A57-A02A-61669860F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edition of REST was developed between October 1994 and August 1995</a:t>
            </a:r>
          </a:p>
          <a:p>
            <a:r>
              <a:rPr lang="en-US" dirty="0"/>
              <a:t>REST was the means for communicating Web concepts as during HTTP/1.0 specification and the initial HTTP/1.1 proposal. </a:t>
            </a:r>
          </a:p>
          <a:p>
            <a:r>
              <a:rPr lang="en-US" dirty="0"/>
              <a:t>REST was iteratively improved over the next five years and applied to various revisions and extensions of the Web protocol standards.</a:t>
            </a:r>
          </a:p>
          <a:p>
            <a:r>
              <a:rPr lang="en-US" dirty="0"/>
              <a:t>REST was originally referred to as the “HTTP object model,” but that name would often lead to misinterpretation of it as the implementation model of an HTTP server.</a:t>
            </a:r>
          </a:p>
        </p:txBody>
      </p:sp>
    </p:spTree>
    <p:extLst>
      <p:ext uri="{BB962C8B-B14F-4D97-AF65-F5344CB8AC3E}">
        <p14:creationId xmlns:p14="http://schemas.microsoft.com/office/powerpoint/2010/main" val="1748779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B04621-1D3F-437C-B537-E507EC320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1D1C351-AA1D-4981-BFF0-4916CF002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9874" y="98032"/>
            <a:ext cx="6544436" cy="6512418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64359CB-1A08-4539-9F34-A04EB7A9C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PhD Dissertation of Roy Fielding (2000) at UCI. He was also the chairman of Apache Software foundation and a prolific contributor for WWW as member of W3C.  He is one of the authors of </a:t>
            </a:r>
            <a:r>
              <a:rPr lang="en-US" b="1" dirty="0"/>
              <a:t>HTTP/1.1 </a:t>
            </a:r>
            <a:r>
              <a:rPr lang="en-US" dirty="0"/>
              <a:t>specification. Currently Principal Scientist in Adobe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8934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9D0806E-3BDF-4CDF-AF4C-8487A33A8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DESIGN vs NETWORKING RESEARCH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572AD6-84F1-4EB9-AC51-F44245DE6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Software Design research</a:t>
            </a:r>
          </a:p>
          <a:p>
            <a:pPr lvl="1"/>
            <a:r>
              <a:rPr lang="en-US" sz="2000" dirty="0"/>
              <a:t>the categorization of software designs and the development of design methodologies</a:t>
            </a:r>
          </a:p>
          <a:p>
            <a:pPr lvl="1"/>
            <a:r>
              <a:rPr lang="en-US" sz="2000" dirty="0"/>
              <a:t>but </a:t>
            </a:r>
            <a:r>
              <a:rPr lang="en-US" sz="2000" dirty="0">
                <a:solidFill>
                  <a:srgbClr val="FF0000"/>
                </a:solidFill>
              </a:rPr>
              <a:t>NOT</a:t>
            </a:r>
            <a:r>
              <a:rPr lang="en-US" sz="2000" dirty="0"/>
              <a:t> the impact of various </a:t>
            </a:r>
            <a:r>
              <a:rPr lang="en-US" sz="2000" b="1" dirty="0"/>
              <a:t>design choices on system behavior</a:t>
            </a:r>
          </a:p>
          <a:p>
            <a:r>
              <a:rPr lang="en-US" sz="2400" dirty="0"/>
              <a:t>Networking research</a:t>
            </a:r>
          </a:p>
          <a:p>
            <a:pPr lvl="1"/>
            <a:r>
              <a:rPr lang="en-US" sz="2000" dirty="0"/>
              <a:t>Generic communication behavior between systems</a:t>
            </a:r>
          </a:p>
          <a:p>
            <a:pPr lvl="1"/>
            <a:r>
              <a:rPr lang="en-US" sz="2000" dirty="0"/>
              <a:t>Improving the performance of particular communication techniques</a:t>
            </a:r>
          </a:p>
          <a:p>
            <a:pPr lvl="1"/>
            <a:r>
              <a:rPr lang="en-US" sz="2000" dirty="0"/>
              <a:t>But </a:t>
            </a:r>
            <a:r>
              <a:rPr lang="en-US" sz="2000" dirty="0">
                <a:solidFill>
                  <a:srgbClr val="FF0000"/>
                </a:solidFill>
              </a:rPr>
              <a:t>NOT</a:t>
            </a:r>
            <a:r>
              <a:rPr lang="en-US" sz="2000" dirty="0"/>
              <a:t> the fact that changing the </a:t>
            </a:r>
            <a:r>
              <a:rPr lang="en-US" sz="2000" b="1" dirty="0"/>
              <a:t>interaction style of an application </a:t>
            </a:r>
            <a:r>
              <a:rPr lang="en-US" sz="2000" dirty="0"/>
              <a:t>can have more impact on performance than the communication protocols.</a:t>
            </a:r>
          </a:p>
        </p:txBody>
      </p:sp>
    </p:spTree>
    <p:extLst>
      <p:ext uri="{BB962C8B-B14F-4D97-AF65-F5344CB8AC3E}">
        <p14:creationId xmlns:p14="http://schemas.microsoft.com/office/powerpoint/2010/main" val="156854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A46D9-2F34-4A52-A9B2-9490324A3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Fielding’s FOCUS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6944F2-C409-488C-B329-74B8A31FECEE}"/>
              </a:ext>
            </a:extLst>
          </p:cNvPr>
          <p:cNvSpPr txBox="1"/>
          <p:nvPr/>
        </p:nvSpPr>
        <p:spPr>
          <a:xfrm>
            <a:off x="1564850" y="2305615"/>
            <a:ext cx="939852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0" i="0" u="none" strike="noStrike" baseline="0" dirty="0">
                <a:solidFill>
                  <a:srgbClr val="0070C0"/>
                </a:solidFill>
                <a:latin typeface="Times-Roman"/>
              </a:rPr>
              <a:t>“ My work is motivated by the desire to understand and evaluate the </a:t>
            </a:r>
            <a:r>
              <a:rPr lang="en-US" sz="2800" b="1" i="0" u="none" strike="noStrike" baseline="0" dirty="0">
                <a:solidFill>
                  <a:srgbClr val="0070C0"/>
                </a:solidFill>
                <a:latin typeface="Times-Roman"/>
              </a:rPr>
              <a:t>architectural design </a:t>
            </a:r>
            <a:r>
              <a:rPr lang="en-US" sz="2800" b="0" i="0" u="none" strike="noStrike" baseline="0" dirty="0">
                <a:solidFill>
                  <a:srgbClr val="0070C0"/>
                </a:solidFill>
                <a:latin typeface="Times-Roman"/>
              </a:rPr>
              <a:t>of </a:t>
            </a:r>
            <a:r>
              <a:rPr lang="en-US" sz="2800" b="1" i="0" u="none" strike="noStrike" baseline="0" dirty="0">
                <a:solidFill>
                  <a:srgbClr val="0070C0"/>
                </a:solidFill>
                <a:latin typeface="Times-Roman"/>
              </a:rPr>
              <a:t>network-based application software</a:t>
            </a:r>
            <a:r>
              <a:rPr lang="en-US" sz="2800" b="0" i="0" u="none" strike="noStrike" baseline="0" dirty="0">
                <a:solidFill>
                  <a:srgbClr val="0070C0"/>
                </a:solidFill>
                <a:latin typeface="Times-Roman"/>
              </a:rPr>
              <a:t> through principled use of </a:t>
            </a:r>
            <a:r>
              <a:rPr lang="en-US" sz="2800" b="1" i="0" u="none" strike="noStrike" baseline="0" dirty="0">
                <a:solidFill>
                  <a:srgbClr val="0070C0"/>
                </a:solidFill>
                <a:latin typeface="Times-Roman"/>
              </a:rPr>
              <a:t>architectural constraints</a:t>
            </a:r>
            <a:r>
              <a:rPr lang="en-US" sz="2800" b="0" i="0" u="none" strike="noStrike" baseline="0" dirty="0">
                <a:solidFill>
                  <a:srgbClr val="0070C0"/>
                </a:solidFill>
                <a:latin typeface="Times-Roman"/>
              </a:rPr>
              <a:t>, thereby obtaining the …properties desired of an architecture. </a:t>
            </a:r>
            <a:r>
              <a:rPr lang="en-US" sz="2800" dirty="0">
                <a:solidFill>
                  <a:srgbClr val="0070C0"/>
                </a:solidFill>
                <a:latin typeface="Times-Roman"/>
              </a:rPr>
              <a:t>”</a:t>
            </a:r>
            <a:endParaRPr lang="en-IN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93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A46D9-2F34-4A52-A9B2-9490324A3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84632"/>
            <a:ext cx="10058400" cy="1609344"/>
          </a:xfrm>
        </p:spPr>
        <p:txBody>
          <a:bodyPr/>
          <a:lstStyle/>
          <a:p>
            <a:r>
              <a:rPr lang="en-US" dirty="0"/>
              <a:t>Software Architecture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6944F2-C409-488C-B329-74B8A31FECEE}"/>
              </a:ext>
            </a:extLst>
          </p:cNvPr>
          <p:cNvSpPr txBox="1"/>
          <p:nvPr/>
        </p:nvSpPr>
        <p:spPr>
          <a:xfrm>
            <a:off x="1564850" y="2305615"/>
            <a:ext cx="939852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0" i="0" u="none" strike="noStrike" baseline="0" dirty="0">
                <a:solidFill>
                  <a:srgbClr val="0070C0"/>
                </a:solidFill>
                <a:latin typeface="Times-Roman"/>
              </a:rPr>
              <a:t>“A software architecture is an </a:t>
            </a:r>
            <a:r>
              <a:rPr lang="en-US" sz="2800" b="1" i="0" u="none" strike="noStrike" baseline="0" dirty="0">
                <a:solidFill>
                  <a:srgbClr val="0070C0"/>
                </a:solidFill>
                <a:latin typeface="Times-Roman"/>
              </a:rPr>
              <a:t>abstraction</a:t>
            </a:r>
            <a:r>
              <a:rPr lang="en-US" sz="2800" b="0" i="0" u="none" strike="noStrike" baseline="0" dirty="0">
                <a:solidFill>
                  <a:srgbClr val="0070C0"/>
                </a:solidFill>
                <a:latin typeface="Times-Roman"/>
              </a:rPr>
              <a:t> of the </a:t>
            </a:r>
            <a:r>
              <a:rPr lang="en-US" sz="2800" b="1" i="0" u="none" strike="noStrike" baseline="0" dirty="0">
                <a:solidFill>
                  <a:srgbClr val="0070C0"/>
                </a:solidFill>
                <a:latin typeface="Times-Roman"/>
              </a:rPr>
              <a:t>run-time elements</a:t>
            </a:r>
            <a:r>
              <a:rPr lang="en-US" sz="2800" b="0" i="0" u="none" strike="noStrike" baseline="0" dirty="0">
                <a:solidFill>
                  <a:srgbClr val="0070C0"/>
                </a:solidFill>
                <a:latin typeface="Times-Roman"/>
              </a:rPr>
              <a:t> of a software system during some </a:t>
            </a:r>
            <a:r>
              <a:rPr lang="en-US" sz="2800" b="1" i="0" u="none" strike="noStrike" baseline="0" dirty="0">
                <a:solidFill>
                  <a:srgbClr val="0070C0"/>
                </a:solidFill>
                <a:latin typeface="Times-Roman"/>
              </a:rPr>
              <a:t>phase</a:t>
            </a:r>
            <a:r>
              <a:rPr lang="en-US" sz="2800" b="0" i="0" u="none" strike="noStrike" baseline="0" dirty="0">
                <a:solidFill>
                  <a:srgbClr val="0070C0"/>
                </a:solidFill>
                <a:latin typeface="Times-Roman"/>
              </a:rPr>
              <a:t> of its operation. A system may be composed of many levels of abstraction and many phases of operation, each with its own software architecture.</a:t>
            </a:r>
            <a:r>
              <a:rPr lang="en-US" sz="2800" dirty="0">
                <a:solidFill>
                  <a:srgbClr val="0070C0"/>
                </a:solidFill>
                <a:latin typeface="Times-Roman"/>
              </a:rPr>
              <a:t>”</a:t>
            </a:r>
            <a:endParaRPr lang="en-IN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626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4DE27-0EDA-4E8B-B2D7-9257F9559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Architecture - Abstraction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AE24F-6212-4270-AE42-49CDBBB32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At the heart of software architecture is the principle of abstraction</a:t>
            </a:r>
          </a:p>
          <a:p>
            <a:pPr lvl="1"/>
            <a:r>
              <a:rPr lang="en-US" dirty="0"/>
              <a:t>A complex system will contain many levels of abstraction, each with its own architecture.</a:t>
            </a:r>
          </a:p>
          <a:p>
            <a:r>
              <a:rPr lang="en-US" dirty="0"/>
              <a:t>Architectural elements are delineated by the abstract interfaces </a:t>
            </a:r>
          </a:p>
          <a:p>
            <a:pPr lvl="1"/>
            <a:r>
              <a:rPr lang="en-US" dirty="0"/>
              <a:t>Within each element may be found another architecture</a:t>
            </a:r>
          </a:p>
          <a:p>
            <a:r>
              <a:rPr lang="en-US" dirty="0"/>
              <a:t>The </a:t>
            </a:r>
            <a:r>
              <a:rPr lang="en-US" i="1" dirty="0"/>
              <a:t>sub-</a:t>
            </a:r>
            <a:r>
              <a:rPr lang="en-US" dirty="0"/>
              <a:t>architecture</a:t>
            </a:r>
          </a:p>
          <a:p>
            <a:pPr lvl="1"/>
            <a:r>
              <a:rPr lang="en-US" dirty="0"/>
              <a:t>Defines the system of sub-elements that implement the behavior represented by the parent element’s abstract interface</a:t>
            </a:r>
          </a:p>
        </p:txBody>
      </p:sp>
    </p:spTree>
    <p:extLst>
      <p:ext uri="{BB962C8B-B14F-4D97-AF65-F5344CB8AC3E}">
        <p14:creationId xmlns:p14="http://schemas.microsoft.com/office/powerpoint/2010/main" val="128342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1_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2709</Words>
  <Application>Microsoft Office PowerPoint</Application>
  <PresentationFormat>Widescreen</PresentationFormat>
  <Paragraphs>242</Paragraphs>
  <Slides>42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Calibri</vt:lpstr>
      <vt:lpstr>Rockwell</vt:lpstr>
      <vt:lpstr>Rockwell Condensed</vt:lpstr>
      <vt:lpstr>Times-Roman</vt:lpstr>
      <vt:lpstr>Wingdings</vt:lpstr>
      <vt:lpstr>Wood Type</vt:lpstr>
      <vt:lpstr>1_Wood Type</vt:lpstr>
      <vt:lpstr>Why REST?</vt:lpstr>
      <vt:lpstr>PROBLEMS WITH WSDL-SOAP</vt:lpstr>
      <vt:lpstr>REST TO THE RESCUE</vt:lpstr>
      <vt:lpstr>Representational state transfer (REST)</vt:lpstr>
      <vt:lpstr>REST</vt:lpstr>
      <vt:lpstr>SOFTWARE DESIGN vs NETWORKING RESEARCH</vt:lpstr>
      <vt:lpstr>Fielding’s FOCUS</vt:lpstr>
      <vt:lpstr>Software Architecture</vt:lpstr>
      <vt:lpstr>Software Architecture - Abstraction</vt:lpstr>
      <vt:lpstr>Software Architecture - Phases</vt:lpstr>
      <vt:lpstr>Software Architecture - Elements</vt:lpstr>
      <vt:lpstr>COMPONENTS, CONNECTORS &amp; DATA</vt:lpstr>
      <vt:lpstr>PowerPoint Presentation</vt:lpstr>
      <vt:lpstr>PowerPoint Presentation</vt:lpstr>
      <vt:lpstr>Software architecture vs SOFTWARE structure</vt:lpstr>
      <vt:lpstr>Let’s discuss</vt:lpstr>
      <vt:lpstr>Architectural Properties</vt:lpstr>
      <vt:lpstr>Architectural constraints</vt:lpstr>
      <vt:lpstr>Architectural style</vt:lpstr>
      <vt:lpstr>Network based vs DISTRIBUted</vt:lpstr>
      <vt:lpstr>Network based architecture- Data FLOW styles</vt:lpstr>
      <vt:lpstr>Example of STYLE INDUCED PROPERTIES (PF &amp; UPF)</vt:lpstr>
      <vt:lpstr>Network based architecture- REPLICATION styles</vt:lpstr>
      <vt:lpstr>Network based architecture- Hierarchical styles</vt:lpstr>
      <vt:lpstr>Network based architecture- Hierarchical styles</vt:lpstr>
      <vt:lpstr>Network based architecture- Hierarchical styles</vt:lpstr>
      <vt:lpstr>Network based architecture- MOBILE CODE STYLES</vt:lpstr>
      <vt:lpstr>Network based architecture- MOBILE CODE STYLES</vt:lpstr>
      <vt:lpstr>Network based architecture- MOBILE CODE STYLES</vt:lpstr>
      <vt:lpstr>Network based architecture- Other STYLES</vt:lpstr>
      <vt:lpstr>Representational state transfer (REST)</vt:lpstr>
      <vt:lpstr>DERIVING REST</vt:lpstr>
      <vt:lpstr>DERIVING REST</vt:lpstr>
      <vt:lpstr>DERIVING REST</vt:lpstr>
      <vt:lpstr>Uniform interface style</vt:lpstr>
      <vt:lpstr>PowerPoint Presentation</vt:lpstr>
      <vt:lpstr>REST INTERFACE CONSTRAINTS</vt:lpstr>
      <vt:lpstr>REST RESOURCE IDENTIFICATION</vt:lpstr>
      <vt:lpstr>RESOURCE REPRESENTATION</vt:lpstr>
      <vt:lpstr>SELF DESCRIPTIVE MESSAGES</vt:lpstr>
      <vt:lpstr>PowerPoint Presentation</vt:lpstr>
      <vt:lpstr>Notes on REST DEVELOPMENT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REST?</dc:title>
  <dc:creator>Subu Kandaswamy</dc:creator>
  <cp:lastModifiedBy>Subu Kandaswamy</cp:lastModifiedBy>
  <cp:revision>25</cp:revision>
  <dcterms:created xsi:type="dcterms:W3CDTF">2022-01-20T05:27:08Z</dcterms:created>
  <dcterms:modified xsi:type="dcterms:W3CDTF">2022-01-21T11:27:29Z</dcterms:modified>
</cp:coreProperties>
</file>