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0" r:id="rId14"/>
    <p:sldId id="269"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84D13C-87F4-425D-BAFF-605874224CDC}"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090DC3B-D5A8-4A7A-8BC5-BC27349283A1}" type="slidenum">
              <a:rPr lang="en-IN" smtClean="0"/>
              <a:t>‹#›</a:t>
            </a:fld>
            <a:endParaRPr lang="en-IN"/>
          </a:p>
        </p:txBody>
      </p:sp>
    </p:spTree>
    <p:extLst>
      <p:ext uri="{BB962C8B-B14F-4D97-AF65-F5344CB8AC3E}">
        <p14:creationId xmlns:p14="http://schemas.microsoft.com/office/powerpoint/2010/main" val="4039636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4D13C-87F4-425D-BAFF-605874224CDC}"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90DC3B-D5A8-4A7A-8BC5-BC27349283A1}" type="slidenum">
              <a:rPr lang="en-IN" smtClean="0"/>
              <a:t>‹#›</a:t>
            </a:fld>
            <a:endParaRPr lang="en-IN"/>
          </a:p>
        </p:txBody>
      </p:sp>
    </p:spTree>
    <p:extLst>
      <p:ext uri="{BB962C8B-B14F-4D97-AF65-F5344CB8AC3E}">
        <p14:creationId xmlns:p14="http://schemas.microsoft.com/office/powerpoint/2010/main" val="3796150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4D13C-87F4-425D-BAFF-605874224CDC}"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90DC3B-D5A8-4A7A-8BC5-BC27349283A1}" type="slidenum">
              <a:rPr lang="en-IN" smtClean="0"/>
              <a:t>‹#›</a:t>
            </a:fld>
            <a:endParaRPr lang="en-IN"/>
          </a:p>
        </p:txBody>
      </p:sp>
    </p:spTree>
    <p:extLst>
      <p:ext uri="{BB962C8B-B14F-4D97-AF65-F5344CB8AC3E}">
        <p14:creationId xmlns:p14="http://schemas.microsoft.com/office/powerpoint/2010/main" val="3978434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4D13C-87F4-425D-BAFF-605874224CDC}"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90DC3B-D5A8-4A7A-8BC5-BC27349283A1}" type="slidenum">
              <a:rPr lang="en-IN" smtClean="0"/>
              <a:t>‹#›</a:t>
            </a:fld>
            <a:endParaRPr lang="en-IN"/>
          </a:p>
        </p:txBody>
      </p:sp>
    </p:spTree>
    <p:extLst>
      <p:ext uri="{BB962C8B-B14F-4D97-AF65-F5344CB8AC3E}">
        <p14:creationId xmlns:p14="http://schemas.microsoft.com/office/powerpoint/2010/main" val="87842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284D13C-87F4-425D-BAFF-605874224CDC}" type="datetimeFigureOut">
              <a:rPr lang="en-IN" smtClean="0"/>
              <a:t>31-01-2022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090DC3B-D5A8-4A7A-8BC5-BC27349283A1}" type="slidenum">
              <a:rPr lang="en-IN" smtClean="0"/>
              <a:t>‹#›</a:t>
            </a:fld>
            <a:endParaRPr lang="en-IN"/>
          </a:p>
        </p:txBody>
      </p:sp>
    </p:spTree>
    <p:extLst>
      <p:ext uri="{BB962C8B-B14F-4D97-AF65-F5344CB8AC3E}">
        <p14:creationId xmlns:p14="http://schemas.microsoft.com/office/powerpoint/2010/main" val="3493084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84D13C-87F4-425D-BAFF-605874224CDC}" type="datetimeFigureOut">
              <a:rPr lang="en-IN" smtClean="0"/>
              <a:t>31-01-2022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90DC3B-D5A8-4A7A-8BC5-BC27349283A1}" type="slidenum">
              <a:rPr lang="en-IN" smtClean="0"/>
              <a:t>‹#›</a:t>
            </a:fld>
            <a:endParaRPr lang="en-IN"/>
          </a:p>
        </p:txBody>
      </p:sp>
    </p:spTree>
    <p:extLst>
      <p:ext uri="{BB962C8B-B14F-4D97-AF65-F5344CB8AC3E}">
        <p14:creationId xmlns:p14="http://schemas.microsoft.com/office/powerpoint/2010/main" val="1967720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84D13C-87F4-425D-BAFF-605874224CDC}" type="datetimeFigureOut">
              <a:rPr lang="en-IN" smtClean="0"/>
              <a:t>31-01-2022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90DC3B-D5A8-4A7A-8BC5-BC27349283A1}" type="slidenum">
              <a:rPr lang="en-IN" smtClean="0"/>
              <a:t>‹#›</a:t>
            </a:fld>
            <a:endParaRPr lang="en-IN"/>
          </a:p>
        </p:txBody>
      </p:sp>
    </p:spTree>
    <p:extLst>
      <p:ext uri="{BB962C8B-B14F-4D97-AF65-F5344CB8AC3E}">
        <p14:creationId xmlns:p14="http://schemas.microsoft.com/office/powerpoint/2010/main" val="391628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84D13C-87F4-425D-BAFF-605874224CDC}" type="datetimeFigureOut">
              <a:rPr lang="en-IN" smtClean="0"/>
              <a:t>31-01-2022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90DC3B-D5A8-4A7A-8BC5-BC27349283A1}" type="slidenum">
              <a:rPr lang="en-IN" smtClean="0"/>
              <a:t>‹#›</a:t>
            </a:fld>
            <a:endParaRPr lang="en-IN"/>
          </a:p>
        </p:txBody>
      </p:sp>
    </p:spTree>
    <p:extLst>
      <p:ext uri="{BB962C8B-B14F-4D97-AF65-F5344CB8AC3E}">
        <p14:creationId xmlns:p14="http://schemas.microsoft.com/office/powerpoint/2010/main" val="296466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4D13C-87F4-425D-BAFF-605874224CDC}" type="datetimeFigureOut">
              <a:rPr lang="en-IN" smtClean="0"/>
              <a:t>31-01-2022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90DC3B-D5A8-4A7A-8BC5-BC27349283A1}" type="slidenum">
              <a:rPr lang="en-IN" smtClean="0"/>
              <a:t>‹#›</a:t>
            </a:fld>
            <a:endParaRPr lang="en-IN"/>
          </a:p>
        </p:txBody>
      </p:sp>
    </p:spTree>
    <p:extLst>
      <p:ext uri="{BB962C8B-B14F-4D97-AF65-F5344CB8AC3E}">
        <p14:creationId xmlns:p14="http://schemas.microsoft.com/office/powerpoint/2010/main" val="235790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84D13C-87F4-425D-BAFF-605874224CDC}" type="datetimeFigureOut">
              <a:rPr lang="en-IN" smtClean="0"/>
              <a:t>31-01-2022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090DC3B-D5A8-4A7A-8BC5-BC27349283A1}" type="slidenum">
              <a:rPr lang="en-IN" smtClean="0"/>
              <a:t>‹#›</a:t>
            </a:fld>
            <a:endParaRPr lang="en-IN"/>
          </a:p>
        </p:txBody>
      </p:sp>
    </p:spTree>
    <p:extLst>
      <p:ext uri="{BB962C8B-B14F-4D97-AF65-F5344CB8AC3E}">
        <p14:creationId xmlns:p14="http://schemas.microsoft.com/office/powerpoint/2010/main" val="315258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84D13C-87F4-425D-BAFF-605874224CDC}" type="datetimeFigureOut">
              <a:rPr lang="en-IN" smtClean="0"/>
              <a:t>31-01-2022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090DC3B-D5A8-4A7A-8BC5-BC27349283A1}" type="slidenum">
              <a:rPr lang="en-IN" smtClean="0"/>
              <a:t>‹#›</a:t>
            </a:fld>
            <a:endParaRPr lang="en-IN"/>
          </a:p>
        </p:txBody>
      </p:sp>
    </p:spTree>
    <p:extLst>
      <p:ext uri="{BB962C8B-B14F-4D97-AF65-F5344CB8AC3E}">
        <p14:creationId xmlns:p14="http://schemas.microsoft.com/office/powerpoint/2010/main" val="951685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284D13C-87F4-425D-BAFF-605874224CDC}" type="datetimeFigureOut">
              <a:rPr lang="en-IN" smtClean="0"/>
              <a:t>31-01-2022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090DC3B-D5A8-4A7A-8BC5-BC27349283A1}" type="slidenum">
              <a:rPr lang="en-IN" smtClean="0"/>
              <a:t>‹#›</a:t>
            </a:fld>
            <a:endParaRPr lang="en-IN"/>
          </a:p>
        </p:txBody>
      </p:sp>
    </p:spTree>
    <p:extLst>
      <p:ext uri="{BB962C8B-B14F-4D97-AF65-F5344CB8AC3E}">
        <p14:creationId xmlns:p14="http://schemas.microsoft.com/office/powerpoint/2010/main" val="3100799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F9A33-84AA-49F2-BBC5-EB91F1191B03}"/>
              </a:ext>
            </a:extLst>
          </p:cNvPr>
          <p:cNvSpPr>
            <a:spLocks noGrp="1"/>
          </p:cNvSpPr>
          <p:nvPr>
            <p:ph type="ctrTitle"/>
          </p:nvPr>
        </p:nvSpPr>
        <p:spPr/>
        <p:txBody>
          <a:bodyPr/>
          <a:lstStyle/>
          <a:p>
            <a:r>
              <a:rPr lang="en-US" dirty="0"/>
              <a:t>RESTful services</a:t>
            </a:r>
            <a:endParaRPr lang="en-IN" dirty="0"/>
          </a:p>
        </p:txBody>
      </p:sp>
      <p:sp>
        <p:nvSpPr>
          <p:cNvPr id="3" name="Subtitle 2">
            <a:extLst>
              <a:ext uri="{FF2B5EF4-FFF2-40B4-BE49-F238E27FC236}">
                <a16:creationId xmlns:a16="http://schemas.microsoft.com/office/drawing/2014/main" id="{7169967C-9482-43A4-AEC4-628AB4901FAF}"/>
              </a:ext>
            </a:extLst>
          </p:cNvPr>
          <p:cNvSpPr>
            <a:spLocks noGrp="1"/>
          </p:cNvSpPr>
          <p:nvPr>
            <p:ph type="subTitle" idx="1"/>
          </p:nvPr>
        </p:nvSpPr>
        <p:spPr/>
        <p:txBody>
          <a:bodyPr/>
          <a:lstStyle/>
          <a:p>
            <a:r>
              <a:rPr lang="en-US" dirty="0"/>
              <a:t>Richardson Maturity Model – </a:t>
            </a:r>
            <a:r>
              <a:rPr lang="en-US" i="1" dirty="0"/>
              <a:t>Martin Fowler</a:t>
            </a:r>
            <a:endParaRPr lang="en-IN" i="1" dirty="0"/>
          </a:p>
        </p:txBody>
      </p:sp>
    </p:spTree>
    <p:extLst>
      <p:ext uri="{BB962C8B-B14F-4D97-AF65-F5344CB8AC3E}">
        <p14:creationId xmlns:p14="http://schemas.microsoft.com/office/powerpoint/2010/main" val="517845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6E374-2090-4737-AB49-A8076F63E27D}"/>
              </a:ext>
            </a:extLst>
          </p:cNvPr>
          <p:cNvSpPr>
            <a:spLocks noGrp="1"/>
          </p:cNvSpPr>
          <p:nvPr>
            <p:ph type="title"/>
          </p:nvPr>
        </p:nvSpPr>
        <p:spPr/>
        <p:txBody>
          <a:bodyPr/>
          <a:lstStyle/>
          <a:p>
            <a:r>
              <a:rPr lang="en-US" dirty="0"/>
              <a:t>Guidelines (Extended)</a:t>
            </a:r>
            <a:endParaRPr lang="en-IN" dirty="0"/>
          </a:p>
        </p:txBody>
      </p:sp>
      <p:sp>
        <p:nvSpPr>
          <p:cNvPr id="3" name="Content Placeholder 2">
            <a:extLst>
              <a:ext uri="{FF2B5EF4-FFF2-40B4-BE49-F238E27FC236}">
                <a16:creationId xmlns:a16="http://schemas.microsoft.com/office/drawing/2014/main" id="{D23B11AA-92A2-49D5-AD87-C50F78EE81CF}"/>
              </a:ext>
            </a:extLst>
          </p:cNvPr>
          <p:cNvSpPr>
            <a:spLocks noGrp="1"/>
          </p:cNvSpPr>
          <p:nvPr>
            <p:ph idx="1"/>
          </p:nvPr>
        </p:nvSpPr>
        <p:spPr/>
        <p:txBody>
          <a:bodyPr/>
          <a:lstStyle/>
          <a:p>
            <a:pPr marL="457200" indent="-457200">
              <a:buFont typeface="+mj-lt"/>
              <a:buAutoNum type="arabicPeriod"/>
            </a:pPr>
            <a:r>
              <a:rPr lang="en-US" b="1" dirty="0">
                <a:solidFill>
                  <a:srgbClr val="0070C0"/>
                </a:solidFill>
              </a:rPr>
              <a:t>Client- Server Architecture</a:t>
            </a:r>
          </a:p>
          <a:p>
            <a:pPr lvl="1"/>
            <a:r>
              <a:rPr lang="en-US" dirty="0"/>
              <a:t>RESTful style is mostly applicable (only) for ‘web’-services</a:t>
            </a:r>
          </a:p>
          <a:p>
            <a:pPr marL="457200" indent="-457200">
              <a:buFont typeface="+mj-lt"/>
              <a:buAutoNum type="arabicPeriod"/>
            </a:pPr>
            <a:r>
              <a:rPr lang="en-US" b="1" dirty="0">
                <a:solidFill>
                  <a:srgbClr val="0070C0"/>
                </a:solidFill>
              </a:rPr>
              <a:t>Stateless Communication</a:t>
            </a:r>
          </a:p>
          <a:p>
            <a:pPr lvl="1"/>
            <a:r>
              <a:rPr lang="en-US" dirty="0"/>
              <a:t>No client information is stored between requests and each request is separate and unconnected</a:t>
            </a:r>
          </a:p>
          <a:p>
            <a:pPr marL="457200" indent="-457200">
              <a:buFont typeface="+mj-lt"/>
              <a:buAutoNum type="arabicPeriod"/>
            </a:pPr>
            <a:r>
              <a:rPr lang="en-US" b="1" dirty="0">
                <a:solidFill>
                  <a:srgbClr val="0070C0"/>
                </a:solidFill>
              </a:rPr>
              <a:t>Cacheable Data</a:t>
            </a:r>
          </a:p>
          <a:p>
            <a:pPr lvl="1"/>
            <a:r>
              <a:rPr lang="en-US" dirty="0"/>
              <a:t>Cache wherever applicable to cutdown on roundtrips</a:t>
            </a:r>
          </a:p>
          <a:p>
            <a:pPr marL="457200" indent="-457200">
              <a:buFont typeface="+mj-lt"/>
              <a:buAutoNum type="arabicPeriod"/>
            </a:pPr>
            <a:endParaRPr lang="en-IN" dirty="0"/>
          </a:p>
        </p:txBody>
      </p:sp>
      <p:sp>
        <p:nvSpPr>
          <p:cNvPr id="5" name="TextBox 4">
            <a:extLst>
              <a:ext uri="{FF2B5EF4-FFF2-40B4-BE49-F238E27FC236}">
                <a16:creationId xmlns:a16="http://schemas.microsoft.com/office/drawing/2014/main" id="{F7CDCA28-EC9F-4A2D-8555-83E3BEDB2EFA}"/>
              </a:ext>
            </a:extLst>
          </p:cNvPr>
          <p:cNvSpPr txBox="1"/>
          <p:nvPr/>
        </p:nvSpPr>
        <p:spPr>
          <a:xfrm>
            <a:off x="1875934" y="5033913"/>
            <a:ext cx="9059159" cy="584775"/>
          </a:xfrm>
          <a:prstGeom prst="rect">
            <a:avLst/>
          </a:prstGeom>
          <a:noFill/>
        </p:spPr>
        <p:txBody>
          <a:bodyPr wrap="square" rtlCol="0">
            <a:spAutoFit/>
          </a:bodyPr>
          <a:lstStyle/>
          <a:p>
            <a:r>
              <a:rPr lang="en-US" sz="1600" i="1" dirty="0">
                <a:solidFill>
                  <a:srgbClr val="0070C0"/>
                </a:solidFill>
              </a:rPr>
              <a:t>Note: Remember that there is no authority for styles.  Once you are developer, prepare yourself for heated water cooler debates about what should and should not be included in the RESTful style..</a:t>
            </a:r>
            <a:endParaRPr lang="en-IN" sz="1600" i="1" dirty="0">
              <a:solidFill>
                <a:srgbClr val="0070C0"/>
              </a:solidFill>
            </a:endParaRPr>
          </a:p>
        </p:txBody>
      </p:sp>
    </p:spTree>
    <p:extLst>
      <p:ext uri="{BB962C8B-B14F-4D97-AF65-F5344CB8AC3E}">
        <p14:creationId xmlns:p14="http://schemas.microsoft.com/office/powerpoint/2010/main" val="30371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6E374-2090-4737-AB49-A8076F63E27D}"/>
              </a:ext>
            </a:extLst>
          </p:cNvPr>
          <p:cNvSpPr>
            <a:spLocks noGrp="1"/>
          </p:cNvSpPr>
          <p:nvPr>
            <p:ph type="title"/>
          </p:nvPr>
        </p:nvSpPr>
        <p:spPr/>
        <p:txBody>
          <a:bodyPr/>
          <a:lstStyle/>
          <a:p>
            <a:r>
              <a:rPr lang="en-US" dirty="0"/>
              <a:t>Guidelines (Extended)</a:t>
            </a:r>
            <a:endParaRPr lang="en-IN" dirty="0"/>
          </a:p>
        </p:txBody>
      </p:sp>
      <p:sp>
        <p:nvSpPr>
          <p:cNvPr id="3" name="Content Placeholder 2">
            <a:extLst>
              <a:ext uri="{FF2B5EF4-FFF2-40B4-BE49-F238E27FC236}">
                <a16:creationId xmlns:a16="http://schemas.microsoft.com/office/drawing/2014/main" id="{D23B11AA-92A2-49D5-AD87-C50F78EE81CF}"/>
              </a:ext>
            </a:extLst>
          </p:cNvPr>
          <p:cNvSpPr>
            <a:spLocks noGrp="1"/>
          </p:cNvSpPr>
          <p:nvPr>
            <p:ph idx="1"/>
          </p:nvPr>
        </p:nvSpPr>
        <p:spPr/>
        <p:txBody>
          <a:bodyPr/>
          <a:lstStyle/>
          <a:p>
            <a:pPr marL="457200" indent="-457200">
              <a:buFont typeface="+mj-lt"/>
              <a:buAutoNum type="arabicPeriod"/>
            </a:pPr>
            <a:r>
              <a:rPr lang="en-US" b="1" dirty="0">
                <a:solidFill>
                  <a:srgbClr val="0070C0"/>
                </a:solidFill>
              </a:rPr>
              <a:t>Client- Server Architecture</a:t>
            </a:r>
          </a:p>
          <a:p>
            <a:pPr lvl="1"/>
            <a:r>
              <a:rPr lang="en-US" dirty="0"/>
              <a:t>RESTful style is mostly applicable (only) for ‘web’-services</a:t>
            </a:r>
          </a:p>
          <a:p>
            <a:pPr marL="457200" indent="-457200">
              <a:buFont typeface="+mj-lt"/>
              <a:buAutoNum type="arabicPeriod"/>
            </a:pPr>
            <a:r>
              <a:rPr lang="en-US" b="1" dirty="0">
                <a:solidFill>
                  <a:srgbClr val="0070C0"/>
                </a:solidFill>
              </a:rPr>
              <a:t>Stateless Communication</a:t>
            </a:r>
          </a:p>
          <a:p>
            <a:pPr lvl="1"/>
            <a:r>
              <a:rPr lang="en-US" dirty="0"/>
              <a:t>No client information is stored between requests and each request is separate and unconnected</a:t>
            </a:r>
          </a:p>
          <a:p>
            <a:pPr marL="457200" indent="-457200">
              <a:buFont typeface="+mj-lt"/>
              <a:buAutoNum type="arabicPeriod"/>
            </a:pPr>
            <a:r>
              <a:rPr lang="en-US" b="1" dirty="0">
                <a:solidFill>
                  <a:srgbClr val="0070C0"/>
                </a:solidFill>
              </a:rPr>
              <a:t>Cacheable Data</a:t>
            </a:r>
          </a:p>
          <a:p>
            <a:pPr lvl="1"/>
            <a:r>
              <a:rPr lang="en-US" dirty="0"/>
              <a:t>Cache wherever applicable to cutdown on roundtrips</a:t>
            </a:r>
          </a:p>
          <a:p>
            <a:pPr marL="457200" indent="-457200">
              <a:buFont typeface="+mj-lt"/>
              <a:buAutoNum type="arabicPeriod"/>
            </a:pPr>
            <a:endParaRPr lang="en-IN" dirty="0"/>
          </a:p>
        </p:txBody>
      </p:sp>
      <p:sp>
        <p:nvSpPr>
          <p:cNvPr id="5" name="TextBox 4">
            <a:extLst>
              <a:ext uri="{FF2B5EF4-FFF2-40B4-BE49-F238E27FC236}">
                <a16:creationId xmlns:a16="http://schemas.microsoft.com/office/drawing/2014/main" id="{F7CDCA28-EC9F-4A2D-8555-83E3BEDB2EFA}"/>
              </a:ext>
            </a:extLst>
          </p:cNvPr>
          <p:cNvSpPr txBox="1"/>
          <p:nvPr/>
        </p:nvSpPr>
        <p:spPr>
          <a:xfrm>
            <a:off x="1875934" y="5033913"/>
            <a:ext cx="9059159" cy="584775"/>
          </a:xfrm>
          <a:prstGeom prst="rect">
            <a:avLst/>
          </a:prstGeom>
          <a:noFill/>
        </p:spPr>
        <p:txBody>
          <a:bodyPr wrap="square" rtlCol="0">
            <a:spAutoFit/>
          </a:bodyPr>
          <a:lstStyle/>
          <a:p>
            <a:r>
              <a:rPr lang="en-US" sz="1600" i="1" dirty="0">
                <a:solidFill>
                  <a:srgbClr val="0070C0"/>
                </a:solidFill>
              </a:rPr>
              <a:t>Note: Remember that there is no authority for styles.  Once you are developer, prepare yourself for heated water cooler debates about what should and should not be included in the RESTful style..</a:t>
            </a:r>
            <a:endParaRPr lang="en-IN" sz="1600" i="1" dirty="0">
              <a:solidFill>
                <a:srgbClr val="0070C0"/>
              </a:solidFill>
            </a:endParaRPr>
          </a:p>
        </p:txBody>
      </p:sp>
    </p:spTree>
    <p:extLst>
      <p:ext uri="{BB962C8B-B14F-4D97-AF65-F5344CB8AC3E}">
        <p14:creationId xmlns:p14="http://schemas.microsoft.com/office/powerpoint/2010/main" val="415672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C83B30A-CA62-4B33-A4B1-2FA522C8E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737" y="736446"/>
            <a:ext cx="9682525" cy="5856448"/>
          </a:xfrm>
          <a:prstGeom prst="rect">
            <a:avLst/>
          </a:prstGeom>
        </p:spPr>
      </p:pic>
      <p:sp>
        <p:nvSpPr>
          <p:cNvPr id="10" name="TextBox 9">
            <a:extLst>
              <a:ext uri="{FF2B5EF4-FFF2-40B4-BE49-F238E27FC236}">
                <a16:creationId xmlns:a16="http://schemas.microsoft.com/office/drawing/2014/main" id="{2787BAFA-A394-4CF9-A0D7-E828103321AF}"/>
              </a:ext>
            </a:extLst>
          </p:cNvPr>
          <p:cNvSpPr txBox="1"/>
          <p:nvPr/>
        </p:nvSpPr>
        <p:spPr>
          <a:xfrm>
            <a:off x="3959258" y="226243"/>
            <a:ext cx="2865748" cy="369332"/>
          </a:xfrm>
          <a:prstGeom prst="rect">
            <a:avLst/>
          </a:prstGeom>
          <a:noFill/>
        </p:spPr>
        <p:txBody>
          <a:bodyPr wrap="square" rtlCol="0">
            <a:spAutoFit/>
          </a:bodyPr>
          <a:lstStyle/>
          <a:p>
            <a:r>
              <a:rPr lang="en-US" dirty="0"/>
              <a:t>HTTP METHODS/VERBS</a:t>
            </a:r>
            <a:endParaRPr lang="en-IN" dirty="0"/>
          </a:p>
        </p:txBody>
      </p:sp>
    </p:spTree>
    <p:extLst>
      <p:ext uri="{BB962C8B-B14F-4D97-AF65-F5344CB8AC3E}">
        <p14:creationId xmlns:p14="http://schemas.microsoft.com/office/powerpoint/2010/main" val="2741275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C83B30A-CA62-4B33-A4B1-2FA522C8ECF4}"/>
              </a:ext>
            </a:extLst>
          </p:cNvPr>
          <p:cNvPicPr>
            <a:picLocks noChangeAspect="1"/>
          </p:cNvPicPr>
          <p:nvPr/>
        </p:nvPicPr>
        <p:blipFill rotWithShape="1">
          <a:blip r:embed="rId2">
            <a:extLst>
              <a:ext uri="{28A0092B-C50C-407E-A947-70E740481C1C}">
                <a14:useLocalDpi xmlns:a14="http://schemas.microsoft.com/office/drawing/2010/main" val="0"/>
              </a:ext>
            </a:extLst>
          </a:blip>
          <a:srcRect b="80382"/>
          <a:stretch/>
        </p:blipFill>
        <p:spPr>
          <a:xfrm>
            <a:off x="1254737" y="736446"/>
            <a:ext cx="9682525" cy="1148915"/>
          </a:xfrm>
          <a:prstGeom prst="rect">
            <a:avLst/>
          </a:prstGeom>
        </p:spPr>
      </p:pic>
      <p:sp>
        <p:nvSpPr>
          <p:cNvPr id="10" name="TextBox 9">
            <a:extLst>
              <a:ext uri="{FF2B5EF4-FFF2-40B4-BE49-F238E27FC236}">
                <a16:creationId xmlns:a16="http://schemas.microsoft.com/office/drawing/2014/main" id="{2787BAFA-A394-4CF9-A0D7-E828103321AF}"/>
              </a:ext>
            </a:extLst>
          </p:cNvPr>
          <p:cNvSpPr txBox="1"/>
          <p:nvPr/>
        </p:nvSpPr>
        <p:spPr>
          <a:xfrm>
            <a:off x="3959258" y="226243"/>
            <a:ext cx="2865748" cy="369332"/>
          </a:xfrm>
          <a:prstGeom prst="rect">
            <a:avLst/>
          </a:prstGeom>
          <a:noFill/>
        </p:spPr>
        <p:txBody>
          <a:bodyPr wrap="square" rtlCol="0">
            <a:spAutoFit/>
          </a:bodyPr>
          <a:lstStyle/>
          <a:p>
            <a:r>
              <a:rPr lang="en-US" dirty="0"/>
              <a:t>HTTP METHODS/VERBS</a:t>
            </a:r>
            <a:endParaRPr lang="en-IN" dirty="0"/>
          </a:p>
        </p:txBody>
      </p:sp>
      <p:pic>
        <p:nvPicPr>
          <p:cNvPr id="3" name="Picture 2">
            <a:extLst>
              <a:ext uri="{FF2B5EF4-FFF2-40B4-BE49-F238E27FC236}">
                <a16:creationId xmlns:a16="http://schemas.microsoft.com/office/drawing/2014/main" id="{33EDA0D4-6894-4B01-8F18-180C861563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168" y="1885361"/>
            <a:ext cx="9550126" cy="3469064"/>
          </a:xfrm>
          <a:prstGeom prst="rect">
            <a:avLst/>
          </a:prstGeom>
        </p:spPr>
      </p:pic>
    </p:spTree>
    <p:extLst>
      <p:ext uri="{BB962C8B-B14F-4D97-AF65-F5344CB8AC3E}">
        <p14:creationId xmlns:p14="http://schemas.microsoft.com/office/powerpoint/2010/main" val="4036140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2C440-5080-4DEC-A5C3-8DB5E30AE90E}"/>
              </a:ext>
            </a:extLst>
          </p:cNvPr>
          <p:cNvSpPr>
            <a:spLocks noGrp="1"/>
          </p:cNvSpPr>
          <p:nvPr>
            <p:ph type="title"/>
          </p:nvPr>
        </p:nvSpPr>
        <p:spPr/>
        <p:txBody>
          <a:bodyPr/>
          <a:lstStyle/>
          <a:p>
            <a:r>
              <a:rPr lang="en-US" dirty="0"/>
              <a:t>HTTP RESPONSE CODES</a:t>
            </a:r>
            <a:endParaRPr lang="en-IN" dirty="0"/>
          </a:p>
        </p:txBody>
      </p:sp>
      <p:sp>
        <p:nvSpPr>
          <p:cNvPr id="3" name="Content Placeholder 2">
            <a:extLst>
              <a:ext uri="{FF2B5EF4-FFF2-40B4-BE49-F238E27FC236}">
                <a16:creationId xmlns:a16="http://schemas.microsoft.com/office/drawing/2014/main" id="{A903D55C-8AB1-41C9-A43C-8857A9A0B209}"/>
              </a:ext>
            </a:extLst>
          </p:cNvPr>
          <p:cNvSpPr>
            <a:spLocks noGrp="1"/>
          </p:cNvSpPr>
          <p:nvPr>
            <p:ph idx="1"/>
          </p:nvPr>
        </p:nvSpPr>
        <p:spPr/>
        <p:txBody>
          <a:bodyPr>
            <a:normAutofit lnSpcReduction="10000"/>
          </a:bodyPr>
          <a:lstStyle/>
          <a:p>
            <a:pPr marL="0" indent="0">
              <a:buNone/>
            </a:pPr>
            <a:r>
              <a:rPr lang="en-US" dirty="0"/>
              <a:t>HTTP defines standard status codes that can be used to convey the results of a client’s request. The status codes are divided into five categories.</a:t>
            </a:r>
          </a:p>
          <a:p>
            <a:endParaRPr lang="en-US" dirty="0"/>
          </a:p>
          <a:p>
            <a:pPr marL="457200" indent="-457200">
              <a:buFont typeface="+mj-lt"/>
              <a:buAutoNum type="arabicPeriod"/>
            </a:pPr>
            <a:r>
              <a:rPr lang="en-US" dirty="0"/>
              <a:t>1xx: Informational – Communicates transfer protocol-level information.</a:t>
            </a:r>
          </a:p>
          <a:p>
            <a:pPr marL="457200" indent="-457200">
              <a:buFont typeface="+mj-lt"/>
              <a:buAutoNum type="arabicPeriod"/>
            </a:pPr>
            <a:r>
              <a:rPr lang="en-US" dirty="0"/>
              <a:t>2xx: Success – Indicates that the client’s request was accepted successfully.</a:t>
            </a:r>
          </a:p>
          <a:p>
            <a:pPr marL="457200" indent="-457200">
              <a:buFont typeface="+mj-lt"/>
              <a:buAutoNum type="arabicPeriod"/>
            </a:pPr>
            <a:r>
              <a:rPr lang="en-US" dirty="0"/>
              <a:t>3xx: Redirection – Indicates that the client must take some additional action in order to complete their request.</a:t>
            </a:r>
          </a:p>
          <a:p>
            <a:pPr marL="457200" indent="-457200">
              <a:buFont typeface="+mj-lt"/>
              <a:buAutoNum type="arabicPeriod"/>
            </a:pPr>
            <a:r>
              <a:rPr lang="en-US" dirty="0"/>
              <a:t>4xx: Client Error – This category of error status codes points the finger at clients.</a:t>
            </a:r>
          </a:p>
          <a:p>
            <a:pPr marL="457200" indent="-457200">
              <a:buFont typeface="+mj-lt"/>
              <a:buAutoNum type="arabicPeriod"/>
            </a:pPr>
            <a:r>
              <a:rPr lang="en-US" dirty="0"/>
              <a:t>5xx: Server Error – The server takes responsibility for these error status codes.</a:t>
            </a:r>
          </a:p>
          <a:p>
            <a:pPr marL="0" indent="0">
              <a:buNone/>
            </a:pPr>
            <a:endParaRPr lang="en-US" dirty="0"/>
          </a:p>
          <a:p>
            <a:pPr marL="0" indent="0">
              <a:buNone/>
            </a:pPr>
            <a:r>
              <a:rPr lang="en-IN" dirty="0"/>
              <a:t>https://restfulapi.net/http-status-codes/</a:t>
            </a:r>
          </a:p>
        </p:txBody>
      </p:sp>
    </p:spTree>
    <p:extLst>
      <p:ext uri="{BB962C8B-B14F-4D97-AF65-F5344CB8AC3E}">
        <p14:creationId xmlns:p14="http://schemas.microsoft.com/office/powerpoint/2010/main" val="2161040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2C440-5080-4DEC-A5C3-8DB5E30AE90E}"/>
              </a:ext>
            </a:extLst>
          </p:cNvPr>
          <p:cNvSpPr>
            <a:spLocks noGrp="1"/>
          </p:cNvSpPr>
          <p:nvPr>
            <p:ph type="title"/>
          </p:nvPr>
        </p:nvSpPr>
        <p:spPr/>
        <p:txBody>
          <a:bodyPr>
            <a:normAutofit/>
          </a:bodyPr>
          <a:lstStyle/>
          <a:p>
            <a:r>
              <a:rPr lang="en-US" sz="4800" dirty="0"/>
              <a:t>HTTP RESPONSE CODES – IMPORTANT ONES</a:t>
            </a:r>
            <a:endParaRPr lang="en-IN" sz="4800" dirty="0"/>
          </a:p>
        </p:txBody>
      </p:sp>
      <p:sp>
        <p:nvSpPr>
          <p:cNvPr id="3" name="Content Placeholder 2">
            <a:extLst>
              <a:ext uri="{FF2B5EF4-FFF2-40B4-BE49-F238E27FC236}">
                <a16:creationId xmlns:a16="http://schemas.microsoft.com/office/drawing/2014/main" id="{A903D55C-8AB1-41C9-A43C-8857A9A0B209}"/>
              </a:ext>
            </a:extLst>
          </p:cNvPr>
          <p:cNvSpPr>
            <a:spLocks noGrp="1"/>
          </p:cNvSpPr>
          <p:nvPr>
            <p:ph idx="1"/>
          </p:nvPr>
        </p:nvSpPr>
        <p:spPr/>
        <p:txBody>
          <a:bodyPr>
            <a:normAutofit/>
          </a:bodyPr>
          <a:lstStyle/>
          <a:p>
            <a:r>
              <a:rPr lang="en-US" b="1" dirty="0">
                <a:solidFill>
                  <a:srgbClr val="00B050"/>
                </a:solidFill>
              </a:rPr>
              <a:t>200 OK </a:t>
            </a:r>
            <a:r>
              <a:rPr lang="en-US" dirty="0"/>
              <a:t>Indicates that the request has succeeded.</a:t>
            </a:r>
          </a:p>
          <a:p>
            <a:r>
              <a:rPr lang="en-US" b="1" dirty="0">
                <a:solidFill>
                  <a:srgbClr val="00B050"/>
                </a:solidFill>
              </a:rPr>
              <a:t>201 Created </a:t>
            </a:r>
            <a:r>
              <a:rPr lang="en-US" dirty="0"/>
              <a:t>Indicates that the request has succeeded and a new resource has been created as a result.</a:t>
            </a:r>
          </a:p>
          <a:p>
            <a:r>
              <a:rPr lang="en-US" b="1" dirty="0">
                <a:solidFill>
                  <a:srgbClr val="FF0000"/>
                </a:solidFill>
              </a:rPr>
              <a:t>400 Bad Request </a:t>
            </a:r>
            <a:r>
              <a:rPr lang="en-US" dirty="0"/>
              <a:t>The request could not be understood by the server due to incorrect syntax. The client SHOULD NOT repeat the request without modifications.</a:t>
            </a:r>
          </a:p>
          <a:p>
            <a:r>
              <a:rPr lang="en-US" b="1" dirty="0">
                <a:solidFill>
                  <a:srgbClr val="FF0000"/>
                </a:solidFill>
              </a:rPr>
              <a:t>401 Unauthorized </a:t>
            </a:r>
            <a:r>
              <a:rPr lang="en-US" dirty="0"/>
              <a:t>Indicates that the request requires user authentication information. The client MAY repeat the request with a suitable Authorization header field</a:t>
            </a:r>
          </a:p>
          <a:p>
            <a:r>
              <a:rPr lang="en-US" b="1" dirty="0">
                <a:solidFill>
                  <a:srgbClr val="FF0000"/>
                </a:solidFill>
              </a:rPr>
              <a:t>404 Not Found </a:t>
            </a:r>
            <a:r>
              <a:rPr lang="en-US" dirty="0"/>
              <a:t>The server can not find the requested resource.</a:t>
            </a:r>
          </a:p>
          <a:p>
            <a:r>
              <a:rPr lang="en-US" b="1" dirty="0">
                <a:solidFill>
                  <a:srgbClr val="FF0000"/>
                </a:solidFill>
              </a:rPr>
              <a:t>500 Internal Server Error </a:t>
            </a:r>
            <a:r>
              <a:rPr lang="en-US" dirty="0"/>
              <a:t>The server encountered an unexpected condition that prevented it from fulfilling the request.</a:t>
            </a:r>
            <a:endParaRPr lang="en-IN" dirty="0"/>
          </a:p>
        </p:txBody>
      </p:sp>
    </p:spTree>
    <p:extLst>
      <p:ext uri="{BB962C8B-B14F-4D97-AF65-F5344CB8AC3E}">
        <p14:creationId xmlns:p14="http://schemas.microsoft.com/office/powerpoint/2010/main" val="1568719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95A6D0-C55B-4ED5-9B6F-98E71369E8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60" y="970961"/>
            <a:ext cx="12047458" cy="4015819"/>
          </a:xfrm>
          <a:prstGeom prst="rect">
            <a:avLst/>
          </a:prstGeom>
        </p:spPr>
      </p:pic>
      <p:sp>
        <p:nvSpPr>
          <p:cNvPr id="6" name="TextBox 5">
            <a:extLst>
              <a:ext uri="{FF2B5EF4-FFF2-40B4-BE49-F238E27FC236}">
                <a16:creationId xmlns:a16="http://schemas.microsoft.com/office/drawing/2014/main" id="{AA117971-5E02-407C-AF8B-645C7D1D2677}"/>
              </a:ext>
            </a:extLst>
          </p:cNvPr>
          <p:cNvSpPr txBox="1"/>
          <p:nvPr/>
        </p:nvSpPr>
        <p:spPr>
          <a:xfrm>
            <a:off x="2535809" y="688157"/>
            <a:ext cx="1489435" cy="369332"/>
          </a:xfrm>
          <a:prstGeom prst="rect">
            <a:avLst/>
          </a:prstGeom>
          <a:noFill/>
        </p:spPr>
        <p:txBody>
          <a:bodyPr wrap="square" rtlCol="0">
            <a:spAutoFit/>
          </a:bodyPr>
          <a:lstStyle/>
          <a:p>
            <a:r>
              <a:rPr lang="en-US" dirty="0"/>
              <a:t>Customer</a:t>
            </a:r>
            <a:endParaRPr lang="en-IN" dirty="0"/>
          </a:p>
        </p:txBody>
      </p:sp>
      <p:sp>
        <p:nvSpPr>
          <p:cNvPr id="8" name="TextBox 7">
            <a:extLst>
              <a:ext uri="{FF2B5EF4-FFF2-40B4-BE49-F238E27FC236}">
                <a16:creationId xmlns:a16="http://schemas.microsoft.com/office/drawing/2014/main" id="{269029C9-4EC7-4489-9BA9-45149C0B4FD5}"/>
              </a:ext>
            </a:extLst>
          </p:cNvPr>
          <p:cNvSpPr txBox="1"/>
          <p:nvPr/>
        </p:nvSpPr>
        <p:spPr>
          <a:xfrm>
            <a:off x="8815632" y="644893"/>
            <a:ext cx="1489435" cy="369332"/>
          </a:xfrm>
          <a:prstGeom prst="rect">
            <a:avLst/>
          </a:prstGeom>
          <a:noFill/>
        </p:spPr>
        <p:txBody>
          <a:bodyPr wrap="square" rtlCol="0">
            <a:spAutoFit/>
          </a:bodyPr>
          <a:lstStyle/>
          <a:p>
            <a:r>
              <a:rPr lang="en-US" dirty="0"/>
              <a:t>Products</a:t>
            </a:r>
            <a:endParaRPr lang="en-IN" dirty="0"/>
          </a:p>
        </p:txBody>
      </p:sp>
      <p:sp>
        <p:nvSpPr>
          <p:cNvPr id="9" name="TextBox 8">
            <a:extLst>
              <a:ext uri="{FF2B5EF4-FFF2-40B4-BE49-F238E27FC236}">
                <a16:creationId xmlns:a16="http://schemas.microsoft.com/office/drawing/2014/main" id="{828EA1BF-97B0-4515-8A67-0E2846D3D003}"/>
              </a:ext>
            </a:extLst>
          </p:cNvPr>
          <p:cNvSpPr txBox="1"/>
          <p:nvPr/>
        </p:nvSpPr>
        <p:spPr>
          <a:xfrm>
            <a:off x="5469116" y="2839045"/>
            <a:ext cx="1489435" cy="369332"/>
          </a:xfrm>
          <a:prstGeom prst="rect">
            <a:avLst/>
          </a:prstGeom>
          <a:noFill/>
        </p:spPr>
        <p:txBody>
          <a:bodyPr wrap="square" rtlCol="0">
            <a:spAutoFit/>
          </a:bodyPr>
          <a:lstStyle/>
          <a:p>
            <a:r>
              <a:rPr lang="en-US" dirty="0"/>
              <a:t>Join</a:t>
            </a:r>
            <a:endParaRPr lang="en-IN" dirty="0"/>
          </a:p>
        </p:txBody>
      </p:sp>
    </p:spTree>
    <p:extLst>
      <p:ext uri="{BB962C8B-B14F-4D97-AF65-F5344CB8AC3E}">
        <p14:creationId xmlns:p14="http://schemas.microsoft.com/office/powerpoint/2010/main" val="2410743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AA472C-A838-4218-919D-9C71D609F069}"/>
              </a:ext>
            </a:extLst>
          </p:cNvPr>
          <p:cNvPicPr>
            <a:picLocks noChangeAspect="1"/>
          </p:cNvPicPr>
          <p:nvPr/>
        </p:nvPicPr>
        <p:blipFill>
          <a:blip r:embed="rId2"/>
          <a:stretch>
            <a:fillRect/>
          </a:stretch>
        </p:blipFill>
        <p:spPr>
          <a:xfrm>
            <a:off x="1904552" y="0"/>
            <a:ext cx="8382896" cy="6858000"/>
          </a:xfrm>
          <a:prstGeom prst="rect">
            <a:avLst/>
          </a:prstGeom>
        </p:spPr>
      </p:pic>
    </p:spTree>
    <p:extLst>
      <p:ext uri="{BB962C8B-B14F-4D97-AF65-F5344CB8AC3E}">
        <p14:creationId xmlns:p14="http://schemas.microsoft.com/office/powerpoint/2010/main" val="2372618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DED7E4-7924-45C4-B85A-95A129480D47}"/>
              </a:ext>
            </a:extLst>
          </p:cNvPr>
          <p:cNvPicPr>
            <a:picLocks noChangeAspect="1"/>
          </p:cNvPicPr>
          <p:nvPr/>
        </p:nvPicPr>
        <p:blipFill>
          <a:blip r:embed="rId2"/>
          <a:stretch>
            <a:fillRect/>
          </a:stretch>
        </p:blipFill>
        <p:spPr>
          <a:xfrm>
            <a:off x="1932496" y="940837"/>
            <a:ext cx="8292494" cy="4904031"/>
          </a:xfrm>
          <a:prstGeom prst="rect">
            <a:avLst/>
          </a:prstGeom>
        </p:spPr>
      </p:pic>
    </p:spTree>
    <p:extLst>
      <p:ext uri="{BB962C8B-B14F-4D97-AF65-F5344CB8AC3E}">
        <p14:creationId xmlns:p14="http://schemas.microsoft.com/office/powerpoint/2010/main" val="240633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9BDEE-C2A5-4DBE-86B0-1A692C65D189}"/>
              </a:ext>
            </a:extLst>
          </p:cNvPr>
          <p:cNvSpPr>
            <a:spLocks noGrp="1"/>
          </p:cNvSpPr>
          <p:nvPr>
            <p:ph type="title"/>
          </p:nvPr>
        </p:nvSpPr>
        <p:spPr/>
        <p:txBody>
          <a:bodyPr/>
          <a:lstStyle/>
          <a:p>
            <a:r>
              <a:rPr lang="en-US" dirty="0"/>
              <a:t>Level 0</a:t>
            </a:r>
            <a:endParaRPr lang="en-IN" dirty="0"/>
          </a:p>
        </p:txBody>
      </p:sp>
      <p:sp>
        <p:nvSpPr>
          <p:cNvPr id="4" name="Content Placeholder 3">
            <a:extLst>
              <a:ext uri="{FF2B5EF4-FFF2-40B4-BE49-F238E27FC236}">
                <a16:creationId xmlns:a16="http://schemas.microsoft.com/office/drawing/2014/main" id="{F6C439E2-28A5-43B7-BFDA-A9035F192B1E}"/>
              </a:ext>
            </a:extLst>
          </p:cNvPr>
          <p:cNvSpPr>
            <a:spLocks noGrp="1"/>
          </p:cNvSpPr>
          <p:nvPr>
            <p:ph sz="half" idx="1"/>
          </p:nvPr>
        </p:nvSpPr>
        <p:spPr/>
        <p:txBody>
          <a:bodyPr/>
          <a:lstStyle/>
          <a:p>
            <a:r>
              <a:rPr lang="en-US" dirty="0"/>
              <a:t>HTTP as a transport system for remote interactions</a:t>
            </a:r>
          </a:p>
          <a:p>
            <a:r>
              <a:rPr lang="en-US" dirty="0"/>
              <a:t>HTTP as a tunneling mechanism for your own Remote Procedure Invocation</a:t>
            </a:r>
          </a:p>
          <a:p>
            <a:r>
              <a:rPr lang="en-US" dirty="0"/>
              <a:t> the content can actually be anything: JSON, YAML, key-value pairs, or any custom format</a:t>
            </a:r>
          </a:p>
          <a:p>
            <a:endParaRPr lang="en-IN" dirty="0"/>
          </a:p>
        </p:txBody>
      </p:sp>
      <p:pic>
        <p:nvPicPr>
          <p:cNvPr id="6" name="Picture 5">
            <a:extLst>
              <a:ext uri="{FF2B5EF4-FFF2-40B4-BE49-F238E27FC236}">
                <a16:creationId xmlns:a16="http://schemas.microsoft.com/office/drawing/2014/main" id="{0A49856B-FC17-42D0-A036-142422274A95}"/>
              </a:ext>
            </a:extLst>
          </p:cNvPr>
          <p:cNvPicPr>
            <a:picLocks noChangeAspect="1"/>
          </p:cNvPicPr>
          <p:nvPr/>
        </p:nvPicPr>
        <p:blipFill>
          <a:blip r:embed="rId2"/>
          <a:stretch>
            <a:fillRect/>
          </a:stretch>
        </p:blipFill>
        <p:spPr>
          <a:xfrm>
            <a:off x="5824728" y="2093976"/>
            <a:ext cx="6239475" cy="2551620"/>
          </a:xfrm>
          <a:prstGeom prst="rect">
            <a:avLst/>
          </a:prstGeom>
        </p:spPr>
      </p:pic>
    </p:spTree>
    <p:extLst>
      <p:ext uri="{BB962C8B-B14F-4D97-AF65-F5344CB8AC3E}">
        <p14:creationId xmlns:p14="http://schemas.microsoft.com/office/powerpoint/2010/main" val="256400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9BDEE-C2A5-4DBE-86B0-1A692C65D189}"/>
              </a:ext>
            </a:extLst>
          </p:cNvPr>
          <p:cNvSpPr>
            <a:spLocks noGrp="1"/>
          </p:cNvSpPr>
          <p:nvPr>
            <p:ph type="title"/>
          </p:nvPr>
        </p:nvSpPr>
        <p:spPr/>
        <p:txBody>
          <a:bodyPr/>
          <a:lstStyle/>
          <a:p>
            <a:r>
              <a:rPr lang="en-US" dirty="0"/>
              <a:t>Level 1</a:t>
            </a:r>
            <a:endParaRPr lang="en-IN" dirty="0"/>
          </a:p>
        </p:txBody>
      </p:sp>
      <p:sp>
        <p:nvSpPr>
          <p:cNvPr id="4" name="Content Placeholder 3">
            <a:extLst>
              <a:ext uri="{FF2B5EF4-FFF2-40B4-BE49-F238E27FC236}">
                <a16:creationId xmlns:a16="http://schemas.microsoft.com/office/drawing/2014/main" id="{F6C439E2-28A5-43B7-BFDA-A9035F192B1E}"/>
              </a:ext>
            </a:extLst>
          </p:cNvPr>
          <p:cNvSpPr>
            <a:spLocks noGrp="1"/>
          </p:cNvSpPr>
          <p:nvPr>
            <p:ph sz="half" idx="1"/>
          </p:nvPr>
        </p:nvSpPr>
        <p:spPr/>
        <p:txBody>
          <a:bodyPr/>
          <a:lstStyle/>
          <a:p>
            <a:r>
              <a:rPr lang="en-US" dirty="0"/>
              <a:t>The next step is the introduction of “resources”</a:t>
            </a:r>
          </a:p>
          <a:p>
            <a:r>
              <a:rPr lang="en-US" dirty="0"/>
              <a:t>Instead of endpoints, we start communicating with resources</a:t>
            </a:r>
          </a:p>
          <a:p>
            <a:r>
              <a:rPr lang="en-US" dirty="0"/>
              <a:t>Very similar to Object Oriented Programming Concepts</a:t>
            </a:r>
          </a:p>
          <a:p>
            <a:endParaRPr lang="en-IN" dirty="0"/>
          </a:p>
        </p:txBody>
      </p:sp>
      <p:pic>
        <p:nvPicPr>
          <p:cNvPr id="1026" name="Picture 2">
            <a:extLst>
              <a:ext uri="{FF2B5EF4-FFF2-40B4-BE49-F238E27FC236}">
                <a16:creationId xmlns:a16="http://schemas.microsoft.com/office/drawing/2014/main" id="{3E3AA1C4-056F-4434-8EFD-BA39A76138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3361" y="2093976"/>
            <a:ext cx="6681140" cy="2278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70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9BDEE-C2A5-4DBE-86B0-1A692C65D189}"/>
              </a:ext>
            </a:extLst>
          </p:cNvPr>
          <p:cNvSpPr>
            <a:spLocks noGrp="1"/>
          </p:cNvSpPr>
          <p:nvPr>
            <p:ph type="title"/>
          </p:nvPr>
        </p:nvSpPr>
        <p:spPr/>
        <p:txBody>
          <a:bodyPr/>
          <a:lstStyle/>
          <a:p>
            <a:r>
              <a:rPr lang="en-US" dirty="0"/>
              <a:t>Level 2</a:t>
            </a:r>
            <a:endParaRPr lang="en-IN" dirty="0"/>
          </a:p>
        </p:txBody>
      </p:sp>
      <p:sp>
        <p:nvSpPr>
          <p:cNvPr id="4" name="Content Placeholder 3">
            <a:extLst>
              <a:ext uri="{FF2B5EF4-FFF2-40B4-BE49-F238E27FC236}">
                <a16:creationId xmlns:a16="http://schemas.microsoft.com/office/drawing/2014/main" id="{F6C439E2-28A5-43B7-BFDA-A9035F192B1E}"/>
              </a:ext>
            </a:extLst>
          </p:cNvPr>
          <p:cNvSpPr>
            <a:spLocks noGrp="1"/>
          </p:cNvSpPr>
          <p:nvPr>
            <p:ph sz="half" idx="1"/>
          </p:nvPr>
        </p:nvSpPr>
        <p:spPr/>
        <p:txBody>
          <a:bodyPr/>
          <a:lstStyle/>
          <a:p>
            <a:r>
              <a:rPr lang="en-US" dirty="0"/>
              <a:t>Using the HTTP verbs as closely as possible to how they are used in HTTP itself</a:t>
            </a:r>
          </a:p>
          <a:p>
            <a:r>
              <a:rPr lang="en-US" dirty="0"/>
              <a:t>Interpretation</a:t>
            </a:r>
          </a:p>
          <a:p>
            <a:pPr lvl="1"/>
            <a:r>
              <a:rPr lang="en-US" dirty="0"/>
              <a:t>GET (collection)</a:t>
            </a:r>
          </a:p>
          <a:p>
            <a:pPr lvl="1"/>
            <a:r>
              <a:rPr lang="en-US" dirty="0"/>
              <a:t>GET/id (individual)</a:t>
            </a:r>
          </a:p>
          <a:p>
            <a:pPr lvl="1"/>
            <a:r>
              <a:rPr lang="en-US" dirty="0"/>
              <a:t>POST (creation)</a:t>
            </a:r>
          </a:p>
          <a:p>
            <a:pPr lvl="1"/>
            <a:r>
              <a:rPr lang="en-US" dirty="0"/>
              <a:t>PATCH/id (update individual)</a:t>
            </a:r>
          </a:p>
          <a:p>
            <a:pPr lvl="1"/>
            <a:r>
              <a:rPr lang="en-US" dirty="0"/>
              <a:t>DELETE/id (delete individual)</a:t>
            </a:r>
            <a:endParaRPr lang="en-IN" dirty="0"/>
          </a:p>
        </p:txBody>
      </p:sp>
      <p:pic>
        <p:nvPicPr>
          <p:cNvPr id="3" name="Picture 2">
            <a:extLst>
              <a:ext uri="{FF2B5EF4-FFF2-40B4-BE49-F238E27FC236}">
                <a16:creationId xmlns:a16="http://schemas.microsoft.com/office/drawing/2014/main" id="{ED2AF017-B806-40F1-8D2B-CA3B2DAEB7F7}"/>
              </a:ext>
            </a:extLst>
          </p:cNvPr>
          <p:cNvPicPr>
            <a:picLocks noChangeAspect="1"/>
          </p:cNvPicPr>
          <p:nvPr/>
        </p:nvPicPr>
        <p:blipFill>
          <a:blip r:embed="rId2"/>
          <a:stretch>
            <a:fillRect/>
          </a:stretch>
        </p:blipFill>
        <p:spPr>
          <a:xfrm>
            <a:off x="5410982" y="1962893"/>
            <a:ext cx="6785508" cy="2313832"/>
          </a:xfrm>
          <a:prstGeom prst="rect">
            <a:avLst/>
          </a:prstGeom>
        </p:spPr>
      </p:pic>
    </p:spTree>
    <p:extLst>
      <p:ext uri="{BB962C8B-B14F-4D97-AF65-F5344CB8AC3E}">
        <p14:creationId xmlns:p14="http://schemas.microsoft.com/office/powerpoint/2010/main" val="120857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additive="base">
                                        <p:cTn id="2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 calcmode="lin" valueType="num">
                                      <p:cBhvr additive="base">
                                        <p:cTn id="3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9BDEE-C2A5-4DBE-86B0-1A692C65D189}"/>
              </a:ext>
            </a:extLst>
          </p:cNvPr>
          <p:cNvSpPr>
            <a:spLocks noGrp="1"/>
          </p:cNvSpPr>
          <p:nvPr>
            <p:ph type="title"/>
          </p:nvPr>
        </p:nvSpPr>
        <p:spPr/>
        <p:txBody>
          <a:bodyPr/>
          <a:lstStyle/>
          <a:p>
            <a:r>
              <a:rPr lang="en-US" dirty="0"/>
              <a:t>Level 3</a:t>
            </a:r>
            <a:endParaRPr lang="en-IN" dirty="0"/>
          </a:p>
        </p:txBody>
      </p:sp>
      <p:sp>
        <p:nvSpPr>
          <p:cNvPr id="4" name="Content Placeholder 3">
            <a:extLst>
              <a:ext uri="{FF2B5EF4-FFF2-40B4-BE49-F238E27FC236}">
                <a16:creationId xmlns:a16="http://schemas.microsoft.com/office/drawing/2014/main" id="{F6C439E2-28A5-43B7-BFDA-A9035F192B1E}"/>
              </a:ext>
            </a:extLst>
          </p:cNvPr>
          <p:cNvSpPr>
            <a:spLocks noGrp="1"/>
          </p:cNvSpPr>
          <p:nvPr>
            <p:ph sz="half" idx="1"/>
          </p:nvPr>
        </p:nvSpPr>
        <p:spPr/>
        <p:txBody>
          <a:bodyPr>
            <a:normAutofit lnSpcReduction="10000"/>
          </a:bodyPr>
          <a:lstStyle/>
          <a:p>
            <a:r>
              <a:rPr lang="en-US" b="1" dirty="0">
                <a:solidFill>
                  <a:srgbClr val="00B0F0"/>
                </a:solidFill>
              </a:rPr>
              <a:t>HATEOAS</a:t>
            </a:r>
            <a:r>
              <a:rPr lang="en-US" dirty="0"/>
              <a:t> (Hypertext As The Engine Of Application State)</a:t>
            </a:r>
          </a:p>
          <a:p>
            <a:r>
              <a:rPr lang="en-US" dirty="0"/>
              <a:t>Hypermedia controls is that they tell us what we can do next, and the URI of the resource we need to manipulate</a:t>
            </a:r>
          </a:p>
          <a:p>
            <a:r>
              <a:rPr lang="en-US" dirty="0"/>
              <a:t>One obvious benefit of hypermedia controls is that it allows the server to change its URI scheme without breaking clients</a:t>
            </a:r>
          </a:p>
          <a:p>
            <a:r>
              <a:rPr lang="en-US" dirty="0"/>
              <a:t>There's no absolute standard as to how to represent hypermedia controls. The ‘REST in Practice’ team, recommends ATOM (RFC 4287)</a:t>
            </a:r>
            <a:endParaRPr lang="en-IN" dirty="0"/>
          </a:p>
        </p:txBody>
      </p:sp>
      <p:pic>
        <p:nvPicPr>
          <p:cNvPr id="5" name="Picture 4">
            <a:extLst>
              <a:ext uri="{FF2B5EF4-FFF2-40B4-BE49-F238E27FC236}">
                <a16:creationId xmlns:a16="http://schemas.microsoft.com/office/drawing/2014/main" id="{FFA498E4-100D-4C81-95A4-F88BCF6A0FDC}"/>
              </a:ext>
            </a:extLst>
          </p:cNvPr>
          <p:cNvPicPr>
            <a:picLocks noChangeAspect="1"/>
          </p:cNvPicPr>
          <p:nvPr/>
        </p:nvPicPr>
        <p:blipFill>
          <a:blip r:embed="rId2"/>
          <a:stretch>
            <a:fillRect/>
          </a:stretch>
        </p:blipFill>
        <p:spPr>
          <a:xfrm>
            <a:off x="5785984" y="1772239"/>
            <a:ext cx="5760996" cy="3684595"/>
          </a:xfrm>
          <a:prstGeom prst="rect">
            <a:avLst/>
          </a:prstGeom>
        </p:spPr>
      </p:pic>
    </p:spTree>
    <p:extLst>
      <p:ext uri="{BB962C8B-B14F-4D97-AF65-F5344CB8AC3E}">
        <p14:creationId xmlns:p14="http://schemas.microsoft.com/office/powerpoint/2010/main" val="363951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701326-D56C-498A-B196-7B54DAA1C36E}"/>
              </a:ext>
            </a:extLst>
          </p:cNvPr>
          <p:cNvSpPr>
            <a:spLocks noGrp="1"/>
          </p:cNvSpPr>
          <p:nvPr>
            <p:ph type="title"/>
          </p:nvPr>
        </p:nvSpPr>
        <p:spPr/>
        <p:txBody>
          <a:bodyPr/>
          <a:lstStyle/>
          <a:p>
            <a:r>
              <a:rPr lang="en-US" dirty="0"/>
              <a:t>RESTful </a:t>
            </a:r>
            <a:br>
              <a:rPr lang="en-US" dirty="0"/>
            </a:br>
            <a:r>
              <a:rPr lang="en-US" dirty="0"/>
              <a:t>Services</a:t>
            </a:r>
            <a:endParaRPr lang="en-IN" dirty="0"/>
          </a:p>
        </p:txBody>
      </p:sp>
      <p:sp>
        <p:nvSpPr>
          <p:cNvPr id="8" name="Text Placeholder 7">
            <a:extLst>
              <a:ext uri="{FF2B5EF4-FFF2-40B4-BE49-F238E27FC236}">
                <a16:creationId xmlns:a16="http://schemas.microsoft.com/office/drawing/2014/main" id="{2C8A9A21-DCD4-4DBF-96D2-1030C85BFC59}"/>
              </a:ext>
            </a:extLst>
          </p:cNvPr>
          <p:cNvSpPr>
            <a:spLocks noGrp="1"/>
          </p:cNvSpPr>
          <p:nvPr>
            <p:ph type="body" idx="1"/>
          </p:nvPr>
        </p:nvSpPr>
        <p:spPr/>
        <p:txBody>
          <a:bodyPr/>
          <a:lstStyle/>
          <a:p>
            <a:r>
              <a:rPr lang="en-US" dirty="0"/>
              <a:t>The Driver’s view</a:t>
            </a:r>
            <a:endParaRPr lang="en-IN" dirty="0"/>
          </a:p>
        </p:txBody>
      </p:sp>
      <p:pic>
        <p:nvPicPr>
          <p:cNvPr id="10" name="Picture 9">
            <a:extLst>
              <a:ext uri="{FF2B5EF4-FFF2-40B4-BE49-F238E27FC236}">
                <a16:creationId xmlns:a16="http://schemas.microsoft.com/office/drawing/2014/main" id="{D8E77AA6-BEC3-43D3-9B66-138E1BE10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7371" y="771144"/>
            <a:ext cx="5490917" cy="3094880"/>
          </a:xfrm>
          <a:prstGeom prst="rect">
            <a:avLst/>
          </a:prstGeom>
        </p:spPr>
      </p:pic>
    </p:spTree>
    <p:extLst>
      <p:ext uri="{BB962C8B-B14F-4D97-AF65-F5344CB8AC3E}">
        <p14:creationId xmlns:p14="http://schemas.microsoft.com/office/powerpoint/2010/main" val="3595108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10A6155-A48E-40DB-8275-7B5026FFB38D}"/>
              </a:ext>
            </a:extLst>
          </p:cNvPr>
          <p:cNvSpPr txBox="1"/>
          <p:nvPr/>
        </p:nvSpPr>
        <p:spPr>
          <a:xfrm>
            <a:off x="1029093" y="857839"/>
            <a:ext cx="10133814" cy="1938992"/>
          </a:xfrm>
          <a:prstGeom prst="rect">
            <a:avLst/>
          </a:prstGeom>
          <a:noFill/>
        </p:spPr>
        <p:txBody>
          <a:bodyPr wrap="square" rtlCol="0">
            <a:spAutoFit/>
          </a:bodyPr>
          <a:lstStyle/>
          <a:p>
            <a:r>
              <a:rPr lang="en-US" sz="2400" dirty="0">
                <a:solidFill>
                  <a:srgbClr val="0070C0"/>
                </a:solidFill>
                <a:latin typeface="RedHatText"/>
              </a:rPr>
              <a:t>“Representational State Transfer (REST) is an architectural style that specifies constraints, such as the uniform interface, that if applied to a web service induce desirable properties, such as performance, scalability, and modifiability, that enable services to work best on the Web”</a:t>
            </a:r>
          </a:p>
          <a:p>
            <a:r>
              <a:rPr lang="en-US" sz="2400" dirty="0">
                <a:solidFill>
                  <a:srgbClr val="151515"/>
                </a:solidFill>
                <a:latin typeface="RedHatText"/>
              </a:rPr>
              <a:t>- IBM</a:t>
            </a:r>
            <a:endParaRPr lang="en-IN" sz="2400" dirty="0"/>
          </a:p>
        </p:txBody>
      </p:sp>
      <p:sp>
        <p:nvSpPr>
          <p:cNvPr id="7" name="TextBox 6">
            <a:extLst>
              <a:ext uri="{FF2B5EF4-FFF2-40B4-BE49-F238E27FC236}">
                <a16:creationId xmlns:a16="http://schemas.microsoft.com/office/drawing/2014/main" id="{780A743D-88A0-49AF-A375-B9F828FB1AAD}"/>
              </a:ext>
            </a:extLst>
          </p:cNvPr>
          <p:cNvSpPr txBox="1"/>
          <p:nvPr/>
        </p:nvSpPr>
        <p:spPr>
          <a:xfrm>
            <a:off x="1029093" y="3691837"/>
            <a:ext cx="10133814" cy="2308324"/>
          </a:xfrm>
          <a:prstGeom prst="rect">
            <a:avLst/>
          </a:prstGeom>
          <a:noFill/>
        </p:spPr>
        <p:txBody>
          <a:bodyPr wrap="square" rtlCol="0">
            <a:spAutoFit/>
          </a:bodyPr>
          <a:lstStyle/>
          <a:p>
            <a:r>
              <a:rPr lang="en-US" sz="2400" dirty="0">
                <a:solidFill>
                  <a:srgbClr val="0070C0"/>
                </a:solidFill>
                <a:latin typeface="RedHatText"/>
              </a:rPr>
              <a:t>“ </a:t>
            </a:r>
            <a:r>
              <a:rPr lang="en-US" sz="2400" b="0" i="0" dirty="0">
                <a:solidFill>
                  <a:srgbClr val="0070C0"/>
                </a:solidFill>
                <a:effectLst/>
                <a:latin typeface="RedHatText"/>
              </a:rPr>
              <a:t>A REST API (also known as RESTful API) is an application programming interface (API or web API) that conforms to the constraints of REST architectural style and allows for interaction with RESTful web services. REST stands for representational state transfer and was created by computer scientist Roy Fielding. </a:t>
            </a:r>
            <a:r>
              <a:rPr lang="en-US" sz="2400" dirty="0">
                <a:solidFill>
                  <a:srgbClr val="0070C0"/>
                </a:solidFill>
                <a:latin typeface="RedHatText"/>
              </a:rPr>
              <a:t>”</a:t>
            </a:r>
          </a:p>
          <a:p>
            <a:r>
              <a:rPr lang="en-US" sz="2400" dirty="0">
                <a:solidFill>
                  <a:srgbClr val="151515"/>
                </a:solidFill>
                <a:latin typeface="RedHatText"/>
              </a:rPr>
              <a:t>- RedHat</a:t>
            </a:r>
            <a:endParaRPr lang="en-IN" sz="2400" dirty="0"/>
          </a:p>
        </p:txBody>
      </p:sp>
    </p:spTree>
    <p:extLst>
      <p:ext uri="{BB962C8B-B14F-4D97-AF65-F5344CB8AC3E}">
        <p14:creationId xmlns:p14="http://schemas.microsoft.com/office/powerpoint/2010/main" val="200870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6E374-2090-4737-AB49-A8076F63E27D}"/>
              </a:ext>
            </a:extLst>
          </p:cNvPr>
          <p:cNvSpPr>
            <a:spLocks noGrp="1"/>
          </p:cNvSpPr>
          <p:nvPr>
            <p:ph type="title"/>
          </p:nvPr>
        </p:nvSpPr>
        <p:spPr/>
        <p:txBody>
          <a:bodyPr/>
          <a:lstStyle/>
          <a:p>
            <a:r>
              <a:rPr lang="en-US" dirty="0"/>
              <a:t>Guidelines for Restful service</a:t>
            </a:r>
            <a:endParaRPr lang="en-IN" dirty="0"/>
          </a:p>
        </p:txBody>
      </p:sp>
      <p:sp>
        <p:nvSpPr>
          <p:cNvPr id="3" name="Content Placeholder 2">
            <a:extLst>
              <a:ext uri="{FF2B5EF4-FFF2-40B4-BE49-F238E27FC236}">
                <a16:creationId xmlns:a16="http://schemas.microsoft.com/office/drawing/2014/main" id="{D23B11AA-92A2-49D5-AD87-C50F78EE81CF}"/>
              </a:ext>
            </a:extLst>
          </p:cNvPr>
          <p:cNvSpPr>
            <a:spLocks noGrp="1"/>
          </p:cNvSpPr>
          <p:nvPr>
            <p:ph idx="1"/>
          </p:nvPr>
        </p:nvSpPr>
        <p:spPr>
          <a:xfrm>
            <a:off x="1069848" y="2093976"/>
            <a:ext cx="10058400" cy="4050792"/>
          </a:xfrm>
        </p:spPr>
        <p:txBody>
          <a:bodyPr/>
          <a:lstStyle/>
          <a:p>
            <a:pPr marL="457200" indent="-457200">
              <a:buFont typeface="+mj-lt"/>
              <a:buAutoNum type="arabicPeriod"/>
            </a:pPr>
            <a:r>
              <a:rPr lang="en-US" dirty="0"/>
              <a:t>Think </a:t>
            </a:r>
            <a:r>
              <a:rPr lang="en-US" b="1" dirty="0">
                <a:solidFill>
                  <a:srgbClr val="0070C0"/>
                </a:solidFill>
              </a:rPr>
              <a:t>Resources</a:t>
            </a:r>
            <a:r>
              <a:rPr lang="en-US" dirty="0"/>
              <a:t> not End Points</a:t>
            </a:r>
          </a:p>
          <a:p>
            <a:pPr lvl="1"/>
            <a:r>
              <a:rPr lang="en-US" dirty="0"/>
              <a:t>There should be a way to uniquely identify each resource. URI is the de facto standard.</a:t>
            </a:r>
          </a:p>
          <a:p>
            <a:pPr lvl="1"/>
            <a:r>
              <a:rPr lang="en-US" dirty="0"/>
              <a:t>Has similarities to Object Oriented Design</a:t>
            </a:r>
          </a:p>
          <a:p>
            <a:pPr marL="457200" indent="-457200">
              <a:buFont typeface="+mj-lt"/>
              <a:buAutoNum type="arabicPeriod"/>
            </a:pPr>
            <a:r>
              <a:rPr lang="en-US" b="1" dirty="0">
                <a:solidFill>
                  <a:srgbClr val="0070C0"/>
                </a:solidFill>
              </a:rPr>
              <a:t>Uniform Interface</a:t>
            </a:r>
          </a:p>
          <a:p>
            <a:pPr lvl="1"/>
            <a:r>
              <a:rPr lang="en-US" dirty="0"/>
              <a:t>Piggy back on HTTP Verbs (GET, POST, PATCH &amp; DELETE) and also HTTP Response Codes</a:t>
            </a:r>
          </a:p>
          <a:p>
            <a:pPr marL="457200" indent="-457200">
              <a:buFont typeface="+mj-lt"/>
              <a:buAutoNum type="arabicPeriod"/>
            </a:pPr>
            <a:r>
              <a:rPr lang="en-US" dirty="0"/>
              <a:t>Decoupled </a:t>
            </a:r>
            <a:r>
              <a:rPr lang="en-US" b="1" dirty="0">
                <a:solidFill>
                  <a:srgbClr val="0070C0"/>
                </a:solidFill>
              </a:rPr>
              <a:t>Representations</a:t>
            </a:r>
          </a:p>
          <a:p>
            <a:pPr lvl="1"/>
            <a:r>
              <a:rPr lang="en-US" dirty="0"/>
              <a:t>Content can be accessed in variety of formats (json preferred for webservices)</a:t>
            </a:r>
          </a:p>
          <a:p>
            <a:pPr marL="457200" indent="-457200">
              <a:buFont typeface="+mj-lt"/>
              <a:buAutoNum type="arabicPeriod"/>
            </a:pPr>
            <a:r>
              <a:rPr lang="en-US" b="1" dirty="0">
                <a:solidFill>
                  <a:srgbClr val="0070C0"/>
                </a:solidFill>
              </a:rPr>
              <a:t>HATEOAS</a:t>
            </a:r>
            <a:r>
              <a:rPr lang="en-US" dirty="0"/>
              <a:t> -  Hypermedia as the Engine of Application State</a:t>
            </a:r>
          </a:p>
          <a:p>
            <a:pPr lvl="1"/>
            <a:r>
              <a:rPr lang="en-US" dirty="0"/>
              <a:t>Hyperlink driven, explicit state transfer, stateless otherwise</a:t>
            </a:r>
          </a:p>
          <a:p>
            <a:pPr marL="457200" indent="-457200">
              <a:buFont typeface="+mj-lt"/>
              <a:buAutoNum type="arabicPeriod"/>
            </a:pPr>
            <a:endParaRPr lang="en-US" dirty="0"/>
          </a:p>
          <a:p>
            <a:pPr marL="457200" indent="-457200">
              <a:buFont typeface="+mj-lt"/>
              <a:buAutoNum type="arabicPeriod"/>
            </a:pPr>
            <a:endParaRPr lang="en-IN" dirty="0"/>
          </a:p>
        </p:txBody>
      </p:sp>
    </p:spTree>
    <p:extLst>
      <p:ext uri="{BB962C8B-B14F-4D97-AF65-F5344CB8AC3E}">
        <p14:creationId xmlns:p14="http://schemas.microsoft.com/office/powerpoint/2010/main" val="402595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365</TotalTime>
  <Words>808</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RedHatText</vt:lpstr>
      <vt:lpstr>Rockwell</vt:lpstr>
      <vt:lpstr>Rockwell Condensed</vt:lpstr>
      <vt:lpstr>Wingdings</vt:lpstr>
      <vt:lpstr>Wood Type</vt:lpstr>
      <vt:lpstr>RESTful services</vt:lpstr>
      <vt:lpstr>PowerPoint Presentation</vt:lpstr>
      <vt:lpstr>Level 0</vt:lpstr>
      <vt:lpstr>Level 1</vt:lpstr>
      <vt:lpstr>Level 2</vt:lpstr>
      <vt:lpstr>Level 3</vt:lpstr>
      <vt:lpstr>RESTful  Services</vt:lpstr>
      <vt:lpstr>PowerPoint Presentation</vt:lpstr>
      <vt:lpstr>Guidelines for Restful service</vt:lpstr>
      <vt:lpstr>Guidelines (Extended)</vt:lpstr>
      <vt:lpstr>Guidelines (Extended)</vt:lpstr>
      <vt:lpstr>PowerPoint Presentation</vt:lpstr>
      <vt:lpstr>PowerPoint Presentation</vt:lpstr>
      <vt:lpstr>HTTP RESPONSE CODES</vt:lpstr>
      <vt:lpstr>HTTP RESPONSE CODES – IMPORTANT ONES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services</dc:title>
  <dc:creator>Subu Kandaswamy</dc:creator>
  <cp:lastModifiedBy>Subu Kandaswamy</cp:lastModifiedBy>
  <cp:revision>17</cp:revision>
  <dcterms:created xsi:type="dcterms:W3CDTF">2022-01-27T06:28:52Z</dcterms:created>
  <dcterms:modified xsi:type="dcterms:W3CDTF">2022-01-31T12:35:07Z</dcterms:modified>
</cp:coreProperties>
</file>